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Lst>
  <p:notesMasterIdLst>
    <p:notesMasterId r:id="rId65"/>
  </p:notesMasterIdLst>
  <p:sldIdLst>
    <p:sldId id="256" r:id="rId2"/>
    <p:sldId id="319" r:id="rId3"/>
    <p:sldId id="257" r:id="rId4"/>
    <p:sldId id="258" r:id="rId5"/>
    <p:sldId id="298" r:id="rId6"/>
    <p:sldId id="299" r:id="rId7"/>
    <p:sldId id="300" r:id="rId8"/>
    <p:sldId id="259" r:id="rId9"/>
    <p:sldId id="260" r:id="rId10"/>
    <p:sldId id="301" r:id="rId11"/>
    <p:sldId id="261" r:id="rId12"/>
    <p:sldId id="266" r:id="rId13"/>
    <p:sldId id="267" r:id="rId14"/>
    <p:sldId id="285" r:id="rId15"/>
    <p:sldId id="286" r:id="rId16"/>
    <p:sldId id="287" r:id="rId17"/>
    <p:sldId id="288" r:id="rId18"/>
    <p:sldId id="289" r:id="rId19"/>
    <p:sldId id="262" r:id="rId20"/>
    <p:sldId id="263" r:id="rId21"/>
    <p:sldId id="264" r:id="rId22"/>
    <p:sldId id="265" r:id="rId23"/>
    <p:sldId id="274" r:id="rId24"/>
    <p:sldId id="320" r:id="rId25"/>
    <p:sldId id="268" r:id="rId26"/>
    <p:sldId id="269" r:id="rId27"/>
    <p:sldId id="270" r:id="rId28"/>
    <p:sldId id="271" r:id="rId29"/>
    <p:sldId id="272" r:id="rId30"/>
    <p:sldId id="273" r:id="rId31"/>
    <p:sldId id="278"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275" r:id="rId50"/>
    <p:sldId id="276" r:id="rId51"/>
    <p:sldId id="277" r:id="rId52"/>
    <p:sldId id="279" r:id="rId53"/>
    <p:sldId id="280" r:id="rId54"/>
    <p:sldId id="281" r:id="rId55"/>
    <p:sldId id="282" r:id="rId56"/>
    <p:sldId id="290" r:id="rId57"/>
    <p:sldId id="291" r:id="rId58"/>
    <p:sldId id="292" r:id="rId59"/>
    <p:sldId id="283" r:id="rId60"/>
    <p:sldId id="294" r:id="rId61"/>
    <p:sldId id="296" r:id="rId62"/>
    <p:sldId id="284" r:id="rId63"/>
    <p:sldId id="295"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FF99FF"/>
    <a:srgbClr val="00FF99"/>
    <a:srgbClr val="99FF33"/>
    <a:srgbClr val="993300"/>
    <a:srgbClr val="00FF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p:cViewPr varScale="1">
        <p:scale>
          <a:sx n="96" d="100"/>
          <a:sy n="96" d="100"/>
        </p:scale>
        <p:origin x="89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FDE094-7C44-43DE-89BD-315FD3BF2D56}"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81B2DAA6-C6D0-4F4C-8EEF-5E9293B4A888}">
      <dgm:prSet phldrT="[Tex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Network Topologies</a:t>
          </a:r>
        </a:p>
      </dgm:t>
    </dgm:pt>
    <dgm:pt modelId="{829565E1-E1F6-4B10-8D6B-814D0BFE33C4}" type="parTrans" cxnId="{8F714990-B5F3-44D4-8348-2B426C4FED42}">
      <dgm:prSet/>
      <dgm:spPr/>
      <dgm:t>
        <a:bodyPr/>
        <a:lstStyle/>
        <a:p>
          <a:endParaRPr lang="en-US"/>
        </a:p>
      </dgm:t>
    </dgm:pt>
    <dgm:pt modelId="{1BA0612B-C466-4BB1-BF06-4A05655D6080}" type="sibTrans" cxnId="{8F714990-B5F3-44D4-8348-2B426C4FED42}">
      <dgm:prSet/>
      <dgm:spPr/>
      <dgm:t>
        <a:bodyPr/>
        <a:lstStyle/>
        <a:p>
          <a:endParaRPr lang="en-US"/>
        </a:p>
      </dgm:t>
    </dgm:pt>
    <dgm:pt modelId="{D6D2A41D-77B8-4375-83C6-55728DFBBD65}">
      <dgm:prSet phldrT="[Tex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Bus</a:t>
          </a:r>
        </a:p>
      </dgm:t>
    </dgm:pt>
    <dgm:pt modelId="{1D291ACF-2F47-4932-98C4-4395C6292538}" type="parTrans" cxnId="{741C1ED8-CF79-48CA-9946-2A0BABCCB95A}">
      <dgm:prSet/>
      <dgm:spPr/>
      <dgm:t>
        <a:bodyPr/>
        <a:lstStyle/>
        <a:p>
          <a:endParaRPr lang="en-US"/>
        </a:p>
      </dgm:t>
    </dgm:pt>
    <dgm:pt modelId="{D30FFA0B-F75B-4808-9275-42F282017AA7}" type="sibTrans" cxnId="{741C1ED8-CF79-48CA-9946-2A0BABCCB95A}">
      <dgm:prSet/>
      <dgm:spPr/>
      <dgm:t>
        <a:bodyPr/>
        <a:lstStyle/>
        <a:p>
          <a:endParaRPr lang="en-US"/>
        </a:p>
      </dgm:t>
    </dgm:pt>
    <dgm:pt modelId="{55D8A4CC-3D61-41DE-B621-526DDA578F71}">
      <dgm:prSet phldrT="[Tex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Star</a:t>
          </a:r>
        </a:p>
      </dgm:t>
    </dgm:pt>
    <dgm:pt modelId="{4552713C-910B-4FA4-96CF-B392CDAB7490}" type="parTrans" cxnId="{8CE590D3-95F0-425D-A3A9-8BCA01010A20}">
      <dgm:prSet/>
      <dgm:spPr/>
      <dgm:t>
        <a:bodyPr/>
        <a:lstStyle/>
        <a:p>
          <a:endParaRPr lang="en-US"/>
        </a:p>
      </dgm:t>
    </dgm:pt>
    <dgm:pt modelId="{096A3A8D-3B8C-4582-A157-D6392538C837}" type="sibTrans" cxnId="{8CE590D3-95F0-425D-A3A9-8BCA01010A20}">
      <dgm:prSet/>
      <dgm:spPr/>
      <dgm:t>
        <a:bodyPr/>
        <a:lstStyle/>
        <a:p>
          <a:endParaRPr lang="en-US"/>
        </a:p>
      </dgm:t>
    </dgm:pt>
    <dgm:pt modelId="{FF5FCA62-3BF0-4186-895A-BDF986A7B86B}">
      <dgm:prSet phldrT="[Tex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Mesh</a:t>
          </a:r>
        </a:p>
      </dgm:t>
    </dgm:pt>
    <dgm:pt modelId="{AD62C938-1BA9-4A2B-B3E7-AB9955B6DEE8}" type="parTrans" cxnId="{DA56303D-6412-4105-8A23-0AE92D79900E}">
      <dgm:prSet/>
      <dgm:spPr/>
      <dgm:t>
        <a:bodyPr/>
        <a:lstStyle/>
        <a:p>
          <a:endParaRPr lang="en-US"/>
        </a:p>
      </dgm:t>
    </dgm:pt>
    <dgm:pt modelId="{8AF5E74E-B948-429C-B71C-479684106AA1}" type="sibTrans" cxnId="{DA56303D-6412-4105-8A23-0AE92D79900E}">
      <dgm:prSet/>
      <dgm:spPr/>
      <dgm:t>
        <a:bodyPr/>
        <a:lstStyle/>
        <a:p>
          <a:endParaRPr lang="en-US"/>
        </a:p>
      </dgm:t>
    </dgm:pt>
    <dgm:pt modelId="{AA7B48C9-707F-46B0-91F1-A70D680D3BDB}">
      <dgm:prSe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Ring</a:t>
          </a:r>
        </a:p>
      </dgm:t>
    </dgm:pt>
    <dgm:pt modelId="{E6D208D6-5516-4A44-A3E8-80437AB84AAF}" type="parTrans" cxnId="{51F72BBF-57B8-47D9-B5DF-97FE34275F01}">
      <dgm:prSet/>
      <dgm:spPr/>
      <dgm:t>
        <a:bodyPr/>
        <a:lstStyle/>
        <a:p>
          <a:endParaRPr lang="en-US"/>
        </a:p>
      </dgm:t>
    </dgm:pt>
    <dgm:pt modelId="{4C006AF0-9BFF-4131-88A5-B29C0684D2F9}" type="sibTrans" cxnId="{51F72BBF-57B8-47D9-B5DF-97FE34275F01}">
      <dgm:prSet/>
      <dgm:spPr/>
      <dgm:t>
        <a:bodyPr/>
        <a:lstStyle/>
        <a:p>
          <a:endParaRPr lang="en-US"/>
        </a:p>
      </dgm:t>
    </dgm:pt>
    <dgm:pt modelId="{AD1E6671-2037-4067-ABEA-A3DF76D65F50}" type="pres">
      <dgm:prSet presAssocID="{FCFDE094-7C44-43DE-89BD-315FD3BF2D56}" presName="hierChild1" presStyleCnt="0">
        <dgm:presLayoutVars>
          <dgm:orgChart val="1"/>
          <dgm:chPref val="1"/>
          <dgm:dir/>
          <dgm:animOne val="branch"/>
          <dgm:animLvl val="lvl"/>
          <dgm:resizeHandles/>
        </dgm:presLayoutVars>
      </dgm:prSet>
      <dgm:spPr/>
    </dgm:pt>
    <dgm:pt modelId="{3D7B20D5-E5DA-46BA-8AA8-EBBC672E5099}" type="pres">
      <dgm:prSet presAssocID="{81B2DAA6-C6D0-4F4C-8EEF-5E9293B4A888}" presName="hierRoot1" presStyleCnt="0">
        <dgm:presLayoutVars>
          <dgm:hierBranch val="init"/>
        </dgm:presLayoutVars>
      </dgm:prSet>
      <dgm:spPr/>
    </dgm:pt>
    <dgm:pt modelId="{D7740F6F-D0CF-4CD5-8F78-BA1964CFA286}" type="pres">
      <dgm:prSet presAssocID="{81B2DAA6-C6D0-4F4C-8EEF-5E9293B4A888}" presName="rootComposite1" presStyleCnt="0"/>
      <dgm:spPr/>
    </dgm:pt>
    <dgm:pt modelId="{64A2E176-7888-4274-BD6A-BB7BE1EF1A19}" type="pres">
      <dgm:prSet presAssocID="{81B2DAA6-C6D0-4F4C-8EEF-5E9293B4A888}" presName="rootText1" presStyleLbl="node0" presStyleIdx="0" presStyleCnt="1" custLinFactNeighborX="-24127">
        <dgm:presLayoutVars>
          <dgm:chPref val="3"/>
        </dgm:presLayoutVars>
      </dgm:prSet>
      <dgm:spPr>
        <a:xfrm>
          <a:off x="248542" y="1643893"/>
          <a:ext cx="2544960" cy="776213"/>
        </a:xfrm>
        <a:prstGeom prst="rect">
          <a:avLst/>
        </a:prstGeom>
      </dgm:spPr>
    </dgm:pt>
    <dgm:pt modelId="{9725913D-5887-45CE-8B05-DE98C84B5BBA}" type="pres">
      <dgm:prSet presAssocID="{81B2DAA6-C6D0-4F4C-8EEF-5E9293B4A888}" presName="rootConnector1" presStyleLbl="node1" presStyleIdx="0" presStyleCnt="0"/>
      <dgm:spPr/>
    </dgm:pt>
    <dgm:pt modelId="{D980253E-2ECD-4E91-8554-4DCF2B65D0C9}" type="pres">
      <dgm:prSet presAssocID="{81B2DAA6-C6D0-4F4C-8EEF-5E9293B4A888}" presName="hierChild2" presStyleCnt="0"/>
      <dgm:spPr/>
    </dgm:pt>
    <dgm:pt modelId="{4CE5C692-4EAA-426D-A7BE-C3A0E0CFAF69}" type="pres">
      <dgm:prSet presAssocID="{1D291ACF-2F47-4932-98C4-4395C6292538}" presName="Name64" presStyleLbl="parChTrans1D2" presStyleIdx="0" presStyleCnt="4"/>
      <dgm:spPr/>
    </dgm:pt>
    <dgm:pt modelId="{26CD7ED2-98A5-45A4-8CBA-3466D70F380A}" type="pres">
      <dgm:prSet presAssocID="{D6D2A41D-77B8-4375-83C6-55728DFBBD65}" presName="hierRoot2" presStyleCnt="0">
        <dgm:presLayoutVars>
          <dgm:hierBranch val="init"/>
        </dgm:presLayoutVars>
      </dgm:prSet>
      <dgm:spPr/>
    </dgm:pt>
    <dgm:pt modelId="{2ECDF9F1-A9FE-49AC-A488-D9489C80E2BD}" type="pres">
      <dgm:prSet presAssocID="{D6D2A41D-77B8-4375-83C6-55728DFBBD65}" presName="rootComposite" presStyleCnt="0"/>
      <dgm:spPr/>
    </dgm:pt>
    <dgm:pt modelId="{56778952-90D5-4F86-B36D-00647F9392E2}" type="pres">
      <dgm:prSet presAssocID="{D6D2A41D-77B8-4375-83C6-55728DFBBD65}" presName="rootText" presStyleLbl="node2" presStyleIdx="0" presStyleCnt="4" custScaleX="48257" custLinFactNeighborX="-22747" custLinFactNeighborY="308">
        <dgm:presLayoutVars>
          <dgm:chPref val="3"/>
        </dgm:presLayoutVars>
      </dgm:prSet>
      <dgm:spPr>
        <a:xfrm>
          <a:off x="3302496" y="2393"/>
          <a:ext cx="2544960" cy="776213"/>
        </a:xfrm>
        <a:prstGeom prst="rect">
          <a:avLst/>
        </a:prstGeom>
      </dgm:spPr>
    </dgm:pt>
    <dgm:pt modelId="{C5AD6356-5D50-4436-8AD0-39A3738D1486}" type="pres">
      <dgm:prSet presAssocID="{D6D2A41D-77B8-4375-83C6-55728DFBBD65}" presName="rootConnector" presStyleLbl="node2" presStyleIdx="0" presStyleCnt="4"/>
      <dgm:spPr/>
    </dgm:pt>
    <dgm:pt modelId="{8FA4B2B5-801D-4A3D-A066-1B2E8BCA428F}" type="pres">
      <dgm:prSet presAssocID="{D6D2A41D-77B8-4375-83C6-55728DFBBD65}" presName="hierChild4" presStyleCnt="0"/>
      <dgm:spPr/>
    </dgm:pt>
    <dgm:pt modelId="{D52C5D8A-D48C-45A2-BC97-A8852722F82C}" type="pres">
      <dgm:prSet presAssocID="{D6D2A41D-77B8-4375-83C6-55728DFBBD65}" presName="hierChild5" presStyleCnt="0"/>
      <dgm:spPr/>
    </dgm:pt>
    <dgm:pt modelId="{3472A245-FD14-4AF9-9751-C8B75EB7EAC2}" type="pres">
      <dgm:prSet presAssocID="{E6D208D6-5516-4A44-A3E8-80437AB84AAF}" presName="Name64" presStyleLbl="parChTrans1D2" presStyleIdx="1" presStyleCnt="4"/>
      <dgm:spPr/>
    </dgm:pt>
    <dgm:pt modelId="{D478B982-6A28-41AF-AC9D-7195E1393629}" type="pres">
      <dgm:prSet presAssocID="{AA7B48C9-707F-46B0-91F1-A70D680D3BDB}" presName="hierRoot2" presStyleCnt="0">
        <dgm:presLayoutVars>
          <dgm:hierBranch val="init"/>
        </dgm:presLayoutVars>
      </dgm:prSet>
      <dgm:spPr/>
    </dgm:pt>
    <dgm:pt modelId="{8A04DED3-6639-4B13-9DAB-D21EC623268E}" type="pres">
      <dgm:prSet presAssocID="{AA7B48C9-707F-46B0-91F1-A70D680D3BDB}" presName="rootComposite" presStyleCnt="0"/>
      <dgm:spPr/>
    </dgm:pt>
    <dgm:pt modelId="{4A6BD951-C261-41CB-AE46-27424F483765}" type="pres">
      <dgm:prSet presAssocID="{AA7B48C9-707F-46B0-91F1-A70D680D3BDB}" presName="rootText" presStyleLbl="node2" presStyleIdx="1" presStyleCnt="4" custScaleX="48257" custLinFactNeighborX="-22747" custLinFactNeighborY="308">
        <dgm:presLayoutVars>
          <dgm:chPref val="3"/>
        </dgm:presLayoutVars>
      </dgm:prSet>
      <dgm:spPr>
        <a:xfrm>
          <a:off x="3302496" y="1096726"/>
          <a:ext cx="2544960" cy="776213"/>
        </a:xfrm>
        <a:prstGeom prst="rect">
          <a:avLst/>
        </a:prstGeom>
      </dgm:spPr>
    </dgm:pt>
    <dgm:pt modelId="{B1A1AF5A-9E9B-4C84-8F0E-E663D2A92AD1}" type="pres">
      <dgm:prSet presAssocID="{AA7B48C9-707F-46B0-91F1-A70D680D3BDB}" presName="rootConnector" presStyleLbl="node2" presStyleIdx="1" presStyleCnt="4"/>
      <dgm:spPr/>
    </dgm:pt>
    <dgm:pt modelId="{6E3B8D9D-DA36-4A5C-8F3C-3E18916BC5C1}" type="pres">
      <dgm:prSet presAssocID="{AA7B48C9-707F-46B0-91F1-A70D680D3BDB}" presName="hierChild4" presStyleCnt="0"/>
      <dgm:spPr/>
    </dgm:pt>
    <dgm:pt modelId="{074CF88C-26DB-4E36-87AF-A2F4B086E588}" type="pres">
      <dgm:prSet presAssocID="{AA7B48C9-707F-46B0-91F1-A70D680D3BDB}" presName="hierChild5" presStyleCnt="0"/>
      <dgm:spPr/>
    </dgm:pt>
    <dgm:pt modelId="{980BA3A0-4AAB-456A-98DE-0B803A2908EA}" type="pres">
      <dgm:prSet presAssocID="{4552713C-910B-4FA4-96CF-B392CDAB7490}" presName="Name64" presStyleLbl="parChTrans1D2" presStyleIdx="2" presStyleCnt="4"/>
      <dgm:spPr/>
    </dgm:pt>
    <dgm:pt modelId="{BA1E0D7E-031A-41DE-9039-2E8C7F6290F4}" type="pres">
      <dgm:prSet presAssocID="{55D8A4CC-3D61-41DE-B621-526DDA578F71}" presName="hierRoot2" presStyleCnt="0">
        <dgm:presLayoutVars>
          <dgm:hierBranch val="init"/>
        </dgm:presLayoutVars>
      </dgm:prSet>
      <dgm:spPr/>
    </dgm:pt>
    <dgm:pt modelId="{992B0845-90CF-4E64-91B9-EA4D10365FFA}" type="pres">
      <dgm:prSet presAssocID="{55D8A4CC-3D61-41DE-B621-526DDA578F71}" presName="rootComposite" presStyleCnt="0"/>
      <dgm:spPr/>
    </dgm:pt>
    <dgm:pt modelId="{61B136F1-FCF5-482D-A974-922259E6F400}" type="pres">
      <dgm:prSet presAssocID="{55D8A4CC-3D61-41DE-B621-526DDA578F71}" presName="rootText" presStyleLbl="node2" presStyleIdx="2" presStyleCnt="4" custScaleX="48257" custLinFactNeighborX="-22747" custLinFactNeighborY="308">
        <dgm:presLayoutVars>
          <dgm:chPref val="3"/>
        </dgm:presLayoutVars>
      </dgm:prSet>
      <dgm:spPr>
        <a:xfrm>
          <a:off x="3302496" y="2191060"/>
          <a:ext cx="2544960" cy="776213"/>
        </a:xfrm>
        <a:prstGeom prst="rect">
          <a:avLst/>
        </a:prstGeom>
      </dgm:spPr>
    </dgm:pt>
    <dgm:pt modelId="{C77C50AD-3189-4D05-9B60-98A4400405C1}" type="pres">
      <dgm:prSet presAssocID="{55D8A4CC-3D61-41DE-B621-526DDA578F71}" presName="rootConnector" presStyleLbl="node2" presStyleIdx="2" presStyleCnt="4"/>
      <dgm:spPr/>
    </dgm:pt>
    <dgm:pt modelId="{C2C58CE2-4B6F-4F56-8D92-2DD0DC0B9923}" type="pres">
      <dgm:prSet presAssocID="{55D8A4CC-3D61-41DE-B621-526DDA578F71}" presName="hierChild4" presStyleCnt="0"/>
      <dgm:spPr/>
    </dgm:pt>
    <dgm:pt modelId="{C8AA3122-C958-4C78-B59A-56F79926DAC6}" type="pres">
      <dgm:prSet presAssocID="{55D8A4CC-3D61-41DE-B621-526DDA578F71}" presName="hierChild5" presStyleCnt="0"/>
      <dgm:spPr/>
    </dgm:pt>
    <dgm:pt modelId="{20B0EFFF-2B57-4064-A6FA-1BDF14D5E584}" type="pres">
      <dgm:prSet presAssocID="{AD62C938-1BA9-4A2B-B3E7-AB9955B6DEE8}" presName="Name64" presStyleLbl="parChTrans1D2" presStyleIdx="3" presStyleCnt="4"/>
      <dgm:spPr/>
    </dgm:pt>
    <dgm:pt modelId="{0B0135E0-48D4-4504-986B-72AE97A45F86}" type="pres">
      <dgm:prSet presAssocID="{FF5FCA62-3BF0-4186-895A-BDF986A7B86B}" presName="hierRoot2" presStyleCnt="0">
        <dgm:presLayoutVars>
          <dgm:hierBranch val="init"/>
        </dgm:presLayoutVars>
      </dgm:prSet>
      <dgm:spPr/>
    </dgm:pt>
    <dgm:pt modelId="{7E2FD7D9-AE7D-4239-B759-94D6829ED2F5}" type="pres">
      <dgm:prSet presAssocID="{FF5FCA62-3BF0-4186-895A-BDF986A7B86B}" presName="rootComposite" presStyleCnt="0"/>
      <dgm:spPr/>
    </dgm:pt>
    <dgm:pt modelId="{13505235-A41A-4129-A749-DDBD879BD5E8}" type="pres">
      <dgm:prSet presAssocID="{FF5FCA62-3BF0-4186-895A-BDF986A7B86B}" presName="rootText" presStyleLbl="node2" presStyleIdx="3" presStyleCnt="4" custScaleX="48257" custLinFactNeighborX="-22747" custLinFactNeighborY="308">
        <dgm:presLayoutVars>
          <dgm:chPref val="3"/>
        </dgm:presLayoutVars>
      </dgm:prSet>
      <dgm:spPr>
        <a:xfrm>
          <a:off x="3302496" y="3285393"/>
          <a:ext cx="2544960" cy="776213"/>
        </a:xfrm>
        <a:prstGeom prst="rect">
          <a:avLst/>
        </a:prstGeom>
      </dgm:spPr>
    </dgm:pt>
    <dgm:pt modelId="{AD3835D3-C154-41C7-81B3-3696F0B83B93}" type="pres">
      <dgm:prSet presAssocID="{FF5FCA62-3BF0-4186-895A-BDF986A7B86B}" presName="rootConnector" presStyleLbl="node2" presStyleIdx="3" presStyleCnt="4"/>
      <dgm:spPr/>
    </dgm:pt>
    <dgm:pt modelId="{70E3621E-5859-42DB-902C-20ED3A4CBCFD}" type="pres">
      <dgm:prSet presAssocID="{FF5FCA62-3BF0-4186-895A-BDF986A7B86B}" presName="hierChild4" presStyleCnt="0"/>
      <dgm:spPr/>
    </dgm:pt>
    <dgm:pt modelId="{27BD8AE0-4DB2-4D8B-8A1B-AF571793BD2D}" type="pres">
      <dgm:prSet presAssocID="{FF5FCA62-3BF0-4186-895A-BDF986A7B86B}" presName="hierChild5" presStyleCnt="0"/>
      <dgm:spPr/>
    </dgm:pt>
    <dgm:pt modelId="{ABFF5B26-7123-4D52-9B7B-1E05291BEE80}" type="pres">
      <dgm:prSet presAssocID="{81B2DAA6-C6D0-4F4C-8EEF-5E9293B4A888}" presName="hierChild3" presStyleCnt="0"/>
      <dgm:spPr/>
    </dgm:pt>
  </dgm:ptLst>
  <dgm:cxnLst>
    <dgm:cxn modelId="{49F8DF00-35FF-48B3-B81B-19CB0FF20A2C}" type="presOf" srcId="{1D291ACF-2F47-4932-98C4-4395C6292538}" destId="{4CE5C692-4EAA-426D-A7BE-C3A0E0CFAF69}" srcOrd="0" destOrd="0" presId="urn:microsoft.com/office/officeart/2009/3/layout/HorizontalOrganizationChart"/>
    <dgm:cxn modelId="{E9FFCC1C-1BDD-4087-A3CE-75B3BAFEAE2D}" type="presOf" srcId="{55D8A4CC-3D61-41DE-B621-526DDA578F71}" destId="{C77C50AD-3189-4D05-9B60-98A4400405C1}" srcOrd="1" destOrd="0" presId="urn:microsoft.com/office/officeart/2009/3/layout/HorizontalOrganizationChart"/>
    <dgm:cxn modelId="{5B49673A-E050-4D44-B2A9-F5711A97901F}" type="presOf" srcId="{E6D208D6-5516-4A44-A3E8-80437AB84AAF}" destId="{3472A245-FD14-4AF9-9751-C8B75EB7EAC2}" srcOrd="0" destOrd="0" presId="urn:microsoft.com/office/officeart/2009/3/layout/HorizontalOrganizationChart"/>
    <dgm:cxn modelId="{DA56303D-6412-4105-8A23-0AE92D79900E}" srcId="{81B2DAA6-C6D0-4F4C-8EEF-5E9293B4A888}" destId="{FF5FCA62-3BF0-4186-895A-BDF986A7B86B}" srcOrd="3" destOrd="0" parTransId="{AD62C938-1BA9-4A2B-B3E7-AB9955B6DEE8}" sibTransId="{8AF5E74E-B948-429C-B71C-479684106AA1}"/>
    <dgm:cxn modelId="{471DA040-E879-413C-A114-82AC8A413E39}" type="presOf" srcId="{AA7B48C9-707F-46B0-91F1-A70D680D3BDB}" destId="{4A6BD951-C261-41CB-AE46-27424F483765}" srcOrd="0" destOrd="0" presId="urn:microsoft.com/office/officeart/2009/3/layout/HorizontalOrganizationChart"/>
    <dgm:cxn modelId="{C4BB6B6A-35FF-4494-B827-EC9F31D3C953}" type="presOf" srcId="{55D8A4CC-3D61-41DE-B621-526DDA578F71}" destId="{61B136F1-FCF5-482D-A974-922259E6F400}" srcOrd="0" destOrd="0" presId="urn:microsoft.com/office/officeart/2009/3/layout/HorizontalOrganizationChart"/>
    <dgm:cxn modelId="{43625071-D339-414D-ABB9-CE72C0991478}" type="presOf" srcId="{81B2DAA6-C6D0-4F4C-8EEF-5E9293B4A888}" destId="{64A2E176-7888-4274-BD6A-BB7BE1EF1A19}" srcOrd="0" destOrd="0" presId="urn:microsoft.com/office/officeart/2009/3/layout/HorizontalOrganizationChart"/>
    <dgm:cxn modelId="{EE4AFB73-C78E-4F0B-9EF1-CA45A25AD1AB}" type="presOf" srcId="{D6D2A41D-77B8-4375-83C6-55728DFBBD65}" destId="{56778952-90D5-4F86-B36D-00647F9392E2}" srcOrd="0" destOrd="0" presId="urn:microsoft.com/office/officeart/2009/3/layout/HorizontalOrganizationChart"/>
    <dgm:cxn modelId="{92634D76-5825-4CE3-9E28-31A4AB131901}" type="presOf" srcId="{4552713C-910B-4FA4-96CF-B392CDAB7490}" destId="{980BA3A0-4AAB-456A-98DE-0B803A2908EA}" srcOrd="0" destOrd="0" presId="urn:microsoft.com/office/officeart/2009/3/layout/HorizontalOrganizationChart"/>
    <dgm:cxn modelId="{F3ACDC77-73A4-46CC-9D74-A8F9ADE7BCF6}" type="presOf" srcId="{AD62C938-1BA9-4A2B-B3E7-AB9955B6DEE8}" destId="{20B0EFFF-2B57-4064-A6FA-1BDF14D5E584}" srcOrd="0" destOrd="0" presId="urn:microsoft.com/office/officeart/2009/3/layout/HorizontalOrganizationChart"/>
    <dgm:cxn modelId="{B3CE3E78-550F-40CE-98EA-7E31E633C23C}" type="presOf" srcId="{81B2DAA6-C6D0-4F4C-8EEF-5E9293B4A888}" destId="{9725913D-5887-45CE-8B05-DE98C84B5BBA}" srcOrd="1" destOrd="0" presId="urn:microsoft.com/office/officeart/2009/3/layout/HorizontalOrganizationChart"/>
    <dgm:cxn modelId="{8F714990-B5F3-44D4-8348-2B426C4FED42}" srcId="{FCFDE094-7C44-43DE-89BD-315FD3BF2D56}" destId="{81B2DAA6-C6D0-4F4C-8EEF-5E9293B4A888}" srcOrd="0" destOrd="0" parTransId="{829565E1-E1F6-4B10-8D6B-814D0BFE33C4}" sibTransId="{1BA0612B-C466-4BB1-BF06-4A05655D6080}"/>
    <dgm:cxn modelId="{D8E7559C-BE2A-45A3-B051-D636BFF27A16}" type="presOf" srcId="{FCFDE094-7C44-43DE-89BD-315FD3BF2D56}" destId="{AD1E6671-2037-4067-ABEA-A3DF76D65F50}" srcOrd="0" destOrd="0" presId="urn:microsoft.com/office/officeart/2009/3/layout/HorizontalOrganizationChart"/>
    <dgm:cxn modelId="{9A4013AE-2229-48E9-A964-E49A76FADAF6}" type="presOf" srcId="{FF5FCA62-3BF0-4186-895A-BDF986A7B86B}" destId="{13505235-A41A-4129-A749-DDBD879BD5E8}" srcOrd="0" destOrd="0" presId="urn:microsoft.com/office/officeart/2009/3/layout/HorizontalOrganizationChart"/>
    <dgm:cxn modelId="{B3EE2ABF-F20D-4AC6-8D6C-6791367756BF}" type="presOf" srcId="{D6D2A41D-77B8-4375-83C6-55728DFBBD65}" destId="{C5AD6356-5D50-4436-8AD0-39A3738D1486}" srcOrd="1" destOrd="0" presId="urn:microsoft.com/office/officeart/2009/3/layout/HorizontalOrganizationChart"/>
    <dgm:cxn modelId="{51F72BBF-57B8-47D9-B5DF-97FE34275F01}" srcId="{81B2DAA6-C6D0-4F4C-8EEF-5E9293B4A888}" destId="{AA7B48C9-707F-46B0-91F1-A70D680D3BDB}" srcOrd="1" destOrd="0" parTransId="{E6D208D6-5516-4A44-A3E8-80437AB84AAF}" sibTransId="{4C006AF0-9BFF-4131-88A5-B29C0684D2F9}"/>
    <dgm:cxn modelId="{8CE590D3-95F0-425D-A3A9-8BCA01010A20}" srcId="{81B2DAA6-C6D0-4F4C-8EEF-5E9293B4A888}" destId="{55D8A4CC-3D61-41DE-B621-526DDA578F71}" srcOrd="2" destOrd="0" parTransId="{4552713C-910B-4FA4-96CF-B392CDAB7490}" sibTransId="{096A3A8D-3B8C-4582-A157-D6392538C837}"/>
    <dgm:cxn modelId="{741C1ED8-CF79-48CA-9946-2A0BABCCB95A}" srcId="{81B2DAA6-C6D0-4F4C-8EEF-5E9293B4A888}" destId="{D6D2A41D-77B8-4375-83C6-55728DFBBD65}" srcOrd="0" destOrd="0" parTransId="{1D291ACF-2F47-4932-98C4-4395C6292538}" sibTransId="{D30FFA0B-F75B-4808-9275-42F282017AA7}"/>
    <dgm:cxn modelId="{B5E633DD-100F-4BAD-B949-B71AF33265AD}" type="presOf" srcId="{AA7B48C9-707F-46B0-91F1-A70D680D3BDB}" destId="{B1A1AF5A-9E9B-4C84-8F0E-E663D2A92AD1}" srcOrd="1" destOrd="0" presId="urn:microsoft.com/office/officeart/2009/3/layout/HorizontalOrganizationChart"/>
    <dgm:cxn modelId="{469A80F1-EE67-4DFF-B5B6-947C288C5A20}" type="presOf" srcId="{FF5FCA62-3BF0-4186-895A-BDF986A7B86B}" destId="{AD3835D3-C154-41C7-81B3-3696F0B83B93}" srcOrd="1" destOrd="0" presId="urn:microsoft.com/office/officeart/2009/3/layout/HorizontalOrganizationChart"/>
    <dgm:cxn modelId="{2EAD4692-7EDF-4592-B0D3-5F423DA92B81}" type="presParOf" srcId="{AD1E6671-2037-4067-ABEA-A3DF76D65F50}" destId="{3D7B20D5-E5DA-46BA-8AA8-EBBC672E5099}" srcOrd="0" destOrd="0" presId="urn:microsoft.com/office/officeart/2009/3/layout/HorizontalOrganizationChart"/>
    <dgm:cxn modelId="{B8A10906-B308-404D-9E1B-47C6EF49D6C4}" type="presParOf" srcId="{3D7B20D5-E5DA-46BA-8AA8-EBBC672E5099}" destId="{D7740F6F-D0CF-4CD5-8F78-BA1964CFA286}" srcOrd="0" destOrd="0" presId="urn:microsoft.com/office/officeart/2009/3/layout/HorizontalOrganizationChart"/>
    <dgm:cxn modelId="{2DAACF83-F376-4634-BE42-6FCC108CA0A0}" type="presParOf" srcId="{D7740F6F-D0CF-4CD5-8F78-BA1964CFA286}" destId="{64A2E176-7888-4274-BD6A-BB7BE1EF1A19}" srcOrd="0" destOrd="0" presId="urn:microsoft.com/office/officeart/2009/3/layout/HorizontalOrganizationChart"/>
    <dgm:cxn modelId="{B79A2DB5-60E3-404C-80BE-67145356A7FB}" type="presParOf" srcId="{D7740F6F-D0CF-4CD5-8F78-BA1964CFA286}" destId="{9725913D-5887-45CE-8B05-DE98C84B5BBA}" srcOrd="1" destOrd="0" presId="urn:microsoft.com/office/officeart/2009/3/layout/HorizontalOrganizationChart"/>
    <dgm:cxn modelId="{DDFDD234-AEBB-465F-ACE0-1F3C7C5CDCF0}" type="presParOf" srcId="{3D7B20D5-E5DA-46BA-8AA8-EBBC672E5099}" destId="{D980253E-2ECD-4E91-8554-4DCF2B65D0C9}" srcOrd="1" destOrd="0" presId="urn:microsoft.com/office/officeart/2009/3/layout/HorizontalOrganizationChart"/>
    <dgm:cxn modelId="{954FBA58-BDE1-4789-9BF1-7F7EF326E40D}" type="presParOf" srcId="{D980253E-2ECD-4E91-8554-4DCF2B65D0C9}" destId="{4CE5C692-4EAA-426D-A7BE-C3A0E0CFAF69}" srcOrd="0" destOrd="0" presId="urn:microsoft.com/office/officeart/2009/3/layout/HorizontalOrganizationChart"/>
    <dgm:cxn modelId="{945E7501-2C5A-47D0-B583-0C8413A01CFC}" type="presParOf" srcId="{D980253E-2ECD-4E91-8554-4DCF2B65D0C9}" destId="{26CD7ED2-98A5-45A4-8CBA-3466D70F380A}" srcOrd="1" destOrd="0" presId="urn:microsoft.com/office/officeart/2009/3/layout/HorizontalOrganizationChart"/>
    <dgm:cxn modelId="{8745043A-AEA9-4445-8CE4-CD8114E903E1}" type="presParOf" srcId="{26CD7ED2-98A5-45A4-8CBA-3466D70F380A}" destId="{2ECDF9F1-A9FE-49AC-A488-D9489C80E2BD}" srcOrd="0" destOrd="0" presId="urn:microsoft.com/office/officeart/2009/3/layout/HorizontalOrganizationChart"/>
    <dgm:cxn modelId="{BBA97833-F480-4FC7-BF11-B8DAE3BC6715}" type="presParOf" srcId="{2ECDF9F1-A9FE-49AC-A488-D9489C80E2BD}" destId="{56778952-90D5-4F86-B36D-00647F9392E2}" srcOrd="0" destOrd="0" presId="urn:microsoft.com/office/officeart/2009/3/layout/HorizontalOrganizationChart"/>
    <dgm:cxn modelId="{767066CF-B161-443D-AE0A-FBECE970B056}" type="presParOf" srcId="{2ECDF9F1-A9FE-49AC-A488-D9489C80E2BD}" destId="{C5AD6356-5D50-4436-8AD0-39A3738D1486}" srcOrd="1" destOrd="0" presId="urn:microsoft.com/office/officeart/2009/3/layout/HorizontalOrganizationChart"/>
    <dgm:cxn modelId="{BEBE89F0-A182-45A9-A358-3A7B1FA40F15}" type="presParOf" srcId="{26CD7ED2-98A5-45A4-8CBA-3466D70F380A}" destId="{8FA4B2B5-801D-4A3D-A066-1B2E8BCA428F}" srcOrd="1" destOrd="0" presId="urn:microsoft.com/office/officeart/2009/3/layout/HorizontalOrganizationChart"/>
    <dgm:cxn modelId="{76A089B1-47D9-4B3B-9239-BCEF1FEE3E13}" type="presParOf" srcId="{26CD7ED2-98A5-45A4-8CBA-3466D70F380A}" destId="{D52C5D8A-D48C-45A2-BC97-A8852722F82C}" srcOrd="2" destOrd="0" presId="urn:microsoft.com/office/officeart/2009/3/layout/HorizontalOrganizationChart"/>
    <dgm:cxn modelId="{82E010EE-F582-4223-85EB-3F19BD3812A5}" type="presParOf" srcId="{D980253E-2ECD-4E91-8554-4DCF2B65D0C9}" destId="{3472A245-FD14-4AF9-9751-C8B75EB7EAC2}" srcOrd="2" destOrd="0" presId="urn:microsoft.com/office/officeart/2009/3/layout/HorizontalOrganizationChart"/>
    <dgm:cxn modelId="{5CB777EA-497C-4E1C-8FDE-3FDBFB5A0FB9}" type="presParOf" srcId="{D980253E-2ECD-4E91-8554-4DCF2B65D0C9}" destId="{D478B982-6A28-41AF-AC9D-7195E1393629}" srcOrd="3" destOrd="0" presId="urn:microsoft.com/office/officeart/2009/3/layout/HorizontalOrganizationChart"/>
    <dgm:cxn modelId="{96739285-6816-4234-BC8F-5F2004E611EE}" type="presParOf" srcId="{D478B982-6A28-41AF-AC9D-7195E1393629}" destId="{8A04DED3-6639-4B13-9DAB-D21EC623268E}" srcOrd="0" destOrd="0" presId="urn:microsoft.com/office/officeart/2009/3/layout/HorizontalOrganizationChart"/>
    <dgm:cxn modelId="{B3EDB4D6-2F19-4E3A-B83D-C184085115F1}" type="presParOf" srcId="{8A04DED3-6639-4B13-9DAB-D21EC623268E}" destId="{4A6BD951-C261-41CB-AE46-27424F483765}" srcOrd="0" destOrd="0" presId="urn:microsoft.com/office/officeart/2009/3/layout/HorizontalOrganizationChart"/>
    <dgm:cxn modelId="{A16FE76A-394B-4905-B333-6029D6775048}" type="presParOf" srcId="{8A04DED3-6639-4B13-9DAB-D21EC623268E}" destId="{B1A1AF5A-9E9B-4C84-8F0E-E663D2A92AD1}" srcOrd="1" destOrd="0" presId="urn:microsoft.com/office/officeart/2009/3/layout/HorizontalOrganizationChart"/>
    <dgm:cxn modelId="{AE0BE7DD-FF15-4D28-B677-FABA3043CCB2}" type="presParOf" srcId="{D478B982-6A28-41AF-AC9D-7195E1393629}" destId="{6E3B8D9D-DA36-4A5C-8F3C-3E18916BC5C1}" srcOrd="1" destOrd="0" presId="urn:microsoft.com/office/officeart/2009/3/layout/HorizontalOrganizationChart"/>
    <dgm:cxn modelId="{F93CA76A-B5BE-477D-9632-8DD181D224DA}" type="presParOf" srcId="{D478B982-6A28-41AF-AC9D-7195E1393629}" destId="{074CF88C-26DB-4E36-87AF-A2F4B086E588}" srcOrd="2" destOrd="0" presId="urn:microsoft.com/office/officeart/2009/3/layout/HorizontalOrganizationChart"/>
    <dgm:cxn modelId="{3E9B2BA7-26E9-41FF-B947-A0D9F1CDFD7B}" type="presParOf" srcId="{D980253E-2ECD-4E91-8554-4DCF2B65D0C9}" destId="{980BA3A0-4AAB-456A-98DE-0B803A2908EA}" srcOrd="4" destOrd="0" presId="urn:microsoft.com/office/officeart/2009/3/layout/HorizontalOrganizationChart"/>
    <dgm:cxn modelId="{8A41654F-3C41-44BC-8927-E178092A4053}" type="presParOf" srcId="{D980253E-2ECD-4E91-8554-4DCF2B65D0C9}" destId="{BA1E0D7E-031A-41DE-9039-2E8C7F6290F4}" srcOrd="5" destOrd="0" presId="urn:microsoft.com/office/officeart/2009/3/layout/HorizontalOrganizationChart"/>
    <dgm:cxn modelId="{094F1155-A4F5-4A95-8BAE-24798BE97CD0}" type="presParOf" srcId="{BA1E0D7E-031A-41DE-9039-2E8C7F6290F4}" destId="{992B0845-90CF-4E64-91B9-EA4D10365FFA}" srcOrd="0" destOrd="0" presId="urn:microsoft.com/office/officeart/2009/3/layout/HorizontalOrganizationChart"/>
    <dgm:cxn modelId="{1182A575-8AA4-489E-9A20-15181A051D38}" type="presParOf" srcId="{992B0845-90CF-4E64-91B9-EA4D10365FFA}" destId="{61B136F1-FCF5-482D-A974-922259E6F400}" srcOrd="0" destOrd="0" presId="urn:microsoft.com/office/officeart/2009/3/layout/HorizontalOrganizationChart"/>
    <dgm:cxn modelId="{0E87F7C2-7E58-4C5D-BB6E-E345083E0375}" type="presParOf" srcId="{992B0845-90CF-4E64-91B9-EA4D10365FFA}" destId="{C77C50AD-3189-4D05-9B60-98A4400405C1}" srcOrd="1" destOrd="0" presId="urn:microsoft.com/office/officeart/2009/3/layout/HorizontalOrganizationChart"/>
    <dgm:cxn modelId="{FFE9BF0F-2A6B-49C7-B1C3-2C7B0B5AED33}" type="presParOf" srcId="{BA1E0D7E-031A-41DE-9039-2E8C7F6290F4}" destId="{C2C58CE2-4B6F-4F56-8D92-2DD0DC0B9923}" srcOrd="1" destOrd="0" presId="urn:microsoft.com/office/officeart/2009/3/layout/HorizontalOrganizationChart"/>
    <dgm:cxn modelId="{47766E4D-E7AF-4DF0-B7F3-E3CA2D9AAFC1}" type="presParOf" srcId="{BA1E0D7E-031A-41DE-9039-2E8C7F6290F4}" destId="{C8AA3122-C958-4C78-B59A-56F79926DAC6}" srcOrd="2" destOrd="0" presId="urn:microsoft.com/office/officeart/2009/3/layout/HorizontalOrganizationChart"/>
    <dgm:cxn modelId="{2043E119-BA80-4AE3-BC24-49DCFCD0A363}" type="presParOf" srcId="{D980253E-2ECD-4E91-8554-4DCF2B65D0C9}" destId="{20B0EFFF-2B57-4064-A6FA-1BDF14D5E584}" srcOrd="6" destOrd="0" presId="urn:microsoft.com/office/officeart/2009/3/layout/HorizontalOrganizationChart"/>
    <dgm:cxn modelId="{0F1B8B65-228F-4480-A9A0-88609C006590}" type="presParOf" srcId="{D980253E-2ECD-4E91-8554-4DCF2B65D0C9}" destId="{0B0135E0-48D4-4504-986B-72AE97A45F86}" srcOrd="7" destOrd="0" presId="urn:microsoft.com/office/officeart/2009/3/layout/HorizontalOrganizationChart"/>
    <dgm:cxn modelId="{1C59D2FA-421E-4B23-9D94-4C4DBC42D721}" type="presParOf" srcId="{0B0135E0-48D4-4504-986B-72AE97A45F86}" destId="{7E2FD7D9-AE7D-4239-B759-94D6829ED2F5}" srcOrd="0" destOrd="0" presId="urn:microsoft.com/office/officeart/2009/3/layout/HorizontalOrganizationChart"/>
    <dgm:cxn modelId="{A2405A03-C717-4161-8C6C-6584370A8C7B}" type="presParOf" srcId="{7E2FD7D9-AE7D-4239-B759-94D6829ED2F5}" destId="{13505235-A41A-4129-A749-DDBD879BD5E8}" srcOrd="0" destOrd="0" presId="urn:microsoft.com/office/officeart/2009/3/layout/HorizontalOrganizationChart"/>
    <dgm:cxn modelId="{F9F8429A-1C60-4233-8821-B46E369648CD}" type="presParOf" srcId="{7E2FD7D9-AE7D-4239-B759-94D6829ED2F5}" destId="{AD3835D3-C154-41C7-81B3-3696F0B83B93}" srcOrd="1" destOrd="0" presId="urn:microsoft.com/office/officeart/2009/3/layout/HorizontalOrganizationChart"/>
    <dgm:cxn modelId="{771E8C0C-ACCA-4BD9-90C8-C0760F9AF960}" type="presParOf" srcId="{0B0135E0-48D4-4504-986B-72AE97A45F86}" destId="{70E3621E-5859-42DB-902C-20ED3A4CBCFD}" srcOrd="1" destOrd="0" presId="urn:microsoft.com/office/officeart/2009/3/layout/HorizontalOrganizationChart"/>
    <dgm:cxn modelId="{3447A733-593D-4F80-B19E-8E88F47BC61F}" type="presParOf" srcId="{0B0135E0-48D4-4504-986B-72AE97A45F86}" destId="{27BD8AE0-4DB2-4D8B-8A1B-AF571793BD2D}" srcOrd="2" destOrd="0" presId="urn:microsoft.com/office/officeart/2009/3/layout/HorizontalOrganizationChart"/>
    <dgm:cxn modelId="{3C306900-C4FF-416D-8C6E-1C19E3D3618A}" type="presParOf" srcId="{3D7B20D5-E5DA-46BA-8AA8-EBBC672E5099}" destId="{ABFF5B26-7123-4D52-9B7B-1E05291BEE8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DE094-7C44-43DE-89BD-315FD3BF2D56}"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81B2DAA6-C6D0-4F4C-8EEF-5E9293B4A888}">
      <dgm:prSet phldrT="[Tex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Network categories</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(by distance)</a:t>
          </a:r>
        </a:p>
      </dgm:t>
    </dgm:pt>
    <dgm:pt modelId="{829565E1-E1F6-4B10-8D6B-814D0BFE33C4}" type="parTrans" cxnId="{8F714990-B5F3-44D4-8348-2B426C4FED42}">
      <dgm:prSet/>
      <dgm:spPr/>
      <dgm:t>
        <a:bodyPr/>
        <a:lstStyle/>
        <a:p>
          <a:endParaRPr lang="en-US"/>
        </a:p>
      </dgm:t>
    </dgm:pt>
    <dgm:pt modelId="{1BA0612B-C466-4BB1-BF06-4A05655D6080}" type="sibTrans" cxnId="{8F714990-B5F3-44D4-8348-2B426C4FED42}">
      <dgm:prSet/>
      <dgm:spPr/>
      <dgm:t>
        <a:bodyPr/>
        <a:lstStyle/>
        <a:p>
          <a:endParaRPr lang="en-US"/>
        </a:p>
      </dgm:t>
    </dgm:pt>
    <dgm:pt modelId="{D6D2A41D-77B8-4375-83C6-55728DFBBD65}">
      <dgm:prSet phldrT="[Tex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Local Area Network</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(LAN)</a:t>
          </a:r>
        </a:p>
      </dgm:t>
    </dgm:pt>
    <dgm:pt modelId="{1D291ACF-2F47-4932-98C4-4395C6292538}" type="parTrans" cxnId="{741C1ED8-CF79-48CA-9946-2A0BABCCB95A}">
      <dgm:prSet/>
      <dgm:spPr/>
      <dgm:t>
        <a:bodyPr/>
        <a:lstStyle/>
        <a:p>
          <a:endParaRPr lang="en-US"/>
        </a:p>
      </dgm:t>
    </dgm:pt>
    <dgm:pt modelId="{D30FFA0B-F75B-4808-9275-42F282017AA7}" type="sibTrans" cxnId="{741C1ED8-CF79-48CA-9946-2A0BABCCB95A}">
      <dgm:prSet/>
      <dgm:spPr/>
      <dgm:t>
        <a:bodyPr/>
        <a:lstStyle/>
        <a:p>
          <a:endParaRPr lang="en-US"/>
        </a:p>
      </dgm:t>
    </dgm:pt>
    <dgm:pt modelId="{55D8A4CC-3D61-41DE-B621-526DDA578F71}">
      <dgm:prSet phldrT="[Tex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Wide Area Network</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(WAN)</a:t>
          </a:r>
        </a:p>
      </dgm:t>
    </dgm:pt>
    <dgm:pt modelId="{4552713C-910B-4FA4-96CF-B392CDAB7490}" type="parTrans" cxnId="{8CE590D3-95F0-425D-A3A9-8BCA01010A20}">
      <dgm:prSet/>
      <dgm:spPr/>
      <dgm:t>
        <a:bodyPr/>
        <a:lstStyle/>
        <a:p>
          <a:endParaRPr lang="en-US"/>
        </a:p>
      </dgm:t>
    </dgm:pt>
    <dgm:pt modelId="{096A3A8D-3B8C-4582-A157-D6392538C837}" type="sibTrans" cxnId="{8CE590D3-95F0-425D-A3A9-8BCA01010A20}">
      <dgm:prSet/>
      <dgm:spPr/>
      <dgm:t>
        <a:bodyPr/>
        <a:lstStyle/>
        <a:p>
          <a:endParaRPr lang="en-US"/>
        </a:p>
      </dgm:t>
    </dgm:pt>
    <dgm:pt modelId="{FF5FCA62-3BF0-4186-895A-BDF986A7B86B}">
      <dgm:prSet phldrT="[Tex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Body/Personal Area Network</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(BAN/PAN)</a:t>
          </a:r>
        </a:p>
      </dgm:t>
    </dgm:pt>
    <dgm:pt modelId="{AD62C938-1BA9-4A2B-B3E7-AB9955B6DEE8}" type="parTrans" cxnId="{DA56303D-6412-4105-8A23-0AE92D79900E}">
      <dgm:prSet/>
      <dgm:spPr/>
      <dgm:t>
        <a:bodyPr/>
        <a:lstStyle/>
        <a:p>
          <a:endParaRPr lang="en-US"/>
        </a:p>
      </dgm:t>
    </dgm:pt>
    <dgm:pt modelId="{8AF5E74E-B948-429C-B71C-479684106AA1}" type="sibTrans" cxnId="{DA56303D-6412-4105-8A23-0AE92D79900E}">
      <dgm:prSet/>
      <dgm:spPr/>
      <dgm:t>
        <a:bodyPr/>
        <a:lstStyle/>
        <a:p>
          <a:endParaRPr lang="en-US"/>
        </a:p>
      </dgm:t>
    </dgm:pt>
    <dgm:pt modelId="{AA7B48C9-707F-46B0-91F1-A70D680D3BDB}">
      <dgm:prSet custT="1"/>
      <dgm:spPr>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dgm:spPr>
      <dgm:t>
        <a:bodyPr wrap="none" anchor="ctr"/>
        <a:lstStyle/>
        <a:p>
          <a:pPr marL="0" algn="ctr" defTabSz="762000" rtl="0" eaLnBrk="1" latinLnBrk="0" hangingPunct="1">
            <a:defRPr/>
          </a:pPr>
          <a:r>
            <a:rPr lang="en-US" sz="2000" b="1" kern="1200" dirty="0">
              <a:solidFill>
                <a:schemeClr val="tx1"/>
              </a:solidFill>
              <a:latin typeface="Arial" charset="0"/>
              <a:ea typeface="+mn-ea"/>
              <a:cs typeface="Arial" charset="0"/>
            </a:rPr>
            <a:t>Metropolitan Area Network</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(MAN)</a:t>
          </a:r>
        </a:p>
      </dgm:t>
    </dgm:pt>
    <dgm:pt modelId="{E6D208D6-5516-4A44-A3E8-80437AB84AAF}" type="parTrans" cxnId="{51F72BBF-57B8-47D9-B5DF-97FE34275F01}">
      <dgm:prSet/>
      <dgm:spPr/>
      <dgm:t>
        <a:bodyPr/>
        <a:lstStyle/>
        <a:p>
          <a:endParaRPr lang="en-US"/>
        </a:p>
      </dgm:t>
    </dgm:pt>
    <dgm:pt modelId="{4C006AF0-9BFF-4131-88A5-B29C0684D2F9}" type="sibTrans" cxnId="{51F72BBF-57B8-47D9-B5DF-97FE34275F01}">
      <dgm:prSet/>
      <dgm:spPr/>
      <dgm:t>
        <a:bodyPr/>
        <a:lstStyle/>
        <a:p>
          <a:endParaRPr lang="en-US"/>
        </a:p>
      </dgm:t>
    </dgm:pt>
    <dgm:pt modelId="{AD1E6671-2037-4067-ABEA-A3DF76D65F50}" type="pres">
      <dgm:prSet presAssocID="{FCFDE094-7C44-43DE-89BD-315FD3BF2D56}" presName="hierChild1" presStyleCnt="0">
        <dgm:presLayoutVars>
          <dgm:orgChart val="1"/>
          <dgm:chPref val="1"/>
          <dgm:dir/>
          <dgm:animOne val="branch"/>
          <dgm:animLvl val="lvl"/>
          <dgm:resizeHandles/>
        </dgm:presLayoutVars>
      </dgm:prSet>
      <dgm:spPr/>
    </dgm:pt>
    <dgm:pt modelId="{3D7B20D5-E5DA-46BA-8AA8-EBBC672E5099}" type="pres">
      <dgm:prSet presAssocID="{81B2DAA6-C6D0-4F4C-8EEF-5E9293B4A888}" presName="hierRoot1" presStyleCnt="0">
        <dgm:presLayoutVars>
          <dgm:hierBranch val="init"/>
        </dgm:presLayoutVars>
      </dgm:prSet>
      <dgm:spPr/>
    </dgm:pt>
    <dgm:pt modelId="{D7740F6F-D0CF-4CD5-8F78-BA1964CFA286}" type="pres">
      <dgm:prSet presAssocID="{81B2DAA6-C6D0-4F4C-8EEF-5E9293B4A888}" presName="rootComposite1" presStyleCnt="0"/>
      <dgm:spPr/>
    </dgm:pt>
    <dgm:pt modelId="{64A2E176-7888-4274-BD6A-BB7BE1EF1A19}" type="pres">
      <dgm:prSet presAssocID="{81B2DAA6-C6D0-4F4C-8EEF-5E9293B4A888}" presName="rootText1" presStyleLbl="node0" presStyleIdx="0" presStyleCnt="1" custScaleX="185923" custScaleY="120395" custLinFactNeighborX="-164" custLinFactNeighborY="-20079">
        <dgm:presLayoutVars>
          <dgm:chPref val="3"/>
        </dgm:presLayoutVars>
      </dgm:prSet>
      <dgm:spPr>
        <a:xfrm>
          <a:off x="248542" y="1643893"/>
          <a:ext cx="2544960" cy="776213"/>
        </a:xfrm>
        <a:prstGeom prst="rect">
          <a:avLst/>
        </a:prstGeom>
      </dgm:spPr>
    </dgm:pt>
    <dgm:pt modelId="{9725913D-5887-45CE-8B05-DE98C84B5BBA}" type="pres">
      <dgm:prSet presAssocID="{81B2DAA6-C6D0-4F4C-8EEF-5E9293B4A888}" presName="rootConnector1" presStyleLbl="node1" presStyleIdx="0" presStyleCnt="0"/>
      <dgm:spPr/>
    </dgm:pt>
    <dgm:pt modelId="{D980253E-2ECD-4E91-8554-4DCF2B65D0C9}" type="pres">
      <dgm:prSet presAssocID="{81B2DAA6-C6D0-4F4C-8EEF-5E9293B4A888}" presName="hierChild2" presStyleCnt="0"/>
      <dgm:spPr/>
    </dgm:pt>
    <dgm:pt modelId="{4CE5C692-4EAA-426D-A7BE-C3A0E0CFAF69}" type="pres">
      <dgm:prSet presAssocID="{1D291ACF-2F47-4932-98C4-4395C6292538}" presName="Name64" presStyleLbl="parChTrans1D2" presStyleIdx="0" presStyleCnt="4"/>
      <dgm:spPr/>
    </dgm:pt>
    <dgm:pt modelId="{26CD7ED2-98A5-45A4-8CBA-3466D70F380A}" type="pres">
      <dgm:prSet presAssocID="{D6D2A41D-77B8-4375-83C6-55728DFBBD65}" presName="hierRoot2" presStyleCnt="0">
        <dgm:presLayoutVars>
          <dgm:hierBranch val="init"/>
        </dgm:presLayoutVars>
      </dgm:prSet>
      <dgm:spPr/>
    </dgm:pt>
    <dgm:pt modelId="{2ECDF9F1-A9FE-49AC-A488-D9489C80E2BD}" type="pres">
      <dgm:prSet presAssocID="{D6D2A41D-77B8-4375-83C6-55728DFBBD65}" presName="rootComposite" presStyleCnt="0"/>
      <dgm:spPr/>
    </dgm:pt>
    <dgm:pt modelId="{56778952-90D5-4F86-B36D-00647F9392E2}" type="pres">
      <dgm:prSet presAssocID="{D6D2A41D-77B8-4375-83C6-55728DFBBD65}" presName="rootText" presStyleLbl="node2" presStyleIdx="0" presStyleCnt="4" custScaleX="206445" custLinFactNeighborX="85792" custLinFactNeighborY="-24003">
        <dgm:presLayoutVars>
          <dgm:chPref val="3"/>
        </dgm:presLayoutVars>
      </dgm:prSet>
      <dgm:spPr>
        <a:xfrm>
          <a:off x="3302496" y="2393"/>
          <a:ext cx="2544960" cy="776213"/>
        </a:xfrm>
        <a:prstGeom prst="rect">
          <a:avLst/>
        </a:prstGeom>
      </dgm:spPr>
    </dgm:pt>
    <dgm:pt modelId="{C5AD6356-5D50-4436-8AD0-39A3738D1486}" type="pres">
      <dgm:prSet presAssocID="{D6D2A41D-77B8-4375-83C6-55728DFBBD65}" presName="rootConnector" presStyleLbl="node2" presStyleIdx="0" presStyleCnt="4"/>
      <dgm:spPr/>
    </dgm:pt>
    <dgm:pt modelId="{8FA4B2B5-801D-4A3D-A066-1B2E8BCA428F}" type="pres">
      <dgm:prSet presAssocID="{D6D2A41D-77B8-4375-83C6-55728DFBBD65}" presName="hierChild4" presStyleCnt="0"/>
      <dgm:spPr/>
    </dgm:pt>
    <dgm:pt modelId="{D52C5D8A-D48C-45A2-BC97-A8852722F82C}" type="pres">
      <dgm:prSet presAssocID="{D6D2A41D-77B8-4375-83C6-55728DFBBD65}" presName="hierChild5" presStyleCnt="0"/>
      <dgm:spPr/>
    </dgm:pt>
    <dgm:pt modelId="{3472A245-FD14-4AF9-9751-C8B75EB7EAC2}" type="pres">
      <dgm:prSet presAssocID="{E6D208D6-5516-4A44-A3E8-80437AB84AAF}" presName="Name64" presStyleLbl="parChTrans1D2" presStyleIdx="1" presStyleCnt="4"/>
      <dgm:spPr/>
    </dgm:pt>
    <dgm:pt modelId="{D478B982-6A28-41AF-AC9D-7195E1393629}" type="pres">
      <dgm:prSet presAssocID="{AA7B48C9-707F-46B0-91F1-A70D680D3BDB}" presName="hierRoot2" presStyleCnt="0">
        <dgm:presLayoutVars>
          <dgm:hierBranch val="init"/>
        </dgm:presLayoutVars>
      </dgm:prSet>
      <dgm:spPr/>
    </dgm:pt>
    <dgm:pt modelId="{8A04DED3-6639-4B13-9DAB-D21EC623268E}" type="pres">
      <dgm:prSet presAssocID="{AA7B48C9-707F-46B0-91F1-A70D680D3BDB}" presName="rootComposite" presStyleCnt="0"/>
      <dgm:spPr/>
    </dgm:pt>
    <dgm:pt modelId="{4A6BD951-C261-41CB-AE46-27424F483765}" type="pres">
      <dgm:prSet presAssocID="{AA7B48C9-707F-46B0-91F1-A70D680D3BDB}" presName="rootText" presStyleLbl="node2" presStyleIdx="1" presStyleCnt="4" custScaleX="206445" custLinFactNeighborX="85792" custLinFactNeighborY="-24003">
        <dgm:presLayoutVars>
          <dgm:chPref val="3"/>
        </dgm:presLayoutVars>
      </dgm:prSet>
      <dgm:spPr>
        <a:xfrm>
          <a:off x="3302496" y="1096726"/>
          <a:ext cx="2544960" cy="776213"/>
        </a:xfrm>
        <a:prstGeom prst="rect">
          <a:avLst/>
        </a:prstGeom>
      </dgm:spPr>
    </dgm:pt>
    <dgm:pt modelId="{B1A1AF5A-9E9B-4C84-8F0E-E663D2A92AD1}" type="pres">
      <dgm:prSet presAssocID="{AA7B48C9-707F-46B0-91F1-A70D680D3BDB}" presName="rootConnector" presStyleLbl="node2" presStyleIdx="1" presStyleCnt="4"/>
      <dgm:spPr/>
    </dgm:pt>
    <dgm:pt modelId="{6E3B8D9D-DA36-4A5C-8F3C-3E18916BC5C1}" type="pres">
      <dgm:prSet presAssocID="{AA7B48C9-707F-46B0-91F1-A70D680D3BDB}" presName="hierChild4" presStyleCnt="0"/>
      <dgm:spPr/>
    </dgm:pt>
    <dgm:pt modelId="{074CF88C-26DB-4E36-87AF-A2F4B086E588}" type="pres">
      <dgm:prSet presAssocID="{AA7B48C9-707F-46B0-91F1-A70D680D3BDB}" presName="hierChild5" presStyleCnt="0"/>
      <dgm:spPr/>
    </dgm:pt>
    <dgm:pt modelId="{980BA3A0-4AAB-456A-98DE-0B803A2908EA}" type="pres">
      <dgm:prSet presAssocID="{4552713C-910B-4FA4-96CF-B392CDAB7490}" presName="Name64" presStyleLbl="parChTrans1D2" presStyleIdx="2" presStyleCnt="4"/>
      <dgm:spPr/>
    </dgm:pt>
    <dgm:pt modelId="{BA1E0D7E-031A-41DE-9039-2E8C7F6290F4}" type="pres">
      <dgm:prSet presAssocID="{55D8A4CC-3D61-41DE-B621-526DDA578F71}" presName="hierRoot2" presStyleCnt="0">
        <dgm:presLayoutVars>
          <dgm:hierBranch val="init"/>
        </dgm:presLayoutVars>
      </dgm:prSet>
      <dgm:spPr/>
    </dgm:pt>
    <dgm:pt modelId="{992B0845-90CF-4E64-91B9-EA4D10365FFA}" type="pres">
      <dgm:prSet presAssocID="{55D8A4CC-3D61-41DE-B621-526DDA578F71}" presName="rootComposite" presStyleCnt="0"/>
      <dgm:spPr/>
    </dgm:pt>
    <dgm:pt modelId="{61B136F1-FCF5-482D-A974-922259E6F400}" type="pres">
      <dgm:prSet presAssocID="{55D8A4CC-3D61-41DE-B621-526DDA578F71}" presName="rootText" presStyleLbl="node2" presStyleIdx="2" presStyleCnt="4" custScaleX="206445" custLinFactNeighborX="85792" custLinFactNeighborY="-24003">
        <dgm:presLayoutVars>
          <dgm:chPref val="3"/>
        </dgm:presLayoutVars>
      </dgm:prSet>
      <dgm:spPr>
        <a:xfrm>
          <a:off x="3302496" y="2191060"/>
          <a:ext cx="2544960" cy="776213"/>
        </a:xfrm>
        <a:prstGeom prst="rect">
          <a:avLst/>
        </a:prstGeom>
      </dgm:spPr>
    </dgm:pt>
    <dgm:pt modelId="{C77C50AD-3189-4D05-9B60-98A4400405C1}" type="pres">
      <dgm:prSet presAssocID="{55D8A4CC-3D61-41DE-B621-526DDA578F71}" presName="rootConnector" presStyleLbl="node2" presStyleIdx="2" presStyleCnt="4"/>
      <dgm:spPr/>
    </dgm:pt>
    <dgm:pt modelId="{C2C58CE2-4B6F-4F56-8D92-2DD0DC0B9923}" type="pres">
      <dgm:prSet presAssocID="{55D8A4CC-3D61-41DE-B621-526DDA578F71}" presName="hierChild4" presStyleCnt="0"/>
      <dgm:spPr/>
    </dgm:pt>
    <dgm:pt modelId="{C8AA3122-C958-4C78-B59A-56F79926DAC6}" type="pres">
      <dgm:prSet presAssocID="{55D8A4CC-3D61-41DE-B621-526DDA578F71}" presName="hierChild5" presStyleCnt="0"/>
      <dgm:spPr/>
    </dgm:pt>
    <dgm:pt modelId="{20B0EFFF-2B57-4064-A6FA-1BDF14D5E584}" type="pres">
      <dgm:prSet presAssocID="{AD62C938-1BA9-4A2B-B3E7-AB9955B6DEE8}" presName="Name64" presStyleLbl="parChTrans1D2" presStyleIdx="3" presStyleCnt="4"/>
      <dgm:spPr/>
    </dgm:pt>
    <dgm:pt modelId="{0B0135E0-48D4-4504-986B-72AE97A45F86}" type="pres">
      <dgm:prSet presAssocID="{FF5FCA62-3BF0-4186-895A-BDF986A7B86B}" presName="hierRoot2" presStyleCnt="0">
        <dgm:presLayoutVars>
          <dgm:hierBranch val="init"/>
        </dgm:presLayoutVars>
      </dgm:prSet>
      <dgm:spPr/>
    </dgm:pt>
    <dgm:pt modelId="{7E2FD7D9-AE7D-4239-B759-94D6829ED2F5}" type="pres">
      <dgm:prSet presAssocID="{FF5FCA62-3BF0-4186-895A-BDF986A7B86B}" presName="rootComposite" presStyleCnt="0"/>
      <dgm:spPr/>
    </dgm:pt>
    <dgm:pt modelId="{13505235-A41A-4129-A749-DDBD879BD5E8}" type="pres">
      <dgm:prSet presAssocID="{FF5FCA62-3BF0-4186-895A-BDF986A7B86B}" presName="rootText" presStyleLbl="node2" presStyleIdx="3" presStyleCnt="4" custScaleX="206445" custLinFactNeighborX="85792" custLinFactNeighborY="-24003">
        <dgm:presLayoutVars>
          <dgm:chPref val="3"/>
        </dgm:presLayoutVars>
      </dgm:prSet>
      <dgm:spPr>
        <a:xfrm>
          <a:off x="3302496" y="3285393"/>
          <a:ext cx="2544960" cy="776213"/>
        </a:xfrm>
        <a:prstGeom prst="rect">
          <a:avLst/>
        </a:prstGeom>
      </dgm:spPr>
    </dgm:pt>
    <dgm:pt modelId="{AD3835D3-C154-41C7-81B3-3696F0B83B93}" type="pres">
      <dgm:prSet presAssocID="{FF5FCA62-3BF0-4186-895A-BDF986A7B86B}" presName="rootConnector" presStyleLbl="node2" presStyleIdx="3" presStyleCnt="4"/>
      <dgm:spPr/>
    </dgm:pt>
    <dgm:pt modelId="{70E3621E-5859-42DB-902C-20ED3A4CBCFD}" type="pres">
      <dgm:prSet presAssocID="{FF5FCA62-3BF0-4186-895A-BDF986A7B86B}" presName="hierChild4" presStyleCnt="0"/>
      <dgm:spPr/>
    </dgm:pt>
    <dgm:pt modelId="{27BD8AE0-4DB2-4D8B-8A1B-AF571793BD2D}" type="pres">
      <dgm:prSet presAssocID="{FF5FCA62-3BF0-4186-895A-BDF986A7B86B}" presName="hierChild5" presStyleCnt="0"/>
      <dgm:spPr/>
    </dgm:pt>
    <dgm:pt modelId="{ABFF5B26-7123-4D52-9B7B-1E05291BEE80}" type="pres">
      <dgm:prSet presAssocID="{81B2DAA6-C6D0-4F4C-8EEF-5E9293B4A888}" presName="hierChild3" presStyleCnt="0"/>
      <dgm:spPr/>
    </dgm:pt>
  </dgm:ptLst>
  <dgm:cxnLst>
    <dgm:cxn modelId="{49F8DF00-35FF-48B3-B81B-19CB0FF20A2C}" type="presOf" srcId="{1D291ACF-2F47-4932-98C4-4395C6292538}" destId="{4CE5C692-4EAA-426D-A7BE-C3A0E0CFAF69}" srcOrd="0" destOrd="0" presId="urn:microsoft.com/office/officeart/2009/3/layout/HorizontalOrganizationChart"/>
    <dgm:cxn modelId="{E9FFCC1C-1BDD-4087-A3CE-75B3BAFEAE2D}" type="presOf" srcId="{55D8A4CC-3D61-41DE-B621-526DDA578F71}" destId="{C77C50AD-3189-4D05-9B60-98A4400405C1}" srcOrd="1" destOrd="0" presId="urn:microsoft.com/office/officeart/2009/3/layout/HorizontalOrganizationChart"/>
    <dgm:cxn modelId="{5B49673A-E050-4D44-B2A9-F5711A97901F}" type="presOf" srcId="{E6D208D6-5516-4A44-A3E8-80437AB84AAF}" destId="{3472A245-FD14-4AF9-9751-C8B75EB7EAC2}" srcOrd="0" destOrd="0" presId="urn:microsoft.com/office/officeart/2009/3/layout/HorizontalOrganizationChart"/>
    <dgm:cxn modelId="{DA56303D-6412-4105-8A23-0AE92D79900E}" srcId="{81B2DAA6-C6D0-4F4C-8EEF-5E9293B4A888}" destId="{FF5FCA62-3BF0-4186-895A-BDF986A7B86B}" srcOrd="3" destOrd="0" parTransId="{AD62C938-1BA9-4A2B-B3E7-AB9955B6DEE8}" sibTransId="{8AF5E74E-B948-429C-B71C-479684106AA1}"/>
    <dgm:cxn modelId="{471DA040-E879-413C-A114-82AC8A413E39}" type="presOf" srcId="{AA7B48C9-707F-46B0-91F1-A70D680D3BDB}" destId="{4A6BD951-C261-41CB-AE46-27424F483765}" srcOrd="0" destOrd="0" presId="urn:microsoft.com/office/officeart/2009/3/layout/HorizontalOrganizationChart"/>
    <dgm:cxn modelId="{C4BB6B6A-35FF-4494-B827-EC9F31D3C953}" type="presOf" srcId="{55D8A4CC-3D61-41DE-B621-526DDA578F71}" destId="{61B136F1-FCF5-482D-A974-922259E6F400}" srcOrd="0" destOrd="0" presId="urn:microsoft.com/office/officeart/2009/3/layout/HorizontalOrganizationChart"/>
    <dgm:cxn modelId="{43625071-D339-414D-ABB9-CE72C0991478}" type="presOf" srcId="{81B2DAA6-C6D0-4F4C-8EEF-5E9293B4A888}" destId="{64A2E176-7888-4274-BD6A-BB7BE1EF1A19}" srcOrd="0" destOrd="0" presId="urn:microsoft.com/office/officeart/2009/3/layout/HorizontalOrganizationChart"/>
    <dgm:cxn modelId="{EE4AFB73-C78E-4F0B-9EF1-CA45A25AD1AB}" type="presOf" srcId="{D6D2A41D-77B8-4375-83C6-55728DFBBD65}" destId="{56778952-90D5-4F86-B36D-00647F9392E2}" srcOrd="0" destOrd="0" presId="urn:microsoft.com/office/officeart/2009/3/layout/HorizontalOrganizationChart"/>
    <dgm:cxn modelId="{92634D76-5825-4CE3-9E28-31A4AB131901}" type="presOf" srcId="{4552713C-910B-4FA4-96CF-B392CDAB7490}" destId="{980BA3A0-4AAB-456A-98DE-0B803A2908EA}" srcOrd="0" destOrd="0" presId="urn:microsoft.com/office/officeart/2009/3/layout/HorizontalOrganizationChart"/>
    <dgm:cxn modelId="{F3ACDC77-73A4-46CC-9D74-A8F9ADE7BCF6}" type="presOf" srcId="{AD62C938-1BA9-4A2B-B3E7-AB9955B6DEE8}" destId="{20B0EFFF-2B57-4064-A6FA-1BDF14D5E584}" srcOrd="0" destOrd="0" presId="urn:microsoft.com/office/officeart/2009/3/layout/HorizontalOrganizationChart"/>
    <dgm:cxn modelId="{B3CE3E78-550F-40CE-98EA-7E31E633C23C}" type="presOf" srcId="{81B2DAA6-C6D0-4F4C-8EEF-5E9293B4A888}" destId="{9725913D-5887-45CE-8B05-DE98C84B5BBA}" srcOrd="1" destOrd="0" presId="urn:microsoft.com/office/officeart/2009/3/layout/HorizontalOrganizationChart"/>
    <dgm:cxn modelId="{8F714990-B5F3-44D4-8348-2B426C4FED42}" srcId="{FCFDE094-7C44-43DE-89BD-315FD3BF2D56}" destId="{81B2DAA6-C6D0-4F4C-8EEF-5E9293B4A888}" srcOrd="0" destOrd="0" parTransId="{829565E1-E1F6-4B10-8D6B-814D0BFE33C4}" sibTransId="{1BA0612B-C466-4BB1-BF06-4A05655D6080}"/>
    <dgm:cxn modelId="{D8E7559C-BE2A-45A3-B051-D636BFF27A16}" type="presOf" srcId="{FCFDE094-7C44-43DE-89BD-315FD3BF2D56}" destId="{AD1E6671-2037-4067-ABEA-A3DF76D65F50}" srcOrd="0" destOrd="0" presId="urn:microsoft.com/office/officeart/2009/3/layout/HorizontalOrganizationChart"/>
    <dgm:cxn modelId="{9A4013AE-2229-48E9-A964-E49A76FADAF6}" type="presOf" srcId="{FF5FCA62-3BF0-4186-895A-BDF986A7B86B}" destId="{13505235-A41A-4129-A749-DDBD879BD5E8}" srcOrd="0" destOrd="0" presId="urn:microsoft.com/office/officeart/2009/3/layout/HorizontalOrganizationChart"/>
    <dgm:cxn modelId="{B3EE2ABF-F20D-4AC6-8D6C-6791367756BF}" type="presOf" srcId="{D6D2A41D-77B8-4375-83C6-55728DFBBD65}" destId="{C5AD6356-5D50-4436-8AD0-39A3738D1486}" srcOrd="1" destOrd="0" presId="urn:microsoft.com/office/officeart/2009/3/layout/HorizontalOrganizationChart"/>
    <dgm:cxn modelId="{51F72BBF-57B8-47D9-B5DF-97FE34275F01}" srcId="{81B2DAA6-C6D0-4F4C-8EEF-5E9293B4A888}" destId="{AA7B48C9-707F-46B0-91F1-A70D680D3BDB}" srcOrd="1" destOrd="0" parTransId="{E6D208D6-5516-4A44-A3E8-80437AB84AAF}" sibTransId="{4C006AF0-9BFF-4131-88A5-B29C0684D2F9}"/>
    <dgm:cxn modelId="{8CE590D3-95F0-425D-A3A9-8BCA01010A20}" srcId="{81B2DAA6-C6D0-4F4C-8EEF-5E9293B4A888}" destId="{55D8A4CC-3D61-41DE-B621-526DDA578F71}" srcOrd="2" destOrd="0" parTransId="{4552713C-910B-4FA4-96CF-B392CDAB7490}" sibTransId="{096A3A8D-3B8C-4582-A157-D6392538C837}"/>
    <dgm:cxn modelId="{741C1ED8-CF79-48CA-9946-2A0BABCCB95A}" srcId="{81B2DAA6-C6D0-4F4C-8EEF-5E9293B4A888}" destId="{D6D2A41D-77B8-4375-83C6-55728DFBBD65}" srcOrd="0" destOrd="0" parTransId="{1D291ACF-2F47-4932-98C4-4395C6292538}" sibTransId="{D30FFA0B-F75B-4808-9275-42F282017AA7}"/>
    <dgm:cxn modelId="{B5E633DD-100F-4BAD-B949-B71AF33265AD}" type="presOf" srcId="{AA7B48C9-707F-46B0-91F1-A70D680D3BDB}" destId="{B1A1AF5A-9E9B-4C84-8F0E-E663D2A92AD1}" srcOrd="1" destOrd="0" presId="urn:microsoft.com/office/officeart/2009/3/layout/HorizontalOrganizationChart"/>
    <dgm:cxn modelId="{469A80F1-EE67-4DFF-B5B6-947C288C5A20}" type="presOf" srcId="{FF5FCA62-3BF0-4186-895A-BDF986A7B86B}" destId="{AD3835D3-C154-41C7-81B3-3696F0B83B93}" srcOrd="1" destOrd="0" presId="urn:microsoft.com/office/officeart/2009/3/layout/HorizontalOrganizationChart"/>
    <dgm:cxn modelId="{2EAD4692-7EDF-4592-B0D3-5F423DA92B81}" type="presParOf" srcId="{AD1E6671-2037-4067-ABEA-A3DF76D65F50}" destId="{3D7B20D5-E5DA-46BA-8AA8-EBBC672E5099}" srcOrd="0" destOrd="0" presId="urn:microsoft.com/office/officeart/2009/3/layout/HorizontalOrganizationChart"/>
    <dgm:cxn modelId="{B8A10906-B308-404D-9E1B-47C6EF49D6C4}" type="presParOf" srcId="{3D7B20D5-E5DA-46BA-8AA8-EBBC672E5099}" destId="{D7740F6F-D0CF-4CD5-8F78-BA1964CFA286}" srcOrd="0" destOrd="0" presId="urn:microsoft.com/office/officeart/2009/3/layout/HorizontalOrganizationChart"/>
    <dgm:cxn modelId="{2DAACF83-F376-4634-BE42-6FCC108CA0A0}" type="presParOf" srcId="{D7740F6F-D0CF-4CD5-8F78-BA1964CFA286}" destId="{64A2E176-7888-4274-BD6A-BB7BE1EF1A19}" srcOrd="0" destOrd="0" presId="urn:microsoft.com/office/officeart/2009/3/layout/HorizontalOrganizationChart"/>
    <dgm:cxn modelId="{B79A2DB5-60E3-404C-80BE-67145356A7FB}" type="presParOf" srcId="{D7740F6F-D0CF-4CD5-8F78-BA1964CFA286}" destId="{9725913D-5887-45CE-8B05-DE98C84B5BBA}" srcOrd="1" destOrd="0" presId="urn:microsoft.com/office/officeart/2009/3/layout/HorizontalOrganizationChart"/>
    <dgm:cxn modelId="{DDFDD234-AEBB-465F-ACE0-1F3C7C5CDCF0}" type="presParOf" srcId="{3D7B20D5-E5DA-46BA-8AA8-EBBC672E5099}" destId="{D980253E-2ECD-4E91-8554-4DCF2B65D0C9}" srcOrd="1" destOrd="0" presId="urn:microsoft.com/office/officeart/2009/3/layout/HorizontalOrganizationChart"/>
    <dgm:cxn modelId="{954FBA58-BDE1-4789-9BF1-7F7EF326E40D}" type="presParOf" srcId="{D980253E-2ECD-4E91-8554-4DCF2B65D0C9}" destId="{4CE5C692-4EAA-426D-A7BE-C3A0E0CFAF69}" srcOrd="0" destOrd="0" presId="urn:microsoft.com/office/officeart/2009/3/layout/HorizontalOrganizationChart"/>
    <dgm:cxn modelId="{945E7501-2C5A-47D0-B583-0C8413A01CFC}" type="presParOf" srcId="{D980253E-2ECD-4E91-8554-4DCF2B65D0C9}" destId="{26CD7ED2-98A5-45A4-8CBA-3466D70F380A}" srcOrd="1" destOrd="0" presId="urn:microsoft.com/office/officeart/2009/3/layout/HorizontalOrganizationChart"/>
    <dgm:cxn modelId="{8745043A-AEA9-4445-8CE4-CD8114E903E1}" type="presParOf" srcId="{26CD7ED2-98A5-45A4-8CBA-3466D70F380A}" destId="{2ECDF9F1-A9FE-49AC-A488-D9489C80E2BD}" srcOrd="0" destOrd="0" presId="urn:microsoft.com/office/officeart/2009/3/layout/HorizontalOrganizationChart"/>
    <dgm:cxn modelId="{BBA97833-F480-4FC7-BF11-B8DAE3BC6715}" type="presParOf" srcId="{2ECDF9F1-A9FE-49AC-A488-D9489C80E2BD}" destId="{56778952-90D5-4F86-B36D-00647F9392E2}" srcOrd="0" destOrd="0" presId="urn:microsoft.com/office/officeart/2009/3/layout/HorizontalOrganizationChart"/>
    <dgm:cxn modelId="{767066CF-B161-443D-AE0A-FBECE970B056}" type="presParOf" srcId="{2ECDF9F1-A9FE-49AC-A488-D9489C80E2BD}" destId="{C5AD6356-5D50-4436-8AD0-39A3738D1486}" srcOrd="1" destOrd="0" presId="urn:microsoft.com/office/officeart/2009/3/layout/HorizontalOrganizationChart"/>
    <dgm:cxn modelId="{BEBE89F0-A182-45A9-A358-3A7B1FA40F15}" type="presParOf" srcId="{26CD7ED2-98A5-45A4-8CBA-3466D70F380A}" destId="{8FA4B2B5-801D-4A3D-A066-1B2E8BCA428F}" srcOrd="1" destOrd="0" presId="urn:microsoft.com/office/officeart/2009/3/layout/HorizontalOrganizationChart"/>
    <dgm:cxn modelId="{76A089B1-47D9-4B3B-9239-BCEF1FEE3E13}" type="presParOf" srcId="{26CD7ED2-98A5-45A4-8CBA-3466D70F380A}" destId="{D52C5D8A-D48C-45A2-BC97-A8852722F82C}" srcOrd="2" destOrd="0" presId="urn:microsoft.com/office/officeart/2009/3/layout/HorizontalOrganizationChart"/>
    <dgm:cxn modelId="{82E010EE-F582-4223-85EB-3F19BD3812A5}" type="presParOf" srcId="{D980253E-2ECD-4E91-8554-4DCF2B65D0C9}" destId="{3472A245-FD14-4AF9-9751-C8B75EB7EAC2}" srcOrd="2" destOrd="0" presId="urn:microsoft.com/office/officeart/2009/3/layout/HorizontalOrganizationChart"/>
    <dgm:cxn modelId="{5CB777EA-497C-4E1C-8FDE-3FDBFB5A0FB9}" type="presParOf" srcId="{D980253E-2ECD-4E91-8554-4DCF2B65D0C9}" destId="{D478B982-6A28-41AF-AC9D-7195E1393629}" srcOrd="3" destOrd="0" presId="urn:microsoft.com/office/officeart/2009/3/layout/HorizontalOrganizationChart"/>
    <dgm:cxn modelId="{96739285-6816-4234-BC8F-5F2004E611EE}" type="presParOf" srcId="{D478B982-6A28-41AF-AC9D-7195E1393629}" destId="{8A04DED3-6639-4B13-9DAB-D21EC623268E}" srcOrd="0" destOrd="0" presId="urn:microsoft.com/office/officeart/2009/3/layout/HorizontalOrganizationChart"/>
    <dgm:cxn modelId="{B3EDB4D6-2F19-4E3A-B83D-C184085115F1}" type="presParOf" srcId="{8A04DED3-6639-4B13-9DAB-D21EC623268E}" destId="{4A6BD951-C261-41CB-AE46-27424F483765}" srcOrd="0" destOrd="0" presId="urn:microsoft.com/office/officeart/2009/3/layout/HorizontalOrganizationChart"/>
    <dgm:cxn modelId="{A16FE76A-394B-4905-B333-6029D6775048}" type="presParOf" srcId="{8A04DED3-6639-4B13-9DAB-D21EC623268E}" destId="{B1A1AF5A-9E9B-4C84-8F0E-E663D2A92AD1}" srcOrd="1" destOrd="0" presId="urn:microsoft.com/office/officeart/2009/3/layout/HorizontalOrganizationChart"/>
    <dgm:cxn modelId="{AE0BE7DD-FF15-4D28-B677-FABA3043CCB2}" type="presParOf" srcId="{D478B982-6A28-41AF-AC9D-7195E1393629}" destId="{6E3B8D9D-DA36-4A5C-8F3C-3E18916BC5C1}" srcOrd="1" destOrd="0" presId="urn:microsoft.com/office/officeart/2009/3/layout/HorizontalOrganizationChart"/>
    <dgm:cxn modelId="{F93CA76A-B5BE-477D-9632-8DD181D224DA}" type="presParOf" srcId="{D478B982-6A28-41AF-AC9D-7195E1393629}" destId="{074CF88C-26DB-4E36-87AF-A2F4B086E588}" srcOrd="2" destOrd="0" presId="urn:microsoft.com/office/officeart/2009/3/layout/HorizontalOrganizationChart"/>
    <dgm:cxn modelId="{3E9B2BA7-26E9-41FF-B947-A0D9F1CDFD7B}" type="presParOf" srcId="{D980253E-2ECD-4E91-8554-4DCF2B65D0C9}" destId="{980BA3A0-4AAB-456A-98DE-0B803A2908EA}" srcOrd="4" destOrd="0" presId="urn:microsoft.com/office/officeart/2009/3/layout/HorizontalOrganizationChart"/>
    <dgm:cxn modelId="{8A41654F-3C41-44BC-8927-E178092A4053}" type="presParOf" srcId="{D980253E-2ECD-4E91-8554-4DCF2B65D0C9}" destId="{BA1E0D7E-031A-41DE-9039-2E8C7F6290F4}" srcOrd="5" destOrd="0" presId="urn:microsoft.com/office/officeart/2009/3/layout/HorizontalOrganizationChart"/>
    <dgm:cxn modelId="{094F1155-A4F5-4A95-8BAE-24798BE97CD0}" type="presParOf" srcId="{BA1E0D7E-031A-41DE-9039-2E8C7F6290F4}" destId="{992B0845-90CF-4E64-91B9-EA4D10365FFA}" srcOrd="0" destOrd="0" presId="urn:microsoft.com/office/officeart/2009/3/layout/HorizontalOrganizationChart"/>
    <dgm:cxn modelId="{1182A575-8AA4-489E-9A20-15181A051D38}" type="presParOf" srcId="{992B0845-90CF-4E64-91B9-EA4D10365FFA}" destId="{61B136F1-FCF5-482D-A974-922259E6F400}" srcOrd="0" destOrd="0" presId="urn:microsoft.com/office/officeart/2009/3/layout/HorizontalOrganizationChart"/>
    <dgm:cxn modelId="{0E87F7C2-7E58-4C5D-BB6E-E345083E0375}" type="presParOf" srcId="{992B0845-90CF-4E64-91B9-EA4D10365FFA}" destId="{C77C50AD-3189-4D05-9B60-98A4400405C1}" srcOrd="1" destOrd="0" presId="urn:microsoft.com/office/officeart/2009/3/layout/HorizontalOrganizationChart"/>
    <dgm:cxn modelId="{FFE9BF0F-2A6B-49C7-B1C3-2C7B0B5AED33}" type="presParOf" srcId="{BA1E0D7E-031A-41DE-9039-2E8C7F6290F4}" destId="{C2C58CE2-4B6F-4F56-8D92-2DD0DC0B9923}" srcOrd="1" destOrd="0" presId="urn:microsoft.com/office/officeart/2009/3/layout/HorizontalOrganizationChart"/>
    <dgm:cxn modelId="{47766E4D-E7AF-4DF0-B7F3-E3CA2D9AAFC1}" type="presParOf" srcId="{BA1E0D7E-031A-41DE-9039-2E8C7F6290F4}" destId="{C8AA3122-C958-4C78-B59A-56F79926DAC6}" srcOrd="2" destOrd="0" presId="urn:microsoft.com/office/officeart/2009/3/layout/HorizontalOrganizationChart"/>
    <dgm:cxn modelId="{2043E119-BA80-4AE3-BC24-49DCFCD0A363}" type="presParOf" srcId="{D980253E-2ECD-4E91-8554-4DCF2B65D0C9}" destId="{20B0EFFF-2B57-4064-A6FA-1BDF14D5E584}" srcOrd="6" destOrd="0" presId="urn:microsoft.com/office/officeart/2009/3/layout/HorizontalOrganizationChart"/>
    <dgm:cxn modelId="{0F1B8B65-228F-4480-A9A0-88609C006590}" type="presParOf" srcId="{D980253E-2ECD-4E91-8554-4DCF2B65D0C9}" destId="{0B0135E0-48D4-4504-986B-72AE97A45F86}" srcOrd="7" destOrd="0" presId="urn:microsoft.com/office/officeart/2009/3/layout/HorizontalOrganizationChart"/>
    <dgm:cxn modelId="{1C59D2FA-421E-4B23-9D94-4C4DBC42D721}" type="presParOf" srcId="{0B0135E0-48D4-4504-986B-72AE97A45F86}" destId="{7E2FD7D9-AE7D-4239-B759-94D6829ED2F5}" srcOrd="0" destOrd="0" presId="urn:microsoft.com/office/officeart/2009/3/layout/HorizontalOrganizationChart"/>
    <dgm:cxn modelId="{A2405A03-C717-4161-8C6C-6584370A8C7B}" type="presParOf" srcId="{7E2FD7D9-AE7D-4239-B759-94D6829ED2F5}" destId="{13505235-A41A-4129-A749-DDBD879BD5E8}" srcOrd="0" destOrd="0" presId="urn:microsoft.com/office/officeart/2009/3/layout/HorizontalOrganizationChart"/>
    <dgm:cxn modelId="{F9F8429A-1C60-4233-8821-B46E369648CD}" type="presParOf" srcId="{7E2FD7D9-AE7D-4239-B759-94D6829ED2F5}" destId="{AD3835D3-C154-41C7-81B3-3696F0B83B93}" srcOrd="1" destOrd="0" presId="urn:microsoft.com/office/officeart/2009/3/layout/HorizontalOrganizationChart"/>
    <dgm:cxn modelId="{771E8C0C-ACCA-4BD9-90C8-C0760F9AF960}" type="presParOf" srcId="{0B0135E0-48D4-4504-986B-72AE97A45F86}" destId="{70E3621E-5859-42DB-902C-20ED3A4CBCFD}" srcOrd="1" destOrd="0" presId="urn:microsoft.com/office/officeart/2009/3/layout/HorizontalOrganizationChart"/>
    <dgm:cxn modelId="{3447A733-593D-4F80-B19E-8E88F47BC61F}" type="presParOf" srcId="{0B0135E0-48D4-4504-986B-72AE97A45F86}" destId="{27BD8AE0-4DB2-4D8B-8A1B-AF571793BD2D}" srcOrd="2" destOrd="0" presId="urn:microsoft.com/office/officeart/2009/3/layout/HorizontalOrganizationChart"/>
    <dgm:cxn modelId="{3C306900-C4FF-416D-8C6E-1C19E3D3618A}" type="presParOf" srcId="{3D7B20D5-E5DA-46BA-8AA8-EBBC672E5099}" destId="{ABFF5B26-7123-4D52-9B7B-1E05291BEE8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EFFF-2B57-4064-A6FA-1BDF14D5E584}">
      <dsp:nvSpPr>
        <dsp:cNvPr id="0" name=""/>
        <dsp:cNvSpPr/>
      </dsp:nvSpPr>
      <dsp:spPr>
        <a:xfrm>
          <a:off x="2837900" y="2032000"/>
          <a:ext cx="544112" cy="1643890"/>
        </a:xfrm>
        <a:custGeom>
          <a:avLst/>
          <a:gdLst/>
          <a:ahLst/>
          <a:cxnLst/>
          <a:rect l="0" t="0" r="0" b="0"/>
          <a:pathLst>
            <a:path>
              <a:moveTo>
                <a:pt x="0" y="0"/>
              </a:moveTo>
              <a:lnTo>
                <a:pt x="289616" y="0"/>
              </a:lnTo>
              <a:lnTo>
                <a:pt x="289616" y="1643890"/>
              </a:lnTo>
              <a:lnTo>
                <a:pt x="544112" y="16438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0BA3A0-4AAB-456A-98DE-0B803A2908EA}">
      <dsp:nvSpPr>
        <dsp:cNvPr id="0" name=""/>
        <dsp:cNvSpPr/>
      </dsp:nvSpPr>
      <dsp:spPr>
        <a:xfrm>
          <a:off x="2837900" y="2032000"/>
          <a:ext cx="544112" cy="549557"/>
        </a:xfrm>
        <a:custGeom>
          <a:avLst/>
          <a:gdLst/>
          <a:ahLst/>
          <a:cxnLst/>
          <a:rect l="0" t="0" r="0" b="0"/>
          <a:pathLst>
            <a:path>
              <a:moveTo>
                <a:pt x="0" y="0"/>
              </a:moveTo>
              <a:lnTo>
                <a:pt x="289616" y="0"/>
              </a:lnTo>
              <a:lnTo>
                <a:pt x="289616" y="549557"/>
              </a:lnTo>
              <a:lnTo>
                <a:pt x="544112" y="54955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72A245-FD14-4AF9-9751-C8B75EB7EAC2}">
      <dsp:nvSpPr>
        <dsp:cNvPr id="0" name=""/>
        <dsp:cNvSpPr/>
      </dsp:nvSpPr>
      <dsp:spPr>
        <a:xfrm>
          <a:off x="2837900" y="1487224"/>
          <a:ext cx="544112" cy="544775"/>
        </a:xfrm>
        <a:custGeom>
          <a:avLst/>
          <a:gdLst/>
          <a:ahLst/>
          <a:cxnLst/>
          <a:rect l="0" t="0" r="0" b="0"/>
          <a:pathLst>
            <a:path>
              <a:moveTo>
                <a:pt x="0" y="544775"/>
              </a:moveTo>
              <a:lnTo>
                <a:pt x="289616" y="544775"/>
              </a:lnTo>
              <a:lnTo>
                <a:pt x="289616" y="0"/>
              </a:lnTo>
              <a:lnTo>
                <a:pt x="544112"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E5C692-4EAA-426D-A7BE-C3A0E0CFAF69}">
      <dsp:nvSpPr>
        <dsp:cNvPr id="0" name=""/>
        <dsp:cNvSpPr/>
      </dsp:nvSpPr>
      <dsp:spPr>
        <a:xfrm>
          <a:off x="2837900" y="392890"/>
          <a:ext cx="544112" cy="1639109"/>
        </a:xfrm>
        <a:custGeom>
          <a:avLst/>
          <a:gdLst/>
          <a:ahLst/>
          <a:cxnLst/>
          <a:rect l="0" t="0" r="0" b="0"/>
          <a:pathLst>
            <a:path>
              <a:moveTo>
                <a:pt x="0" y="1639109"/>
              </a:moveTo>
              <a:lnTo>
                <a:pt x="289616" y="1639109"/>
              </a:lnTo>
              <a:lnTo>
                <a:pt x="289616" y="0"/>
              </a:lnTo>
              <a:lnTo>
                <a:pt x="544112"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A2E176-7888-4274-BD6A-BB7BE1EF1A19}">
      <dsp:nvSpPr>
        <dsp:cNvPr id="0" name=""/>
        <dsp:cNvSpPr/>
      </dsp:nvSpPr>
      <dsp:spPr>
        <a:xfrm>
          <a:off x="292939" y="1643893"/>
          <a:ext cx="2544960" cy="776213"/>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Network Topologies</a:t>
          </a:r>
        </a:p>
      </dsp:txBody>
      <dsp:txXfrm>
        <a:off x="292939" y="1643893"/>
        <a:ext cx="2544960" cy="776213"/>
      </dsp:txXfrm>
    </dsp:sp>
    <dsp:sp modelId="{56778952-90D5-4F86-B36D-00647F9392E2}">
      <dsp:nvSpPr>
        <dsp:cNvPr id="0" name=""/>
        <dsp:cNvSpPr/>
      </dsp:nvSpPr>
      <dsp:spPr>
        <a:xfrm>
          <a:off x="3382013" y="4784"/>
          <a:ext cx="1228121" cy="776213"/>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Bus</a:t>
          </a:r>
        </a:p>
      </dsp:txBody>
      <dsp:txXfrm>
        <a:off x="3382013" y="4784"/>
        <a:ext cx="1228121" cy="776213"/>
      </dsp:txXfrm>
    </dsp:sp>
    <dsp:sp modelId="{4A6BD951-C261-41CB-AE46-27424F483765}">
      <dsp:nvSpPr>
        <dsp:cNvPr id="0" name=""/>
        <dsp:cNvSpPr/>
      </dsp:nvSpPr>
      <dsp:spPr>
        <a:xfrm>
          <a:off x="3382013" y="1099117"/>
          <a:ext cx="1228121" cy="776213"/>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Ring</a:t>
          </a:r>
        </a:p>
      </dsp:txBody>
      <dsp:txXfrm>
        <a:off x="3382013" y="1099117"/>
        <a:ext cx="1228121" cy="776213"/>
      </dsp:txXfrm>
    </dsp:sp>
    <dsp:sp modelId="{61B136F1-FCF5-482D-A974-922259E6F400}">
      <dsp:nvSpPr>
        <dsp:cNvPr id="0" name=""/>
        <dsp:cNvSpPr/>
      </dsp:nvSpPr>
      <dsp:spPr>
        <a:xfrm>
          <a:off x="3382013" y="2193450"/>
          <a:ext cx="1228121" cy="776213"/>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Star</a:t>
          </a:r>
        </a:p>
      </dsp:txBody>
      <dsp:txXfrm>
        <a:off x="3382013" y="2193450"/>
        <a:ext cx="1228121" cy="776213"/>
      </dsp:txXfrm>
    </dsp:sp>
    <dsp:sp modelId="{13505235-A41A-4129-A749-DDBD879BD5E8}">
      <dsp:nvSpPr>
        <dsp:cNvPr id="0" name=""/>
        <dsp:cNvSpPr/>
      </dsp:nvSpPr>
      <dsp:spPr>
        <a:xfrm>
          <a:off x="3382013" y="3287783"/>
          <a:ext cx="1228121" cy="776213"/>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Mesh</a:t>
          </a:r>
        </a:p>
      </dsp:txBody>
      <dsp:txXfrm>
        <a:off x="3382013" y="3287783"/>
        <a:ext cx="1228121" cy="776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EFFF-2B57-4064-A6FA-1BDF14D5E584}">
      <dsp:nvSpPr>
        <dsp:cNvPr id="0" name=""/>
        <dsp:cNvSpPr/>
      </dsp:nvSpPr>
      <dsp:spPr>
        <a:xfrm>
          <a:off x="3859381" y="1904876"/>
          <a:ext cx="421951" cy="1314044"/>
        </a:xfrm>
        <a:custGeom>
          <a:avLst/>
          <a:gdLst/>
          <a:ahLst/>
          <a:cxnLst/>
          <a:rect l="0" t="0" r="0" b="0"/>
          <a:pathLst>
            <a:path>
              <a:moveTo>
                <a:pt x="0" y="0"/>
              </a:moveTo>
              <a:lnTo>
                <a:pt x="214371" y="0"/>
              </a:lnTo>
              <a:lnTo>
                <a:pt x="214371" y="1314044"/>
              </a:lnTo>
              <a:lnTo>
                <a:pt x="421951" y="131404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0BA3A0-4AAB-456A-98DE-0B803A2908EA}">
      <dsp:nvSpPr>
        <dsp:cNvPr id="0" name=""/>
        <dsp:cNvSpPr/>
      </dsp:nvSpPr>
      <dsp:spPr>
        <a:xfrm>
          <a:off x="3859381" y="1904876"/>
          <a:ext cx="421951" cy="421452"/>
        </a:xfrm>
        <a:custGeom>
          <a:avLst/>
          <a:gdLst/>
          <a:ahLst/>
          <a:cxnLst/>
          <a:rect l="0" t="0" r="0" b="0"/>
          <a:pathLst>
            <a:path>
              <a:moveTo>
                <a:pt x="0" y="0"/>
              </a:moveTo>
              <a:lnTo>
                <a:pt x="214371" y="0"/>
              </a:lnTo>
              <a:lnTo>
                <a:pt x="214371" y="421452"/>
              </a:lnTo>
              <a:lnTo>
                <a:pt x="421951" y="42145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72A245-FD14-4AF9-9751-C8B75EB7EAC2}">
      <dsp:nvSpPr>
        <dsp:cNvPr id="0" name=""/>
        <dsp:cNvSpPr/>
      </dsp:nvSpPr>
      <dsp:spPr>
        <a:xfrm>
          <a:off x="3859381" y="1433736"/>
          <a:ext cx="421951" cy="471139"/>
        </a:xfrm>
        <a:custGeom>
          <a:avLst/>
          <a:gdLst/>
          <a:ahLst/>
          <a:cxnLst/>
          <a:rect l="0" t="0" r="0" b="0"/>
          <a:pathLst>
            <a:path>
              <a:moveTo>
                <a:pt x="0" y="471139"/>
              </a:moveTo>
              <a:lnTo>
                <a:pt x="214371" y="471139"/>
              </a:lnTo>
              <a:lnTo>
                <a:pt x="214371" y="0"/>
              </a:lnTo>
              <a:lnTo>
                <a:pt x="42195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E5C692-4EAA-426D-A7BE-C3A0E0CFAF69}">
      <dsp:nvSpPr>
        <dsp:cNvPr id="0" name=""/>
        <dsp:cNvSpPr/>
      </dsp:nvSpPr>
      <dsp:spPr>
        <a:xfrm>
          <a:off x="3859381" y="541144"/>
          <a:ext cx="421951" cy="1363731"/>
        </a:xfrm>
        <a:custGeom>
          <a:avLst/>
          <a:gdLst/>
          <a:ahLst/>
          <a:cxnLst/>
          <a:rect l="0" t="0" r="0" b="0"/>
          <a:pathLst>
            <a:path>
              <a:moveTo>
                <a:pt x="0" y="1363731"/>
              </a:moveTo>
              <a:lnTo>
                <a:pt x="214371" y="1363731"/>
              </a:lnTo>
              <a:lnTo>
                <a:pt x="214371" y="0"/>
              </a:lnTo>
              <a:lnTo>
                <a:pt x="42195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A2E176-7888-4274-BD6A-BB7BE1EF1A19}">
      <dsp:nvSpPr>
        <dsp:cNvPr id="0" name=""/>
        <dsp:cNvSpPr/>
      </dsp:nvSpPr>
      <dsp:spPr>
        <a:xfrm>
          <a:off x="0" y="1523755"/>
          <a:ext cx="3859381" cy="762242"/>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Network categories</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(by distance)</a:t>
          </a:r>
        </a:p>
      </dsp:txBody>
      <dsp:txXfrm>
        <a:off x="0" y="1523755"/>
        <a:ext cx="3859381" cy="762242"/>
      </dsp:txXfrm>
    </dsp:sp>
    <dsp:sp modelId="{56778952-90D5-4F86-B36D-00647F9392E2}">
      <dsp:nvSpPr>
        <dsp:cNvPr id="0" name=""/>
        <dsp:cNvSpPr/>
      </dsp:nvSpPr>
      <dsp:spPr>
        <a:xfrm>
          <a:off x="4281333" y="224585"/>
          <a:ext cx="4285376" cy="633117"/>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Local Area Network</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(LAN)</a:t>
          </a:r>
        </a:p>
      </dsp:txBody>
      <dsp:txXfrm>
        <a:off x="4281333" y="224585"/>
        <a:ext cx="4285376" cy="633117"/>
      </dsp:txXfrm>
    </dsp:sp>
    <dsp:sp modelId="{4A6BD951-C261-41CB-AE46-27424F483765}">
      <dsp:nvSpPr>
        <dsp:cNvPr id="0" name=""/>
        <dsp:cNvSpPr/>
      </dsp:nvSpPr>
      <dsp:spPr>
        <a:xfrm>
          <a:off x="4281333" y="1117177"/>
          <a:ext cx="4285376" cy="633117"/>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Metropolitan Area Network</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(MAN)</a:t>
          </a:r>
        </a:p>
      </dsp:txBody>
      <dsp:txXfrm>
        <a:off x="4281333" y="1117177"/>
        <a:ext cx="4285376" cy="633117"/>
      </dsp:txXfrm>
    </dsp:sp>
    <dsp:sp modelId="{61B136F1-FCF5-482D-A974-922259E6F400}">
      <dsp:nvSpPr>
        <dsp:cNvPr id="0" name=""/>
        <dsp:cNvSpPr/>
      </dsp:nvSpPr>
      <dsp:spPr>
        <a:xfrm>
          <a:off x="4281333" y="2009769"/>
          <a:ext cx="4285376" cy="633117"/>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Wide Area Network</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(WAN)</a:t>
          </a:r>
        </a:p>
      </dsp:txBody>
      <dsp:txXfrm>
        <a:off x="4281333" y="2009769"/>
        <a:ext cx="4285376" cy="633117"/>
      </dsp:txXfrm>
    </dsp:sp>
    <dsp:sp modelId="{13505235-A41A-4129-A749-DDBD879BD5E8}">
      <dsp:nvSpPr>
        <dsp:cNvPr id="0" name=""/>
        <dsp:cNvSpPr/>
      </dsp:nvSpPr>
      <dsp:spPr>
        <a:xfrm>
          <a:off x="4281333" y="2902362"/>
          <a:ext cx="4285376" cy="633117"/>
        </a:xfrm>
        <a:prstGeom prst="rect">
          <a:avLst/>
        </a:prstGeom>
        <a:gradFill rotWithShape="0">
          <a:gsLst>
            <a:gs pos="0">
              <a:srgbClr val="FFFF99"/>
            </a:gs>
            <a:gs pos="50000">
              <a:srgbClr val="FFFF99">
                <a:gamma/>
                <a:tint val="0"/>
                <a:invGamma/>
              </a:srgbClr>
            </a:gs>
            <a:gs pos="100000">
              <a:srgbClr val="FFFF99"/>
            </a:gs>
          </a:gsLst>
          <a:lin ang="2700000" scaled="1"/>
        </a:gradFill>
        <a:ln w="12700" cap="flat" cmpd="sng" algn="ctr">
          <a:solidFill>
            <a:schemeClr val="tx1"/>
          </a:solidFill>
          <a:prstDash val="solid"/>
          <a:miter lim="800000"/>
          <a:headEnd type="none" w="sm" len="sm"/>
          <a:tailEnd type="none" w="sm" len="sm"/>
        </a:ln>
        <a:effectLst>
          <a:outerShdw blurRad="63500" dist="71842" dir="2700000" algn="ctr" rotWithShape="0">
            <a:schemeClr val="bg2">
              <a:alpha val="7499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762000" rtl="0" eaLnBrk="1" latinLnBrk="0" hangingPunct="1">
            <a:lnSpc>
              <a:spcPct val="90000"/>
            </a:lnSpc>
            <a:spcBef>
              <a:spcPct val="0"/>
            </a:spcBef>
            <a:spcAft>
              <a:spcPct val="35000"/>
            </a:spcAft>
            <a:buNone/>
            <a:defRPr/>
          </a:pPr>
          <a:r>
            <a:rPr lang="en-US" sz="2000" b="1" kern="1200" dirty="0">
              <a:solidFill>
                <a:schemeClr val="tx1"/>
              </a:solidFill>
              <a:latin typeface="Arial" charset="0"/>
              <a:ea typeface="+mn-ea"/>
              <a:cs typeface="Arial" charset="0"/>
            </a:rPr>
            <a:t>Body/Personal Area Network</a:t>
          </a:r>
          <a:br>
            <a:rPr lang="en-US" sz="2000" b="1" kern="1200" dirty="0">
              <a:solidFill>
                <a:schemeClr val="tx1"/>
              </a:solidFill>
              <a:latin typeface="Arial" charset="0"/>
              <a:ea typeface="+mn-ea"/>
              <a:cs typeface="Arial" charset="0"/>
            </a:rPr>
          </a:br>
          <a:r>
            <a:rPr lang="en-US" sz="2000" b="1" kern="1200" dirty="0">
              <a:solidFill>
                <a:schemeClr val="tx1"/>
              </a:solidFill>
              <a:latin typeface="Arial" charset="0"/>
              <a:ea typeface="+mn-ea"/>
              <a:cs typeface="Arial" charset="0"/>
            </a:rPr>
            <a:t>(BAN/PAN)</a:t>
          </a:r>
        </a:p>
      </dsp:txBody>
      <dsp:txXfrm>
        <a:off x="4281333" y="2902362"/>
        <a:ext cx="4285376" cy="633117"/>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FAC23-E1DC-4390-A344-A3C249DC07EC}" type="datetimeFigureOut">
              <a:rPr lang="en-US" smtClean="0"/>
              <a:t>11-Mar-23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DD572-C993-48CE-B837-79040D94BC8A}" type="slidenum">
              <a:rPr lang="en-US" smtClean="0"/>
              <a:t>‹#›</a:t>
            </a:fld>
            <a:endParaRPr lang="en-US"/>
          </a:p>
        </p:txBody>
      </p:sp>
    </p:spTree>
    <p:extLst>
      <p:ext uri="{BB962C8B-B14F-4D97-AF65-F5344CB8AC3E}">
        <p14:creationId xmlns:p14="http://schemas.microsoft.com/office/powerpoint/2010/main" val="66414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03FB7FF-E9C4-4921-BF7F-2A59C4F20B68}"/>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r>
              <a:rPr lang="en-US" altLang="en-US"/>
              <a:t>Data and Computer Communications</a:t>
            </a:r>
            <a:r>
              <a:rPr lang="en-US" altLang="en-US" sz="1200" b="1" i="0">
                <a:latin typeface="Arial" charset="0"/>
              </a:rPr>
              <a:t> </a:t>
            </a:r>
            <a:fld id="{BB167A13-E8F6-44FA-A9EF-67BC99995E29}" type="slidenum">
              <a:rPr lang="en-US" altLang="en-US" b="1" i="0">
                <a:latin typeface="Arial" charset="0"/>
              </a:rPr>
              <a:pPr>
                <a:defRPr/>
              </a:pPr>
              <a:t>8</a:t>
            </a:fld>
            <a:r>
              <a:rPr lang="en-US" altLang="en-US" b="1" i="0">
                <a:latin typeface="Arial" charset="0"/>
              </a:rPr>
              <a:t>/18</a:t>
            </a:r>
            <a:endParaRPr lang="en-US" altLang="en-US" sz="1200" b="1" i="0">
              <a:latin typeface="Arial" charset="0"/>
            </a:endParaRPr>
          </a:p>
        </p:txBody>
      </p:sp>
      <p:sp>
        <p:nvSpPr>
          <p:cNvPr id="40962" name="Rectangle 2">
            <a:extLst>
              <a:ext uri="{FF2B5EF4-FFF2-40B4-BE49-F238E27FC236}">
                <a16:creationId xmlns:a16="http://schemas.microsoft.com/office/drawing/2014/main" id="{4D4BDEEE-A8F5-410A-BF1F-FFA40626D142}"/>
              </a:ext>
            </a:extLst>
          </p:cNvPr>
          <p:cNvSpPr>
            <a:spLocks noGrp="1" noRot="1" noChangeAspect="1" noChangeArrowheads="1" noTextEdit="1"/>
          </p:cNvSpPr>
          <p:nvPr>
            <p:ph type="sldImg"/>
          </p:nvPr>
        </p:nvSpPr>
        <p:spPr>
          <a:xfrm>
            <a:off x="998538" y="741363"/>
            <a:ext cx="4875212" cy="3656012"/>
          </a:xfrm>
          <a:ln w="12700" cap="flat">
            <a:solidFill>
              <a:schemeClr val="tx1"/>
            </a:solidFill>
            <a:miter lim="800000"/>
            <a:headEnd/>
            <a:tailEnd/>
          </a:ln>
        </p:spPr>
      </p:sp>
      <p:sp>
        <p:nvSpPr>
          <p:cNvPr id="40963" name="Rectangle 3">
            <a:extLst>
              <a:ext uri="{FF2B5EF4-FFF2-40B4-BE49-F238E27FC236}">
                <a16:creationId xmlns:a16="http://schemas.microsoft.com/office/drawing/2014/main" id="{1C06F831-99B0-4CC6-97E9-EA6B631578C8}"/>
              </a:ext>
            </a:extLst>
          </p:cNvPr>
          <p:cNvSpPr>
            <a:spLocks noGrp="1" noChangeArrowheads="1"/>
          </p:cNvSpPr>
          <p:nvPr>
            <p:ph type="body" idx="1"/>
          </p:nvPr>
        </p:nvSpPr>
        <p:spPr>
          <a:ln/>
        </p:spPr>
        <p:txBody>
          <a:bodyPr/>
          <a:lstStyle/>
          <a:p>
            <a:pPr algn="l" defTabSz="914400">
              <a:spcBef>
                <a:spcPct val="0"/>
              </a:spcBef>
              <a:defRPr/>
            </a:pPr>
            <a:r>
              <a:rPr lang="en-US" altLang="en-US" sz="1400">
                <a:latin typeface="Angsana New" charset="0"/>
              </a:rPr>
              <a:t>The fundamental purpose of data communications is to exchange information between two parties. The source device generate the data to be transmitted. The transmitter transform and encodes the input data into the appropriate form of signals that can be transmitted across the transmission medium. The receiver accepts the signal and converts it into a from that can be handled by the destination device.</a:t>
            </a:r>
            <a:endParaRPr lang="en-US" altLang="en-US" sz="2800">
              <a:latin typeface="Angsana New" charset="0"/>
            </a:endParaRPr>
          </a:p>
        </p:txBody>
      </p:sp>
    </p:spTree>
    <p:extLst>
      <p:ext uri="{BB962C8B-B14F-4D97-AF65-F5344CB8AC3E}">
        <p14:creationId xmlns:p14="http://schemas.microsoft.com/office/powerpoint/2010/main" val="780895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C4FCE6A-7FCC-4930-9BF8-87B1E905B4EB}"/>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r>
              <a:rPr lang="en-US" altLang="en-US"/>
              <a:t>Data and Computer Communications</a:t>
            </a:r>
            <a:r>
              <a:rPr lang="en-US" altLang="en-US" sz="1200" b="1" i="0">
                <a:latin typeface="Arial" charset="0"/>
              </a:rPr>
              <a:t> </a:t>
            </a:r>
            <a:fld id="{D0C1B7BA-A028-49E6-99E8-A45BE6475891}" type="slidenum">
              <a:rPr lang="en-US" altLang="en-US" b="1" i="0">
                <a:latin typeface="Arial" charset="0"/>
              </a:rPr>
              <a:pPr>
                <a:defRPr/>
              </a:pPr>
              <a:t>9</a:t>
            </a:fld>
            <a:r>
              <a:rPr lang="en-US" altLang="en-US" b="1" i="0">
                <a:latin typeface="Arial" charset="0"/>
              </a:rPr>
              <a:t>/18</a:t>
            </a:r>
            <a:endParaRPr lang="en-US" altLang="en-US" sz="1200" b="1" i="0">
              <a:latin typeface="Arial" charset="0"/>
            </a:endParaRPr>
          </a:p>
        </p:txBody>
      </p:sp>
      <p:sp>
        <p:nvSpPr>
          <p:cNvPr id="60418" name="Rectangle 2">
            <a:extLst>
              <a:ext uri="{FF2B5EF4-FFF2-40B4-BE49-F238E27FC236}">
                <a16:creationId xmlns:a16="http://schemas.microsoft.com/office/drawing/2014/main" id="{F2401FE4-5144-4C1A-9C2E-4DFAE3553C93}"/>
              </a:ext>
            </a:extLst>
          </p:cNvPr>
          <p:cNvSpPr>
            <a:spLocks noGrp="1" noRot="1" noChangeAspect="1" noChangeArrowheads="1" noTextEdit="1"/>
          </p:cNvSpPr>
          <p:nvPr>
            <p:ph type="sldImg"/>
          </p:nvPr>
        </p:nvSpPr>
        <p:spPr>
          <a:xfrm>
            <a:off x="998538" y="741363"/>
            <a:ext cx="4875212" cy="3656012"/>
          </a:xfrm>
          <a:ln w="12700" cap="flat">
            <a:solidFill>
              <a:schemeClr val="tx1"/>
            </a:solidFill>
            <a:miter lim="800000"/>
            <a:headEnd/>
            <a:tailEnd/>
          </a:ln>
        </p:spPr>
      </p:sp>
      <p:sp>
        <p:nvSpPr>
          <p:cNvPr id="60419" name="Rectangle 3">
            <a:extLst>
              <a:ext uri="{FF2B5EF4-FFF2-40B4-BE49-F238E27FC236}">
                <a16:creationId xmlns:a16="http://schemas.microsoft.com/office/drawing/2014/main" id="{75EBA676-326F-43C3-AB30-CD3269CFF61C}"/>
              </a:ext>
            </a:extLst>
          </p:cNvPr>
          <p:cNvSpPr>
            <a:spLocks noGrp="1" noChangeArrowheads="1"/>
          </p:cNvSpPr>
          <p:nvPr>
            <p:ph type="body" idx="1"/>
          </p:nvPr>
        </p:nvSpPr>
        <p:spPr>
          <a:ln/>
        </p:spPr>
        <p:txBody>
          <a:bodyPr/>
          <a:lstStyle/>
          <a:p>
            <a:pPr defTabSz="914400" eaLnBrk="1" hangingPunct="1">
              <a:defRPr/>
            </a:pPr>
            <a:r>
              <a:rPr lang="en-US" altLang="en-US" sz="600"/>
              <a:t>The fundamental purpose of data communications is to exchange information between two parties. The source device generate the data to be transmitted. The transmitter transform and encodes the input data into the appropriate form of signals that can be transmitted across the transmission medium. The receiver accepts the signal and converts it into a from that can be handled by the destination device.</a:t>
            </a:r>
            <a:endParaRPr lang="en-US" altLang="en-US"/>
          </a:p>
        </p:txBody>
      </p:sp>
    </p:spTree>
    <p:extLst>
      <p:ext uri="{BB962C8B-B14F-4D97-AF65-F5344CB8AC3E}">
        <p14:creationId xmlns:p14="http://schemas.microsoft.com/office/powerpoint/2010/main" val="185300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056CD2-F0AA-4169-A230-78DBDCA28737}"/>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defTabSz="930275">
              <a:defRPr sz="2000">
                <a:solidFill>
                  <a:schemeClr val="tx1"/>
                </a:solidFill>
                <a:latin typeface="Times New Roman" panose="02020603050405020304" pitchFamily="18" charset="0"/>
                <a:cs typeface="CordiaUPC" panose="020B0304020202020204" pitchFamily="34" charset="-34"/>
              </a:defRPr>
            </a:lvl1pPr>
            <a:lvl2pPr marL="742950" indent="-285750" defTabSz="930275">
              <a:defRPr sz="2000">
                <a:solidFill>
                  <a:schemeClr val="tx1"/>
                </a:solidFill>
                <a:latin typeface="Times New Roman" panose="02020603050405020304" pitchFamily="18" charset="0"/>
                <a:cs typeface="CordiaUPC" panose="020B0304020202020204" pitchFamily="34" charset="-34"/>
              </a:defRPr>
            </a:lvl2pPr>
            <a:lvl3pPr marL="1143000" indent="-228600" defTabSz="930275">
              <a:defRPr sz="2000">
                <a:solidFill>
                  <a:schemeClr val="tx1"/>
                </a:solidFill>
                <a:latin typeface="Times New Roman" panose="02020603050405020304" pitchFamily="18" charset="0"/>
                <a:cs typeface="CordiaUPC" panose="020B0304020202020204" pitchFamily="34" charset="-34"/>
              </a:defRPr>
            </a:lvl3pPr>
            <a:lvl4pPr marL="1600200" indent="-228600" defTabSz="930275">
              <a:defRPr sz="2000">
                <a:solidFill>
                  <a:schemeClr val="tx1"/>
                </a:solidFill>
                <a:latin typeface="Times New Roman" panose="02020603050405020304" pitchFamily="18" charset="0"/>
                <a:cs typeface="CordiaUPC" panose="020B0304020202020204" pitchFamily="34" charset="-34"/>
              </a:defRPr>
            </a:lvl4pPr>
            <a:lvl5pPr marL="2057400" indent="-228600" defTabSz="930275">
              <a:defRPr sz="2000">
                <a:solidFill>
                  <a:schemeClr val="tx1"/>
                </a:solidFill>
                <a:latin typeface="Times New Roman" panose="02020603050405020304" pitchFamily="18" charset="0"/>
                <a:cs typeface="CordiaUPC" panose="020B0304020202020204" pitchFamily="34" charset="-34"/>
              </a:defRPr>
            </a:lvl5pPr>
            <a:lvl6pPr marL="2514600" indent="-228600" defTabSz="930275" eaLnBrk="0" fontAlgn="base" hangingPunct="0">
              <a:spcBef>
                <a:spcPct val="0"/>
              </a:spcBef>
              <a:spcAft>
                <a:spcPct val="0"/>
              </a:spcAft>
              <a:defRPr sz="2000">
                <a:solidFill>
                  <a:schemeClr val="tx1"/>
                </a:solidFill>
                <a:latin typeface="Times New Roman" panose="02020603050405020304" pitchFamily="18" charset="0"/>
                <a:cs typeface="CordiaUPC" panose="020B0304020202020204" pitchFamily="34" charset="-34"/>
              </a:defRPr>
            </a:lvl6pPr>
            <a:lvl7pPr marL="2971800" indent="-228600" defTabSz="930275" eaLnBrk="0" fontAlgn="base" hangingPunct="0">
              <a:spcBef>
                <a:spcPct val="0"/>
              </a:spcBef>
              <a:spcAft>
                <a:spcPct val="0"/>
              </a:spcAft>
              <a:defRPr sz="2000">
                <a:solidFill>
                  <a:schemeClr val="tx1"/>
                </a:solidFill>
                <a:latin typeface="Times New Roman" panose="02020603050405020304" pitchFamily="18" charset="0"/>
                <a:cs typeface="CordiaUPC" panose="020B0304020202020204" pitchFamily="34" charset="-34"/>
              </a:defRPr>
            </a:lvl7pPr>
            <a:lvl8pPr marL="3429000" indent="-228600" defTabSz="930275" eaLnBrk="0" fontAlgn="base" hangingPunct="0">
              <a:spcBef>
                <a:spcPct val="0"/>
              </a:spcBef>
              <a:spcAft>
                <a:spcPct val="0"/>
              </a:spcAft>
              <a:defRPr sz="2000">
                <a:solidFill>
                  <a:schemeClr val="tx1"/>
                </a:solidFill>
                <a:latin typeface="Times New Roman" panose="02020603050405020304" pitchFamily="18" charset="0"/>
                <a:cs typeface="CordiaUPC" panose="020B0304020202020204" pitchFamily="34" charset="-34"/>
              </a:defRPr>
            </a:lvl8pPr>
            <a:lvl9pPr marL="3886200" indent="-228600" defTabSz="930275" eaLnBrk="0" fontAlgn="base" hangingPunct="0">
              <a:spcBef>
                <a:spcPct val="0"/>
              </a:spcBef>
              <a:spcAft>
                <a:spcPct val="0"/>
              </a:spcAft>
              <a:defRPr sz="2000">
                <a:solidFill>
                  <a:schemeClr val="tx1"/>
                </a:solidFill>
                <a:latin typeface="Times New Roman" panose="02020603050405020304" pitchFamily="18" charset="0"/>
                <a:cs typeface="CordiaUPC" panose="020B0304020202020204" pitchFamily="34" charset="-34"/>
              </a:defRPr>
            </a:lvl9pPr>
          </a:lstStyle>
          <a:p>
            <a:r>
              <a:rPr lang="th-TH" altLang="en-US" sz="1000">
                <a:cs typeface="Angsana New" panose="02020603050405020304" pitchFamily="18" charset="-34"/>
              </a:rPr>
              <a:t>Data Transmission </a:t>
            </a:r>
            <a:fld id="{EA269E6E-5DE1-4DC4-BCFC-85BFA66B1103}" type="slidenum">
              <a:rPr lang="th-TH" altLang="en-US" sz="1000" b="1" i="0" smtClean="0">
                <a:latin typeface="Arial" panose="020B0604020202020204" pitchFamily="34" charset="0"/>
                <a:cs typeface="Angsana New" panose="02020603050405020304" pitchFamily="18" charset="-34"/>
              </a:rPr>
              <a:pPr/>
              <a:t>19</a:t>
            </a:fld>
            <a:r>
              <a:rPr lang="th-TH" altLang="en-US" sz="1000" b="1" i="0">
                <a:latin typeface="Arial" panose="020B0604020202020204" pitchFamily="34" charset="0"/>
                <a:cs typeface="Angsana New" panose="02020603050405020304" pitchFamily="18" charset="-34"/>
              </a:rPr>
              <a:t>/10</a:t>
            </a:r>
            <a:endParaRPr lang="th-TH" altLang="en-US" sz="1000">
              <a:latin typeface="CordiaUPC" panose="020B0304020202020204" pitchFamily="34" charset="-34"/>
              <a:cs typeface="Angsana New" panose="02020603050405020304" pitchFamily="18" charset="-34"/>
            </a:endParaRPr>
          </a:p>
        </p:txBody>
      </p:sp>
      <p:sp>
        <p:nvSpPr>
          <p:cNvPr id="49154" name="Rectangle 2">
            <a:extLst>
              <a:ext uri="{FF2B5EF4-FFF2-40B4-BE49-F238E27FC236}">
                <a16:creationId xmlns:a16="http://schemas.microsoft.com/office/drawing/2014/main" id="{D4E79910-74B1-411A-9066-B5DB378543FA}"/>
              </a:ext>
            </a:extLst>
          </p:cNvPr>
          <p:cNvSpPr>
            <a:spLocks noGrp="1" noRot="1" noChangeAspect="1" noChangeArrowheads="1" noTextEdit="1"/>
          </p:cNvSpPr>
          <p:nvPr>
            <p:ph type="sldImg"/>
          </p:nvPr>
        </p:nvSpPr>
        <p:spPr>
          <a:ln cap="flat"/>
        </p:spPr>
      </p:sp>
      <p:sp>
        <p:nvSpPr>
          <p:cNvPr id="49155" name="Rectangle 3">
            <a:extLst>
              <a:ext uri="{FF2B5EF4-FFF2-40B4-BE49-F238E27FC236}">
                <a16:creationId xmlns:a16="http://schemas.microsoft.com/office/drawing/2014/main" id="{F280A85A-52C4-4CDC-A08B-D94A5DE1C3FC}"/>
              </a:ext>
            </a:extLst>
          </p:cNvPr>
          <p:cNvSpPr>
            <a:spLocks noGrp="1" noChangeArrowheads="1"/>
          </p:cNvSpPr>
          <p:nvPr>
            <p:ph type="body" idx="1"/>
          </p:nvPr>
        </p:nvSpPr>
        <p:spPr>
          <a:ln/>
        </p:spPr>
        <p:txBody>
          <a:bodyPr/>
          <a:lstStyle/>
          <a:p>
            <a:pPr>
              <a:defRPr/>
            </a:pPr>
            <a:r>
              <a:rPr lang="en-US" altLang="en-US"/>
              <a:t>The signal is received will differ from the signal that is transmitted due to various transmission impairments. For analog signal, these impairments cause various modifications that degrade the signal quality. For digital signal, A binary 1 may be changed into a binary 0 and vice versa due to bit error.</a:t>
            </a:r>
          </a:p>
        </p:txBody>
      </p:sp>
    </p:spTree>
    <p:extLst>
      <p:ext uri="{BB962C8B-B14F-4D97-AF65-F5344CB8AC3E}">
        <p14:creationId xmlns:p14="http://schemas.microsoft.com/office/powerpoint/2010/main" val="74020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3FD87D9-2DDD-45C3-9EAF-10581DBCDE05}"/>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defTabSz="930275">
              <a:defRPr sz="2000">
                <a:solidFill>
                  <a:schemeClr val="tx1"/>
                </a:solidFill>
                <a:latin typeface="Times New Roman" panose="02020603050405020304" pitchFamily="18" charset="0"/>
                <a:cs typeface="CordiaUPC" panose="020B0304020202020204" pitchFamily="34" charset="-34"/>
              </a:defRPr>
            </a:lvl1pPr>
            <a:lvl2pPr marL="742950" indent="-285750" defTabSz="930275">
              <a:defRPr sz="2000">
                <a:solidFill>
                  <a:schemeClr val="tx1"/>
                </a:solidFill>
                <a:latin typeface="Times New Roman" panose="02020603050405020304" pitchFamily="18" charset="0"/>
                <a:cs typeface="CordiaUPC" panose="020B0304020202020204" pitchFamily="34" charset="-34"/>
              </a:defRPr>
            </a:lvl2pPr>
            <a:lvl3pPr marL="1143000" indent="-228600" defTabSz="930275">
              <a:defRPr sz="2000">
                <a:solidFill>
                  <a:schemeClr val="tx1"/>
                </a:solidFill>
                <a:latin typeface="Times New Roman" panose="02020603050405020304" pitchFamily="18" charset="0"/>
                <a:cs typeface="CordiaUPC" panose="020B0304020202020204" pitchFamily="34" charset="-34"/>
              </a:defRPr>
            </a:lvl3pPr>
            <a:lvl4pPr marL="1600200" indent="-228600" defTabSz="930275">
              <a:defRPr sz="2000">
                <a:solidFill>
                  <a:schemeClr val="tx1"/>
                </a:solidFill>
                <a:latin typeface="Times New Roman" panose="02020603050405020304" pitchFamily="18" charset="0"/>
                <a:cs typeface="CordiaUPC" panose="020B0304020202020204" pitchFamily="34" charset="-34"/>
              </a:defRPr>
            </a:lvl4pPr>
            <a:lvl5pPr marL="2057400" indent="-228600" defTabSz="930275">
              <a:defRPr sz="2000">
                <a:solidFill>
                  <a:schemeClr val="tx1"/>
                </a:solidFill>
                <a:latin typeface="Times New Roman" panose="02020603050405020304" pitchFamily="18" charset="0"/>
                <a:cs typeface="CordiaUPC" panose="020B0304020202020204" pitchFamily="34" charset="-34"/>
              </a:defRPr>
            </a:lvl5pPr>
            <a:lvl6pPr marL="2514600" indent="-228600" defTabSz="930275" eaLnBrk="0" fontAlgn="base" hangingPunct="0">
              <a:spcBef>
                <a:spcPct val="0"/>
              </a:spcBef>
              <a:spcAft>
                <a:spcPct val="0"/>
              </a:spcAft>
              <a:defRPr sz="2000">
                <a:solidFill>
                  <a:schemeClr val="tx1"/>
                </a:solidFill>
                <a:latin typeface="Times New Roman" panose="02020603050405020304" pitchFamily="18" charset="0"/>
                <a:cs typeface="CordiaUPC" panose="020B0304020202020204" pitchFamily="34" charset="-34"/>
              </a:defRPr>
            </a:lvl6pPr>
            <a:lvl7pPr marL="2971800" indent="-228600" defTabSz="930275" eaLnBrk="0" fontAlgn="base" hangingPunct="0">
              <a:spcBef>
                <a:spcPct val="0"/>
              </a:spcBef>
              <a:spcAft>
                <a:spcPct val="0"/>
              </a:spcAft>
              <a:defRPr sz="2000">
                <a:solidFill>
                  <a:schemeClr val="tx1"/>
                </a:solidFill>
                <a:latin typeface="Times New Roman" panose="02020603050405020304" pitchFamily="18" charset="0"/>
                <a:cs typeface="CordiaUPC" panose="020B0304020202020204" pitchFamily="34" charset="-34"/>
              </a:defRPr>
            </a:lvl7pPr>
            <a:lvl8pPr marL="3429000" indent="-228600" defTabSz="930275" eaLnBrk="0" fontAlgn="base" hangingPunct="0">
              <a:spcBef>
                <a:spcPct val="0"/>
              </a:spcBef>
              <a:spcAft>
                <a:spcPct val="0"/>
              </a:spcAft>
              <a:defRPr sz="2000">
                <a:solidFill>
                  <a:schemeClr val="tx1"/>
                </a:solidFill>
                <a:latin typeface="Times New Roman" panose="02020603050405020304" pitchFamily="18" charset="0"/>
                <a:cs typeface="CordiaUPC" panose="020B0304020202020204" pitchFamily="34" charset="-34"/>
              </a:defRPr>
            </a:lvl8pPr>
            <a:lvl9pPr marL="3886200" indent="-228600" defTabSz="930275" eaLnBrk="0" fontAlgn="base" hangingPunct="0">
              <a:spcBef>
                <a:spcPct val="0"/>
              </a:spcBef>
              <a:spcAft>
                <a:spcPct val="0"/>
              </a:spcAft>
              <a:defRPr sz="2000">
                <a:solidFill>
                  <a:schemeClr val="tx1"/>
                </a:solidFill>
                <a:latin typeface="Times New Roman" panose="02020603050405020304" pitchFamily="18" charset="0"/>
                <a:cs typeface="CordiaUPC" panose="020B0304020202020204" pitchFamily="34" charset="-34"/>
              </a:defRPr>
            </a:lvl9pPr>
          </a:lstStyle>
          <a:p>
            <a:r>
              <a:rPr lang="th-TH" altLang="en-US" sz="1000">
                <a:cs typeface="Angsana New" panose="02020603050405020304" pitchFamily="18" charset="-34"/>
              </a:rPr>
              <a:t> Switching Network  </a:t>
            </a:r>
            <a:fld id="{099867A2-E5D3-4D4F-B200-DAD891E20421}" type="slidenum">
              <a:rPr lang="th-TH" altLang="en-US" sz="1000" b="1" i="0" smtClean="0">
                <a:latin typeface="Arial" panose="020B0604020202020204" pitchFamily="34" charset="0"/>
                <a:cs typeface="Angsana New" panose="02020603050405020304" pitchFamily="18" charset="-34"/>
              </a:rPr>
              <a:pPr/>
              <a:t>51</a:t>
            </a:fld>
            <a:r>
              <a:rPr lang="th-TH" altLang="en-US" sz="1000" b="1" i="0">
                <a:latin typeface="Arial" panose="020B0604020202020204" pitchFamily="34" charset="0"/>
                <a:cs typeface="Angsana New" panose="02020603050405020304" pitchFamily="18" charset="-34"/>
              </a:rPr>
              <a:t>/12</a:t>
            </a:r>
          </a:p>
        </p:txBody>
      </p:sp>
      <p:sp>
        <p:nvSpPr>
          <p:cNvPr id="121858" name="Rectangle 2">
            <a:extLst>
              <a:ext uri="{FF2B5EF4-FFF2-40B4-BE49-F238E27FC236}">
                <a16:creationId xmlns:a16="http://schemas.microsoft.com/office/drawing/2014/main" id="{12E8D230-9FAD-4AB1-A22E-AB5D62BE735A}"/>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2F4364C5-2EEA-429F-94E2-16ADB3D30505}"/>
              </a:ext>
            </a:extLst>
          </p:cNvPr>
          <p:cNvSpPr>
            <a:spLocks noGrp="1" noChangeArrowheads="1"/>
          </p:cNvSpPr>
          <p:nvPr>
            <p:ph type="body" idx="1"/>
          </p:nvPr>
        </p:nvSpPr>
        <p:spPr/>
        <p:txBody>
          <a:bodyPr/>
          <a:lstStyle/>
          <a:p>
            <a:pPr eaLnBrk="1" hangingPunct="1">
              <a:defRPr/>
            </a:pPr>
            <a:endParaRPr lang="en-US" altLang="en-US"/>
          </a:p>
        </p:txBody>
      </p:sp>
    </p:spTree>
    <p:extLst>
      <p:ext uri="{BB962C8B-B14F-4D97-AF65-F5344CB8AC3E}">
        <p14:creationId xmlns:p14="http://schemas.microsoft.com/office/powerpoint/2010/main" val="217041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6C8AEC1-C72C-45EC-808D-6CAD6CFA1656}"/>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r>
              <a:rPr lang="en-US" altLang="en-US"/>
              <a:t>Data and Computer Communications</a:t>
            </a:r>
            <a:r>
              <a:rPr lang="en-US" altLang="en-US" sz="1200" b="1" i="0">
                <a:latin typeface="Arial" charset="0"/>
              </a:rPr>
              <a:t> </a:t>
            </a:r>
            <a:fld id="{BED397AF-70C2-4467-8047-C6239B8A720D}" type="slidenum">
              <a:rPr lang="en-US" altLang="en-US" b="1" i="0">
                <a:latin typeface="Arial" charset="0"/>
              </a:rPr>
              <a:pPr>
                <a:defRPr/>
              </a:pPr>
              <a:t>52</a:t>
            </a:fld>
            <a:r>
              <a:rPr lang="en-US" altLang="en-US" b="1" i="0">
                <a:latin typeface="Arial" charset="0"/>
              </a:rPr>
              <a:t>/18</a:t>
            </a:r>
            <a:endParaRPr lang="en-US" altLang="en-US" sz="1200" b="1" i="0">
              <a:latin typeface="Arial" charset="0"/>
            </a:endParaRPr>
          </a:p>
        </p:txBody>
      </p:sp>
      <p:sp>
        <p:nvSpPr>
          <p:cNvPr id="76802" name="Rectangle 2">
            <a:extLst>
              <a:ext uri="{FF2B5EF4-FFF2-40B4-BE49-F238E27FC236}">
                <a16:creationId xmlns:a16="http://schemas.microsoft.com/office/drawing/2014/main" id="{D219070E-AD5B-4379-AC10-2A3A4FD7D02E}"/>
              </a:ext>
            </a:extLst>
          </p:cNvPr>
          <p:cNvSpPr>
            <a:spLocks noGrp="1" noRot="1" noChangeAspect="1" noChangeArrowheads="1"/>
          </p:cNvSpPr>
          <p:nvPr>
            <p:ph type="sldImg"/>
          </p:nvPr>
        </p:nvSpPr>
        <p:spPr>
          <a:xfrm>
            <a:off x="996950" y="741363"/>
            <a:ext cx="4876800" cy="3657600"/>
          </a:xfrm>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3" name="Rectangle 3">
            <a:extLst>
              <a:ext uri="{FF2B5EF4-FFF2-40B4-BE49-F238E27FC236}">
                <a16:creationId xmlns:a16="http://schemas.microsoft.com/office/drawing/2014/main" id="{6B7DC317-E2AA-4B0A-A418-0EFF56D184F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3410" tIns="46706" rIns="93410" bIns="46706"/>
          <a:lstStyle/>
          <a:p>
            <a:pPr>
              <a:defRPr/>
            </a:pPr>
            <a:r>
              <a:rPr lang="en-US" altLang="en-US"/>
              <a:t>The signal is received will differ from the signal that is transmitted due to various transmission impairments. For analog signal, these impairments cause various modifications that degrade the signal quality. For digital signal, A binary 1 may be changed into a binary 0 and vice versa due to bit error.</a:t>
            </a:r>
          </a:p>
        </p:txBody>
      </p:sp>
    </p:spTree>
    <p:extLst>
      <p:ext uri="{BB962C8B-B14F-4D97-AF65-F5344CB8AC3E}">
        <p14:creationId xmlns:p14="http://schemas.microsoft.com/office/powerpoint/2010/main" val="3953254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6D0CBC1-3040-4F84-BF39-61C90C3AAD9F}"/>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r>
              <a:rPr lang="en-US" altLang="en-US"/>
              <a:t>Data and Computer Communications</a:t>
            </a:r>
            <a:r>
              <a:rPr lang="en-US" altLang="en-US" sz="1200" b="1" i="0">
                <a:latin typeface="Arial" charset="0"/>
              </a:rPr>
              <a:t> </a:t>
            </a:r>
            <a:fld id="{99DDEF2D-9131-4137-BF57-182DEEFADF3B}" type="slidenum">
              <a:rPr lang="en-US" altLang="en-US" b="1" i="0">
                <a:latin typeface="Arial" charset="0"/>
              </a:rPr>
              <a:pPr>
                <a:defRPr/>
              </a:pPr>
              <a:t>53</a:t>
            </a:fld>
            <a:r>
              <a:rPr lang="en-US" altLang="en-US" b="1" i="0">
                <a:latin typeface="Arial" charset="0"/>
              </a:rPr>
              <a:t>/18</a:t>
            </a:r>
            <a:endParaRPr lang="en-US" altLang="en-US" sz="1200" b="1" i="0">
              <a:latin typeface="Arial" charset="0"/>
            </a:endParaRPr>
          </a:p>
        </p:txBody>
      </p:sp>
      <p:sp>
        <p:nvSpPr>
          <p:cNvPr id="62466" name="Rectangle 2">
            <a:extLst>
              <a:ext uri="{FF2B5EF4-FFF2-40B4-BE49-F238E27FC236}">
                <a16:creationId xmlns:a16="http://schemas.microsoft.com/office/drawing/2014/main" id="{005B71A5-3109-4CFB-AD70-96412C1A7754}"/>
              </a:ext>
            </a:extLst>
          </p:cNvPr>
          <p:cNvSpPr>
            <a:spLocks noGrp="1" noRot="1" noChangeAspect="1" noChangeArrowheads="1" noTextEdit="1"/>
          </p:cNvSpPr>
          <p:nvPr>
            <p:ph type="sldImg"/>
          </p:nvPr>
        </p:nvSpPr>
        <p:spPr>
          <a:xfrm>
            <a:off x="998538" y="741363"/>
            <a:ext cx="4875212" cy="3656012"/>
          </a:xfrm>
          <a:ln w="12700" cap="flat">
            <a:solidFill>
              <a:schemeClr val="tx1"/>
            </a:solidFill>
            <a:miter lim="800000"/>
            <a:headEnd/>
            <a:tailEnd/>
          </a:ln>
        </p:spPr>
      </p:sp>
      <p:sp>
        <p:nvSpPr>
          <p:cNvPr id="62467" name="Rectangle 3">
            <a:extLst>
              <a:ext uri="{FF2B5EF4-FFF2-40B4-BE49-F238E27FC236}">
                <a16:creationId xmlns:a16="http://schemas.microsoft.com/office/drawing/2014/main" id="{373D3E07-F38D-45BE-A0D2-7E3F245A500C}"/>
              </a:ext>
            </a:extLst>
          </p:cNvPr>
          <p:cNvSpPr>
            <a:spLocks noGrp="1" noChangeArrowheads="1"/>
          </p:cNvSpPr>
          <p:nvPr>
            <p:ph type="body" idx="1"/>
          </p:nvPr>
        </p:nvSpPr>
        <p:spPr>
          <a:ln/>
        </p:spPr>
        <p:txBody>
          <a:bodyPr/>
          <a:lstStyle/>
          <a:p>
            <a:pPr>
              <a:defRPr/>
            </a:pPr>
            <a:r>
              <a:rPr lang="en-US" altLang="en-US"/>
              <a:t>Communications network that serves users within a confined area is known as  a </a:t>
            </a:r>
            <a:r>
              <a:rPr lang="en-US" altLang="en-US" i="1"/>
              <a:t>Local Area Network</a:t>
            </a:r>
            <a:r>
              <a:rPr lang="en-US" altLang="en-US"/>
              <a:t> (LAN). Computers (server and workstations) are normally distributed around a single office or building, including network device like hub, bridge or router. </a:t>
            </a:r>
          </a:p>
          <a:p>
            <a:pPr algn="just">
              <a:defRPr/>
            </a:pPr>
            <a:endParaRPr lang="en-US" altLang="en-US"/>
          </a:p>
        </p:txBody>
      </p:sp>
    </p:spTree>
    <p:extLst>
      <p:ext uri="{BB962C8B-B14F-4D97-AF65-F5344CB8AC3E}">
        <p14:creationId xmlns:p14="http://schemas.microsoft.com/office/powerpoint/2010/main" val="234442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C37FF8-E859-482E-8DAD-2B1CD290DE11}"/>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r>
              <a:rPr lang="en-US" altLang="en-US"/>
              <a:t>Data and Computer Communications</a:t>
            </a:r>
            <a:r>
              <a:rPr lang="en-US" altLang="en-US" sz="1200" b="1" i="0">
                <a:latin typeface="Arial" charset="0"/>
              </a:rPr>
              <a:t> </a:t>
            </a:r>
            <a:fld id="{A6F4D08D-EBA7-4AC7-80FC-17227F3B9090}" type="slidenum">
              <a:rPr lang="en-US" altLang="en-US" b="1" i="0">
                <a:latin typeface="Arial" charset="0"/>
              </a:rPr>
              <a:pPr>
                <a:defRPr/>
              </a:pPr>
              <a:t>54</a:t>
            </a:fld>
            <a:r>
              <a:rPr lang="en-US" altLang="en-US" b="1" i="0">
                <a:latin typeface="Arial" charset="0"/>
              </a:rPr>
              <a:t>/18</a:t>
            </a:r>
            <a:endParaRPr lang="en-US" altLang="en-US" sz="1200" b="1" i="0">
              <a:latin typeface="Arial" charset="0"/>
            </a:endParaRPr>
          </a:p>
        </p:txBody>
      </p:sp>
      <p:sp>
        <p:nvSpPr>
          <p:cNvPr id="52226" name="Rectangle 2">
            <a:extLst>
              <a:ext uri="{FF2B5EF4-FFF2-40B4-BE49-F238E27FC236}">
                <a16:creationId xmlns:a16="http://schemas.microsoft.com/office/drawing/2014/main" id="{5678F72A-3285-4BE9-9E20-CD7BD537E5B7}"/>
              </a:ext>
            </a:extLst>
          </p:cNvPr>
          <p:cNvSpPr>
            <a:spLocks noGrp="1" noRot="1" noChangeAspect="1" noChangeArrowheads="1" noTextEdit="1"/>
          </p:cNvSpPr>
          <p:nvPr>
            <p:ph type="sldImg"/>
          </p:nvPr>
        </p:nvSpPr>
        <p:spPr>
          <a:xfrm>
            <a:off x="998538" y="741363"/>
            <a:ext cx="4875212" cy="3656012"/>
          </a:xfrm>
          <a:ln w="12700" cap="flat">
            <a:solidFill>
              <a:schemeClr val="tx1"/>
            </a:solidFill>
            <a:miter lim="800000"/>
            <a:headEnd/>
            <a:tailEnd/>
          </a:ln>
        </p:spPr>
      </p:sp>
      <p:sp>
        <p:nvSpPr>
          <p:cNvPr id="52227" name="Rectangle 3">
            <a:extLst>
              <a:ext uri="{FF2B5EF4-FFF2-40B4-BE49-F238E27FC236}">
                <a16:creationId xmlns:a16="http://schemas.microsoft.com/office/drawing/2014/main" id="{70F361A2-0409-4FEB-95DC-DD7BB15E1194}"/>
              </a:ext>
            </a:extLst>
          </p:cNvPr>
          <p:cNvSpPr>
            <a:spLocks noGrp="1" noChangeArrowheads="1"/>
          </p:cNvSpPr>
          <p:nvPr>
            <p:ph type="body" idx="1"/>
          </p:nvPr>
        </p:nvSpPr>
        <p:spPr>
          <a:ln/>
        </p:spPr>
        <p:txBody>
          <a:bodyPr/>
          <a:lstStyle/>
          <a:p>
            <a:pPr defTabSz="914400" eaLnBrk="1" hangingPunct="1">
              <a:defRPr/>
            </a:pPr>
            <a:r>
              <a:rPr lang="en-US" altLang="en-US" sz="600">
                <a:cs typeface="AngsanaUPC" charset="0"/>
              </a:rPr>
              <a:t>Data communication takes place between two devices that are connected. It is impractical for any two devices to be directly, point-to-point connected because of : </a:t>
            </a:r>
          </a:p>
          <a:p>
            <a:pPr defTabSz="914400" eaLnBrk="1" hangingPunct="1">
              <a:defRPr/>
            </a:pPr>
            <a:r>
              <a:rPr lang="en-US" altLang="en-US" sz="600">
                <a:cs typeface="AngsanaUPC" charset="0"/>
              </a:rPr>
              <a:t>      - The devices are very far apart.</a:t>
            </a:r>
          </a:p>
          <a:p>
            <a:pPr defTabSz="914400" eaLnBrk="1" hangingPunct="1">
              <a:defRPr/>
            </a:pPr>
            <a:r>
              <a:rPr lang="en-US" altLang="en-US" sz="600">
                <a:cs typeface="AngsanaUPC" charset="0"/>
              </a:rPr>
              <a:t>      - Some device may require a link to many of the others.</a:t>
            </a:r>
          </a:p>
          <a:p>
            <a:pPr defTabSz="914400" eaLnBrk="1" hangingPunct="1">
              <a:defRPr/>
            </a:pPr>
            <a:r>
              <a:rPr lang="en-US" altLang="en-US" sz="600">
                <a:cs typeface="AngsanaUPC" charset="0"/>
              </a:rPr>
              <a:t>The solution is to attach each device to a network. The devices are known as </a:t>
            </a:r>
            <a:r>
              <a:rPr lang="en-US" altLang="en-US" sz="600" i="1">
                <a:cs typeface="AngsanaUPC" charset="0"/>
              </a:rPr>
              <a:t>stations or network stations.</a:t>
            </a:r>
            <a:r>
              <a:rPr lang="en-US" altLang="en-US" sz="600">
                <a:cs typeface="AngsanaUPC" charset="0"/>
              </a:rPr>
              <a:t> The stations may be computer or other communicating devices. Each station attaches to a </a:t>
            </a:r>
            <a:r>
              <a:rPr lang="en-US" altLang="en-US" sz="600" i="1">
                <a:cs typeface="AngsanaUPC" charset="0"/>
              </a:rPr>
              <a:t>network node, </a:t>
            </a:r>
            <a:r>
              <a:rPr lang="en-US" altLang="en-US" sz="600">
                <a:cs typeface="AngsanaUPC" charset="0"/>
              </a:rPr>
              <a:t>which performs communication tasks.</a:t>
            </a:r>
          </a:p>
          <a:p>
            <a:pPr defTabSz="914400" eaLnBrk="1" hangingPunct="1">
              <a:lnSpc>
                <a:spcPct val="70000"/>
              </a:lnSpc>
              <a:spcBef>
                <a:spcPct val="50000"/>
              </a:spcBef>
              <a:buClr>
                <a:srgbClr val="A50021"/>
              </a:buClr>
              <a:buSzPct val="65000"/>
              <a:buFont typeface="Wingdings" charset="2"/>
              <a:buChar char="l"/>
              <a:defRPr/>
            </a:pPr>
            <a:r>
              <a:rPr lang="en-US" altLang="en-US" sz="600" b="1">
                <a:solidFill>
                  <a:schemeClr val="tx2"/>
                </a:solidFill>
                <a:cs typeface="AngsanaUPC" charset="0"/>
              </a:rPr>
              <a:t>เครือข่ายโทรศัพท์สาธารณะ </a:t>
            </a:r>
            <a:br>
              <a:rPr lang="en-US" altLang="en-US" sz="600" b="1">
                <a:solidFill>
                  <a:schemeClr val="tx2"/>
                </a:solidFill>
                <a:cs typeface="AngsanaUPC" charset="0"/>
              </a:rPr>
            </a:br>
            <a:r>
              <a:rPr lang="en-US" altLang="en-US" sz="600" b="1">
                <a:solidFill>
                  <a:schemeClr val="tx2"/>
                </a:solidFill>
                <a:cs typeface="AngsanaUPC" charset="0"/>
              </a:rPr>
              <a:t>(Public Switched Telephone Network : PSTN)</a:t>
            </a:r>
          </a:p>
          <a:p>
            <a:pPr defTabSz="914400" eaLnBrk="1" hangingPunct="1">
              <a:lnSpc>
                <a:spcPct val="70000"/>
              </a:lnSpc>
              <a:spcBef>
                <a:spcPct val="50000"/>
              </a:spcBef>
              <a:buClr>
                <a:srgbClr val="A50021"/>
              </a:buClr>
              <a:buSzPct val="65000"/>
              <a:buFont typeface="Wingdings" charset="2"/>
              <a:buChar char="l"/>
              <a:defRPr/>
            </a:pPr>
            <a:r>
              <a:rPr lang="en-US" altLang="en-US" sz="600" b="1">
                <a:solidFill>
                  <a:schemeClr val="tx2"/>
                </a:solidFill>
                <a:cs typeface="AngsanaUPC" charset="0"/>
              </a:rPr>
              <a:t>แลน (Local Area Network : LAN)</a:t>
            </a:r>
          </a:p>
          <a:p>
            <a:pPr defTabSz="914400" eaLnBrk="1" hangingPunct="1">
              <a:lnSpc>
                <a:spcPct val="70000"/>
              </a:lnSpc>
              <a:spcBef>
                <a:spcPct val="50000"/>
              </a:spcBef>
              <a:buClr>
                <a:srgbClr val="A50021"/>
              </a:buClr>
              <a:buSzPct val="65000"/>
              <a:buFont typeface="Wingdings" charset="2"/>
              <a:buChar char="l"/>
              <a:defRPr/>
            </a:pPr>
            <a:r>
              <a:rPr lang="en-US" altLang="en-US" sz="600" b="1">
                <a:solidFill>
                  <a:schemeClr val="tx2"/>
                </a:solidFill>
                <a:cs typeface="AngsanaUPC" charset="0"/>
              </a:rPr>
              <a:t>สายเช่า (Leased lines)</a:t>
            </a:r>
          </a:p>
          <a:p>
            <a:pPr defTabSz="914400" eaLnBrk="1" hangingPunct="1">
              <a:lnSpc>
                <a:spcPct val="70000"/>
              </a:lnSpc>
              <a:spcBef>
                <a:spcPct val="50000"/>
              </a:spcBef>
              <a:buClr>
                <a:srgbClr val="A50021"/>
              </a:buClr>
              <a:buSzPct val="65000"/>
              <a:buFont typeface="Wingdings" charset="2"/>
              <a:buChar char="l"/>
              <a:defRPr/>
            </a:pPr>
            <a:r>
              <a:rPr lang="en-US" altLang="en-US" sz="600" b="1">
                <a:solidFill>
                  <a:schemeClr val="tx2"/>
                </a:solidFill>
                <a:cs typeface="AngsanaUPC" charset="0"/>
              </a:rPr>
              <a:t>เครือข่ายข้อมูลสาธารณะ </a:t>
            </a:r>
            <a:br>
              <a:rPr lang="en-US" altLang="en-US" sz="600" b="1">
                <a:solidFill>
                  <a:schemeClr val="tx2"/>
                </a:solidFill>
                <a:cs typeface="AngsanaUPC" charset="0"/>
              </a:rPr>
            </a:br>
            <a:r>
              <a:rPr lang="en-US" altLang="en-US" sz="600" b="1">
                <a:solidFill>
                  <a:schemeClr val="tx2"/>
                </a:solidFill>
                <a:cs typeface="AngsanaUPC" charset="0"/>
              </a:rPr>
              <a:t>(Public Switched Data Network : PSDN)</a:t>
            </a:r>
          </a:p>
          <a:p>
            <a:pPr defTabSz="914400" eaLnBrk="1" hangingPunct="1">
              <a:lnSpc>
                <a:spcPct val="70000"/>
              </a:lnSpc>
              <a:spcBef>
                <a:spcPct val="50000"/>
              </a:spcBef>
              <a:buClr>
                <a:srgbClr val="A50021"/>
              </a:buClr>
              <a:buSzPct val="65000"/>
              <a:buFont typeface="Wingdings" charset="2"/>
              <a:buChar char="l"/>
              <a:defRPr/>
            </a:pPr>
            <a:r>
              <a:rPr lang="en-US" altLang="en-US" sz="600" b="1">
                <a:solidFill>
                  <a:schemeClr val="tx2"/>
                </a:solidFill>
                <a:cs typeface="AngsanaUPC" charset="0"/>
              </a:rPr>
              <a:t>เครือข่ายบริการร่วมดิจิตัล </a:t>
            </a:r>
            <a:br>
              <a:rPr lang="en-US" altLang="en-US" sz="600" b="1">
                <a:solidFill>
                  <a:schemeClr val="tx2"/>
                </a:solidFill>
                <a:cs typeface="AngsanaUPC" charset="0"/>
              </a:rPr>
            </a:br>
            <a:r>
              <a:rPr lang="en-US" altLang="en-US" sz="600" b="1">
                <a:solidFill>
                  <a:schemeClr val="tx2"/>
                </a:solidFill>
                <a:cs typeface="AngsanaUPC" charset="0"/>
              </a:rPr>
              <a:t>(Integrated Services Digital Network : ISDN)</a:t>
            </a:r>
            <a:endParaRPr lang="en-US" altLang="en-US" sz="600">
              <a:cs typeface="AngsanaUPC" charset="0"/>
            </a:endParaRPr>
          </a:p>
          <a:p>
            <a:pPr algn="just" defTabSz="914400" eaLnBrk="1" hangingPunct="1">
              <a:defRPr/>
            </a:pPr>
            <a:endParaRPr lang="en-US" altLang="en-US" sz="600">
              <a:cs typeface="AngsanaUPC" charset="0"/>
            </a:endParaRPr>
          </a:p>
        </p:txBody>
      </p:sp>
    </p:spTree>
    <p:extLst>
      <p:ext uri="{BB962C8B-B14F-4D97-AF65-F5344CB8AC3E}">
        <p14:creationId xmlns:p14="http://schemas.microsoft.com/office/powerpoint/2010/main" val="2276998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183C90-2369-4627-8988-53630B89BA15}"/>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r>
              <a:rPr lang="en-US" altLang="en-US"/>
              <a:t>Data and Computer Communications</a:t>
            </a:r>
            <a:r>
              <a:rPr lang="en-US" altLang="en-US" sz="1200" b="1" i="0">
                <a:latin typeface="Arial" charset="0"/>
              </a:rPr>
              <a:t> </a:t>
            </a:r>
            <a:fld id="{CF443D3A-5BCE-4AD2-91D3-FCFA97C58874}" type="slidenum">
              <a:rPr lang="en-US" altLang="en-US" b="1" i="0">
                <a:latin typeface="Arial" charset="0"/>
              </a:rPr>
              <a:pPr>
                <a:defRPr/>
              </a:pPr>
              <a:t>62</a:t>
            </a:fld>
            <a:r>
              <a:rPr lang="en-US" altLang="en-US" b="1" i="0">
                <a:latin typeface="Arial" charset="0"/>
              </a:rPr>
              <a:t>/18</a:t>
            </a:r>
            <a:endParaRPr lang="en-US" altLang="en-US" sz="1200" b="1" i="0">
              <a:latin typeface="Arial" charset="0"/>
            </a:endParaRPr>
          </a:p>
        </p:txBody>
      </p:sp>
      <p:sp>
        <p:nvSpPr>
          <p:cNvPr id="79874" name="Rectangle 2">
            <a:extLst>
              <a:ext uri="{FF2B5EF4-FFF2-40B4-BE49-F238E27FC236}">
                <a16:creationId xmlns:a16="http://schemas.microsoft.com/office/drawing/2014/main" id="{4494A25F-7AC7-48E5-BB85-B315BFF1DD02}"/>
              </a:ext>
            </a:extLst>
          </p:cNvPr>
          <p:cNvSpPr>
            <a:spLocks noGrp="1" noRot="1" noChangeAspect="1" noChangeArrowheads="1"/>
          </p:cNvSpPr>
          <p:nvPr>
            <p:ph type="sldImg"/>
          </p:nvPr>
        </p:nvSpPr>
        <p:spPr>
          <a:xfrm>
            <a:off x="998538" y="741363"/>
            <a:ext cx="4875212" cy="3656012"/>
          </a:xfrm>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5" name="Rectangle 3">
            <a:extLst>
              <a:ext uri="{FF2B5EF4-FFF2-40B4-BE49-F238E27FC236}">
                <a16:creationId xmlns:a16="http://schemas.microsoft.com/office/drawing/2014/main" id="{4A4B082F-9BC2-4653-B9E1-EFEDFB4921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r>
              <a:rPr lang="en-US" altLang="en-US">
                <a:latin typeface="Times New Roman" panose="02020603050405020304" pitchFamily="18" charset="0"/>
                <a:cs typeface="Angsana New" panose="02020603050405020304" pitchFamily="18" charset="-34"/>
              </a:rPr>
              <a:t>Public carrier circuit have been normally used for connected computers in different sites,. The resulting network is known as a </a:t>
            </a:r>
            <a:r>
              <a:rPr lang="en-US" altLang="en-US" i="1">
                <a:latin typeface="Times New Roman" panose="02020603050405020304" pitchFamily="18" charset="0"/>
                <a:cs typeface="Angsana New" panose="02020603050405020304" pitchFamily="18" charset="-34"/>
              </a:rPr>
              <a:t>Wide Area Network</a:t>
            </a:r>
            <a:r>
              <a:rPr lang="en-US" altLang="en-US">
                <a:latin typeface="Times New Roman" panose="02020603050405020304" pitchFamily="18" charset="0"/>
                <a:cs typeface="Angsana New" panose="02020603050405020304" pitchFamily="18" charset="-34"/>
              </a:rPr>
              <a:t> (WAN). One approach is to lease transmission lines from the public carriers and install a private switching system at each site to create an </a:t>
            </a:r>
            <a:r>
              <a:rPr lang="en-US" altLang="en-US" i="1">
                <a:latin typeface="Times New Roman" panose="02020603050405020304" pitchFamily="18" charset="0"/>
                <a:cs typeface="Angsana New" panose="02020603050405020304" pitchFamily="18" charset="-34"/>
              </a:rPr>
              <a:t>Enterprise Wide Private Network</a:t>
            </a:r>
            <a:r>
              <a:rPr lang="en-US" altLang="en-US">
                <a:latin typeface="Times New Roman" panose="02020603050405020304" pitchFamily="18" charset="0"/>
                <a:cs typeface="Angsana New" panose="02020603050405020304" pitchFamily="18" charset="-34"/>
              </a:rPr>
              <a:t>. Such networks normally incorporate both voice and data communications.</a:t>
            </a:r>
          </a:p>
          <a:p>
            <a:pPr algn="just"/>
            <a:endParaRPr lang="en-US" altLang="en-US">
              <a:latin typeface="Times New Roman" panose="02020603050405020304" pitchFamily="18" charset="0"/>
              <a:cs typeface="Angsana New" panose="02020603050405020304" pitchFamily="18" charset="-34"/>
            </a:endParaRPr>
          </a:p>
          <a:p>
            <a:r>
              <a:rPr lang="en-US" altLang="en-US">
                <a:latin typeface="Times New Roman" panose="02020603050405020304" pitchFamily="18" charset="0"/>
                <a:cs typeface="Angsana New" panose="02020603050405020304" pitchFamily="18" charset="-34"/>
              </a:rPr>
              <a:t>The benefits are such as communication channel is private and online,  several  data transmission rate is provided from low speed to high speed. </a:t>
            </a:r>
          </a:p>
        </p:txBody>
      </p:sp>
    </p:spTree>
    <p:extLst>
      <p:ext uri="{BB962C8B-B14F-4D97-AF65-F5344CB8AC3E}">
        <p14:creationId xmlns:p14="http://schemas.microsoft.com/office/powerpoint/2010/main" val="283529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2441448"/>
          </a:xfrm>
        </p:spPr>
        <p:txBody>
          <a:bodyPr anchor="b">
            <a:normAutofit/>
          </a:bodyPr>
          <a:lstStyle>
            <a:lvl1pPr algn="l">
              <a:lnSpc>
                <a:spcPct val="85000"/>
              </a:lnSpc>
              <a:defRPr sz="72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95800"/>
            <a:ext cx="7543800" cy="1447800"/>
          </a:xfrm>
        </p:spPr>
        <p:txBody>
          <a:bodyPr lIns="91440" rIns="91440">
            <a:normAutofit/>
          </a:bodyPr>
          <a:lstStyle>
            <a:lvl1pPr marL="0" indent="0" algn="r">
              <a:buNone/>
              <a:defRPr sz="2800" b="1" i="1" cap="none" spc="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D57F1E4F-1CFF-5643-939E-217C01CDF565}" type="slidenum">
              <a:rPr lang="en-US" smtClean="0"/>
              <a:pPr/>
              <a:t>‹#›</a:t>
            </a:fld>
            <a:endParaRPr lang="en-US" dirty="0"/>
          </a:p>
        </p:txBody>
      </p:sp>
      <p:cxnSp>
        <p:nvCxnSpPr>
          <p:cNvPr id="9" name="Straight Connector 8"/>
          <p:cNvCxnSpPr/>
          <p:nvPr/>
        </p:nvCxnSpPr>
        <p:spPr>
          <a:xfrm>
            <a:off x="905744" y="3200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585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3133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13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198303" y="1345139"/>
            <a:ext cx="8780444" cy="4523955"/>
          </a:xfrm>
        </p:spPr>
        <p:txBody>
          <a:bodyPr>
            <a:normAutofit/>
          </a:bodyPr>
          <a:lstStyle>
            <a:lvl1pPr marL="231775" indent="-176213">
              <a:buFont typeface="Arial" panose="020B0604020202020204" pitchFamily="34" charset="0"/>
              <a:buChar char="•"/>
              <a:defRPr sz="2800"/>
            </a:lvl1pPr>
            <a:lvl2pPr marL="461963" indent="-182563">
              <a:defRPr sz="2400"/>
            </a:lvl2pPr>
            <a:lvl3pPr marL="682625" indent="-182563">
              <a:defRPr sz="1800"/>
            </a:lvl3pPr>
            <a:lvl4pPr marL="858838" indent="-182563">
              <a:defRPr sz="1800"/>
            </a:lvl4pPr>
            <a:lvl5pPr marL="1090613" indent="-182563">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770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D57F1E4F-1CFF-5643-939E-217C01CDF565}"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438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09320" y="286605"/>
            <a:ext cx="8780444" cy="96843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9320" y="1388125"/>
            <a:ext cx="4316960" cy="4480969"/>
          </a:xfrm>
        </p:spPr>
        <p:txBody>
          <a:bodyPr>
            <a:normAutofit/>
          </a:bodyPr>
          <a:lstStyle>
            <a:lvl1pPr marL="176213" indent="-176213">
              <a:buFont typeface="Arial" panose="020B0604020202020204" pitchFamily="34" charset="0"/>
              <a:buChar char="•"/>
              <a:defRPr sz="2400"/>
            </a:lvl1pPr>
            <a:lvl2pPr>
              <a:defRPr sz="20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3439" y="1388126"/>
            <a:ext cx="4326325" cy="4480970"/>
          </a:xfrm>
        </p:spPr>
        <p:txBody>
          <a:bodyPr>
            <a:normAutofit/>
          </a:bodyPr>
          <a:lstStyle>
            <a:lvl1pPr marL="176213" indent="-176213">
              <a:buFont typeface="Arial" panose="020B0604020202020204" pitchFamily="34" charset="0"/>
              <a:buChar char="•"/>
              <a:defRPr sz="2400"/>
            </a:lvl1pPr>
            <a:lvl2pPr>
              <a:defRPr sz="20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0785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98304" y="286605"/>
            <a:ext cx="8769426" cy="9687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304" y="1344058"/>
            <a:ext cx="4327976" cy="647584"/>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8304" y="2080339"/>
            <a:ext cx="4327976" cy="3788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44058"/>
            <a:ext cx="4304290" cy="647584"/>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080339"/>
            <a:ext cx="4304290" cy="37887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2227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7425344" y="6459786"/>
            <a:ext cx="984019"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458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056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61BEF0D-F0BB-DE4B-95CE-6DB70DBA9567}" type="datetimeFigureOut">
              <a:rPr lang="en-US" smtClean="0"/>
              <a:pPr/>
              <a:t>11-Mar-23</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8776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11-Mar-23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9258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8303" y="228600"/>
            <a:ext cx="8780443" cy="91515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303" y="1345139"/>
            <a:ext cx="8780444" cy="4523955"/>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11-Mar-23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cxnSp>
        <p:nvCxnSpPr>
          <p:cNvPr id="10" name="Straight Connector 9"/>
          <p:cNvCxnSpPr/>
          <p:nvPr/>
        </p:nvCxnSpPr>
        <p:spPr>
          <a:xfrm flipV="1">
            <a:off x="201087" y="1143753"/>
            <a:ext cx="8777659" cy="8195"/>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8747393" y="6544018"/>
            <a:ext cx="341760"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217C01CDF565}" type="slidenum">
              <a:rPr lang="en-US" sz="1050" kern="1200" smtClean="0">
                <a:solidFill>
                  <a:srgbClr val="FFFFFF"/>
                </a:solidFill>
                <a:latin typeface="+mn-lt"/>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lang="en-US" sz="1050" kern="1200" dirty="0">
              <a:solidFill>
                <a:srgbClr val="FFFFFF"/>
              </a:solidFill>
              <a:latin typeface="+mn-lt"/>
              <a:ea typeface="+mn-ea"/>
              <a:cs typeface="+mn-cs"/>
            </a:endParaRPr>
          </a:p>
        </p:txBody>
      </p:sp>
    </p:spTree>
    <p:extLst>
      <p:ext uri="{BB962C8B-B14F-4D97-AF65-F5344CB8AC3E}">
        <p14:creationId xmlns:p14="http://schemas.microsoft.com/office/powerpoint/2010/main" val="376727847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mj-lt"/>
          <a:ea typeface="+mj-ea"/>
          <a:cs typeface="+mj-cs"/>
        </a:defRPr>
      </a:lvl1pPr>
    </p:titleStyle>
    <p:bodyStyle>
      <a:lvl1pPr marL="176213" indent="-176213"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wm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openclipart.org/" TargetMode="Externa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2.bin"/><Relationship Id="rId1" Type="http://schemas.openxmlformats.org/officeDocument/2006/relationships/slideLayout" Target="../slideLayouts/slideLayout6.xml"/><Relationship Id="rId5" Type="http://schemas.openxmlformats.org/officeDocument/2006/relationships/image" Target="../media/image30.wmf"/><Relationship Id="rId4" Type="http://schemas.openxmlformats.org/officeDocument/2006/relationships/oleObject" Target="../embeddings/oleObject3.bin"/></Relationships>
</file>

<file path=ppt/slides/_rels/slide49.x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slideLayout" Target="../slideLayouts/slideLayout6.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41.jpg"/></Relationships>
</file>

<file path=ppt/slides/_rels/slide5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wm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F77E-C959-4680-9C8E-617BE5BF9925}"/>
              </a:ext>
            </a:extLst>
          </p:cNvPr>
          <p:cNvSpPr>
            <a:spLocks noGrp="1"/>
          </p:cNvSpPr>
          <p:nvPr>
            <p:ph type="ctrTitle"/>
          </p:nvPr>
        </p:nvSpPr>
        <p:spPr/>
        <p:txBody>
          <a:bodyPr>
            <a:noAutofit/>
          </a:bodyPr>
          <a:lstStyle/>
          <a:p>
            <a:r>
              <a:rPr lang="en-US" sz="4000" dirty="0">
                <a:solidFill>
                  <a:srgbClr val="C00000"/>
                </a:solidFill>
              </a:rPr>
              <a:t>Introduction to Data Communications and Computer Networks</a:t>
            </a:r>
          </a:p>
        </p:txBody>
      </p:sp>
      <p:sp>
        <p:nvSpPr>
          <p:cNvPr id="6" name="TextBox 5">
            <a:extLst>
              <a:ext uri="{FF2B5EF4-FFF2-40B4-BE49-F238E27FC236}">
                <a16:creationId xmlns:a16="http://schemas.microsoft.com/office/drawing/2014/main" id="{15A623F6-8E78-4D86-8CB7-DC326FEAEE45}"/>
              </a:ext>
            </a:extLst>
          </p:cNvPr>
          <p:cNvSpPr txBox="1"/>
          <p:nvPr/>
        </p:nvSpPr>
        <p:spPr>
          <a:xfrm>
            <a:off x="1143000" y="3224561"/>
            <a:ext cx="6105261" cy="461665"/>
          </a:xfrm>
          <a:prstGeom prst="rect">
            <a:avLst/>
          </a:prstGeom>
          <a:noFill/>
        </p:spPr>
        <p:txBody>
          <a:bodyPr wrap="none" rtlCol="0">
            <a:spAutoFit/>
          </a:bodyPr>
          <a:lstStyle/>
          <a:p>
            <a:r>
              <a:rPr lang="en-US" sz="2400" dirty="0"/>
              <a:t>CCE 211 Data Communications and Engineering</a:t>
            </a:r>
          </a:p>
        </p:txBody>
      </p:sp>
      <p:sp>
        <p:nvSpPr>
          <p:cNvPr id="8" name="TextBox 7">
            <a:extLst>
              <a:ext uri="{FF2B5EF4-FFF2-40B4-BE49-F238E27FC236}">
                <a16:creationId xmlns:a16="http://schemas.microsoft.com/office/drawing/2014/main" id="{6A285BA3-DCFE-44D0-8AF1-D704C8777D63}"/>
              </a:ext>
            </a:extLst>
          </p:cNvPr>
          <p:cNvSpPr txBox="1"/>
          <p:nvPr/>
        </p:nvSpPr>
        <p:spPr>
          <a:xfrm>
            <a:off x="7314460" y="6443609"/>
            <a:ext cx="1829540" cy="338554"/>
          </a:xfrm>
          <a:prstGeom prst="rect">
            <a:avLst/>
          </a:prstGeom>
          <a:noFill/>
        </p:spPr>
        <p:txBody>
          <a:bodyPr wrap="none" rtlCol="0">
            <a:spAutoFit/>
          </a:bodyPr>
          <a:lstStyle/>
          <a:p>
            <a:r>
              <a:rPr lang="en-US" sz="1600">
                <a:solidFill>
                  <a:schemeClr val="bg1">
                    <a:lumMod val="85000"/>
                  </a:schemeClr>
                </a:solidFill>
              </a:rPr>
              <a:t>Revised 2018-08-10</a:t>
            </a:r>
            <a:endParaRPr lang="en-US" sz="1600" dirty="0">
              <a:solidFill>
                <a:schemeClr val="bg1">
                  <a:lumMod val="85000"/>
                </a:schemeClr>
              </a:solidFill>
            </a:endParaRPr>
          </a:p>
        </p:txBody>
      </p:sp>
      <p:sp>
        <p:nvSpPr>
          <p:cNvPr id="4" name="Subtitle 3"/>
          <p:cNvSpPr>
            <a:spLocks noGrp="1"/>
          </p:cNvSpPr>
          <p:nvPr>
            <p:ph type="subTitle" idx="1"/>
          </p:nvPr>
        </p:nvSpPr>
        <p:spPr/>
        <p:txBody>
          <a:bodyPr/>
          <a:lstStyle/>
          <a:p>
            <a:r>
              <a:rPr lang="en-US" dirty="0" err="1"/>
              <a:t>Arpita</a:t>
            </a:r>
            <a:r>
              <a:rPr lang="en-US" dirty="0"/>
              <a:t> </a:t>
            </a:r>
            <a:r>
              <a:rPr lang="en-US" dirty="0" err="1"/>
              <a:t>Howlader</a:t>
            </a:r>
            <a:endParaRPr lang="en-US" dirty="0"/>
          </a:p>
          <a:p>
            <a:r>
              <a:rPr lang="en-US" dirty="0"/>
              <a:t>Prof. Dr. Md. Samsuzzaman</a:t>
            </a:r>
            <a:endParaRPr lang="en-GB" dirty="0"/>
          </a:p>
        </p:txBody>
      </p:sp>
    </p:spTree>
    <p:extLst>
      <p:ext uri="{BB962C8B-B14F-4D97-AF65-F5344CB8AC3E}">
        <p14:creationId xmlns:p14="http://schemas.microsoft.com/office/powerpoint/2010/main" val="4066362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lide Number Placeholder 3"/>
          <p:cNvSpPr>
            <a:spLocks noGrp="1"/>
          </p:cNvSpPr>
          <p:nvPr>
            <p:ph type="sldNum" sz="quarter" idx="12"/>
          </p:nvPr>
        </p:nvSpPr>
        <p:spPr/>
        <p:txBody>
          <a:bodyPr/>
          <a:lstStyle/>
          <a:p>
            <a:pPr>
              <a:defRPr/>
            </a:pPr>
            <a:fld id="{6A395A3E-0CB1-4771-9C02-7A61A57E6240}" type="slidenum">
              <a:rPr lang="en-US"/>
              <a:pPr>
                <a:defRPr/>
              </a:pPr>
              <a:t>10</a:t>
            </a:fld>
            <a:endParaRPr lang="en-US"/>
          </a:p>
        </p:txBody>
      </p:sp>
      <p:sp>
        <p:nvSpPr>
          <p:cNvPr id="60419" name="Rectangle 192"/>
          <p:cNvSpPr>
            <a:spLocks noGrp="1" noChangeArrowheads="1"/>
          </p:cNvSpPr>
          <p:nvPr>
            <p:ph type="title" idx="4294967295"/>
          </p:nvPr>
        </p:nvSpPr>
        <p:spPr/>
        <p:txBody>
          <a:bodyPr anchor="b"/>
          <a:lstStyle/>
          <a:p>
            <a:pPr eaLnBrk="1" hangingPunct="1">
              <a:defRPr/>
            </a:pPr>
            <a:r>
              <a:rPr lang="en-US" dirty="0"/>
              <a:t>Components in Communication</a:t>
            </a:r>
          </a:p>
        </p:txBody>
      </p:sp>
      <p:grpSp>
        <p:nvGrpSpPr>
          <p:cNvPr id="9220" name="Group 3"/>
          <p:cNvGrpSpPr>
            <a:grpSpLocks/>
          </p:cNvGrpSpPr>
          <p:nvPr/>
        </p:nvGrpSpPr>
        <p:grpSpPr bwMode="auto">
          <a:xfrm>
            <a:off x="990600" y="3200400"/>
            <a:ext cx="2133600" cy="2114550"/>
            <a:chOff x="5184" y="1008"/>
            <a:chExt cx="462" cy="564"/>
          </a:xfrm>
        </p:grpSpPr>
        <p:pic>
          <p:nvPicPr>
            <p:cNvPr id="9263" name="Picture 4"/>
            <p:cNvPicPr>
              <a:picLocks noChangeArrowheads="1"/>
            </p:cNvPicPr>
            <p:nvPr/>
          </p:nvPicPr>
          <p:blipFill>
            <a:blip r:embed="rId2" cstate="print"/>
            <a:srcRect/>
            <a:stretch>
              <a:fillRect/>
            </a:stretch>
          </p:blipFill>
          <p:spPr bwMode="auto">
            <a:xfrm>
              <a:off x="5355" y="1156"/>
              <a:ext cx="291" cy="316"/>
            </a:xfrm>
            <a:prstGeom prst="rect">
              <a:avLst/>
            </a:prstGeom>
            <a:noFill/>
            <a:ln w="9525">
              <a:noFill/>
              <a:miter lim="800000"/>
              <a:headEnd/>
              <a:tailEnd/>
            </a:ln>
          </p:spPr>
        </p:pic>
        <p:grpSp>
          <p:nvGrpSpPr>
            <p:cNvPr id="9264" name="Group 5"/>
            <p:cNvGrpSpPr>
              <a:grpSpLocks/>
            </p:cNvGrpSpPr>
            <p:nvPr/>
          </p:nvGrpSpPr>
          <p:grpSpPr bwMode="auto">
            <a:xfrm>
              <a:off x="5184" y="1008"/>
              <a:ext cx="270" cy="564"/>
              <a:chOff x="5184" y="1008"/>
              <a:chExt cx="270" cy="564"/>
            </a:xfrm>
          </p:grpSpPr>
          <p:grpSp>
            <p:nvGrpSpPr>
              <p:cNvPr id="9265" name="Group 6"/>
              <p:cNvGrpSpPr>
                <a:grpSpLocks/>
              </p:cNvGrpSpPr>
              <p:nvPr/>
            </p:nvGrpSpPr>
            <p:grpSpPr bwMode="auto">
              <a:xfrm>
                <a:off x="5281" y="1127"/>
                <a:ext cx="37" cy="91"/>
                <a:chOff x="5281" y="1127"/>
                <a:chExt cx="37" cy="91"/>
              </a:xfrm>
            </p:grpSpPr>
            <p:sp>
              <p:nvSpPr>
                <p:cNvPr id="9351" name="Freeform 7"/>
                <p:cNvSpPr>
                  <a:spLocks/>
                </p:cNvSpPr>
                <p:nvPr/>
              </p:nvSpPr>
              <p:spPr bwMode="auto">
                <a:xfrm>
                  <a:off x="5281" y="1127"/>
                  <a:ext cx="37" cy="91"/>
                </a:xfrm>
                <a:custGeom>
                  <a:avLst/>
                  <a:gdLst>
                    <a:gd name="T0" fmla="*/ 0 w 37"/>
                    <a:gd name="T1" fmla="*/ 31 h 91"/>
                    <a:gd name="T2" fmla="*/ 6 w 37"/>
                    <a:gd name="T3" fmla="*/ 19 h 91"/>
                    <a:gd name="T4" fmla="*/ 13 w 37"/>
                    <a:gd name="T5" fmla="*/ 14 h 91"/>
                    <a:gd name="T6" fmla="*/ 15 w 37"/>
                    <a:gd name="T7" fmla="*/ 5 h 91"/>
                    <a:gd name="T8" fmla="*/ 18 w 37"/>
                    <a:gd name="T9" fmla="*/ 1 h 91"/>
                    <a:gd name="T10" fmla="*/ 25 w 37"/>
                    <a:gd name="T11" fmla="*/ 0 h 91"/>
                    <a:gd name="T12" fmla="*/ 36 w 37"/>
                    <a:gd name="T13" fmla="*/ 7 h 91"/>
                    <a:gd name="T14" fmla="*/ 33 w 37"/>
                    <a:gd name="T15" fmla="*/ 23 h 91"/>
                    <a:gd name="T16" fmla="*/ 29 w 37"/>
                    <a:gd name="T17" fmla="*/ 33 h 91"/>
                    <a:gd name="T18" fmla="*/ 23 w 37"/>
                    <a:gd name="T19" fmla="*/ 60 h 91"/>
                    <a:gd name="T20" fmla="*/ 11 w 37"/>
                    <a:gd name="T21" fmla="*/ 90 h 91"/>
                    <a:gd name="T22" fmla="*/ 0 w 37"/>
                    <a:gd name="T23" fmla="*/ 31 h 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91"/>
                    <a:gd name="T38" fmla="*/ 37 w 37"/>
                    <a:gd name="T39" fmla="*/ 91 h 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91">
                      <a:moveTo>
                        <a:pt x="0" y="31"/>
                      </a:moveTo>
                      <a:lnTo>
                        <a:pt x="6" y="19"/>
                      </a:lnTo>
                      <a:lnTo>
                        <a:pt x="13" y="14"/>
                      </a:lnTo>
                      <a:lnTo>
                        <a:pt x="15" y="5"/>
                      </a:lnTo>
                      <a:lnTo>
                        <a:pt x="18" y="1"/>
                      </a:lnTo>
                      <a:lnTo>
                        <a:pt x="25" y="0"/>
                      </a:lnTo>
                      <a:lnTo>
                        <a:pt x="36" y="7"/>
                      </a:lnTo>
                      <a:lnTo>
                        <a:pt x="33" y="23"/>
                      </a:lnTo>
                      <a:lnTo>
                        <a:pt x="29" y="33"/>
                      </a:lnTo>
                      <a:lnTo>
                        <a:pt x="23" y="60"/>
                      </a:lnTo>
                      <a:lnTo>
                        <a:pt x="11" y="90"/>
                      </a:lnTo>
                      <a:lnTo>
                        <a:pt x="0" y="31"/>
                      </a:lnTo>
                    </a:path>
                  </a:pathLst>
                </a:custGeom>
                <a:solidFill>
                  <a:srgbClr val="C0C0C0"/>
                </a:solidFill>
                <a:ln w="12700" cap="rnd" cmpd="sng">
                  <a:solidFill>
                    <a:srgbClr val="000000"/>
                  </a:solidFill>
                  <a:prstDash val="solid"/>
                  <a:round/>
                  <a:headEnd/>
                  <a:tailEnd/>
                </a:ln>
              </p:spPr>
              <p:txBody>
                <a:bodyPr/>
                <a:lstStyle/>
                <a:p>
                  <a:endParaRPr lang="en-US"/>
                </a:p>
              </p:txBody>
            </p:sp>
            <p:sp>
              <p:nvSpPr>
                <p:cNvPr id="9352" name="Freeform 8"/>
                <p:cNvSpPr>
                  <a:spLocks/>
                </p:cNvSpPr>
                <p:nvPr/>
              </p:nvSpPr>
              <p:spPr bwMode="auto">
                <a:xfrm>
                  <a:off x="5287" y="1134"/>
                  <a:ext cx="29" cy="66"/>
                </a:xfrm>
                <a:custGeom>
                  <a:avLst/>
                  <a:gdLst>
                    <a:gd name="T0" fmla="*/ 11 w 29"/>
                    <a:gd name="T1" fmla="*/ 0 h 66"/>
                    <a:gd name="T2" fmla="*/ 14 w 29"/>
                    <a:gd name="T3" fmla="*/ 4 h 66"/>
                    <a:gd name="T4" fmla="*/ 21 w 29"/>
                    <a:gd name="T5" fmla="*/ 8 h 66"/>
                    <a:gd name="T6" fmla="*/ 28 w 29"/>
                    <a:gd name="T7" fmla="*/ 8 h 66"/>
                    <a:gd name="T8" fmla="*/ 24 w 29"/>
                    <a:gd name="T9" fmla="*/ 22 h 66"/>
                    <a:gd name="T10" fmla="*/ 18 w 29"/>
                    <a:gd name="T11" fmla="*/ 21 h 66"/>
                    <a:gd name="T12" fmla="*/ 15 w 29"/>
                    <a:gd name="T13" fmla="*/ 19 h 66"/>
                    <a:gd name="T14" fmla="*/ 17 w 29"/>
                    <a:gd name="T15" fmla="*/ 23 h 66"/>
                    <a:gd name="T16" fmla="*/ 23 w 29"/>
                    <a:gd name="T17" fmla="*/ 24 h 66"/>
                    <a:gd name="T18" fmla="*/ 18 w 29"/>
                    <a:gd name="T19" fmla="*/ 40 h 66"/>
                    <a:gd name="T20" fmla="*/ 16 w 29"/>
                    <a:gd name="T21" fmla="*/ 52 h 66"/>
                    <a:gd name="T22" fmla="*/ 14 w 29"/>
                    <a:gd name="T23" fmla="*/ 45 h 66"/>
                    <a:gd name="T24" fmla="*/ 13 w 29"/>
                    <a:gd name="T25" fmla="*/ 32 h 66"/>
                    <a:gd name="T26" fmla="*/ 13 w 29"/>
                    <a:gd name="T27" fmla="*/ 26 h 66"/>
                    <a:gd name="T28" fmla="*/ 11 w 29"/>
                    <a:gd name="T29" fmla="*/ 28 h 66"/>
                    <a:gd name="T30" fmla="*/ 11 w 29"/>
                    <a:gd name="T31" fmla="*/ 37 h 66"/>
                    <a:gd name="T32" fmla="*/ 13 w 29"/>
                    <a:gd name="T33" fmla="*/ 48 h 66"/>
                    <a:gd name="T34" fmla="*/ 14 w 29"/>
                    <a:gd name="T35" fmla="*/ 56 h 66"/>
                    <a:gd name="T36" fmla="*/ 11 w 29"/>
                    <a:gd name="T37" fmla="*/ 65 h 66"/>
                    <a:gd name="T38" fmla="*/ 7 w 29"/>
                    <a:gd name="T39" fmla="*/ 41 h 66"/>
                    <a:gd name="T40" fmla="*/ 4 w 29"/>
                    <a:gd name="T41" fmla="*/ 34 h 66"/>
                    <a:gd name="T42" fmla="*/ 1 w 29"/>
                    <a:gd name="T43" fmla="*/ 22 h 66"/>
                    <a:gd name="T44" fmla="*/ 0 w 29"/>
                    <a:gd name="T45" fmla="*/ 19 h 66"/>
                    <a:gd name="T46" fmla="*/ 2 w 29"/>
                    <a:gd name="T47" fmla="*/ 15 h 66"/>
                    <a:gd name="T48" fmla="*/ 8 w 29"/>
                    <a:gd name="T49" fmla="*/ 11 h 66"/>
                    <a:gd name="T50" fmla="*/ 10 w 29"/>
                    <a:gd name="T51" fmla="*/ 14 h 66"/>
                    <a:gd name="T52" fmla="*/ 9 w 29"/>
                    <a:gd name="T53" fmla="*/ 8 h 66"/>
                    <a:gd name="T54" fmla="*/ 11 w 29"/>
                    <a:gd name="T55" fmla="*/ 0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9"/>
                    <a:gd name="T85" fmla="*/ 0 h 66"/>
                    <a:gd name="T86" fmla="*/ 29 w 29"/>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9" h="66">
                      <a:moveTo>
                        <a:pt x="11" y="0"/>
                      </a:moveTo>
                      <a:lnTo>
                        <a:pt x="14" y="4"/>
                      </a:lnTo>
                      <a:lnTo>
                        <a:pt x="21" y="8"/>
                      </a:lnTo>
                      <a:lnTo>
                        <a:pt x="28" y="8"/>
                      </a:lnTo>
                      <a:lnTo>
                        <a:pt x="24" y="22"/>
                      </a:lnTo>
                      <a:lnTo>
                        <a:pt x="18" y="21"/>
                      </a:lnTo>
                      <a:lnTo>
                        <a:pt x="15" y="19"/>
                      </a:lnTo>
                      <a:lnTo>
                        <a:pt x="17" y="23"/>
                      </a:lnTo>
                      <a:lnTo>
                        <a:pt x="23" y="24"/>
                      </a:lnTo>
                      <a:lnTo>
                        <a:pt x="18" y="40"/>
                      </a:lnTo>
                      <a:lnTo>
                        <a:pt x="16" y="52"/>
                      </a:lnTo>
                      <a:lnTo>
                        <a:pt x="14" y="45"/>
                      </a:lnTo>
                      <a:lnTo>
                        <a:pt x="13" y="32"/>
                      </a:lnTo>
                      <a:lnTo>
                        <a:pt x="13" y="26"/>
                      </a:lnTo>
                      <a:lnTo>
                        <a:pt x="11" y="28"/>
                      </a:lnTo>
                      <a:lnTo>
                        <a:pt x="11" y="37"/>
                      </a:lnTo>
                      <a:lnTo>
                        <a:pt x="13" y="48"/>
                      </a:lnTo>
                      <a:lnTo>
                        <a:pt x="14" y="56"/>
                      </a:lnTo>
                      <a:lnTo>
                        <a:pt x="11" y="65"/>
                      </a:lnTo>
                      <a:lnTo>
                        <a:pt x="7" y="41"/>
                      </a:lnTo>
                      <a:lnTo>
                        <a:pt x="4" y="34"/>
                      </a:lnTo>
                      <a:lnTo>
                        <a:pt x="1" y="22"/>
                      </a:lnTo>
                      <a:lnTo>
                        <a:pt x="0" y="19"/>
                      </a:lnTo>
                      <a:lnTo>
                        <a:pt x="2" y="15"/>
                      </a:lnTo>
                      <a:lnTo>
                        <a:pt x="8" y="11"/>
                      </a:lnTo>
                      <a:lnTo>
                        <a:pt x="10" y="14"/>
                      </a:lnTo>
                      <a:lnTo>
                        <a:pt x="9" y="8"/>
                      </a:lnTo>
                      <a:lnTo>
                        <a:pt x="11" y="0"/>
                      </a:lnTo>
                    </a:path>
                  </a:pathLst>
                </a:custGeom>
                <a:solidFill>
                  <a:srgbClr val="E0E0E0"/>
                </a:solidFill>
                <a:ln w="9525" cap="rnd">
                  <a:noFill/>
                  <a:round/>
                  <a:headEnd/>
                  <a:tailEnd/>
                </a:ln>
              </p:spPr>
              <p:txBody>
                <a:bodyPr/>
                <a:lstStyle/>
                <a:p>
                  <a:endParaRPr lang="en-US"/>
                </a:p>
              </p:txBody>
            </p:sp>
          </p:grpSp>
          <p:grpSp>
            <p:nvGrpSpPr>
              <p:cNvPr id="9266" name="Group 9"/>
              <p:cNvGrpSpPr>
                <a:grpSpLocks/>
              </p:cNvGrpSpPr>
              <p:nvPr/>
            </p:nvGrpSpPr>
            <p:grpSpPr bwMode="auto">
              <a:xfrm>
                <a:off x="5275" y="1075"/>
                <a:ext cx="58" cy="65"/>
                <a:chOff x="5275" y="1075"/>
                <a:chExt cx="58" cy="65"/>
              </a:xfrm>
            </p:grpSpPr>
            <p:sp>
              <p:nvSpPr>
                <p:cNvPr id="9336" name="Freeform 10"/>
                <p:cNvSpPr>
                  <a:spLocks/>
                </p:cNvSpPr>
                <p:nvPr/>
              </p:nvSpPr>
              <p:spPr bwMode="auto">
                <a:xfrm>
                  <a:off x="5287" y="1080"/>
                  <a:ext cx="36" cy="60"/>
                </a:xfrm>
                <a:custGeom>
                  <a:avLst/>
                  <a:gdLst>
                    <a:gd name="T0" fmla="*/ 0 w 36"/>
                    <a:gd name="T1" fmla="*/ 21 h 60"/>
                    <a:gd name="T2" fmla="*/ 1 w 36"/>
                    <a:gd name="T3" fmla="*/ 25 h 60"/>
                    <a:gd name="T4" fmla="*/ 3 w 36"/>
                    <a:gd name="T5" fmla="*/ 27 h 60"/>
                    <a:gd name="T6" fmla="*/ 5 w 36"/>
                    <a:gd name="T7" fmla="*/ 31 h 60"/>
                    <a:gd name="T8" fmla="*/ 6 w 36"/>
                    <a:gd name="T9" fmla="*/ 33 h 60"/>
                    <a:gd name="T10" fmla="*/ 8 w 36"/>
                    <a:gd name="T11" fmla="*/ 36 h 60"/>
                    <a:gd name="T12" fmla="*/ 10 w 36"/>
                    <a:gd name="T13" fmla="*/ 37 h 60"/>
                    <a:gd name="T14" fmla="*/ 12 w 36"/>
                    <a:gd name="T15" fmla="*/ 39 h 60"/>
                    <a:gd name="T16" fmla="*/ 12 w 36"/>
                    <a:gd name="T17" fmla="*/ 42 h 60"/>
                    <a:gd name="T18" fmla="*/ 12 w 36"/>
                    <a:gd name="T19" fmla="*/ 45 h 60"/>
                    <a:gd name="T20" fmla="*/ 12 w 36"/>
                    <a:gd name="T21" fmla="*/ 52 h 60"/>
                    <a:gd name="T22" fmla="*/ 17 w 36"/>
                    <a:gd name="T23" fmla="*/ 56 h 60"/>
                    <a:gd name="T24" fmla="*/ 21 w 36"/>
                    <a:gd name="T25" fmla="*/ 59 h 60"/>
                    <a:gd name="T26" fmla="*/ 24 w 36"/>
                    <a:gd name="T27" fmla="*/ 59 h 60"/>
                    <a:gd name="T28" fmla="*/ 27 w 36"/>
                    <a:gd name="T29" fmla="*/ 59 h 60"/>
                    <a:gd name="T30" fmla="*/ 29 w 36"/>
                    <a:gd name="T31" fmla="*/ 54 h 60"/>
                    <a:gd name="T32" fmla="*/ 30 w 36"/>
                    <a:gd name="T33" fmla="*/ 43 h 60"/>
                    <a:gd name="T34" fmla="*/ 32 w 36"/>
                    <a:gd name="T35" fmla="*/ 39 h 60"/>
                    <a:gd name="T36" fmla="*/ 33 w 36"/>
                    <a:gd name="T37" fmla="*/ 34 h 60"/>
                    <a:gd name="T38" fmla="*/ 33 w 36"/>
                    <a:gd name="T39" fmla="*/ 28 h 60"/>
                    <a:gd name="T40" fmla="*/ 34 w 36"/>
                    <a:gd name="T41" fmla="*/ 21 h 60"/>
                    <a:gd name="T42" fmla="*/ 35 w 36"/>
                    <a:gd name="T43" fmla="*/ 17 h 60"/>
                    <a:gd name="T44" fmla="*/ 34 w 36"/>
                    <a:gd name="T45" fmla="*/ 15 h 60"/>
                    <a:gd name="T46" fmla="*/ 33 w 36"/>
                    <a:gd name="T47" fmla="*/ 11 h 60"/>
                    <a:gd name="T48" fmla="*/ 31 w 36"/>
                    <a:gd name="T49" fmla="*/ 8 h 60"/>
                    <a:gd name="T50" fmla="*/ 29 w 36"/>
                    <a:gd name="T51" fmla="*/ 7 h 60"/>
                    <a:gd name="T52" fmla="*/ 27 w 36"/>
                    <a:gd name="T53" fmla="*/ 5 h 60"/>
                    <a:gd name="T54" fmla="*/ 25 w 36"/>
                    <a:gd name="T55" fmla="*/ 3 h 60"/>
                    <a:gd name="T56" fmla="*/ 23 w 36"/>
                    <a:gd name="T57" fmla="*/ 5 h 60"/>
                    <a:gd name="T58" fmla="*/ 21 w 36"/>
                    <a:gd name="T59" fmla="*/ 2 h 60"/>
                    <a:gd name="T60" fmla="*/ 18 w 36"/>
                    <a:gd name="T61" fmla="*/ 0 h 60"/>
                    <a:gd name="T62" fmla="*/ 15 w 36"/>
                    <a:gd name="T63" fmla="*/ 3 h 60"/>
                    <a:gd name="T64" fmla="*/ 14 w 36"/>
                    <a:gd name="T65" fmla="*/ 0 h 60"/>
                    <a:gd name="T66" fmla="*/ 10 w 36"/>
                    <a:gd name="T67" fmla="*/ 0 h 60"/>
                    <a:gd name="T68" fmla="*/ 8 w 36"/>
                    <a:gd name="T69" fmla="*/ 7 h 60"/>
                    <a:gd name="T70" fmla="*/ 7 w 36"/>
                    <a:gd name="T71" fmla="*/ 10 h 60"/>
                    <a:gd name="T72" fmla="*/ 7 w 36"/>
                    <a:gd name="T73" fmla="*/ 15 h 60"/>
                    <a:gd name="T74" fmla="*/ 7 w 36"/>
                    <a:gd name="T75" fmla="*/ 21 h 60"/>
                    <a:gd name="T76" fmla="*/ 5 w 36"/>
                    <a:gd name="T77" fmla="*/ 19 h 60"/>
                    <a:gd name="T78" fmla="*/ 5 w 36"/>
                    <a:gd name="T79" fmla="*/ 15 h 60"/>
                    <a:gd name="T80" fmla="*/ 4 w 36"/>
                    <a:gd name="T81" fmla="*/ 11 h 60"/>
                    <a:gd name="T82" fmla="*/ 3 w 36"/>
                    <a:gd name="T83" fmla="*/ 10 h 60"/>
                    <a:gd name="T84" fmla="*/ 1 w 36"/>
                    <a:gd name="T85" fmla="*/ 8 h 60"/>
                    <a:gd name="T86" fmla="*/ 0 w 36"/>
                    <a:gd name="T87" fmla="*/ 9 h 60"/>
                    <a:gd name="T88" fmla="*/ 0 w 36"/>
                    <a:gd name="T89" fmla="*/ 11 h 60"/>
                    <a:gd name="T90" fmla="*/ 0 w 36"/>
                    <a:gd name="T91" fmla="*/ 13 h 60"/>
                    <a:gd name="T92" fmla="*/ 0 w 36"/>
                    <a:gd name="T93" fmla="*/ 17 h 60"/>
                    <a:gd name="T94" fmla="*/ 0 w 36"/>
                    <a:gd name="T95" fmla="*/ 21 h 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6"/>
                    <a:gd name="T145" fmla="*/ 0 h 60"/>
                    <a:gd name="T146" fmla="*/ 36 w 36"/>
                    <a:gd name="T147" fmla="*/ 60 h 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6" h="60">
                      <a:moveTo>
                        <a:pt x="0" y="21"/>
                      </a:moveTo>
                      <a:lnTo>
                        <a:pt x="1" y="25"/>
                      </a:lnTo>
                      <a:lnTo>
                        <a:pt x="3" y="27"/>
                      </a:lnTo>
                      <a:lnTo>
                        <a:pt x="5" y="31"/>
                      </a:lnTo>
                      <a:lnTo>
                        <a:pt x="6" y="33"/>
                      </a:lnTo>
                      <a:lnTo>
                        <a:pt x="8" y="36"/>
                      </a:lnTo>
                      <a:lnTo>
                        <a:pt x="10" y="37"/>
                      </a:lnTo>
                      <a:lnTo>
                        <a:pt x="12" y="39"/>
                      </a:lnTo>
                      <a:lnTo>
                        <a:pt x="12" y="42"/>
                      </a:lnTo>
                      <a:lnTo>
                        <a:pt x="12" y="45"/>
                      </a:lnTo>
                      <a:lnTo>
                        <a:pt x="12" y="52"/>
                      </a:lnTo>
                      <a:lnTo>
                        <a:pt x="17" y="56"/>
                      </a:lnTo>
                      <a:lnTo>
                        <a:pt x="21" y="59"/>
                      </a:lnTo>
                      <a:lnTo>
                        <a:pt x="24" y="59"/>
                      </a:lnTo>
                      <a:lnTo>
                        <a:pt x="27" y="59"/>
                      </a:lnTo>
                      <a:lnTo>
                        <a:pt x="29" y="54"/>
                      </a:lnTo>
                      <a:lnTo>
                        <a:pt x="30" y="43"/>
                      </a:lnTo>
                      <a:lnTo>
                        <a:pt x="32" y="39"/>
                      </a:lnTo>
                      <a:lnTo>
                        <a:pt x="33" y="34"/>
                      </a:lnTo>
                      <a:lnTo>
                        <a:pt x="33" y="28"/>
                      </a:lnTo>
                      <a:lnTo>
                        <a:pt x="34" y="21"/>
                      </a:lnTo>
                      <a:lnTo>
                        <a:pt x="35" y="17"/>
                      </a:lnTo>
                      <a:lnTo>
                        <a:pt x="34" y="15"/>
                      </a:lnTo>
                      <a:lnTo>
                        <a:pt x="33" y="11"/>
                      </a:lnTo>
                      <a:lnTo>
                        <a:pt x="31" y="8"/>
                      </a:lnTo>
                      <a:lnTo>
                        <a:pt x="29" y="7"/>
                      </a:lnTo>
                      <a:lnTo>
                        <a:pt x="27" y="5"/>
                      </a:lnTo>
                      <a:lnTo>
                        <a:pt x="25" y="3"/>
                      </a:lnTo>
                      <a:lnTo>
                        <a:pt x="23" y="5"/>
                      </a:lnTo>
                      <a:lnTo>
                        <a:pt x="21" y="2"/>
                      </a:lnTo>
                      <a:lnTo>
                        <a:pt x="18" y="0"/>
                      </a:lnTo>
                      <a:lnTo>
                        <a:pt x="15" y="3"/>
                      </a:lnTo>
                      <a:lnTo>
                        <a:pt x="14" y="0"/>
                      </a:lnTo>
                      <a:lnTo>
                        <a:pt x="10" y="0"/>
                      </a:lnTo>
                      <a:lnTo>
                        <a:pt x="8" y="7"/>
                      </a:lnTo>
                      <a:lnTo>
                        <a:pt x="7" y="10"/>
                      </a:lnTo>
                      <a:lnTo>
                        <a:pt x="7" y="15"/>
                      </a:lnTo>
                      <a:lnTo>
                        <a:pt x="7" y="21"/>
                      </a:lnTo>
                      <a:lnTo>
                        <a:pt x="5" y="19"/>
                      </a:lnTo>
                      <a:lnTo>
                        <a:pt x="5" y="15"/>
                      </a:lnTo>
                      <a:lnTo>
                        <a:pt x="4" y="11"/>
                      </a:lnTo>
                      <a:lnTo>
                        <a:pt x="3" y="10"/>
                      </a:lnTo>
                      <a:lnTo>
                        <a:pt x="1" y="8"/>
                      </a:lnTo>
                      <a:lnTo>
                        <a:pt x="0" y="9"/>
                      </a:lnTo>
                      <a:lnTo>
                        <a:pt x="0" y="11"/>
                      </a:lnTo>
                      <a:lnTo>
                        <a:pt x="0" y="13"/>
                      </a:lnTo>
                      <a:lnTo>
                        <a:pt x="0" y="17"/>
                      </a:lnTo>
                      <a:lnTo>
                        <a:pt x="0" y="21"/>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9337" name="Freeform 11"/>
                <p:cNvSpPr>
                  <a:spLocks/>
                </p:cNvSpPr>
                <p:nvPr/>
              </p:nvSpPr>
              <p:spPr bwMode="auto">
                <a:xfrm>
                  <a:off x="5302" y="1084"/>
                  <a:ext cx="18" cy="23"/>
                </a:xfrm>
                <a:custGeom>
                  <a:avLst/>
                  <a:gdLst>
                    <a:gd name="T0" fmla="*/ 1 w 18"/>
                    <a:gd name="T1" fmla="*/ 0 h 23"/>
                    <a:gd name="T2" fmla="*/ 2 w 18"/>
                    <a:gd name="T3" fmla="*/ 4 h 23"/>
                    <a:gd name="T4" fmla="*/ 3 w 18"/>
                    <a:gd name="T5" fmla="*/ 7 h 23"/>
                    <a:gd name="T6" fmla="*/ 1 w 18"/>
                    <a:gd name="T7" fmla="*/ 14 h 23"/>
                    <a:gd name="T8" fmla="*/ 2 w 18"/>
                    <a:gd name="T9" fmla="*/ 16 h 23"/>
                    <a:gd name="T10" fmla="*/ 4 w 18"/>
                    <a:gd name="T11" fmla="*/ 17 h 23"/>
                    <a:gd name="T12" fmla="*/ 5 w 18"/>
                    <a:gd name="T13" fmla="*/ 16 h 23"/>
                    <a:gd name="T14" fmla="*/ 6 w 18"/>
                    <a:gd name="T15" fmla="*/ 13 h 23"/>
                    <a:gd name="T16" fmla="*/ 8 w 18"/>
                    <a:gd name="T17" fmla="*/ 10 h 23"/>
                    <a:gd name="T18" fmla="*/ 7 w 18"/>
                    <a:gd name="T19" fmla="*/ 5 h 23"/>
                    <a:gd name="T20" fmla="*/ 6 w 18"/>
                    <a:gd name="T21" fmla="*/ 1 h 23"/>
                    <a:gd name="T22" fmla="*/ 8 w 18"/>
                    <a:gd name="T23" fmla="*/ 1 h 23"/>
                    <a:gd name="T24" fmla="*/ 8 w 18"/>
                    <a:gd name="T25" fmla="*/ 6 h 23"/>
                    <a:gd name="T26" fmla="*/ 8 w 18"/>
                    <a:gd name="T27" fmla="*/ 8 h 23"/>
                    <a:gd name="T28" fmla="*/ 8 w 18"/>
                    <a:gd name="T29" fmla="*/ 11 h 23"/>
                    <a:gd name="T30" fmla="*/ 7 w 18"/>
                    <a:gd name="T31" fmla="*/ 13 h 23"/>
                    <a:gd name="T32" fmla="*/ 6 w 18"/>
                    <a:gd name="T33" fmla="*/ 16 h 23"/>
                    <a:gd name="T34" fmla="*/ 6 w 18"/>
                    <a:gd name="T35" fmla="*/ 18 h 23"/>
                    <a:gd name="T36" fmla="*/ 7 w 18"/>
                    <a:gd name="T37" fmla="*/ 20 h 23"/>
                    <a:gd name="T38" fmla="*/ 10 w 18"/>
                    <a:gd name="T39" fmla="*/ 19 h 23"/>
                    <a:gd name="T40" fmla="*/ 11 w 18"/>
                    <a:gd name="T41" fmla="*/ 17 h 23"/>
                    <a:gd name="T42" fmla="*/ 13 w 18"/>
                    <a:gd name="T43" fmla="*/ 13 h 23"/>
                    <a:gd name="T44" fmla="*/ 13 w 18"/>
                    <a:gd name="T45" fmla="*/ 11 h 23"/>
                    <a:gd name="T46" fmla="*/ 13 w 18"/>
                    <a:gd name="T47" fmla="*/ 7 h 23"/>
                    <a:gd name="T48" fmla="*/ 14 w 18"/>
                    <a:gd name="T49" fmla="*/ 10 h 23"/>
                    <a:gd name="T50" fmla="*/ 14 w 18"/>
                    <a:gd name="T51" fmla="*/ 13 h 23"/>
                    <a:gd name="T52" fmla="*/ 12 w 18"/>
                    <a:gd name="T53" fmla="*/ 17 h 23"/>
                    <a:gd name="T54" fmla="*/ 12 w 18"/>
                    <a:gd name="T55" fmla="*/ 18 h 23"/>
                    <a:gd name="T56" fmla="*/ 12 w 18"/>
                    <a:gd name="T57" fmla="*/ 21 h 23"/>
                    <a:gd name="T58" fmla="*/ 13 w 18"/>
                    <a:gd name="T59" fmla="*/ 21 h 23"/>
                    <a:gd name="T60" fmla="*/ 14 w 18"/>
                    <a:gd name="T61" fmla="*/ 20 h 23"/>
                    <a:gd name="T62" fmla="*/ 17 w 18"/>
                    <a:gd name="T63" fmla="*/ 18 h 23"/>
                    <a:gd name="T64" fmla="*/ 14 w 18"/>
                    <a:gd name="T65" fmla="*/ 21 h 23"/>
                    <a:gd name="T66" fmla="*/ 14 w 18"/>
                    <a:gd name="T67" fmla="*/ 22 h 23"/>
                    <a:gd name="T68" fmla="*/ 12 w 18"/>
                    <a:gd name="T69" fmla="*/ 22 h 23"/>
                    <a:gd name="T70" fmla="*/ 12 w 18"/>
                    <a:gd name="T71" fmla="*/ 20 h 23"/>
                    <a:gd name="T72" fmla="*/ 11 w 18"/>
                    <a:gd name="T73" fmla="*/ 18 h 23"/>
                    <a:gd name="T74" fmla="*/ 10 w 18"/>
                    <a:gd name="T75" fmla="*/ 20 h 23"/>
                    <a:gd name="T76" fmla="*/ 8 w 18"/>
                    <a:gd name="T77" fmla="*/ 21 h 23"/>
                    <a:gd name="T78" fmla="*/ 6 w 18"/>
                    <a:gd name="T79" fmla="*/ 21 h 23"/>
                    <a:gd name="T80" fmla="*/ 5 w 18"/>
                    <a:gd name="T81" fmla="*/ 18 h 23"/>
                    <a:gd name="T82" fmla="*/ 5 w 18"/>
                    <a:gd name="T83" fmla="*/ 17 h 23"/>
                    <a:gd name="T84" fmla="*/ 4 w 18"/>
                    <a:gd name="T85" fmla="*/ 18 h 23"/>
                    <a:gd name="T86" fmla="*/ 3 w 18"/>
                    <a:gd name="T87" fmla="*/ 18 h 23"/>
                    <a:gd name="T88" fmla="*/ 1 w 18"/>
                    <a:gd name="T89" fmla="*/ 16 h 23"/>
                    <a:gd name="T90" fmla="*/ 1 w 18"/>
                    <a:gd name="T91" fmla="*/ 14 h 23"/>
                    <a:gd name="T92" fmla="*/ 2 w 18"/>
                    <a:gd name="T93" fmla="*/ 8 h 23"/>
                    <a:gd name="T94" fmla="*/ 1 w 18"/>
                    <a:gd name="T95" fmla="*/ 4 h 23"/>
                    <a:gd name="T96" fmla="*/ 0 w 18"/>
                    <a:gd name="T97" fmla="*/ 0 h 23"/>
                    <a:gd name="T98" fmla="*/ 1 w 18"/>
                    <a:gd name="T99" fmla="*/ 0 h 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
                    <a:gd name="T151" fmla="*/ 0 h 23"/>
                    <a:gd name="T152" fmla="*/ 18 w 18"/>
                    <a:gd name="T153" fmla="*/ 23 h 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 h="23">
                      <a:moveTo>
                        <a:pt x="1" y="0"/>
                      </a:moveTo>
                      <a:lnTo>
                        <a:pt x="2" y="4"/>
                      </a:lnTo>
                      <a:lnTo>
                        <a:pt x="3" y="7"/>
                      </a:lnTo>
                      <a:lnTo>
                        <a:pt x="1" y="14"/>
                      </a:lnTo>
                      <a:lnTo>
                        <a:pt x="2" y="16"/>
                      </a:lnTo>
                      <a:lnTo>
                        <a:pt x="4" y="17"/>
                      </a:lnTo>
                      <a:lnTo>
                        <a:pt x="5" y="16"/>
                      </a:lnTo>
                      <a:lnTo>
                        <a:pt x="6" y="13"/>
                      </a:lnTo>
                      <a:lnTo>
                        <a:pt x="8" y="10"/>
                      </a:lnTo>
                      <a:lnTo>
                        <a:pt x="7" y="5"/>
                      </a:lnTo>
                      <a:lnTo>
                        <a:pt x="6" y="1"/>
                      </a:lnTo>
                      <a:lnTo>
                        <a:pt x="8" y="1"/>
                      </a:lnTo>
                      <a:lnTo>
                        <a:pt x="8" y="6"/>
                      </a:lnTo>
                      <a:lnTo>
                        <a:pt x="8" y="8"/>
                      </a:lnTo>
                      <a:lnTo>
                        <a:pt x="8" y="11"/>
                      </a:lnTo>
                      <a:lnTo>
                        <a:pt x="7" y="13"/>
                      </a:lnTo>
                      <a:lnTo>
                        <a:pt x="6" y="16"/>
                      </a:lnTo>
                      <a:lnTo>
                        <a:pt x="6" y="18"/>
                      </a:lnTo>
                      <a:lnTo>
                        <a:pt x="7" y="20"/>
                      </a:lnTo>
                      <a:lnTo>
                        <a:pt x="10" y="19"/>
                      </a:lnTo>
                      <a:lnTo>
                        <a:pt x="11" y="17"/>
                      </a:lnTo>
                      <a:lnTo>
                        <a:pt x="13" y="13"/>
                      </a:lnTo>
                      <a:lnTo>
                        <a:pt x="13" y="11"/>
                      </a:lnTo>
                      <a:lnTo>
                        <a:pt x="13" y="7"/>
                      </a:lnTo>
                      <a:lnTo>
                        <a:pt x="14" y="10"/>
                      </a:lnTo>
                      <a:lnTo>
                        <a:pt x="14" y="13"/>
                      </a:lnTo>
                      <a:lnTo>
                        <a:pt x="12" y="17"/>
                      </a:lnTo>
                      <a:lnTo>
                        <a:pt x="12" y="18"/>
                      </a:lnTo>
                      <a:lnTo>
                        <a:pt x="12" y="21"/>
                      </a:lnTo>
                      <a:lnTo>
                        <a:pt x="13" y="21"/>
                      </a:lnTo>
                      <a:lnTo>
                        <a:pt x="14" y="20"/>
                      </a:lnTo>
                      <a:lnTo>
                        <a:pt x="17" y="18"/>
                      </a:lnTo>
                      <a:lnTo>
                        <a:pt x="14" y="21"/>
                      </a:lnTo>
                      <a:lnTo>
                        <a:pt x="14" y="22"/>
                      </a:lnTo>
                      <a:lnTo>
                        <a:pt x="12" y="22"/>
                      </a:lnTo>
                      <a:lnTo>
                        <a:pt x="12" y="20"/>
                      </a:lnTo>
                      <a:lnTo>
                        <a:pt x="11" y="18"/>
                      </a:lnTo>
                      <a:lnTo>
                        <a:pt x="10" y="20"/>
                      </a:lnTo>
                      <a:lnTo>
                        <a:pt x="8" y="21"/>
                      </a:lnTo>
                      <a:lnTo>
                        <a:pt x="6" y="21"/>
                      </a:lnTo>
                      <a:lnTo>
                        <a:pt x="5" y="18"/>
                      </a:lnTo>
                      <a:lnTo>
                        <a:pt x="5" y="17"/>
                      </a:lnTo>
                      <a:lnTo>
                        <a:pt x="4" y="18"/>
                      </a:lnTo>
                      <a:lnTo>
                        <a:pt x="3" y="18"/>
                      </a:lnTo>
                      <a:lnTo>
                        <a:pt x="1" y="16"/>
                      </a:lnTo>
                      <a:lnTo>
                        <a:pt x="1" y="14"/>
                      </a:lnTo>
                      <a:lnTo>
                        <a:pt x="2" y="8"/>
                      </a:lnTo>
                      <a:lnTo>
                        <a:pt x="1" y="4"/>
                      </a:lnTo>
                      <a:lnTo>
                        <a:pt x="0" y="0"/>
                      </a:lnTo>
                      <a:lnTo>
                        <a:pt x="1" y="0"/>
                      </a:lnTo>
                    </a:path>
                  </a:pathLst>
                </a:custGeom>
                <a:solidFill>
                  <a:srgbClr val="402000"/>
                </a:solidFill>
                <a:ln w="9525" cap="rnd">
                  <a:noFill/>
                  <a:round/>
                  <a:headEnd/>
                  <a:tailEnd/>
                </a:ln>
              </p:spPr>
              <p:txBody>
                <a:bodyPr/>
                <a:lstStyle/>
                <a:p>
                  <a:endParaRPr lang="en-US"/>
                </a:p>
              </p:txBody>
            </p:sp>
            <p:sp>
              <p:nvSpPr>
                <p:cNvPr id="9338" name="Freeform 12"/>
                <p:cNvSpPr>
                  <a:spLocks/>
                </p:cNvSpPr>
                <p:nvPr/>
              </p:nvSpPr>
              <p:spPr bwMode="auto">
                <a:xfrm>
                  <a:off x="5306" y="1096"/>
                  <a:ext cx="17" cy="17"/>
                </a:xfrm>
                <a:custGeom>
                  <a:avLst/>
                  <a:gdLst>
                    <a:gd name="T0" fmla="*/ 0 w 17"/>
                    <a:gd name="T1" fmla="*/ 16 h 17"/>
                    <a:gd name="T2" fmla="*/ 8 w 17"/>
                    <a:gd name="T3" fmla="*/ 16 h 17"/>
                    <a:gd name="T4" fmla="*/ 16 w 17"/>
                    <a:gd name="T5" fmla="*/ 16 h 17"/>
                    <a:gd name="T6" fmla="*/ 4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8" y="16"/>
                      </a:lnTo>
                      <a:lnTo>
                        <a:pt x="16" y="16"/>
                      </a:lnTo>
                      <a:lnTo>
                        <a:pt x="4" y="0"/>
                      </a:lnTo>
                      <a:lnTo>
                        <a:pt x="0" y="16"/>
                      </a:lnTo>
                    </a:path>
                  </a:pathLst>
                </a:custGeom>
                <a:solidFill>
                  <a:srgbClr val="402000"/>
                </a:solidFill>
                <a:ln w="9525" cap="rnd">
                  <a:noFill/>
                  <a:round/>
                  <a:headEnd/>
                  <a:tailEnd/>
                </a:ln>
              </p:spPr>
              <p:txBody>
                <a:bodyPr/>
                <a:lstStyle/>
                <a:p>
                  <a:endParaRPr lang="en-US"/>
                </a:p>
              </p:txBody>
            </p:sp>
            <p:sp>
              <p:nvSpPr>
                <p:cNvPr id="9339" name="Freeform 13"/>
                <p:cNvSpPr>
                  <a:spLocks/>
                </p:cNvSpPr>
                <p:nvPr/>
              </p:nvSpPr>
              <p:spPr bwMode="auto">
                <a:xfrm>
                  <a:off x="5309" y="1099"/>
                  <a:ext cx="17" cy="17"/>
                </a:xfrm>
                <a:custGeom>
                  <a:avLst/>
                  <a:gdLst>
                    <a:gd name="T0" fmla="*/ 16 w 17"/>
                    <a:gd name="T1" fmla="*/ 16 h 17"/>
                    <a:gd name="T2" fmla="*/ 13 w 17"/>
                    <a:gd name="T3" fmla="*/ 8 h 17"/>
                    <a:gd name="T4" fmla="*/ 10 w 17"/>
                    <a:gd name="T5" fmla="*/ 8 h 17"/>
                    <a:gd name="T6" fmla="*/ 5 w 17"/>
                    <a:gd name="T7" fmla="*/ 0 h 17"/>
                    <a:gd name="T8" fmla="*/ 0 w 17"/>
                    <a:gd name="T9" fmla="*/ 16 h 17"/>
                    <a:gd name="T10" fmla="*/ 5 w 17"/>
                    <a:gd name="T11" fmla="*/ 8 h 17"/>
                    <a:gd name="T12" fmla="*/ 8 w 17"/>
                    <a:gd name="T13" fmla="*/ 8 h 17"/>
                    <a:gd name="T14" fmla="*/ 16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16"/>
                      </a:moveTo>
                      <a:lnTo>
                        <a:pt x="13" y="8"/>
                      </a:lnTo>
                      <a:lnTo>
                        <a:pt x="10" y="8"/>
                      </a:lnTo>
                      <a:lnTo>
                        <a:pt x="5" y="0"/>
                      </a:lnTo>
                      <a:lnTo>
                        <a:pt x="0" y="16"/>
                      </a:lnTo>
                      <a:lnTo>
                        <a:pt x="5" y="8"/>
                      </a:lnTo>
                      <a:lnTo>
                        <a:pt x="8" y="8"/>
                      </a:lnTo>
                      <a:lnTo>
                        <a:pt x="16" y="16"/>
                      </a:lnTo>
                    </a:path>
                  </a:pathLst>
                </a:custGeom>
                <a:solidFill>
                  <a:srgbClr val="402000"/>
                </a:solidFill>
                <a:ln w="9525" cap="rnd">
                  <a:noFill/>
                  <a:round/>
                  <a:headEnd/>
                  <a:tailEnd/>
                </a:ln>
              </p:spPr>
              <p:txBody>
                <a:bodyPr/>
                <a:lstStyle/>
                <a:p>
                  <a:endParaRPr lang="en-US"/>
                </a:p>
              </p:txBody>
            </p:sp>
            <p:sp>
              <p:nvSpPr>
                <p:cNvPr id="9340" name="Freeform 14"/>
                <p:cNvSpPr>
                  <a:spLocks/>
                </p:cNvSpPr>
                <p:nvPr/>
              </p:nvSpPr>
              <p:spPr bwMode="auto">
                <a:xfrm>
                  <a:off x="5316" y="1102"/>
                  <a:ext cx="17" cy="17"/>
                </a:xfrm>
                <a:custGeom>
                  <a:avLst/>
                  <a:gdLst>
                    <a:gd name="T0" fmla="*/ 0 w 17"/>
                    <a:gd name="T1" fmla="*/ 16 h 17"/>
                    <a:gd name="T2" fmla="*/ 0 w 17"/>
                    <a:gd name="T3" fmla="*/ 0 h 17"/>
                    <a:gd name="T4" fmla="*/ 10 w 17"/>
                    <a:gd name="T5" fmla="*/ 0 h 17"/>
                    <a:gd name="T6" fmla="*/ 16 w 17"/>
                    <a:gd name="T7" fmla="*/ 16 h 17"/>
                    <a:gd name="T8" fmla="*/ 10 w 17"/>
                    <a:gd name="T9" fmla="*/ 16 h 17"/>
                    <a:gd name="T10" fmla="*/ 10 w 17"/>
                    <a:gd name="T11" fmla="*/ 16 h 17"/>
                    <a:gd name="T12" fmla="*/ 0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6"/>
                      </a:moveTo>
                      <a:lnTo>
                        <a:pt x="0" y="0"/>
                      </a:lnTo>
                      <a:lnTo>
                        <a:pt x="10" y="0"/>
                      </a:lnTo>
                      <a:lnTo>
                        <a:pt x="16" y="16"/>
                      </a:lnTo>
                      <a:lnTo>
                        <a:pt x="10" y="16"/>
                      </a:lnTo>
                      <a:lnTo>
                        <a:pt x="0" y="16"/>
                      </a:lnTo>
                    </a:path>
                  </a:pathLst>
                </a:custGeom>
                <a:solidFill>
                  <a:srgbClr val="402000"/>
                </a:solidFill>
                <a:ln w="9525" cap="rnd">
                  <a:noFill/>
                  <a:round/>
                  <a:headEnd/>
                  <a:tailEnd/>
                </a:ln>
              </p:spPr>
              <p:txBody>
                <a:bodyPr/>
                <a:lstStyle/>
                <a:p>
                  <a:endParaRPr lang="en-US"/>
                </a:p>
              </p:txBody>
            </p:sp>
            <p:sp>
              <p:nvSpPr>
                <p:cNvPr id="9341" name="Freeform 15"/>
                <p:cNvSpPr>
                  <a:spLocks/>
                </p:cNvSpPr>
                <p:nvPr/>
              </p:nvSpPr>
              <p:spPr bwMode="auto">
                <a:xfrm>
                  <a:off x="5304" y="1106"/>
                  <a:ext cx="17" cy="17"/>
                </a:xfrm>
                <a:custGeom>
                  <a:avLst/>
                  <a:gdLst>
                    <a:gd name="T0" fmla="*/ 0 w 17"/>
                    <a:gd name="T1" fmla="*/ 0 h 17"/>
                    <a:gd name="T2" fmla="*/ 8 w 17"/>
                    <a:gd name="T3" fmla="*/ 3 h 17"/>
                    <a:gd name="T4" fmla="*/ 13 w 17"/>
                    <a:gd name="T5" fmla="*/ 8 h 17"/>
                    <a:gd name="T6" fmla="*/ 13 w 17"/>
                    <a:gd name="T7" fmla="*/ 16 h 17"/>
                    <a:gd name="T8" fmla="*/ 16 w 17"/>
                    <a:gd name="T9" fmla="*/ 10 h 17"/>
                    <a:gd name="T10" fmla="*/ 13 w 17"/>
                    <a:gd name="T11" fmla="*/ 5 h 17"/>
                    <a:gd name="T12" fmla="*/ 13 w 17"/>
                    <a:gd name="T13" fmla="*/ 4 h 17"/>
                    <a:gd name="T14" fmla="*/ 0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0"/>
                      </a:moveTo>
                      <a:lnTo>
                        <a:pt x="8" y="3"/>
                      </a:lnTo>
                      <a:lnTo>
                        <a:pt x="13" y="8"/>
                      </a:lnTo>
                      <a:lnTo>
                        <a:pt x="13" y="16"/>
                      </a:lnTo>
                      <a:lnTo>
                        <a:pt x="16" y="10"/>
                      </a:lnTo>
                      <a:lnTo>
                        <a:pt x="13" y="5"/>
                      </a:lnTo>
                      <a:lnTo>
                        <a:pt x="13" y="4"/>
                      </a:lnTo>
                      <a:lnTo>
                        <a:pt x="0" y="0"/>
                      </a:lnTo>
                    </a:path>
                  </a:pathLst>
                </a:custGeom>
                <a:solidFill>
                  <a:srgbClr val="402000"/>
                </a:solidFill>
                <a:ln w="9525" cap="rnd">
                  <a:noFill/>
                  <a:round/>
                  <a:headEnd/>
                  <a:tailEnd/>
                </a:ln>
              </p:spPr>
              <p:txBody>
                <a:bodyPr/>
                <a:lstStyle/>
                <a:p>
                  <a:endParaRPr lang="en-US"/>
                </a:p>
              </p:txBody>
            </p:sp>
            <p:sp>
              <p:nvSpPr>
                <p:cNvPr id="9342" name="Freeform 16"/>
                <p:cNvSpPr>
                  <a:spLocks/>
                </p:cNvSpPr>
                <p:nvPr/>
              </p:nvSpPr>
              <p:spPr bwMode="auto">
                <a:xfrm>
                  <a:off x="5294" y="1100"/>
                  <a:ext cx="17" cy="17"/>
                </a:xfrm>
                <a:custGeom>
                  <a:avLst/>
                  <a:gdLst>
                    <a:gd name="T0" fmla="*/ 0 w 17"/>
                    <a:gd name="T1" fmla="*/ 8 h 17"/>
                    <a:gd name="T2" fmla="*/ 6 w 17"/>
                    <a:gd name="T3" fmla="*/ 8 h 17"/>
                    <a:gd name="T4" fmla="*/ 16 w 17"/>
                    <a:gd name="T5" fmla="*/ 16 h 17"/>
                    <a:gd name="T6" fmla="*/ 8 w 17"/>
                    <a:gd name="T7" fmla="*/ 5 h 17"/>
                    <a:gd name="T8" fmla="*/ 0 w 17"/>
                    <a:gd name="T9" fmla="*/ 0 h 17"/>
                    <a:gd name="T10" fmla="*/ 0 w 17"/>
                    <a:gd name="T11" fmla="*/ 8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8"/>
                      </a:moveTo>
                      <a:lnTo>
                        <a:pt x="6" y="8"/>
                      </a:lnTo>
                      <a:lnTo>
                        <a:pt x="16" y="16"/>
                      </a:lnTo>
                      <a:lnTo>
                        <a:pt x="8" y="5"/>
                      </a:lnTo>
                      <a:lnTo>
                        <a:pt x="0" y="0"/>
                      </a:lnTo>
                      <a:lnTo>
                        <a:pt x="0" y="8"/>
                      </a:lnTo>
                    </a:path>
                  </a:pathLst>
                </a:custGeom>
                <a:solidFill>
                  <a:srgbClr val="402000"/>
                </a:solidFill>
                <a:ln w="9525" cap="rnd">
                  <a:noFill/>
                  <a:round/>
                  <a:headEnd/>
                  <a:tailEnd/>
                </a:ln>
              </p:spPr>
              <p:txBody>
                <a:bodyPr/>
                <a:lstStyle/>
                <a:p>
                  <a:endParaRPr lang="en-US"/>
                </a:p>
              </p:txBody>
            </p:sp>
            <p:sp>
              <p:nvSpPr>
                <p:cNvPr id="9343" name="Freeform 17"/>
                <p:cNvSpPr>
                  <a:spLocks/>
                </p:cNvSpPr>
                <p:nvPr/>
              </p:nvSpPr>
              <p:spPr bwMode="auto">
                <a:xfrm>
                  <a:off x="5303" y="1119"/>
                  <a:ext cx="17" cy="17"/>
                </a:xfrm>
                <a:custGeom>
                  <a:avLst/>
                  <a:gdLst>
                    <a:gd name="T0" fmla="*/ 16 w 17"/>
                    <a:gd name="T1" fmla="*/ 0 h 17"/>
                    <a:gd name="T2" fmla="*/ 9 w 17"/>
                    <a:gd name="T3" fmla="*/ 9 h 17"/>
                    <a:gd name="T4" fmla="*/ 0 w 17"/>
                    <a:gd name="T5" fmla="*/ 16 h 17"/>
                    <a:gd name="T6" fmla="*/ 11 w 17"/>
                    <a:gd name="T7" fmla="*/ 11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9" y="9"/>
                      </a:lnTo>
                      <a:lnTo>
                        <a:pt x="0" y="16"/>
                      </a:lnTo>
                      <a:lnTo>
                        <a:pt x="11" y="11"/>
                      </a:lnTo>
                      <a:lnTo>
                        <a:pt x="16" y="0"/>
                      </a:lnTo>
                    </a:path>
                  </a:pathLst>
                </a:custGeom>
                <a:solidFill>
                  <a:srgbClr val="402000"/>
                </a:solidFill>
                <a:ln w="9525" cap="rnd">
                  <a:noFill/>
                  <a:round/>
                  <a:headEnd/>
                  <a:tailEnd/>
                </a:ln>
              </p:spPr>
              <p:txBody>
                <a:bodyPr/>
                <a:lstStyle/>
                <a:p>
                  <a:endParaRPr lang="en-US"/>
                </a:p>
              </p:txBody>
            </p:sp>
            <p:sp>
              <p:nvSpPr>
                <p:cNvPr id="9344" name="Freeform 18"/>
                <p:cNvSpPr>
                  <a:spLocks/>
                </p:cNvSpPr>
                <p:nvPr/>
              </p:nvSpPr>
              <p:spPr bwMode="auto">
                <a:xfrm>
                  <a:off x="5310" y="1116"/>
                  <a:ext cx="17" cy="17"/>
                </a:xfrm>
                <a:custGeom>
                  <a:avLst/>
                  <a:gdLst>
                    <a:gd name="T0" fmla="*/ 0 w 17"/>
                    <a:gd name="T1" fmla="*/ 0 h 17"/>
                    <a:gd name="T2" fmla="*/ 0 w 17"/>
                    <a:gd name="T3" fmla="*/ 4 h 17"/>
                    <a:gd name="T4" fmla="*/ 9 w 17"/>
                    <a:gd name="T5" fmla="*/ 13 h 17"/>
                    <a:gd name="T6" fmla="*/ 16 w 17"/>
                    <a:gd name="T7" fmla="*/ 16 h 17"/>
                    <a:gd name="T8" fmla="*/ 4 w 17"/>
                    <a:gd name="T9" fmla="*/ 13 h 17"/>
                    <a:gd name="T10" fmla="*/ 0 w 17"/>
                    <a:gd name="T11" fmla="*/ 9 h 17"/>
                    <a:gd name="T12" fmla="*/ 0 w 17"/>
                    <a:gd name="T13" fmla="*/ 4 h 17"/>
                    <a:gd name="T14" fmla="*/ 0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0"/>
                      </a:moveTo>
                      <a:lnTo>
                        <a:pt x="0" y="4"/>
                      </a:lnTo>
                      <a:lnTo>
                        <a:pt x="9" y="13"/>
                      </a:lnTo>
                      <a:lnTo>
                        <a:pt x="16" y="16"/>
                      </a:lnTo>
                      <a:lnTo>
                        <a:pt x="4" y="13"/>
                      </a:lnTo>
                      <a:lnTo>
                        <a:pt x="0" y="9"/>
                      </a:lnTo>
                      <a:lnTo>
                        <a:pt x="0" y="4"/>
                      </a:lnTo>
                      <a:lnTo>
                        <a:pt x="0" y="0"/>
                      </a:lnTo>
                    </a:path>
                  </a:pathLst>
                </a:custGeom>
                <a:solidFill>
                  <a:srgbClr val="402000"/>
                </a:solidFill>
                <a:ln w="9525" cap="rnd">
                  <a:noFill/>
                  <a:round/>
                  <a:headEnd/>
                  <a:tailEnd/>
                </a:ln>
              </p:spPr>
              <p:txBody>
                <a:bodyPr/>
                <a:lstStyle/>
                <a:p>
                  <a:endParaRPr lang="en-US"/>
                </a:p>
              </p:txBody>
            </p:sp>
            <p:sp>
              <p:nvSpPr>
                <p:cNvPr id="9345" name="Freeform 19"/>
                <p:cNvSpPr>
                  <a:spLocks/>
                </p:cNvSpPr>
                <p:nvPr/>
              </p:nvSpPr>
              <p:spPr bwMode="auto">
                <a:xfrm>
                  <a:off x="5275" y="1075"/>
                  <a:ext cx="27" cy="28"/>
                </a:xfrm>
                <a:custGeom>
                  <a:avLst/>
                  <a:gdLst>
                    <a:gd name="T0" fmla="*/ 21 w 27"/>
                    <a:gd name="T1" fmla="*/ 27 h 28"/>
                    <a:gd name="T2" fmla="*/ 26 w 27"/>
                    <a:gd name="T3" fmla="*/ 13 h 28"/>
                    <a:gd name="T4" fmla="*/ 17 w 27"/>
                    <a:gd name="T5" fmla="*/ 5 h 28"/>
                    <a:gd name="T6" fmla="*/ 4 w 27"/>
                    <a:gd name="T7" fmla="*/ 0 h 28"/>
                    <a:gd name="T8" fmla="*/ 0 w 27"/>
                    <a:gd name="T9" fmla="*/ 14 h 28"/>
                    <a:gd name="T10" fmla="*/ 12 w 27"/>
                    <a:gd name="T11" fmla="*/ 19 h 28"/>
                    <a:gd name="T12" fmla="*/ 21 w 27"/>
                    <a:gd name="T13" fmla="*/ 27 h 28"/>
                    <a:gd name="T14" fmla="*/ 0 60000 65536"/>
                    <a:gd name="T15" fmla="*/ 0 60000 65536"/>
                    <a:gd name="T16" fmla="*/ 0 60000 65536"/>
                    <a:gd name="T17" fmla="*/ 0 60000 65536"/>
                    <a:gd name="T18" fmla="*/ 0 60000 65536"/>
                    <a:gd name="T19" fmla="*/ 0 60000 65536"/>
                    <a:gd name="T20" fmla="*/ 0 60000 65536"/>
                    <a:gd name="T21" fmla="*/ 0 w 27"/>
                    <a:gd name="T22" fmla="*/ 0 h 28"/>
                    <a:gd name="T23" fmla="*/ 27 w 27"/>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8">
                      <a:moveTo>
                        <a:pt x="21" y="27"/>
                      </a:moveTo>
                      <a:lnTo>
                        <a:pt x="26" y="13"/>
                      </a:lnTo>
                      <a:lnTo>
                        <a:pt x="17" y="5"/>
                      </a:lnTo>
                      <a:lnTo>
                        <a:pt x="4" y="0"/>
                      </a:lnTo>
                      <a:lnTo>
                        <a:pt x="0" y="14"/>
                      </a:lnTo>
                      <a:lnTo>
                        <a:pt x="12" y="19"/>
                      </a:lnTo>
                      <a:lnTo>
                        <a:pt x="21" y="27"/>
                      </a:lnTo>
                    </a:path>
                  </a:pathLst>
                </a:custGeom>
                <a:solidFill>
                  <a:srgbClr val="FFFFFF"/>
                </a:solidFill>
                <a:ln w="12700" cap="rnd" cmpd="sng">
                  <a:solidFill>
                    <a:srgbClr val="000000"/>
                  </a:solidFill>
                  <a:prstDash val="solid"/>
                  <a:round/>
                  <a:headEnd/>
                  <a:tailEnd/>
                </a:ln>
              </p:spPr>
              <p:txBody>
                <a:bodyPr/>
                <a:lstStyle/>
                <a:p>
                  <a:endParaRPr lang="en-US"/>
                </a:p>
              </p:txBody>
            </p:sp>
            <p:sp>
              <p:nvSpPr>
                <p:cNvPr id="9346" name="Oval 20"/>
                <p:cNvSpPr>
                  <a:spLocks noChangeArrowheads="1"/>
                </p:cNvSpPr>
                <p:nvPr/>
              </p:nvSpPr>
              <p:spPr bwMode="auto">
                <a:xfrm>
                  <a:off x="5295" y="1091"/>
                  <a:ext cx="8" cy="8"/>
                </a:xfrm>
                <a:prstGeom prst="ellipse">
                  <a:avLst/>
                </a:prstGeom>
                <a:solidFill>
                  <a:srgbClr val="FFFFFF"/>
                </a:solidFill>
                <a:ln w="12700">
                  <a:solidFill>
                    <a:srgbClr val="000000"/>
                  </a:solidFill>
                  <a:round/>
                  <a:headEnd/>
                  <a:tailEnd/>
                </a:ln>
              </p:spPr>
              <p:txBody>
                <a:bodyPr wrap="none" anchor="ctr"/>
                <a:lstStyle/>
                <a:p>
                  <a:endParaRPr lang="en-US" sz="2400">
                    <a:cs typeface="Angsana New" pitchFamily="18" charset="-34"/>
                  </a:endParaRPr>
                </a:p>
              </p:txBody>
            </p:sp>
            <p:sp>
              <p:nvSpPr>
                <p:cNvPr id="9347" name="Freeform 21"/>
                <p:cNvSpPr>
                  <a:spLocks/>
                </p:cNvSpPr>
                <p:nvPr/>
              </p:nvSpPr>
              <p:spPr bwMode="auto">
                <a:xfrm>
                  <a:off x="5287" y="1089"/>
                  <a:ext cx="17" cy="19"/>
                </a:xfrm>
                <a:custGeom>
                  <a:avLst/>
                  <a:gdLst>
                    <a:gd name="T0" fmla="*/ 0 w 17"/>
                    <a:gd name="T1" fmla="*/ 12 h 19"/>
                    <a:gd name="T2" fmla="*/ 1 w 17"/>
                    <a:gd name="T3" fmla="*/ 9 h 19"/>
                    <a:gd name="T4" fmla="*/ 1 w 17"/>
                    <a:gd name="T5" fmla="*/ 6 h 19"/>
                    <a:gd name="T6" fmla="*/ 0 w 17"/>
                    <a:gd name="T7" fmla="*/ 3 h 19"/>
                    <a:gd name="T8" fmla="*/ 0 w 17"/>
                    <a:gd name="T9" fmla="*/ 2 h 19"/>
                    <a:gd name="T10" fmla="*/ 0 w 17"/>
                    <a:gd name="T11" fmla="*/ 0 h 19"/>
                    <a:gd name="T12" fmla="*/ 3 w 17"/>
                    <a:gd name="T13" fmla="*/ 0 h 19"/>
                    <a:gd name="T14" fmla="*/ 8 w 17"/>
                    <a:gd name="T15" fmla="*/ 0 h 19"/>
                    <a:gd name="T16" fmla="*/ 9 w 17"/>
                    <a:gd name="T17" fmla="*/ 3 h 19"/>
                    <a:gd name="T18" fmla="*/ 11 w 17"/>
                    <a:gd name="T19" fmla="*/ 4 h 19"/>
                    <a:gd name="T20" fmla="*/ 11 w 17"/>
                    <a:gd name="T21" fmla="*/ 6 h 19"/>
                    <a:gd name="T22" fmla="*/ 11 w 17"/>
                    <a:gd name="T23" fmla="*/ 9 h 19"/>
                    <a:gd name="T24" fmla="*/ 16 w 17"/>
                    <a:gd name="T25" fmla="*/ 13 h 19"/>
                    <a:gd name="T26" fmla="*/ 6 w 17"/>
                    <a:gd name="T27" fmla="*/ 18 h 19"/>
                    <a:gd name="T28" fmla="*/ 3 w 17"/>
                    <a:gd name="T29" fmla="*/ 17 h 19"/>
                    <a:gd name="T30" fmla="*/ 0 w 17"/>
                    <a:gd name="T31" fmla="*/ 12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9"/>
                    <a:gd name="T50" fmla="*/ 17 w 17"/>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9">
                      <a:moveTo>
                        <a:pt x="0" y="12"/>
                      </a:moveTo>
                      <a:lnTo>
                        <a:pt x="1" y="9"/>
                      </a:lnTo>
                      <a:lnTo>
                        <a:pt x="1" y="6"/>
                      </a:lnTo>
                      <a:lnTo>
                        <a:pt x="0" y="3"/>
                      </a:lnTo>
                      <a:lnTo>
                        <a:pt x="0" y="2"/>
                      </a:lnTo>
                      <a:lnTo>
                        <a:pt x="0" y="0"/>
                      </a:lnTo>
                      <a:lnTo>
                        <a:pt x="3" y="0"/>
                      </a:lnTo>
                      <a:lnTo>
                        <a:pt x="8" y="0"/>
                      </a:lnTo>
                      <a:lnTo>
                        <a:pt x="9" y="3"/>
                      </a:lnTo>
                      <a:lnTo>
                        <a:pt x="11" y="4"/>
                      </a:lnTo>
                      <a:lnTo>
                        <a:pt x="11" y="6"/>
                      </a:lnTo>
                      <a:lnTo>
                        <a:pt x="11" y="9"/>
                      </a:lnTo>
                      <a:lnTo>
                        <a:pt x="16" y="13"/>
                      </a:lnTo>
                      <a:lnTo>
                        <a:pt x="6" y="18"/>
                      </a:lnTo>
                      <a:lnTo>
                        <a:pt x="3" y="17"/>
                      </a:lnTo>
                      <a:lnTo>
                        <a:pt x="0" y="12"/>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9348" name="Freeform 22"/>
                <p:cNvSpPr>
                  <a:spLocks/>
                </p:cNvSpPr>
                <p:nvPr/>
              </p:nvSpPr>
              <p:spPr bwMode="auto">
                <a:xfrm>
                  <a:off x="5290" y="1102"/>
                  <a:ext cx="17" cy="17"/>
                </a:xfrm>
                <a:custGeom>
                  <a:avLst/>
                  <a:gdLst>
                    <a:gd name="T0" fmla="*/ 10 w 17"/>
                    <a:gd name="T1" fmla="*/ 0 h 17"/>
                    <a:gd name="T2" fmla="*/ 16 w 17"/>
                    <a:gd name="T3" fmla="*/ 2 h 17"/>
                    <a:gd name="T4" fmla="*/ 2 w 17"/>
                    <a:gd name="T5" fmla="*/ 16 h 17"/>
                    <a:gd name="T6" fmla="*/ 0 w 17"/>
                    <a:gd name="T7" fmla="*/ 13 h 17"/>
                    <a:gd name="T8" fmla="*/ 1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0" y="0"/>
                      </a:moveTo>
                      <a:lnTo>
                        <a:pt x="16" y="2"/>
                      </a:lnTo>
                      <a:lnTo>
                        <a:pt x="2" y="16"/>
                      </a:lnTo>
                      <a:lnTo>
                        <a:pt x="0" y="13"/>
                      </a:lnTo>
                      <a:lnTo>
                        <a:pt x="10" y="0"/>
                      </a:lnTo>
                    </a:path>
                  </a:pathLst>
                </a:custGeom>
                <a:solidFill>
                  <a:srgbClr val="FFC080"/>
                </a:solidFill>
                <a:ln w="9525" cap="rnd">
                  <a:noFill/>
                  <a:round/>
                  <a:headEnd/>
                  <a:tailEnd/>
                </a:ln>
              </p:spPr>
              <p:txBody>
                <a:bodyPr/>
                <a:lstStyle/>
                <a:p>
                  <a:endParaRPr lang="en-US"/>
                </a:p>
              </p:txBody>
            </p:sp>
            <p:sp>
              <p:nvSpPr>
                <p:cNvPr id="9349" name="Freeform 23"/>
                <p:cNvSpPr>
                  <a:spLocks/>
                </p:cNvSpPr>
                <p:nvPr/>
              </p:nvSpPr>
              <p:spPr bwMode="auto">
                <a:xfrm>
                  <a:off x="5297" y="1080"/>
                  <a:ext cx="17" cy="18"/>
                </a:xfrm>
                <a:custGeom>
                  <a:avLst/>
                  <a:gdLst>
                    <a:gd name="T0" fmla="*/ 0 w 17"/>
                    <a:gd name="T1" fmla="*/ 4 h 18"/>
                    <a:gd name="T2" fmla="*/ 1 w 17"/>
                    <a:gd name="T3" fmla="*/ 7 h 18"/>
                    <a:gd name="T4" fmla="*/ 1 w 17"/>
                    <a:gd name="T5" fmla="*/ 8 h 18"/>
                    <a:gd name="T6" fmla="*/ 1 w 17"/>
                    <a:gd name="T7" fmla="*/ 11 h 18"/>
                    <a:gd name="T8" fmla="*/ 1 w 17"/>
                    <a:gd name="T9" fmla="*/ 12 h 18"/>
                    <a:gd name="T10" fmla="*/ 1 w 17"/>
                    <a:gd name="T11" fmla="*/ 14 h 18"/>
                    <a:gd name="T12" fmla="*/ 5 w 17"/>
                    <a:gd name="T13" fmla="*/ 16 h 18"/>
                    <a:gd name="T14" fmla="*/ 7 w 17"/>
                    <a:gd name="T15" fmla="*/ 16 h 18"/>
                    <a:gd name="T16" fmla="*/ 10 w 17"/>
                    <a:gd name="T17" fmla="*/ 17 h 18"/>
                    <a:gd name="T18" fmla="*/ 14 w 17"/>
                    <a:gd name="T19" fmla="*/ 15 h 18"/>
                    <a:gd name="T20" fmla="*/ 16 w 17"/>
                    <a:gd name="T21" fmla="*/ 15 h 18"/>
                    <a:gd name="T22" fmla="*/ 16 w 17"/>
                    <a:gd name="T23" fmla="*/ 13 h 18"/>
                    <a:gd name="T24" fmla="*/ 16 w 17"/>
                    <a:gd name="T25" fmla="*/ 10 h 18"/>
                    <a:gd name="T26" fmla="*/ 16 w 17"/>
                    <a:gd name="T27" fmla="*/ 8 h 18"/>
                    <a:gd name="T28" fmla="*/ 16 w 17"/>
                    <a:gd name="T29" fmla="*/ 5 h 18"/>
                    <a:gd name="T30" fmla="*/ 14 w 17"/>
                    <a:gd name="T31" fmla="*/ 4 h 18"/>
                    <a:gd name="T32" fmla="*/ 12 w 17"/>
                    <a:gd name="T33" fmla="*/ 0 h 18"/>
                    <a:gd name="T34" fmla="*/ 1 w 17"/>
                    <a:gd name="T35" fmla="*/ 0 h 18"/>
                    <a:gd name="T36" fmla="*/ 0 w 17"/>
                    <a:gd name="T37" fmla="*/ 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8"/>
                    <a:gd name="T59" fmla="*/ 17 w 17"/>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8">
                      <a:moveTo>
                        <a:pt x="0" y="4"/>
                      </a:moveTo>
                      <a:lnTo>
                        <a:pt x="1" y="7"/>
                      </a:lnTo>
                      <a:lnTo>
                        <a:pt x="1" y="8"/>
                      </a:lnTo>
                      <a:lnTo>
                        <a:pt x="1" y="11"/>
                      </a:lnTo>
                      <a:lnTo>
                        <a:pt x="1" y="12"/>
                      </a:lnTo>
                      <a:lnTo>
                        <a:pt x="1" y="14"/>
                      </a:lnTo>
                      <a:lnTo>
                        <a:pt x="5" y="16"/>
                      </a:lnTo>
                      <a:lnTo>
                        <a:pt x="7" y="16"/>
                      </a:lnTo>
                      <a:lnTo>
                        <a:pt x="10" y="17"/>
                      </a:lnTo>
                      <a:lnTo>
                        <a:pt x="14" y="15"/>
                      </a:lnTo>
                      <a:lnTo>
                        <a:pt x="16" y="15"/>
                      </a:lnTo>
                      <a:lnTo>
                        <a:pt x="16" y="13"/>
                      </a:lnTo>
                      <a:lnTo>
                        <a:pt x="16" y="10"/>
                      </a:lnTo>
                      <a:lnTo>
                        <a:pt x="16" y="8"/>
                      </a:lnTo>
                      <a:lnTo>
                        <a:pt x="16" y="5"/>
                      </a:lnTo>
                      <a:lnTo>
                        <a:pt x="14" y="4"/>
                      </a:lnTo>
                      <a:lnTo>
                        <a:pt x="12" y="0"/>
                      </a:lnTo>
                      <a:lnTo>
                        <a:pt x="1" y="0"/>
                      </a:lnTo>
                      <a:lnTo>
                        <a:pt x="0" y="4"/>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9350" name="Freeform 24"/>
                <p:cNvSpPr>
                  <a:spLocks/>
                </p:cNvSpPr>
                <p:nvPr/>
              </p:nvSpPr>
              <p:spPr bwMode="auto">
                <a:xfrm>
                  <a:off x="5300" y="1091"/>
                  <a:ext cx="17" cy="17"/>
                </a:xfrm>
                <a:custGeom>
                  <a:avLst/>
                  <a:gdLst>
                    <a:gd name="T0" fmla="*/ 16 w 17"/>
                    <a:gd name="T1" fmla="*/ 6 h 17"/>
                    <a:gd name="T2" fmla="*/ 9 w 17"/>
                    <a:gd name="T3" fmla="*/ 0 h 17"/>
                    <a:gd name="T4" fmla="*/ 3 w 17"/>
                    <a:gd name="T5" fmla="*/ 3 h 17"/>
                    <a:gd name="T6" fmla="*/ 0 w 17"/>
                    <a:gd name="T7" fmla="*/ 6 h 17"/>
                    <a:gd name="T8" fmla="*/ 0 w 17"/>
                    <a:gd name="T9" fmla="*/ 16 h 17"/>
                    <a:gd name="T10" fmla="*/ 3 w 17"/>
                    <a:gd name="T11" fmla="*/ 6 h 17"/>
                    <a:gd name="T12" fmla="*/ 3 w 17"/>
                    <a:gd name="T13" fmla="*/ 3 h 17"/>
                    <a:gd name="T14" fmla="*/ 16 w 17"/>
                    <a:gd name="T15" fmla="*/ 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6"/>
                      </a:moveTo>
                      <a:lnTo>
                        <a:pt x="9" y="0"/>
                      </a:lnTo>
                      <a:lnTo>
                        <a:pt x="3" y="3"/>
                      </a:lnTo>
                      <a:lnTo>
                        <a:pt x="0" y="6"/>
                      </a:lnTo>
                      <a:lnTo>
                        <a:pt x="0" y="16"/>
                      </a:lnTo>
                      <a:lnTo>
                        <a:pt x="3" y="6"/>
                      </a:lnTo>
                      <a:lnTo>
                        <a:pt x="3" y="3"/>
                      </a:lnTo>
                      <a:lnTo>
                        <a:pt x="16" y="6"/>
                      </a:lnTo>
                    </a:path>
                  </a:pathLst>
                </a:custGeom>
                <a:solidFill>
                  <a:srgbClr val="402000"/>
                </a:solidFill>
                <a:ln w="9525" cap="rnd">
                  <a:noFill/>
                  <a:round/>
                  <a:headEnd/>
                  <a:tailEnd/>
                </a:ln>
              </p:spPr>
              <p:txBody>
                <a:bodyPr/>
                <a:lstStyle/>
                <a:p>
                  <a:endParaRPr lang="en-US"/>
                </a:p>
              </p:txBody>
            </p:sp>
          </p:grpSp>
          <p:grpSp>
            <p:nvGrpSpPr>
              <p:cNvPr id="9267" name="Group 25"/>
              <p:cNvGrpSpPr>
                <a:grpSpLocks/>
              </p:cNvGrpSpPr>
              <p:nvPr/>
            </p:nvGrpSpPr>
            <p:grpSpPr bwMode="auto">
              <a:xfrm>
                <a:off x="5339" y="1496"/>
                <a:ext cx="91" cy="59"/>
                <a:chOff x="5339" y="1496"/>
                <a:chExt cx="91" cy="59"/>
              </a:xfrm>
            </p:grpSpPr>
            <p:sp>
              <p:nvSpPr>
                <p:cNvPr id="9331" name="Freeform 26"/>
                <p:cNvSpPr>
                  <a:spLocks/>
                </p:cNvSpPr>
                <p:nvPr/>
              </p:nvSpPr>
              <p:spPr bwMode="auto">
                <a:xfrm>
                  <a:off x="5339" y="1496"/>
                  <a:ext cx="91" cy="59"/>
                </a:xfrm>
                <a:custGeom>
                  <a:avLst/>
                  <a:gdLst>
                    <a:gd name="T0" fmla="*/ 36 w 91"/>
                    <a:gd name="T1" fmla="*/ 1 h 59"/>
                    <a:gd name="T2" fmla="*/ 35 w 91"/>
                    <a:gd name="T3" fmla="*/ 16 h 59"/>
                    <a:gd name="T4" fmla="*/ 59 w 91"/>
                    <a:gd name="T5" fmla="*/ 30 h 59"/>
                    <a:gd name="T6" fmla="*/ 79 w 91"/>
                    <a:gd name="T7" fmla="*/ 36 h 59"/>
                    <a:gd name="T8" fmla="*/ 90 w 91"/>
                    <a:gd name="T9" fmla="*/ 43 h 59"/>
                    <a:gd name="T10" fmla="*/ 89 w 91"/>
                    <a:gd name="T11" fmla="*/ 50 h 59"/>
                    <a:gd name="T12" fmla="*/ 75 w 91"/>
                    <a:gd name="T13" fmla="*/ 55 h 59"/>
                    <a:gd name="T14" fmla="*/ 53 w 91"/>
                    <a:gd name="T15" fmla="*/ 58 h 59"/>
                    <a:gd name="T16" fmla="*/ 35 w 91"/>
                    <a:gd name="T17" fmla="*/ 54 h 59"/>
                    <a:gd name="T18" fmla="*/ 24 w 91"/>
                    <a:gd name="T19" fmla="*/ 50 h 59"/>
                    <a:gd name="T20" fmla="*/ 24 w 91"/>
                    <a:gd name="T21" fmla="*/ 54 h 59"/>
                    <a:gd name="T22" fmla="*/ 9 w 91"/>
                    <a:gd name="T23" fmla="*/ 54 h 59"/>
                    <a:gd name="T24" fmla="*/ 0 w 91"/>
                    <a:gd name="T25" fmla="*/ 51 h 59"/>
                    <a:gd name="T26" fmla="*/ 0 w 91"/>
                    <a:gd name="T27" fmla="*/ 43 h 59"/>
                    <a:gd name="T28" fmla="*/ 0 w 91"/>
                    <a:gd name="T29" fmla="*/ 39 h 59"/>
                    <a:gd name="T30" fmla="*/ 0 w 91"/>
                    <a:gd name="T31" fmla="*/ 28 h 59"/>
                    <a:gd name="T32" fmla="*/ 2 w 91"/>
                    <a:gd name="T33" fmla="*/ 21 h 59"/>
                    <a:gd name="T34" fmla="*/ 6 w 91"/>
                    <a:gd name="T35" fmla="*/ 14 h 59"/>
                    <a:gd name="T36" fmla="*/ 8 w 91"/>
                    <a:gd name="T37" fmla="*/ 0 h 59"/>
                    <a:gd name="T38" fmla="*/ 36 w 91"/>
                    <a:gd name="T39" fmla="*/ 1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1"/>
                    <a:gd name="T61" fmla="*/ 0 h 59"/>
                    <a:gd name="T62" fmla="*/ 91 w 91"/>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1" h="59">
                      <a:moveTo>
                        <a:pt x="36" y="1"/>
                      </a:moveTo>
                      <a:lnTo>
                        <a:pt x="35" y="16"/>
                      </a:lnTo>
                      <a:lnTo>
                        <a:pt x="59" y="30"/>
                      </a:lnTo>
                      <a:lnTo>
                        <a:pt x="79" y="36"/>
                      </a:lnTo>
                      <a:lnTo>
                        <a:pt x="90" y="43"/>
                      </a:lnTo>
                      <a:lnTo>
                        <a:pt x="89" y="50"/>
                      </a:lnTo>
                      <a:lnTo>
                        <a:pt x="75" y="55"/>
                      </a:lnTo>
                      <a:lnTo>
                        <a:pt x="53" y="58"/>
                      </a:lnTo>
                      <a:lnTo>
                        <a:pt x="35" y="54"/>
                      </a:lnTo>
                      <a:lnTo>
                        <a:pt x="24" y="50"/>
                      </a:lnTo>
                      <a:lnTo>
                        <a:pt x="24" y="54"/>
                      </a:lnTo>
                      <a:lnTo>
                        <a:pt x="9" y="54"/>
                      </a:lnTo>
                      <a:lnTo>
                        <a:pt x="0" y="51"/>
                      </a:lnTo>
                      <a:lnTo>
                        <a:pt x="0" y="43"/>
                      </a:lnTo>
                      <a:lnTo>
                        <a:pt x="0" y="39"/>
                      </a:lnTo>
                      <a:lnTo>
                        <a:pt x="0" y="28"/>
                      </a:lnTo>
                      <a:lnTo>
                        <a:pt x="2" y="21"/>
                      </a:lnTo>
                      <a:lnTo>
                        <a:pt x="6" y="14"/>
                      </a:lnTo>
                      <a:lnTo>
                        <a:pt x="8" y="0"/>
                      </a:lnTo>
                      <a:lnTo>
                        <a:pt x="36" y="1"/>
                      </a:lnTo>
                    </a:path>
                  </a:pathLst>
                </a:custGeom>
                <a:solidFill>
                  <a:srgbClr val="606060"/>
                </a:solidFill>
                <a:ln w="12700" cap="rnd" cmpd="sng">
                  <a:solidFill>
                    <a:srgbClr val="000000"/>
                  </a:solidFill>
                  <a:prstDash val="solid"/>
                  <a:round/>
                  <a:headEnd/>
                  <a:tailEnd/>
                </a:ln>
              </p:spPr>
              <p:txBody>
                <a:bodyPr/>
                <a:lstStyle/>
                <a:p>
                  <a:endParaRPr lang="en-US"/>
                </a:p>
              </p:txBody>
            </p:sp>
            <p:sp>
              <p:nvSpPr>
                <p:cNvPr id="9332" name="Freeform 27"/>
                <p:cNvSpPr>
                  <a:spLocks/>
                </p:cNvSpPr>
                <p:nvPr/>
              </p:nvSpPr>
              <p:spPr bwMode="auto">
                <a:xfrm>
                  <a:off x="5370" y="1516"/>
                  <a:ext cx="27" cy="19"/>
                </a:xfrm>
                <a:custGeom>
                  <a:avLst/>
                  <a:gdLst>
                    <a:gd name="T0" fmla="*/ 6 w 27"/>
                    <a:gd name="T1" fmla="*/ 0 h 19"/>
                    <a:gd name="T2" fmla="*/ 0 w 27"/>
                    <a:gd name="T3" fmla="*/ 9 h 19"/>
                    <a:gd name="T4" fmla="*/ 23 w 27"/>
                    <a:gd name="T5" fmla="*/ 18 h 19"/>
                    <a:gd name="T6" fmla="*/ 26 w 27"/>
                    <a:gd name="T7" fmla="*/ 11 h 19"/>
                    <a:gd name="T8" fmla="*/ 6 w 27"/>
                    <a:gd name="T9" fmla="*/ 0 h 19"/>
                    <a:gd name="T10" fmla="*/ 0 60000 65536"/>
                    <a:gd name="T11" fmla="*/ 0 60000 65536"/>
                    <a:gd name="T12" fmla="*/ 0 60000 65536"/>
                    <a:gd name="T13" fmla="*/ 0 60000 65536"/>
                    <a:gd name="T14" fmla="*/ 0 60000 65536"/>
                    <a:gd name="T15" fmla="*/ 0 w 27"/>
                    <a:gd name="T16" fmla="*/ 0 h 19"/>
                    <a:gd name="T17" fmla="*/ 27 w 27"/>
                    <a:gd name="T18" fmla="*/ 19 h 19"/>
                  </a:gdLst>
                  <a:ahLst/>
                  <a:cxnLst>
                    <a:cxn ang="T10">
                      <a:pos x="T0" y="T1"/>
                    </a:cxn>
                    <a:cxn ang="T11">
                      <a:pos x="T2" y="T3"/>
                    </a:cxn>
                    <a:cxn ang="T12">
                      <a:pos x="T4" y="T5"/>
                    </a:cxn>
                    <a:cxn ang="T13">
                      <a:pos x="T6" y="T7"/>
                    </a:cxn>
                    <a:cxn ang="T14">
                      <a:pos x="T8" y="T9"/>
                    </a:cxn>
                  </a:cxnLst>
                  <a:rect l="T15" t="T16" r="T17" b="T18"/>
                  <a:pathLst>
                    <a:path w="27" h="19">
                      <a:moveTo>
                        <a:pt x="6" y="0"/>
                      </a:moveTo>
                      <a:lnTo>
                        <a:pt x="0" y="9"/>
                      </a:lnTo>
                      <a:lnTo>
                        <a:pt x="23" y="18"/>
                      </a:lnTo>
                      <a:lnTo>
                        <a:pt x="26" y="11"/>
                      </a:lnTo>
                      <a:lnTo>
                        <a:pt x="6" y="0"/>
                      </a:lnTo>
                    </a:path>
                  </a:pathLst>
                </a:custGeom>
                <a:solidFill>
                  <a:srgbClr val="808080"/>
                </a:solidFill>
                <a:ln w="9525" cap="rnd">
                  <a:noFill/>
                  <a:round/>
                  <a:headEnd/>
                  <a:tailEnd/>
                </a:ln>
              </p:spPr>
              <p:txBody>
                <a:bodyPr/>
                <a:lstStyle/>
                <a:p>
                  <a:endParaRPr lang="en-US"/>
                </a:p>
              </p:txBody>
            </p:sp>
            <p:sp>
              <p:nvSpPr>
                <p:cNvPr id="9333" name="Freeform 28"/>
                <p:cNvSpPr>
                  <a:spLocks/>
                </p:cNvSpPr>
                <p:nvPr/>
              </p:nvSpPr>
              <p:spPr bwMode="auto">
                <a:xfrm>
                  <a:off x="5396" y="1529"/>
                  <a:ext cx="32" cy="17"/>
                </a:xfrm>
                <a:custGeom>
                  <a:avLst/>
                  <a:gdLst>
                    <a:gd name="T0" fmla="*/ 3 w 32"/>
                    <a:gd name="T1" fmla="*/ 0 h 17"/>
                    <a:gd name="T2" fmla="*/ 0 w 32"/>
                    <a:gd name="T3" fmla="*/ 8 h 17"/>
                    <a:gd name="T4" fmla="*/ 15 w 32"/>
                    <a:gd name="T5" fmla="*/ 14 h 17"/>
                    <a:gd name="T6" fmla="*/ 22 w 32"/>
                    <a:gd name="T7" fmla="*/ 16 h 17"/>
                    <a:gd name="T8" fmla="*/ 31 w 32"/>
                    <a:gd name="T9" fmla="*/ 16 h 17"/>
                    <a:gd name="T10" fmla="*/ 21 w 32"/>
                    <a:gd name="T11" fmla="*/ 6 h 17"/>
                    <a:gd name="T12" fmla="*/ 3 w 32"/>
                    <a:gd name="T13" fmla="*/ 0 h 17"/>
                    <a:gd name="T14" fmla="*/ 0 60000 65536"/>
                    <a:gd name="T15" fmla="*/ 0 60000 65536"/>
                    <a:gd name="T16" fmla="*/ 0 60000 65536"/>
                    <a:gd name="T17" fmla="*/ 0 60000 65536"/>
                    <a:gd name="T18" fmla="*/ 0 60000 65536"/>
                    <a:gd name="T19" fmla="*/ 0 60000 65536"/>
                    <a:gd name="T20" fmla="*/ 0 60000 65536"/>
                    <a:gd name="T21" fmla="*/ 0 w 32"/>
                    <a:gd name="T22" fmla="*/ 0 h 17"/>
                    <a:gd name="T23" fmla="*/ 32 w 3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17">
                      <a:moveTo>
                        <a:pt x="3" y="0"/>
                      </a:moveTo>
                      <a:lnTo>
                        <a:pt x="0" y="8"/>
                      </a:lnTo>
                      <a:lnTo>
                        <a:pt x="15" y="14"/>
                      </a:lnTo>
                      <a:lnTo>
                        <a:pt x="22" y="16"/>
                      </a:lnTo>
                      <a:lnTo>
                        <a:pt x="31" y="16"/>
                      </a:lnTo>
                      <a:lnTo>
                        <a:pt x="21" y="6"/>
                      </a:lnTo>
                      <a:lnTo>
                        <a:pt x="3" y="0"/>
                      </a:lnTo>
                    </a:path>
                  </a:pathLst>
                </a:custGeom>
                <a:solidFill>
                  <a:srgbClr val="808080"/>
                </a:solidFill>
                <a:ln w="9525" cap="rnd">
                  <a:noFill/>
                  <a:round/>
                  <a:headEnd/>
                  <a:tailEnd/>
                </a:ln>
              </p:spPr>
              <p:txBody>
                <a:bodyPr/>
                <a:lstStyle/>
                <a:p>
                  <a:endParaRPr lang="en-US"/>
                </a:p>
              </p:txBody>
            </p:sp>
            <p:sp>
              <p:nvSpPr>
                <p:cNvPr id="9334" name="Freeform 29"/>
                <p:cNvSpPr>
                  <a:spLocks/>
                </p:cNvSpPr>
                <p:nvPr/>
              </p:nvSpPr>
              <p:spPr bwMode="auto">
                <a:xfrm>
                  <a:off x="5340" y="1516"/>
                  <a:ext cx="89" cy="36"/>
                </a:xfrm>
                <a:custGeom>
                  <a:avLst/>
                  <a:gdLst>
                    <a:gd name="T0" fmla="*/ 88 w 89"/>
                    <a:gd name="T1" fmla="*/ 29 h 36"/>
                    <a:gd name="T2" fmla="*/ 88 w 89"/>
                    <a:gd name="T3" fmla="*/ 24 h 36"/>
                    <a:gd name="T4" fmla="*/ 76 w 89"/>
                    <a:gd name="T5" fmla="*/ 25 h 36"/>
                    <a:gd name="T6" fmla="*/ 58 w 89"/>
                    <a:gd name="T7" fmla="*/ 22 h 36"/>
                    <a:gd name="T8" fmla="*/ 47 w 89"/>
                    <a:gd name="T9" fmla="*/ 19 h 36"/>
                    <a:gd name="T10" fmla="*/ 27 w 89"/>
                    <a:gd name="T11" fmla="*/ 11 h 36"/>
                    <a:gd name="T12" fmla="*/ 18 w 89"/>
                    <a:gd name="T13" fmla="*/ 9 h 36"/>
                    <a:gd name="T14" fmla="*/ 9 w 89"/>
                    <a:gd name="T15" fmla="*/ 5 h 36"/>
                    <a:gd name="T16" fmla="*/ 5 w 89"/>
                    <a:gd name="T17" fmla="*/ 0 h 36"/>
                    <a:gd name="T18" fmla="*/ 0 w 89"/>
                    <a:gd name="T19" fmla="*/ 7 h 36"/>
                    <a:gd name="T20" fmla="*/ 0 w 89"/>
                    <a:gd name="T21" fmla="*/ 22 h 36"/>
                    <a:gd name="T22" fmla="*/ 6 w 89"/>
                    <a:gd name="T23" fmla="*/ 24 h 36"/>
                    <a:gd name="T24" fmla="*/ 22 w 89"/>
                    <a:gd name="T25" fmla="*/ 27 h 36"/>
                    <a:gd name="T26" fmla="*/ 29 w 89"/>
                    <a:gd name="T27" fmla="*/ 27 h 36"/>
                    <a:gd name="T28" fmla="*/ 39 w 89"/>
                    <a:gd name="T29" fmla="*/ 32 h 36"/>
                    <a:gd name="T30" fmla="*/ 51 w 89"/>
                    <a:gd name="T31" fmla="*/ 35 h 36"/>
                    <a:gd name="T32" fmla="*/ 59 w 89"/>
                    <a:gd name="T33" fmla="*/ 35 h 36"/>
                    <a:gd name="T34" fmla="*/ 72 w 89"/>
                    <a:gd name="T35" fmla="*/ 35 h 36"/>
                    <a:gd name="T36" fmla="*/ 88 w 89"/>
                    <a:gd name="T37" fmla="*/ 29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9"/>
                    <a:gd name="T58" fmla="*/ 0 h 36"/>
                    <a:gd name="T59" fmla="*/ 89 w 8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9" h="36">
                      <a:moveTo>
                        <a:pt x="88" y="29"/>
                      </a:moveTo>
                      <a:lnTo>
                        <a:pt x="88" y="24"/>
                      </a:lnTo>
                      <a:lnTo>
                        <a:pt x="76" y="25"/>
                      </a:lnTo>
                      <a:lnTo>
                        <a:pt x="58" y="22"/>
                      </a:lnTo>
                      <a:lnTo>
                        <a:pt x="47" y="19"/>
                      </a:lnTo>
                      <a:lnTo>
                        <a:pt x="27" y="11"/>
                      </a:lnTo>
                      <a:lnTo>
                        <a:pt x="18" y="9"/>
                      </a:lnTo>
                      <a:lnTo>
                        <a:pt x="9" y="5"/>
                      </a:lnTo>
                      <a:lnTo>
                        <a:pt x="5" y="0"/>
                      </a:lnTo>
                      <a:lnTo>
                        <a:pt x="0" y="7"/>
                      </a:lnTo>
                      <a:lnTo>
                        <a:pt x="0" y="22"/>
                      </a:lnTo>
                      <a:lnTo>
                        <a:pt x="6" y="24"/>
                      </a:lnTo>
                      <a:lnTo>
                        <a:pt x="22" y="27"/>
                      </a:lnTo>
                      <a:lnTo>
                        <a:pt x="29" y="27"/>
                      </a:lnTo>
                      <a:lnTo>
                        <a:pt x="39" y="32"/>
                      </a:lnTo>
                      <a:lnTo>
                        <a:pt x="51" y="35"/>
                      </a:lnTo>
                      <a:lnTo>
                        <a:pt x="59" y="35"/>
                      </a:lnTo>
                      <a:lnTo>
                        <a:pt x="72" y="35"/>
                      </a:lnTo>
                      <a:lnTo>
                        <a:pt x="88" y="29"/>
                      </a:lnTo>
                    </a:path>
                  </a:pathLst>
                </a:custGeom>
                <a:solidFill>
                  <a:srgbClr val="808080"/>
                </a:solidFill>
                <a:ln w="9525" cap="rnd">
                  <a:noFill/>
                  <a:round/>
                  <a:headEnd/>
                  <a:tailEnd/>
                </a:ln>
              </p:spPr>
              <p:txBody>
                <a:bodyPr/>
                <a:lstStyle/>
                <a:p>
                  <a:endParaRPr lang="en-US"/>
                </a:p>
              </p:txBody>
            </p:sp>
            <p:sp>
              <p:nvSpPr>
                <p:cNvPr id="9335" name="Freeform 30"/>
                <p:cNvSpPr>
                  <a:spLocks/>
                </p:cNvSpPr>
                <p:nvPr/>
              </p:nvSpPr>
              <p:spPr bwMode="auto">
                <a:xfrm>
                  <a:off x="5346" y="1496"/>
                  <a:ext cx="30" cy="30"/>
                </a:xfrm>
                <a:custGeom>
                  <a:avLst/>
                  <a:gdLst>
                    <a:gd name="T0" fmla="*/ 28 w 30"/>
                    <a:gd name="T1" fmla="*/ 1 h 30"/>
                    <a:gd name="T2" fmla="*/ 26 w 30"/>
                    <a:gd name="T3" fmla="*/ 16 h 30"/>
                    <a:gd name="T4" fmla="*/ 29 w 30"/>
                    <a:gd name="T5" fmla="*/ 19 h 30"/>
                    <a:gd name="T6" fmla="*/ 22 w 30"/>
                    <a:gd name="T7" fmla="*/ 29 h 30"/>
                    <a:gd name="T8" fmla="*/ 13 w 30"/>
                    <a:gd name="T9" fmla="*/ 29 h 30"/>
                    <a:gd name="T10" fmla="*/ 3 w 30"/>
                    <a:gd name="T11" fmla="*/ 24 h 30"/>
                    <a:gd name="T12" fmla="*/ 0 w 30"/>
                    <a:gd name="T13" fmla="*/ 18 h 30"/>
                    <a:gd name="T14" fmla="*/ 2 w 30"/>
                    <a:gd name="T15" fmla="*/ 15 h 30"/>
                    <a:gd name="T16" fmla="*/ 2 w 30"/>
                    <a:gd name="T17" fmla="*/ 0 h 30"/>
                    <a:gd name="T18" fmla="*/ 28 w 30"/>
                    <a:gd name="T19" fmla="*/ 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8" y="1"/>
                      </a:moveTo>
                      <a:lnTo>
                        <a:pt x="26" y="16"/>
                      </a:lnTo>
                      <a:lnTo>
                        <a:pt x="29" y="19"/>
                      </a:lnTo>
                      <a:lnTo>
                        <a:pt x="22" y="29"/>
                      </a:lnTo>
                      <a:lnTo>
                        <a:pt x="13" y="29"/>
                      </a:lnTo>
                      <a:lnTo>
                        <a:pt x="3" y="24"/>
                      </a:lnTo>
                      <a:lnTo>
                        <a:pt x="0" y="18"/>
                      </a:lnTo>
                      <a:lnTo>
                        <a:pt x="2" y="15"/>
                      </a:lnTo>
                      <a:lnTo>
                        <a:pt x="2" y="0"/>
                      </a:lnTo>
                      <a:lnTo>
                        <a:pt x="28" y="1"/>
                      </a:lnTo>
                    </a:path>
                  </a:pathLst>
                </a:custGeom>
                <a:solidFill>
                  <a:srgbClr val="A0A0A0"/>
                </a:solidFill>
                <a:ln w="9525" cap="rnd">
                  <a:noFill/>
                  <a:round/>
                  <a:headEnd/>
                  <a:tailEnd/>
                </a:ln>
              </p:spPr>
              <p:txBody>
                <a:bodyPr/>
                <a:lstStyle/>
                <a:p>
                  <a:endParaRPr lang="en-US"/>
                </a:p>
              </p:txBody>
            </p:sp>
          </p:grpSp>
          <p:grpSp>
            <p:nvGrpSpPr>
              <p:cNvPr id="9268" name="Group 31"/>
              <p:cNvGrpSpPr>
                <a:grpSpLocks/>
              </p:cNvGrpSpPr>
              <p:nvPr/>
            </p:nvGrpSpPr>
            <p:grpSpPr bwMode="auto">
              <a:xfrm>
                <a:off x="5340" y="1392"/>
                <a:ext cx="40" cy="119"/>
                <a:chOff x="5340" y="1392"/>
                <a:chExt cx="40" cy="119"/>
              </a:xfrm>
            </p:grpSpPr>
            <p:sp>
              <p:nvSpPr>
                <p:cNvPr id="9329" name="Freeform 32"/>
                <p:cNvSpPr>
                  <a:spLocks/>
                </p:cNvSpPr>
                <p:nvPr/>
              </p:nvSpPr>
              <p:spPr bwMode="auto">
                <a:xfrm>
                  <a:off x="5340" y="1392"/>
                  <a:ext cx="40" cy="119"/>
                </a:xfrm>
                <a:custGeom>
                  <a:avLst/>
                  <a:gdLst>
                    <a:gd name="T0" fmla="*/ 3 w 40"/>
                    <a:gd name="T1" fmla="*/ 2 h 119"/>
                    <a:gd name="T2" fmla="*/ 1 w 40"/>
                    <a:gd name="T3" fmla="*/ 42 h 119"/>
                    <a:gd name="T4" fmla="*/ 1 w 40"/>
                    <a:gd name="T5" fmla="*/ 75 h 119"/>
                    <a:gd name="T6" fmla="*/ 0 w 40"/>
                    <a:gd name="T7" fmla="*/ 112 h 119"/>
                    <a:gd name="T8" fmla="*/ 19 w 40"/>
                    <a:gd name="T9" fmla="*/ 118 h 119"/>
                    <a:gd name="T10" fmla="*/ 37 w 40"/>
                    <a:gd name="T11" fmla="*/ 118 h 119"/>
                    <a:gd name="T12" fmla="*/ 39 w 40"/>
                    <a:gd name="T13" fmla="*/ 0 h 119"/>
                    <a:gd name="T14" fmla="*/ 3 w 40"/>
                    <a:gd name="T15" fmla="*/ 2 h 119"/>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119"/>
                    <a:gd name="T26" fmla="*/ 40 w 40"/>
                    <a:gd name="T27" fmla="*/ 119 h 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119">
                      <a:moveTo>
                        <a:pt x="3" y="2"/>
                      </a:moveTo>
                      <a:lnTo>
                        <a:pt x="1" y="42"/>
                      </a:lnTo>
                      <a:lnTo>
                        <a:pt x="1" y="75"/>
                      </a:lnTo>
                      <a:lnTo>
                        <a:pt x="0" y="112"/>
                      </a:lnTo>
                      <a:lnTo>
                        <a:pt x="19" y="118"/>
                      </a:lnTo>
                      <a:lnTo>
                        <a:pt x="37" y="118"/>
                      </a:lnTo>
                      <a:lnTo>
                        <a:pt x="39" y="0"/>
                      </a:lnTo>
                      <a:lnTo>
                        <a:pt x="3" y="2"/>
                      </a:lnTo>
                    </a:path>
                  </a:pathLst>
                </a:custGeom>
                <a:solidFill>
                  <a:srgbClr val="606060"/>
                </a:solidFill>
                <a:ln w="12700" cap="rnd" cmpd="sng">
                  <a:solidFill>
                    <a:srgbClr val="000000"/>
                  </a:solidFill>
                  <a:prstDash val="solid"/>
                  <a:round/>
                  <a:headEnd/>
                  <a:tailEnd/>
                </a:ln>
              </p:spPr>
              <p:txBody>
                <a:bodyPr/>
                <a:lstStyle/>
                <a:p>
                  <a:endParaRPr lang="en-US"/>
                </a:p>
              </p:txBody>
            </p:sp>
            <p:sp>
              <p:nvSpPr>
                <p:cNvPr id="9330" name="Freeform 33"/>
                <p:cNvSpPr>
                  <a:spLocks/>
                </p:cNvSpPr>
                <p:nvPr/>
              </p:nvSpPr>
              <p:spPr bwMode="auto">
                <a:xfrm>
                  <a:off x="5344" y="1394"/>
                  <a:ext cx="34" cy="114"/>
                </a:xfrm>
                <a:custGeom>
                  <a:avLst/>
                  <a:gdLst>
                    <a:gd name="T0" fmla="*/ 2 w 34"/>
                    <a:gd name="T1" fmla="*/ 3 h 114"/>
                    <a:gd name="T2" fmla="*/ 0 w 34"/>
                    <a:gd name="T3" fmla="*/ 37 h 114"/>
                    <a:gd name="T4" fmla="*/ 0 w 34"/>
                    <a:gd name="T5" fmla="*/ 63 h 114"/>
                    <a:gd name="T6" fmla="*/ 0 w 34"/>
                    <a:gd name="T7" fmla="*/ 105 h 114"/>
                    <a:gd name="T8" fmla="*/ 16 w 34"/>
                    <a:gd name="T9" fmla="*/ 113 h 114"/>
                    <a:gd name="T10" fmla="*/ 30 w 34"/>
                    <a:gd name="T11" fmla="*/ 113 h 114"/>
                    <a:gd name="T12" fmla="*/ 33 w 34"/>
                    <a:gd name="T13" fmla="*/ 0 h 114"/>
                    <a:gd name="T14" fmla="*/ 2 w 34"/>
                    <a:gd name="T15" fmla="*/ 3 h 114"/>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114"/>
                    <a:gd name="T26" fmla="*/ 34 w 34"/>
                    <a:gd name="T27" fmla="*/ 114 h 1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114">
                      <a:moveTo>
                        <a:pt x="2" y="3"/>
                      </a:moveTo>
                      <a:lnTo>
                        <a:pt x="0" y="37"/>
                      </a:lnTo>
                      <a:lnTo>
                        <a:pt x="0" y="63"/>
                      </a:lnTo>
                      <a:lnTo>
                        <a:pt x="0" y="105"/>
                      </a:lnTo>
                      <a:lnTo>
                        <a:pt x="16" y="113"/>
                      </a:lnTo>
                      <a:lnTo>
                        <a:pt x="30" y="113"/>
                      </a:lnTo>
                      <a:lnTo>
                        <a:pt x="33" y="0"/>
                      </a:lnTo>
                      <a:lnTo>
                        <a:pt x="2" y="3"/>
                      </a:lnTo>
                    </a:path>
                  </a:pathLst>
                </a:custGeom>
                <a:solidFill>
                  <a:srgbClr val="808080"/>
                </a:solidFill>
                <a:ln w="9525" cap="rnd">
                  <a:noFill/>
                  <a:round/>
                  <a:headEnd/>
                  <a:tailEnd/>
                </a:ln>
              </p:spPr>
              <p:txBody>
                <a:bodyPr/>
                <a:lstStyle/>
                <a:p>
                  <a:endParaRPr lang="en-US"/>
                </a:p>
              </p:txBody>
            </p:sp>
          </p:grpSp>
          <p:grpSp>
            <p:nvGrpSpPr>
              <p:cNvPr id="9269" name="Group 34"/>
              <p:cNvGrpSpPr>
                <a:grpSpLocks/>
              </p:cNvGrpSpPr>
              <p:nvPr/>
            </p:nvGrpSpPr>
            <p:grpSpPr bwMode="auto">
              <a:xfrm>
                <a:off x="5360" y="1512"/>
                <a:ext cx="94" cy="60"/>
                <a:chOff x="5360" y="1512"/>
                <a:chExt cx="94" cy="60"/>
              </a:xfrm>
            </p:grpSpPr>
            <p:sp>
              <p:nvSpPr>
                <p:cNvPr id="9324" name="Freeform 35"/>
                <p:cNvSpPr>
                  <a:spLocks/>
                </p:cNvSpPr>
                <p:nvPr/>
              </p:nvSpPr>
              <p:spPr bwMode="auto">
                <a:xfrm>
                  <a:off x="5360" y="1512"/>
                  <a:ext cx="94" cy="60"/>
                </a:xfrm>
                <a:custGeom>
                  <a:avLst/>
                  <a:gdLst>
                    <a:gd name="T0" fmla="*/ 37 w 94"/>
                    <a:gd name="T1" fmla="*/ 1 h 60"/>
                    <a:gd name="T2" fmla="*/ 36 w 94"/>
                    <a:gd name="T3" fmla="*/ 16 h 60"/>
                    <a:gd name="T4" fmla="*/ 61 w 94"/>
                    <a:gd name="T5" fmla="*/ 31 h 60"/>
                    <a:gd name="T6" fmla="*/ 81 w 94"/>
                    <a:gd name="T7" fmla="*/ 37 h 60"/>
                    <a:gd name="T8" fmla="*/ 93 w 94"/>
                    <a:gd name="T9" fmla="*/ 43 h 60"/>
                    <a:gd name="T10" fmla="*/ 92 w 94"/>
                    <a:gd name="T11" fmla="*/ 51 h 60"/>
                    <a:gd name="T12" fmla="*/ 77 w 94"/>
                    <a:gd name="T13" fmla="*/ 57 h 60"/>
                    <a:gd name="T14" fmla="*/ 55 w 94"/>
                    <a:gd name="T15" fmla="*/ 59 h 60"/>
                    <a:gd name="T16" fmla="*/ 36 w 94"/>
                    <a:gd name="T17" fmla="*/ 55 h 60"/>
                    <a:gd name="T18" fmla="*/ 25 w 94"/>
                    <a:gd name="T19" fmla="*/ 51 h 60"/>
                    <a:gd name="T20" fmla="*/ 24 w 94"/>
                    <a:gd name="T21" fmla="*/ 55 h 60"/>
                    <a:gd name="T22" fmla="*/ 10 w 94"/>
                    <a:gd name="T23" fmla="*/ 55 h 60"/>
                    <a:gd name="T24" fmla="*/ 1 w 94"/>
                    <a:gd name="T25" fmla="*/ 52 h 60"/>
                    <a:gd name="T26" fmla="*/ 1 w 94"/>
                    <a:gd name="T27" fmla="*/ 44 h 60"/>
                    <a:gd name="T28" fmla="*/ 0 w 94"/>
                    <a:gd name="T29" fmla="*/ 39 h 60"/>
                    <a:gd name="T30" fmla="*/ 0 w 94"/>
                    <a:gd name="T31" fmla="*/ 28 h 60"/>
                    <a:gd name="T32" fmla="*/ 2 w 94"/>
                    <a:gd name="T33" fmla="*/ 22 h 60"/>
                    <a:gd name="T34" fmla="*/ 7 w 94"/>
                    <a:gd name="T35" fmla="*/ 15 h 60"/>
                    <a:gd name="T36" fmla="*/ 8 w 94"/>
                    <a:gd name="T37" fmla="*/ 0 h 60"/>
                    <a:gd name="T38" fmla="*/ 37 w 94"/>
                    <a:gd name="T39" fmla="*/ 1 h 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4"/>
                    <a:gd name="T61" fmla="*/ 0 h 60"/>
                    <a:gd name="T62" fmla="*/ 94 w 94"/>
                    <a:gd name="T63" fmla="*/ 60 h 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4" h="60">
                      <a:moveTo>
                        <a:pt x="37" y="1"/>
                      </a:moveTo>
                      <a:lnTo>
                        <a:pt x="36" y="16"/>
                      </a:lnTo>
                      <a:lnTo>
                        <a:pt x="61" y="31"/>
                      </a:lnTo>
                      <a:lnTo>
                        <a:pt x="81" y="37"/>
                      </a:lnTo>
                      <a:lnTo>
                        <a:pt x="93" y="43"/>
                      </a:lnTo>
                      <a:lnTo>
                        <a:pt x="92" y="51"/>
                      </a:lnTo>
                      <a:lnTo>
                        <a:pt x="77" y="57"/>
                      </a:lnTo>
                      <a:lnTo>
                        <a:pt x="55" y="59"/>
                      </a:lnTo>
                      <a:lnTo>
                        <a:pt x="36" y="55"/>
                      </a:lnTo>
                      <a:lnTo>
                        <a:pt x="25" y="51"/>
                      </a:lnTo>
                      <a:lnTo>
                        <a:pt x="24" y="55"/>
                      </a:lnTo>
                      <a:lnTo>
                        <a:pt x="10" y="55"/>
                      </a:lnTo>
                      <a:lnTo>
                        <a:pt x="1" y="52"/>
                      </a:lnTo>
                      <a:lnTo>
                        <a:pt x="1" y="44"/>
                      </a:lnTo>
                      <a:lnTo>
                        <a:pt x="0" y="39"/>
                      </a:lnTo>
                      <a:lnTo>
                        <a:pt x="0" y="28"/>
                      </a:lnTo>
                      <a:lnTo>
                        <a:pt x="2" y="22"/>
                      </a:lnTo>
                      <a:lnTo>
                        <a:pt x="7" y="15"/>
                      </a:lnTo>
                      <a:lnTo>
                        <a:pt x="8" y="0"/>
                      </a:lnTo>
                      <a:lnTo>
                        <a:pt x="37" y="1"/>
                      </a:lnTo>
                    </a:path>
                  </a:pathLst>
                </a:custGeom>
                <a:solidFill>
                  <a:srgbClr val="606060"/>
                </a:solidFill>
                <a:ln w="12700" cap="rnd" cmpd="sng">
                  <a:solidFill>
                    <a:srgbClr val="000000"/>
                  </a:solidFill>
                  <a:prstDash val="solid"/>
                  <a:round/>
                  <a:headEnd/>
                  <a:tailEnd/>
                </a:ln>
              </p:spPr>
              <p:txBody>
                <a:bodyPr/>
                <a:lstStyle/>
                <a:p>
                  <a:endParaRPr lang="en-US"/>
                </a:p>
              </p:txBody>
            </p:sp>
            <p:sp>
              <p:nvSpPr>
                <p:cNvPr id="9325" name="Freeform 36"/>
                <p:cNvSpPr>
                  <a:spLocks/>
                </p:cNvSpPr>
                <p:nvPr/>
              </p:nvSpPr>
              <p:spPr bwMode="auto">
                <a:xfrm>
                  <a:off x="5391" y="1533"/>
                  <a:ext cx="30" cy="19"/>
                </a:xfrm>
                <a:custGeom>
                  <a:avLst/>
                  <a:gdLst>
                    <a:gd name="T0" fmla="*/ 7 w 30"/>
                    <a:gd name="T1" fmla="*/ 0 h 19"/>
                    <a:gd name="T2" fmla="*/ 0 w 30"/>
                    <a:gd name="T3" fmla="*/ 10 h 19"/>
                    <a:gd name="T4" fmla="*/ 26 w 30"/>
                    <a:gd name="T5" fmla="*/ 18 h 19"/>
                    <a:gd name="T6" fmla="*/ 29 w 30"/>
                    <a:gd name="T7" fmla="*/ 11 h 19"/>
                    <a:gd name="T8" fmla="*/ 7 w 30"/>
                    <a:gd name="T9" fmla="*/ 0 h 19"/>
                    <a:gd name="T10" fmla="*/ 0 60000 65536"/>
                    <a:gd name="T11" fmla="*/ 0 60000 65536"/>
                    <a:gd name="T12" fmla="*/ 0 60000 65536"/>
                    <a:gd name="T13" fmla="*/ 0 60000 65536"/>
                    <a:gd name="T14" fmla="*/ 0 60000 65536"/>
                    <a:gd name="T15" fmla="*/ 0 w 30"/>
                    <a:gd name="T16" fmla="*/ 0 h 19"/>
                    <a:gd name="T17" fmla="*/ 30 w 30"/>
                    <a:gd name="T18" fmla="*/ 19 h 19"/>
                  </a:gdLst>
                  <a:ahLst/>
                  <a:cxnLst>
                    <a:cxn ang="T10">
                      <a:pos x="T0" y="T1"/>
                    </a:cxn>
                    <a:cxn ang="T11">
                      <a:pos x="T2" y="T3"/>
                    </a:cxn>
                    <a:cxn ang="T12">
                      <a:pos x="T4" y="T5"/>
                    </a:cxn>
                    <a:cxn ang="T13">
                      <a:pos x="T6" y="T7"/>
                    </a:cxn>
                    <a:cxn ang="T14">
                      <a:pos x="T8" y="T9"/>
                    </a:cxn>
                  </a:cxnLst>
                  <a:rect l="T15" t="T16" r="T17" b="T18"/>
                  <a:pathLst>
                    <a:path w="30" h="19">
                      <a:moveTo>
                        <a:pt x="7" y="0"/>
                      </a:moveTo>
                      <a:lnTo>
                        <a:pt x="0" y="10"/>
                      </a:lnTo>
                      <a:lnTo>
                        <a:pt x="26" y="18"/>
                      </a:lnTo>
                      <a:lnTo>
                        <a:pt x="29" y="11"/>
                      </a:lnTo>
                      <a:lnTo>
                        <a:pt x="7" y="0"/>
                      </a:lnTo>
                    </a:path>
                  </a:pathLst>
                </a:custGeom>
                <a:solidFill>
                  <a:srgbClr val="808080"/>
                </a:solidFill>
                <a:ln w="9525" cap="rnd">
                  <a:noFill/>
                  <a:round/>
                  <a:headEnd/>
                  <a:tailEnd/>
                </a:ln>
              </p:spPr>
              <p:txBody>
                <a:bodyPr/>
                <a:lstStyle/>
                <a:p>
                  <a:endParaRPr lang="en-US"/>
                </a:p>
              </p:txBody>
            </p:sp>
            <p:sp>
              <p:nvSpPr>
                <p:cNvPr id="9326" name="Freeform 37"/>
                <p:cNvSpPr>
                  <a:spLocks/>
                </p:cNvSpPr>
                <p:nvPr/>
              </p:nvSpPr>
              <p:spPr bwMode="auto">
                <a:xfrm>
                  <a:off x="5419" y="1546"/>
                  <a:ext cx="32" cy="17"/>
                </a:xfrm>
                <a:custGeom>
                  <a:avLst/>
                  <a:gdLst>
                    <a:gd name="T0" fmla="*/ 4 w 32"/>
                    <a:gd name="T1" fmla="*/ 0 h 17"/>
                    <a:gd name="T2" fmla="*/ 0 w 32"/>
                    <a:gd name="T3" fmla="*/ 7 h 17"/>
                    <a:gd name="T4" fmla="*/ 15 w 32"/>
                    <a:gd name="T5" fmla="*/ 14 h 17"/>
                    <a:gd name="T6" fmla="*/ 22 w 32"/>
                    <a:gd name="T7" fmla="*/ 16 h 17"/>
                    <a:gd name="T8" fmla="*/ 31 w 32"/>
                    <a:gd name="T9" fmla="*/ 16 h 17"/>
                    <a:gd name="T10" fmla="*/ 22 w 32"/>
                    <a:gd name="T11" fmla="*/ 7 h 17"/>
                    <a:gd name="T12" fmla="*/ 4 w 32"/>
                    <a:gd name="T13" fmla="*/ 0 h 17"/>
                    <a:gd name="T14" fmla="*/ 0 60000 65536"/>
                    <a:gd name="T15" fmla="*/ 0 60000 65536"/>
                    <a:gd name="T16" fmla="*/ 0 60000 65536"/>
                    <a:gd name="T17" fmla="*/ 0 60000 65536"/>
                    <a:gd name="T18" fmla="*/ 0 60000 65536"/>
                    <a:gd name="T19" fmla="*/ 0 60000 65536"/>
                    <a:gd name="T20" fmla="*/ 0 60000 65536"/>
                    <a:gd name="T21" fmla="*/ 0 w 32"/>
                    <a:gd name="T22" fmla="*/ 0 h 17"/>
                    <a:gd name="T23" fmla="*/ 32 w 3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17">
                      <a:moveTo>
                        <a:pt x="4" y="0"/>
                      </a:moveTo>
                      <a:lnTo>
                        <a:pt x="0" y="7"/>
                      </a:lnTo>
                      <a:lnTo>
                        <a:pt x="15" y="14"/>
                      </a:lnTo>
                      <a:lnTo>
                        <a:pt x="22" y="16"/>
                      </a:lnTo>
                      <a:lnTo>
                        <a:pt x="31" y="16"/>
                      </a:lnTo>
                      <a:lnTo>
                        <a:pt x="22" y="7"/>
                      </a:lnTo>
                      <a:lnTo>
                        <a:pt x="4" y="0"/>
                      </a:lnTo>
                    </a:path>
                  </a:pathLst>
                </a:custGeom>
                <a:solidFill>
                  <a:srgbClr val="808080"/>
                </a:solidFill>
                <a:ln w="9525" cap="rnd">
                  <a:noFill/>
                  <a:round/>
                  <a:headEnd/>
                  <a:tailEnd/>
                </a:ln>
              </p:spPr>
              <p:txBody>
                <a:bodyPr/>
                <a:lstStyle/>
                <a:p>
                  <a:endParaRPr lang="en-US"/>
                </a:p>
              </p:txBody>
            </p:sp>
            <p:sp>
              <p:nvSpPr>
                <p:cNvPr id="9327" name="Freeform 38"/>
                <p:cNvSpPr>
                  <a:spLocks/>
                </p:cNvSpPr>
                <p:nvPr/>
              </p:nvSpPr>
              <p:spPr bwMode="auto">
                <a:xfrm>
                  <a:off x="5362" y="1533"/>
                  <a:ext cx="90" cy="36"/>
                </a:xfrm>
                <a:custGeom>
                  <a:avLst/>
                  <a:gdLst>
                    <a:gd name="T0" fmla="*/ 89 w 90"/>
                    <a:gd name="T1" fmla="*/ 29 h 36"/>
                    <a:gd name="T2" fmla="*/ 89 w 90"/>
                    <a:gd name="T3" fmla="*/ 24 h 36"/>
                    <a:gd name="T4" fmla="*/ 77 w 90"/>
                    <a:gd name="T5" fmla="*/ 26 h 36"/>
                    <a:gd name="T6" fmla="*/ 58 w 90"/>
                    <a:gd name="T7" fmla="*/ 22 h 36"/>
                    <a:gd name="T8" fmla="*/ 47 w 90"/>
                    <a:gd name="T9" fmla="*/ 19 h 36"/>
                    <a:gd name="T10" fmla="*/ 27 w 90"/>
                    <a:gd name="T11" fmla="*/ 11 h 36"/>
                    <a:gd name="T12" fmla="*/ 18 w 90"/>
                    <a:gd name="T13" fmla="*/ 10 h 36"/>
                    <a:gd name="T14" fmla="*/ 9 w 90"/>
                    <a:gd name="T15" fmla="*/ 5 h 36"/>
                    <a:gd name="T16" fmla="*/ 4 w 90"/>
                    <a:gd name="T17" fmla="*/ 0 h 36"/>
                    <a:gd name="T18" fmla="*/ 0 w 90"/>
                    <a:gd name="T19" fmla="*/ 7 h 36"/>
                    <a:gd name="T20" fmla="*/ 0 w 90"/>
                    <a:gd name="T21" fmla="*/ 22 h 36"/>
                    <a:gd name="T22" fmla="*/ 6 w 90"/>
                    <a:gd name="T23" fmla="*/ 24 h 36"/>
                    <a:gd name="T24" fmla="*/ 22 w 90"/>
                    <a:gd name="T25" fmla="*/ 27 h 36"/>
                    <a:gd name="T26" fmla="*/ 29 w 90"/>
                    <a:gd name="T27" fmla="*/ 27 h 36"/>
                    <a:gd name="T28" fmla="*/ 39 w 90"/>
                    <a:gd name="T29" fmla="*/ 32 h 36"/>
                    <a:gd name="T30" fmla="*/ 51 w 90"/>
                    <a:gd name="T31" fmla="*/ 35 h 36"/>
                    <a:gd name="T32" fmla="*/ 60 w 90"/>
                    <a:gd name="T33" fmla="*/ 35 h 36"/>
                    <a:gd name="T34" fmla="*/ 73 w 90"/>
                    <a:gd name="T35" fmla="*/ 35 h 36"/>
                    <a:gd name="T36" fmla="*/ 89 w 90"/>
                    <a:gd name="T37" fmla="*/ 29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
                    <a:gd name="T58" fmla="*/ 0 h 36"/>
                    <a:gd name="T59" fmla="*/ 90 w 90"/>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 h="36">
                      <a:moveTo>
                        <a:pt x="89" y="29"/>
                      </a:moveTo>
                      <a:lnTo>
                        <a:pt x="89" y="24"/>
                      </a:lnTo>
                      <a:lnTo>
                        <a:pt x="77" y="26"/>
                      </a:lnTo>
                      <a:lnTo>
                        <a:pt x="58" y="22"/>
                      </a:lnTo>
                      <a:lnTo>
                        <a:pt x="47" y="19"/>
                      </a:lnTo>
                      <a:lnTo>
                        <a:pt x="27" y="11"/>
                      </a:lnTo>
                      <a:lnTo>
                        <a:pt x="18" y="10"/>
                      </a:lnTo>
                      <a:lnTo>
                        <a:pt x="9" y="5"/>
                      </a:lnTo>
                      <a:lnTo>
                        <a:pt x="4" y="0"/>
                      </a:lnTo>
                      <a:lnTo>
                        <a:pt x="0" y="7"/>
                      </a:lnTo>
                      <a:lnTo>
                        <a:pt x="0" y="22"/>
                      </a:lnTo>
                      <a:lnTo>
                        <a:pt x="6" y="24"/>
                      </a:lnTo>
                      <a:lnTo>
                        <a:pt x="22" y="27"/>
                      </a:lnTo>
                      <a:lnTo>
                        <a:pt x="29" y="27"/>
                      </a:lnTo>
                      <a:lnTo>
                        <a:pt x="39" y="32"/>
                      </a:lnTo>
                      <a:lnTo>
                        <a:pt x="51" y="35"/>
                      </a:lnTo>
                      <a:lnTo>
                        <a:pt x="60" y="35"/>
                      </a:lnTo>
                      <a:lnTo>
                        <a:pt x="73" y="35"/>
                      </a:lnTo>
                      <a:lnTo>
                        <a:pt x="89" y="29"/>
                      </a:lnTo>
                    </a:path>
                  </a:pathLst>
                </a:custGeom>
                <a:solidFill>
                  <a:srgbClr val="808080"/>
                </a:solidFill>
                <a:ln w="9525" cap="rnd">
                  <a:noFill/>
                  <a:round/>
                  <a:headEnd/>
                  <a:tailEnd/>
                </a:ln>
              </p:spPr>
              <p:txBody>
                <a:bodyPr/>
                <a:lstStyle/>
                <a:p>
                  <a:endParaRPr lang="en-US"/>
                </a:p>
              </p:txBody>
            </p:sp>
            <p:sp>
              <p:nvSpPr>
                <p:cNvPr id="9328" name="Freeform 39"/>
                <p:cNvSpPr>
                  <a:spLocks/>
                </p:cNvSpPr>
                <p:nvPr/>
              </p:nvSpPr>
              <p:spPr bwMode="auto">
                <a:xfrm>
                  <a:off x="5367" y="1513"/>
                  <a:ext cx="31" cy="30"/>
                </a:xfrm>
                <a:custGeom>
                  <a:avLst/>
                  <a:gdLst>
                    <a:gd name="T0" fmla="*/ 29 w 31"/>
                    <a:gd name="T1" fmla="*/ 2 h 30"/>
                    <a:gd name="T2" fmla="*/ 27 w 31"/>
                    <a:gd name="T3" fmla="*/ 16 h 30"/>
                    <a:gd name="T4" fmla="*/ 30 w 31"/>
                    <a:gd name="T5" fmla="*/ 19 h 30"/>
                    <a:gd name="T6" fmla="*/ 23 w 31"/>
                    <a:gd name="T7" fmla="*/ 29 h 30"/>
                    <a:gd name="T8" fmla="*/ 13 w 31"/>
                    <a:gd name="T9" fmla="*/ 29 h 30"/>
                    <a:gd name="T10" fmla="*/ 4 w 31"/>
                    <a:gd name="T11" fmla="*/ 24 h 30"/>
                    <a:gd name="T12" fmla="*/ 0 w 31"/>
                    <a:gd name="T13" fmla="*/ 19 h 30"/>
                    <a:gd name="T14" fmla="*/ 2 w 31"/>
                    <a:gd name="T15" fmla="*/ 15 h 30"/>
                    <a:gd name="T16" fmla="*/ 2 w 31"/>
                    <a:gd name="T17" fmla="*/ 0 h 30"/>
                    <a:gd name="T18" fmla="*/ 29 w 31"/>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0"/>
                    <a:gd name="T32" fmla="*/ 31 w 31"/>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0">
                      <a:moveTo>
                        <a:pt x="29" y="2"/>
                      </a:moveTo>
                      <a:lnTo>
                        <a:pt x="27" y="16"/>
                      </a:lnTo>
                      <a:lnTo>
                        <a:pt x="30" y="19"/>
                      </a:lnTo>
                      <a:lnTo>
                        <a:pt x="23" y="29"/>
                      </a:lnTo>
                      <a:lnTo>
                        <a:pt x="13" y="29"/>
                      </a:lnTo>
                      <a:lnTo>
                        <a:pt x="4" y="24"/>
                      </a:lnTo>
                      <a:lnTo>
                        <a:pt x="0" y="19"/>
                      </a:lnTo>
                      <a:lnTo>
                        <a:pt x="2" y="15"/>
                      </a:lnTo>
                      <a:lnTo>
                        <a:pt x="2" y="0"/>
                      </a:lnTo>
                      <a:lnTo>
                        <a:pt x="29" y="2"/>
                      </a:lnTo>
                    </a:path>
                  </a:pathLst>
                </a:custGeom>
                <a:solidFill>
                  <a:srgbClr val="A0A0A0"/>
                </a:solidFill>
                <a:ln w="9525" cap="rnd">
                  <a:noFill/>
                  <a:round/>
                  <a:headEnd/>
                  <a:tailEnd/>
                </a:ln>
              </p:spPr>
              <p:txBody>
                <a:bodyPr/>
                <a:lstStyle/>
                <a:p>
                  <a:endParaRPr lang="en-US"/>
                </a:p>
              </p:txBody>
            </p:sp>
          </p:grpSp>
          <p:sp>
            <p:nvSpPr>
              <p:cNvPr id="9270" name="Oval 40"/>
              <p:cNvSpPr>
                <a:spLocks noChangeArrowheads="1"/>
              </p:cNvSpPr>
              <p:nvPr/>
            </p:nvSpPr>
            <p:spPr bwMode="auto">
              <a:xfrm>
                <a:off x="5225" y="1515"/>
                <a:ext cx="103" cy="49"/>
              </a:xfrm>
              <a:prstGeom prst="ellipse">
                <a:avLst/>
              </a:prstGeom>
              <a:solidFill>
                <a:srgbClr val="606060"/>
              </a:solidFill>
              <a:ln w="12700">
                <a:solidFill>
                  <a:srgbClr val="000000"/>
                </a:solidFill>
                <a:round/>
                <a:headEnd/>
                <a:tailEnd/>
              </a:ln>
            </p:spPr>
            <p:txBody>
              <a:bodyPr wrap="none" anchor="ctr"/>
              <a:lstStyle/>
              <a:p>
                <a:endParaRPr lang="en-US" sz="2400">
                  <a:cs typeface="Angsana New" pitchFamily="18" charset="-34"/>
                </a:endParaRPr>
              </a:p>
            </p:txBody>
          </p:sp>
          <p:sp>
            <p:nvSpPr>
              <p:cNvPr id="9271" name="Rectangle 41"/>
              <p:cNvSpPr>
                <a:spLocks noChangeArrowheads="1"/>
              </p:cNvSpPr>
              <p:nvPr/>
            </p:nvSpPr>
            <p:spPr bwMode="auto">
              <a:xfrm>
                <a:off x="5265" y="1408"/>
                <a:ext cx="23" cy="117"/>
              </a:xfrm>
              <a:prstGeom prst="rect">
                <a:avLst/>
              </a:prstGeom>
              <a:solidFill>
                <a:srgbClr val="606060"/>
              </a:solidFill>
              <a:ln w="12700">
                <a:solidFill>
                  <a:srgbClr val="000000"/>
                </a:solidFill>
                <a:miter lim="800000"/>
                <a:headEnd/>
                <a:tailEnd/>
              </a:ln>
            </p:spPr>
            <p:txBody>
              <a:bodyPr wrap="none" anchor="ctr"/>
              <a:lstStyle/>
              <a:p>
                <a:endParaRPr lang="en-US" sz="2400">
                  <a:cs typeface="Angsana New" pitchFamily="18" charset="-34"/>
                </a:endParaRPr>
              </a:p>
            </p:txBody>
          </p:sp>
          <p:grpSp>
            <p:nvGrpSpPr>
              <p:cNvPr id="9272" name="Group 42"/>
              <p:cNvGrpSpPr>
                <a:grpSpLocks/>
              </p:cNvGrpSpPr>
              <p:nvPr/>
            </p:nvGrpSpPr>
            <p:grpSpPr bwMode="auto">
              <a:xfrm>
                <a:off x="5212" y="1359"/>
                <a:ext cx="146" cy="65"/>
                <a:chOff x="5212" y="1359"/>
                <a:chExt cx="146" cy="65"/>
              </a:xfrm>
            </p:grpSpPr>
            <p:sp>
              <p:nvSpPr>
                <p:cNvPr id="9322" name="Freeform 43"/>
                <p:cNvSpPr>
                  <a:spLocks/>
                </p:cNvSpPr>
                <p:nvPr/>
              </p:nvSpPr>
              <p:spPr bwMode="auto">
                <a:xfrm>
                  <a:off x="5212" y="1359"/>
                  <a:ext cx="146" cy="65"/>
                </a:xfrm>
                <a:custGeom>
                  <a:avLst/>
                  <a:gdLst>
                    <a:gd name="T0" fmla="*/ 145 w 146"/>
                    <a:gd name="T1" fmla="*/ 33 h 65"/>
                    <a:gd name="T2" fmla="*/ 143 w 146"/>
                    <a:gd name="T3" fmla="*/ 52 h 65"/>
                    <a:gd name="T4" fmla="*/ 95 w 146"/>
                    <a:gd name="T5" fmla="*/ 64 h 65"/>
                    <a:gd name="T6" fmla="*/ 43 w 146"/>
                    <a:gd name="T7" fmla="*/ 64 h 65"/>
                    <a:gd name="T8" fmla="*/ 2 w 146"/>
                    <a:gd name="T9" fmla="*/ 47 h 65"/>
                    <a:gd name="T10" fmla="*/ 0 w 146"/>
                    <a:gd name="T11" fmla="*/ 1 h 65"/>
                    <a:gd name="T12" fmla="*/ 81 w 146"/>
                    <a:gd name="T13" fmla="*/ 0 h 65"/>
                    <a:gd name="T14" fmla="*/ 145 w 146"/>
                    <a:gd name="T15" fmla="*/ 33 h 65"/>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65"/>
                    <a:gd name="T26" fmla="*/ 146 w 146"/>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65">
                      <a:moveTo>
                        <a:pt x="145" y="33"/>
                      </a:moveTo>
                      <a:lnTo>
                        <a:pt x="143" y="52"/>
                      </a:lnTo>
                      <a:lnTo>
                        <a:pt x="95" y="64"/>
                      </a:lnTo>
                      <a:lnTo>
                        <a:pt x="43" y="64"/>
                      </a:lnTo>
                      <a:lnTo>
                        <a:pt x="2" y="47"/>
                      </a:lnTo>
                      <a:lnTo>
                        <a:pt x="0" y="1"/>
                      </a:lnTo>
                      <a:lnTo>
                        <a:pt x="81" y="0"/>
                      </a:lnTo>
                      <a:lnTo>
                        <a:pt x="145" y="33"/>
                      </a:lnTo>
                    </a:path>
                  </a:pathLst>
                </a:custGeom>
                <a:solidFill>
                  <a:srgbClr val="404040"/>
                </a:solidFill>
                <a:ln w="12700" cap="rnd" cmpd="sng">
                  <a:solidFill>
                    <a:srgbClr val="000000"/>
                  </a:solidFill>
                  <a:prstDash val="solid"/>
                  <a:round/>
                  <a:headEnd/>
                  <a:tailEnd/>
                </a:ln>
              </p:spPr>
              <p:txBody>
                <a:bodyPr/>
                <a:lstStyle/>
                <a:p>
                  <a:endParaRPr lang="en-US"/>
                </a:p>
              </p:txBody>
            </p:sp>
            <p:sp>
              <p:nvSpPr>
                <p:cNvPr id="9323" name="Freeform 44"/>
                <p:cNvSpPr>
                  <a:spLocks/>
                </p:cNvSpPr>
                <p:nvPr/>
              </p:nvSpPr>
              <p:spPr bwMode="auto">
                <a:xfrm>
                  <a:off x="5215" y="1384"/>
                  <a:ext cx="140" cy="37"/>
                </a:xfrm>
                <a:custGeom>
                  <a:avLst/>
                  <a:gdLst>
                    <a:gd name="T0" fmla="*/ 139 w 140"/>
                    <a:gd name="T1" fmla="*/ 11 h 37"/>
                    <a:gd name="T2" fmla="*/ 137 w 140"/>
                    <a:gd name="T3" fmla="*/ 26 h 37"/>
                    <a:gd name="T4" fmla="*/ 94 w 140"/>
                    <a:gd name="T5" fmla="*/ 36 h 37"/>
                    <a:gd name="T6" fmla="*/ 38 w 140"/>
                    <a:gd name="T7" fmla="*/ 36 h 37"/>
                    <a:gd name="T8" fmla="*/ 0 w 140"/>
                    <a:gd name="T9" fmla="*/ 18 h 37"/>
                    <a:gd name="T10" fmla="*/ 0 w 140"/>
                    <a:gd name="T11" fmla="*/ 0 h 37"/>
                    <a:gd name="T12" fmla="*/ 36 w 140"/>
                    <a:gd name="T13" fmla="*/ 18 h 37"/>
                    <a:gd name="T14" fmla="*/ 93 w 140"/>
                    <a:gd name="T15" fmla="*/ 20 h 37"/>
                    <a:gd name="T16" fmla="*/ 139 w 140"/>
                    <a:gd name="T17" fmla="*/ 11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37"/>
                    <a:gd name="T29" fmla="*/ 140 w 140"/>
                    <a:gd name="T30" fmla="*/ 37 h 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37">
                      <a:moveTo>
                        <a:pt x="139" y="11"/>
                      </a:moveTo>
                      <a:lnTo>
                        <a:pt x="137" y="26"/>
                      </a:lnTo>
                      <a:lnTo>
                        <a:pt x="94" y="36"/>
                      </a:lnTo>
                      <a:lnTo>
                        <a:pt x="38" y="36"/>
                      </a:lnTo>
                      <a:lnTo>
                        <a:pt x="0" y="18"/>
                      </a:lnTo>
                      <a:lnTo>
                        <a:pt x="0" y="0"/>
                      </a:lnTo>
                      <a:lnTo>
                        <a:pt x="36" y="18"/>
                      </a:lnTo>
                      <a:lnTo>
                        <a:pt x="93" y="20"/>
                      </a:lnTo>
                      <a:lnTo>
                        <a:pt x="139" y="11"/>
                      </a:lnTo>
                    </a:path>
                  </a:pathLst>
                </a:custGeom>
                <a:solidFill>
                  <a:srgbClr val="606060"/>
                </a:solidFill>
                <a:ln w="9525" cap="rnd">
                  <a:noFill/>
                  <a:round/>
                  <a:headEnd/>
                  <a:tailEnd/>
                </a:ln>
              </p:spPr>
              <p:txBody>
                <a:bodyPr/>
                <a:lstStyle/>
                <a:p>
                  <a:endParaRPr lang="en-US"/>
                </a:p>
              </p:txBody>
            </p:sp>
          </p:grpSp>
          <p:sp>
            <p:nvSpPr>
              <p:cNvPr id="9273" name="Freeform 45"/>
              <p:cNvSpPr>
                <a:spLocks/>
              </p:cNvSpPr>
              <p:nvPr/>
            </p:nvSpPr>
            <p:spPr bwMode="auto">
              <a:xfrm>
                <a:off x="5207" y="1291"/>
                <a:ext cx="199" cy="234"/>
              </a:xfrm>
              <a:custGeom>
                <a:avLst/>
                <a:gdLst>
                  <a:gd name="T0" fmla="*/ 197 w 199"/>
                  <a:gd name="T1" fmla="*/ 131 h 234"/>
                  <a:gd name="T2" fmla="*/ 196 w 199"/>
                  <a:gd name="T3" fmla="*/ 107 h 234"/>
                  <a:gd name="T4" fmla="*/ 196 w 199"/>
                  <a:gd name="T5" fmla="*/ 82 h 234"/>
                  <a:gd name="T6" fmla="*/ 195 w 199"/>
                  <a:gd name="T7" fmla="*/ 63 h 234"/>
                  <a:gd name="T8" fmla="*/ 187 w 199"/>
                  <a:gd name="T9" fmla="*/ 52 h 234"/>
                  <a:gd name="T10" fmla="*/ 177 w 199"/>
                  <a:gd name="T11" fmla="*/ 46 h 234"/>
                  <a:gd name="T12" fmla="*/ 153 w 199"/>
                  <a:gd name="T13" fmla="*/ 34 h 234"/>
                  <a:gd name="T14" fmla="*/ 119 w 199"/>
                  <a:gd name="T15" fmla="*/ 24 h 234"/>
                  <a:gd name="T16" fmla="*/ 112 w 199"/>
                  <a:gd name="T17" fmla="*/ 23 h 234"/>
                  <a:gd name="T18" fmla="*/ 107 w 199"/>
                  <a:gd name="T19" fmla="*/ 24 h 234"/>
                  <a:gd name="T20" fmla="*/ 106 w 199"/>
                  <a:gd name="T21" fmla="*/ 22 h 234"/>
                  <a:gd name="T22" fmla="*/ 104 w 199"/>
                  <a:gd name="T23" fmla="*/ 19 h 234"/>
                  <a:gd name="T24" fmla="*/ 102 w 199"/>
                  <a:gd name="T25" fmla="*/ 20 h 234"/>
                  <a:gd name="T26" fmla="*/ 99 w 199"/>
                  <a:gd name="T27" fmla="*/ 20 h 234"/>
                  <a:gd name="T28" fmla="*/ 98 w 199"/>
                  <a:gd name="T29" fmla="*/ 16 h 234"/>
                  <a:gd name="T30" fmla="*/ 95 w 199"/>
                  <a:gd name="T31" fmla="*/ 14 h 234"/>
                  <a:gd name="T32" fmla="*/ 92 w 199"/>
                  <a:gd name="T33" fmla="*/ 13 h 234"/>
                  <a:gd name="T34" fmla="*/ 89 w 199"/>
                  <a:gd name="T35" fmla="*/ 13 h 234"/>
                  <a:gd name="T36" fmla="*/ 90 w 199"/>
                  <a:gd name="T37" fmla="*/ 9 h 234"/>
                  <a:gd name="T38" fmla="*/ 85 w 199"/>
                  <a:gd name="T39" fmla="*/ 0 h 234"/>
                  <a:gd name="T40" fmla="*/ 4 w 199"/>
                  <a:gd name="T41" fmla="*/ 2 h 234"/>
                  <a:gd name="T42" fmla="*/ 5 w 199"/>
                  <a:gd name="T43" fmla="*/ 13 h 234"/>
                  <a:gd name="T44" fmla="*/ 4 w 199"/>
                  <a:gd name="T45" fmla="*/ 22 h 234"/>
                  <a:gd name="T46" fmla="*/ 2 w 199"/>
                  <a:gd name="T47" fmla="*/ 29 h 234"/>
                  <a:gd name="T48" fmla="*/ 1 w 199"/>
                  <a:gd name="T49" fmla="*/ 37 h 234"/>
                  <a:gd name="T50" fmla="*/ 0 w 199"/>
                  <a:gd name="T51" fmla="*/ 50 h 234"/>
                  <a:gd name="T52" fmla="*/ 1 w 199"/>
                  <a:gd name="T53" fmla="*/ 58 h 234"/>
                  <a:gd name="T54" fmla="*/ 4 w 199"/>
                  <a:gd name="T55" fmla="*/ 66 h 234"/>
                  <a:gd name="T56" fmla="*/ 6 w 199"/>
                  <a:gd name="T57" fmla="*/ 72 h 234"/>
                  <a:gd name="T58" fmla="*/ 10 w 199"/>
                  <a:gd name="T59" fmla="*/ 74 h 234"/>
                  <a:gd name="T60" fmla="*/ 16 w 199"/>
                  <a:gd name="T61" fmla="*/ 77 h 234"/>
                  <a:gd name="T62" fmla="*/ 24 w 199"/>
                  <a:gd name="T63" fmla="*/ 80 h 234"/>
                  <a:gd name="T64" fmla="*/ 27 w 199"/>
                  <a:gd name="T65" fmla="*/ 85 h 234"/>
                  <a:gd name="T66" fmla="*/ 31 w 199"/>
                  <a:gd name="T67" fmla="*/ 89 h 234"/>
                  <a:gd name="T68" fmla="*/ 38 w 199"/>
                  <a:gd name="T69" fmla="*/ 93 h 234"/>
                  <a:gd name="T70" fmla="*/ 46 w 199"/>
                  <a:gd name="T71" fmla="*/ 97 h 234"/>
                  <a:gd name="T72" fmla="*/ 58 w 199"/>
                  <a:gd name="T73" fmla="*/ 98 h 234"/>
                  <a:gd name="T74" fmla="*/ 68 w 199"/>
                  <a:gd name="T75" fmla="*/ 98 h 234"/>
                  <a:gd name="T76" fmla="*/ 76 w 199"/>
                  <a:gd name="T77" fmla="*/ 97 h 234"/>
                  <a:gd name="T78" fmla="*/ 83 w 199"/>
                  <a:gd name="T79" fmla="*/ 97 h 234"/>
                  <a:gd name="T80" fmla="*/ 89 w 199"/>
                  <a:gd name="T81" fmla="*/ 100 h 234"/>
                  <a:gd name="T82" fmla="*/ 99 w 199"/>
                  <a:gd name="T83" fmla="*/ 99 h 234"/>
                  <a:gd name="T84" fmla="*/ 141 w 199"/>
                  <a:gd name="T85" fmla="*/ 107 h 234"/>
                  <a:gd name="T86" fmla="*/ 153 w 199"/>
                  <a:gd name="T87" fmla="*/ 108 h 234"/>
                  <a:gd name="T88" fmla="*/ 148 w 199"/>
                  <a:gd name="T89" fmla="*/ 139 h 234"/>
                  <a:gd name="T90" fmla="*/ 148 w 199"/>
                  <a:gd name="T91" fmla="*/ 156 h 234"/>
                  <a:gd name="T92" fmla="*/ 150 w 199"/>
                  <a:gd name="T93" fmla="*/ 177 h 234"/>
                  <a:gd name="T94" fmla="*/ 153 w 199"/>
                  <a:gd name="T95" fmla="*/ 201 h 234"/>
                  <a:gd name="T96" fmla="*/ 153 w 199"/>
                  <a:gd name="T97" fmla="*/ 226 h 234"/>
                  <a:gd name="T98" fmla="*/ 163 w 199"/>
                  <a:gd name="T99" fmla="*/ 229 h 234"/>
                  <a:gd name="T100" fmla="*/ 175 w 199"/>
                  <a:gd name="T101" fmla="*/ 231 h 234"/>
                  <a:gd name="T102" fmla="*/ 186 w 199"/>
                  <a:gd name="T103" fmla="*/ 233 h 234"/>
                  <a:gd name="T104" fmla="*/ 198 w 199"/>
                  <a:gd name="T105" fmla="*/ 231 h 234"/>
                  <a:gd name="T106" fmla="*/ 197 w 199"/>
                  <a:gd name="T107" fmla="*/ 208 h 234"/>
                  <a:gd name="T108" fmla="*/ 197 w 199"/>
                  <a:gd name="T109" fmla="*/ 170 h 234"/>
                  <a:gd name="T110" fmla="*/ 197 w 199"/>
                  <a:gd name="T111" fmla="*/ 136 h 234"/>
                  <a:gd name="T112" fmla="*/ 197 w 199"/>
                  <a:gd name="T113" fmla="*/ 131 h 2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9"/>
                  <a:gd name="T172" fmla="*/ 0 h 234"/>
                  <a:gd name="T173" fmla="*/ 199 w 199"/>
                  <a:gd name="T174" fmla="*/ 234 h 2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9" h="234">
                    <a:moveTo>
                      <a:pt x="197" y="131"/>
                    </a:moveTo>
                    <a:lnTo>
                      <a:pt x="196" y="107"/>
                    </a:lnTo>
                    <a:lnTo>
                      <a:pt x="196" y="82"/>
                    </a:lnTo>
                    <a:lnTo>
                      <a:pt x="195" y="63"/>
                    </a:lnTo>
                    <a:lnTo>
                      <a:pt x="187" y="52"/>
                    </a:lnTo>
                    <a:lnTo>
                      <a:pt x="177" y="46"/>
                    </a:lnTo>
                    <a:lnTo>
                      <a:pt x="153" y="34"/>
                    </a:lnTo>
                    <a:lnTo>
                      <a:pt x="119" y="24"/>
                    </a:lnTo>
                    <a:lnTo>
                      <a:pt x="112" y="23"/>
                    </a:lnTo>
                    <a:lnTo>
                      <a:pt x="107" y="24"/>
                    </a:lnTo>
                    <a:lnTo>
                      <a:pt x="106" y="22"/>
                    </a:lnTo>
                    <a:lnTo>
                      <a:pt x="104" y="19"/>
                    </a:lnTo>
                    <a:lnTo>
                      <a:pt x="102" y="20"/>
                    </a:lnTo>
                    <a:lnTo>
                      <a:pt x="99" y="20"/>
                    </a:lnTo>
                    <a:lnTo>
                      <a:pt x="98" y="16"/>
                    </a:lnTo>
                    <a:lnTo>
                      <a:pt x="95" y="14"/>
                    </a:lnTo>
                    <a:lnTo>
                      <a:pt x="92" y="13"/>
                    </a:lnTo>
                    <a:lnTo>
                      <a:pt x="89" y="13"/>
                    </a:lnTo>
                    <a:lnTo>
                      <a:pt x="90" y="9"/>
                    </a:lnTo>
                    <a:lnTo>
                      <a:pt x="85" y="0"/>
                    </a:lnTo>
                    <a:lnTo>
                      <a:pt x="4" y="2"/>
                    </a:lnTo>
                    <a:lnTo>
                      <a:pt x="5" y="13"/>
                    </a:lnTo>
                    <a:lnTo>
                      <a:pt x="4" y="22"/>
                    </a:lnTo>
                    <a:lnTo>
                      <a:pt x="2" y="29"/>
                    </a:lnTo>
                    <a:lnTo>
                      <a:pt x="1" y="37"/>
                    </a:lnTo>
                    <a:lnTo>
                      <a:pt x="0" y="50"/>
                    </a:lnTo>
                    <a:lnTo>
                      <a:pt x="1" y="58"/>
                    </a:lnTo>
                    <a:lnTo>
                      <a:pt x="4" y="66"/>
                    </a:lnTo>
                    <a:lnTo>
                      <a:pt x="6" y="72"/>
                    </a:lnTo>
                    <a:lnTo>
                      <a:pt x="10" y="74"/>
                    </a:lnTo>
                    <a:lnTo>
                      <a:pt x="16" y="77"/>
                    </a:lnTo>
                    <a:lnTo>
                      <a:pt x="24" y="80"/>
                    </a:lnTo>
                    <a:lnTo>
                      <a:pt x="27" y="85"/>
                    </a:lnTo>
                    <a:lnTo>
                      <a:pt x="31" y="89"/>
                    </a:lnTo>
                    <a:lnTo>
                      <a:pt x="38" y="93"/>
                    </a:lnTo>
                    <a:lnTo>
                      <a:pt x="46" y="97"/>
                    </a:lnTo>
                    <a:lnTo>
                      <a:pt x="58" y="98"/>
                    </a:lnTo>
                    <a:lnTo>
                      <a:pt x="68" y="98"/>
                    </a:lnTo>
                    <a:lnTo>
                      <a:pt x="76" y="97"/>
                    </a:lnTo>
                    <a:lnTo>
                      <a:pt x="83" y="97"/>
                    </a:lnTo>
                    <a:lnTo>
                      <a:pt x="89" y="100"/>
                    </a:lnTo>
                    <a:lnTo>
                      <a:pt x="99" y="99"/>
                    </a:lnTo>
                    <a:lnTo>
                      <a:pt x="141" y="107"/>
                    </a:lnTo>
                    <a:lnTo>
                      <a:pt x="153" y="108"/>
                    </a:lnTo>
                    <a:lnTo>
                      <a:pt x="148" y="139"/>
                    </a:lnTo>
                    <a:lnTo>
                      <a:pt x="148" y="156"/>
                    </a:lnTo>
                    <a:lnTo>
                      <a:pt x="150" y="177"/>
                    </a:lnTo>
                    <a:lnTo>
                      <a:pt x="153" y="201"/>
                    </a:lnTo>
                    <a:lnTo>
                      <a:pt x="153" y="226"/>
                    </a:lnTo>
                    <a:lnTo>
                      <a:pt x="163" y="229"/>
                    </a:lnTo>
                    <a:lnTo>
                      <a:pt x="175" y="231"/>
                    </a:lnTo>
                    <a:lnTo>
                      <a:pt x="186" y="233"/>
                    </a:lnTo>
                    <a:lnTo>
                      <a:pt x="198" y="231"/>
                    </a:lnTo>
                    <a:lnTo>
                      <a:pt x="197" y="208"/>
                    </a:lnTo>
                    <a:lnTo>
                      <a:pt x="197" y="170"/>
                    </a:lnTo>
                    <a:lnTo>
                      <a:pt x="197" y="136"/>
                    </a:lnTo>
                    <a:lnTo>
                      <a:pt x="197" y="131"/>
                    </a:lnTo>
                  </a:path>
                </a:pathLst>
              </a:custGeom>
              <a:solidFill>
                <a:srgbClr val="606060"/>
              </a:solidFill>
              <a:ln w="12700" cap="rnd" cmpd="sng">
                <a:solidFill>
                  <a:srgbClr val="000000"/>
                </a:solidFill>
                <a:prstDash val="solid"/>
                <a:round/>
                <a:headEnd/>
                <a:tailEnd/>
              </a:ln>
            </p:spPr>
            <p:txBody>
              <a:bodyPr/>
              <a:lstStyle/>
              <a:p>
                <a:endParaRPr lang="en-US"/>
              </a:p>
            </p:txBody>
          </p:sp>
          <p:sp>
            <p:nvSpPr>
              <p:cNvPr id="9274" name="Freeform 46"/>
              <p:cNvSpPr>
                <a:spLocks/>
              </p:cNvSpPr>
              <p:nvPr/>
            </p:nvSpPr>
            <p:spPr bwMode="auto">
              <a:xfrm>
                <a:off x="5210" y="1301"/>
                <a:ext cx="195" cy="221"/>
              </a:xfrm>
              <a:custGeom>
                <a:avLst/>
                <a:gdLst>
                  <a:gd name="T0" fmla="*/ 6 w 195"/>
                  <a:gd name="T1" fmla="*/ 11 h 221"/>
                  <a:gd name="T2" fmla="*/ 1 w 195"/>
                  <a:gd name="T3" fmla="*/ 23 h 221"/>
                  <a:gd name="T4" fmla="*/ 4 w 195"/>
                  <a:gd name="T5" fmla="*/ 61 h 221"/>
                  <a:gd name="T6" fmla="*/ 15 w 195"/>
                  <a:gd name="T7" fmla="*/ 61 h 221"/>
                  <a:gd name="T8" fmla="*/ 27 w 195"/>
                  <a:gd name="T9" fmla="*/ 74 h 221"/>
                  <a:gd name="T10" fmla="*/ 55 w 195"/>
                  <a:gd name="T11" fmla="*/ 84 h 221"/>
                  <a:gd name="T12" fmla="*/ 81 w 195"/>
                  <a:gd name="T13" fmla="*/ 84 h 221"/>
                  <a:gd name="T14" fmla="*/ 71 w 195"/>
                  <a:gd name="T15" fmla="*/ 70 h 221"/>
                  <a:gd name="T16" fmla="*/ 84 w 195"/>
                  <a:gd name="T17" fmla="*/ 83 h 221"/>
                  <a:gd name="T18" fmla="*/ 97 w 195"/>
                  <a:gd name="T19" fmla="*/ 86 h 221"/>
                  <a:gd name="T20" fmla="*/ 88 w 195"/>
                  <a:gd name="T21" fmla="*/ 77 h 221"/>
                  <a:gd name="T22" fmla="*/ 102 w 195"/>
                  <a:gd name="T23" fmla="*/ 87 h 221"/>
                  <a:gd name="T24" fmla="*/ 146 w 195"/>
                  <a:gd name="T25" fmla="*/ 95 h 221"/>
                  <a:gd name="T26" fmla="*/ 148 w 195"/>
                  <a:gd name="T27" fmla="*/ 138 h 221"/>
                  <a:gd name="T28" fmla="*/ 152 w 195"/>
                  <a:gd name="T29" fmla="*/ 213 h 221"/>
                  <a:gd name="T30" fmla="*/ 179 w 195"/>
                  <a:gd name="T31" fmla="*/ 220 h 221"/>
                  <a:gd name="T32" fmla="*/ 193 w 195"/>
                  <a:gd name="T33" fmla="*/ 165 h 221"/>
                  <a:gd name="T34" fmla="*/ 191 w 195"/>
                  <a:gd name="T35" fmla="*/ 96 h 221"/>
                  <a:gd name="T36" fmla="*/ 191 w 195"/>
                  <a:gd name="T37" fmla="*/ 63 h 221"/>
                  <a:gd name="T38" fmla="*/ 178 w 195"/>
                  <a:gd name="T39" fmla="*/ 43 h 221"/>
                  <a:gd name="T40" fmla="*/ 139 w 195"/>
                  <a:gd name="T41" fmla="*/ 25 h 221"/>
                  <a:gd name="T42" fmla="*/ 106 w 195"/>
                  <a:gd name="T43" fmla="*/ 16 h 221"/>
                  <a:gd name="T44" fmla="*/ 86 w 195"/>
                  <a:gd name="T45" fmla="*/ 34 h 221"/>
                  <a:gd name="T46" fmla="*/ 100 w 195"/>
                  <a:gd name="T47" fmla="*/ 22 h 221"/>
                  <a:gd name="T48" fmla="*/ 102 w 195"/>
                  <a:gd name="T49" fmla="*/ 13 h 221"/>
                  <a:gd name="T50" fmla="*/ 95 w 195"/>
                  <a:gd name="T51" fmla="*/ 16 h 221"/>
                  <a:gd name="T52" fmla="*/ 86 w 195"/>
                  <a:gd name="T53" fmla="*/ 23 h 221"/>
                  <a:gd name="T54" fmla="*/ 95 w 195"/>
                  <a:gd name="T55" fmla="*/ 11 h 221"/>
                  <a:gd name="T56" fmla="*/ 88 w 195"/>
                  <a:gd name="T57" fmla="*/ 6 h 221"/>
                  <a:gd name="T58" fmla="*/ 75 w 195"/>
                  <a:gd name="T59" fmla="*/ 19 h 221"/>
                  <a:gd name="T60" fmla="*/ 84 w 195"/>
                  <a:gd name="T61" fmla="*/ 3 h 221"/>
                  <a:gd name="T62" fmla="*/ 78 w 195"/>
                  <a:gd name="T63" fmla="*/ 1 h 221"/>
                  <a:gd name="T64" fmla="*/ 68 w 195"/>
                  <a:gd name="T65" fmla="*/ 10 h 221"/>
                  <a:gd name="T66" fmla="*/ 50 w 195"/>
                  <a:gd name="T67" fmla="*/ 7 h 221"/>
                  <a:gd name="T68" fmla="*/ 45 w 195"/>
                  <a:gd name="T69" fmla="*/ 11 h 221"/>
                  <a:gd name="T70" fmla="*/ 27 w 195"/>
                  <a:gd name="T71" fmla="*/ 15 h 221"/>
                  <a:gd name="T72" fmla="*/ 24 w 195"/>
                  <a:gd name="T73" fmla="*/ 7 h 221"/>
                  <a:gd name="T74" fmla="*/ 17 w 195"/>
                  <a:gd name="T75" fmla="*/ 15 h 221"/>
                  <a:gd name="T76" fmla="*/ 9 w 195"/>
                  <a:gd name="T77" fmla="*/ 7 h 22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5"/>
                  <a:gd name="T118" fmla="*/ 0 h 221"/>
                  <a:gd name="T119" fmla="*/ 195 w 195"/>
                  <a:gd name="T120" fmla="*/ 221 h 22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5" h="221">
                    <a:moveTo>
                      <a:pt x="6" y="3"/>
                    </a:moveTo>
                    <a:lnTo>
                      <a:pt x="6" y="11"/>
                    </a:lnTo>
                    <a:lnTo>
                      <a:pt x="3" y="7"/>
                    </a:lnTo>
                    <a:lnTo>
                      <a:pt x="1" y="23"/>
                    </a:lnTo>
                    <a:lnTo>
                      <a:pt x="0" y="42"/>
                    </a:lnTo>
                    <a:lnTo>
                      <a:pt x="4" y="61"/>
                    </a:lnTo>
                    <a:lnTo>
                      <a:pt x="17" y="65"/>
                    </a:lnTo>
                    <a:lnTo>
                      <a:pt x="15" y="61"/>
                    </a:lnTo>
                    <a:lnTo>
                      <a:pt x="22" y="67"/>
                    </a:lnTo>
                    <a:lnTo>
                      <a:pt x="27" y="74"/>
                    </a:lnTo>
                    <a:lnTo>
                      <a:pt x="40" y="81"/>
                    </a:lnTo>
                    <a:lnTo>
                      <a:pt x="55" y="84"/>
                    </a:lnTo>
                    <a:lnTo>
                      <a:pt x="73" y="84"/>
                    </a:lnTo>
                    <a:lnTo>
                      <a:pt x="81" y="84"/>
                    </a:lnTo>
                    <a:lnTo>
                      <a:pt x="75" y="80"/>
                    </a:lnTo>
                    <a:lnTo>
                      <a:pt x="71" y="70"/>
                    </a:lnTo>
                    <a:lnTo>
                      <a:pt x="77" y="78"/>
                    </a:lnTo>
                    <a:lnTo>
                      <a:pt x="84" y="83"/>
                    </a:lnTo>
                    <a:lnTo>
                      <a:pt x="90" y="87"/>
                    </a:lnTo>
                    <a:lnTo>
                      <a:pt x="97" y="86"/>
                    </a:lnTo>
                    <a:lnTo>
                      <a:pt x="93" y="82"/>
                    </a:lnTo>
                    <a:lnTo>
                      <a:pt x="88" y="77"/>
                    </a:lnTo>
                    <a:lnTo>
                      <a:pt x="95" y="81"/>
                    </a:lnTo>
                    <a:lnTo>
                      <a:pt x="102" y="87"/>
                    </a:lnTo>
                    <a:lnTo>
                      <a:pt x="124" y="90"/>
                    </a:lnTo>
                    <a:lnTo>
                      <a:pt x="146" y="95"/>
                    </a:lnTo>
                    <a:lnTo>
                      <a:pt x="153" y="97"/>
                    </a:lnTo>
                    <a:lnTo>
                      <a:pt x="148" y="138"/>
                    </a:lnTo>
                    <a:lnTo>
                      <a:pt x="152" y="176"/>
                    </a:lnTo>
                    <a:lnTo>
                      <a:pt x="152" y="213"/>
                    </a:lnTo>
                    <a:lnTo>
                      <a:pt x="166" y="217"/>
                    </a:lnTo>
                    <a:lnTo>
                      <a:pt x="179" y="220"/>
                    </a:lnTo>
                    <a:lnTo>
                      <a:pt x="194" y="219"/>
                    </a:lnTo>
                    <a:lnTo>
                      <a:pt x="193" y="165"/>
                    </a:lnTo>
                    <a:lnTo>
                      <a:pt x="193" y="121"/>
                    </a:lnTo>
                    <a:lnTo>
                      <a:pt x="191" y="96"/>
                    </a:lnTo>
                    <a:lnTo>
                      <a:pt x="193" y="81"/>
                    </a:lnTo>
                    <a:lnTo>
                      <a:pt x="191" y="63"/>
                    </a:lnTo>
                    <a:lnTo>
                      <a:pt x="189" y="52"/>
                    </a:lnTo>
                    <a:lnTo>
                      <a:pt x="178" y="43"/>
                    </a:lnTo>
                    <a:lnTo>
                      <a:pt x="165" y="35"/>
                    </a:lnTo>
                    <a:lnTo>
                      <a:pt x="139" y="25"/>
                    </a:lnTo>
                    <a:lnTo>
                      <a:pt x="118" y="17"/>
                    </a:lnTo>
                    <a:lnTo>
                      <a:pt x="106" y="16"/>
                    </a:lnTo>
                    <a:lnTo>
                      <a:pt x="101" y="25"/>
                    </a:lnTo>
                    <a:lnTo>
                      <a:pt x="86" y="34"/>
                    </a:lnTo>
                    <a:lnTo>
                      <a:pt x="95" y="26"/>
                    </a:lnTo>
                    <a:lnTo>
                      <a:pt x="100" y="22"/>
                    </a:lnTo>
                    <a:lnTo>
                      <a:pt x="102" y="15"/>
                    </a:lnTo>
                    <a:lnTo>
                      <a:pt x="102" y="13"/>
                    </a:lnTo>
                    <a:lnTo>
                      <a:pt x="98" y="13"/>
                    </a:lnTo>
                    <a:lnTo>
                      <a:pt x="95" y="16"/>
                    </a:lnTo>
                    <a:lnTo>
                      <a:pt x="93" y="19"/>
                    </a:lnTo>
                    <a:lnTo>
                      <a:pt x="86" y="23"/>
                    </a:lnTo>
                    <a:lnTo>
                      <a:pt x="92" y="16"/>
                    </a:lnTo>
                    <a:lnTo>
                      <a:pt x="95" y="11"/>
                    </a:lnTo>
                    <a:lnTo>
                      <a:pt x="93" y="7"/>
                    </a:lnTo>
                    <a:lnTo>
                      <a:pt x="88" y="6"/>
                    </a:lnTo>
                    <a:lnTo>
                      <a:pt x="81" y="13"/>
                    </a:lnTo>
                    <a:lnTo>
                      <a:pt x="75" y="19"/>
                    </a:lnTo>
                    <a:lnTo>
                      <a:pt x="82" y="7"/>
                    </a:lnTo>
                    <a:lnTo>
                      <a:pt x="84" y="3"/>
                    </a:lnTo>
                    <a:lnTo>
                      <a:pt x="84" y="0"/>
                    </a:lnTo>
                    <a:lnTo>
                      <a:pt x="78" y="1"/>
                    </a:lnTo>
                    <a:lnTo>
                      <a:pt x="73" y="7"/>
                    </a:lnTo>
                    <a:lnTo>
                      <a:pt x="68" y="10"/>
                    </a:lnTo>
                    <a:lnTo>
                      <a:pt x="50" y="12"/>
                    </a:lnTo>
                    <a:lnTo>
                      <a:pt x="50" y="7"/>
                    </a:lnTo>
                    <a:lnTo>
                      <a:pt x="45" y="4"/>
                    </a:lnTo>
                    <a:lnTo>
                      <a:pt x="45" y="11"/>
                    </a:lnTo>
                    <a:lnTo>
                      <a:pt x="39" y="13"/>
                    </a:lnTo>
                    <a:lnTo>
                      <a:pt x="27" y="15"/>
                    </a:lnTo>
                    <a:lnTo>
                      <a:pt x="28" y="7"/>
                    </a:lnTo>
                    <a:lnTo>
                      <a:pt x="24" y="7"/>
                    </a:lnTo>
                    <a:lnTo>
                      <a:pt x="23" y="15"/>
                    </a:lnTo>
                    <a:lnTo>
                      <a:pt x="17" y="15"/>
                    </a:lnTo>
                    <a:lnTo>
                      <a:pt x="9" y="13"/>
                    </a:lnTo>
                    <a:lnTo>
                      <a:pt x="9" y="7"/>
                    </a:lnTo>
                    <a:lnTo>
                      <a:pt x="6" y="3"/>
                    </a:lnTo>
                  </a:path>
                </a:pathLst>
              </a:custGeom>
              <a:solidFill>
                <a:srgbClr val="808080"/>
              </a:solidFill>
              <a:ln w="9525" cap="rnd">
                <a:noFill/>
                <a:round/>
                <a:headEnd/>
                <a:tailEnd/>
              </a:ln>
            </p:spPr>
            <p:txBody>
              <a:bodyPr/>
              <a:lstStyle/>
              <a:p>
                <a:endParaRPr lang="en-US"/>
              </a:p>
            </p:txBody>
          </p:sp>
          <p:sp>
            <p:nvSpPr>
              <p:cNvPr id="9275" name="Freeform 47"/>
              <p:cNvSpPr>
                <a:spLocks/>
              </p:cNvSpPr>
              <p:nvPr/>
            </p:nvSpPr>
            <p:spPr bwMode="auto">
              <a:xfrm>
                <a:off x="5236" y="1338"/>
                <a:ext cx="28" cy="17"/>
              </a:xfrm>
              <a:custGeom>
                <a:avLst/>
                <a:gdLst>
                  <a:gd name="T0" fmla="*/ 0 w 28"/>
                  <a:gd name="T1" fmla="*/ 0 h 17"/>
                  <a:gd name="T2" fmla="*/ 12 w 28"/>
                  <a:gd name="T3" fmla="*/ 16 h 17"/>
                  <a:gd name="T4" fmla="*/ 27 w 28"/>
                  <a:gd name="T5" fmla="*/ 11 h 17"/>
                  <a:gd name="T6" fmla="*/ 0 w 28"/>
                  <a:gd name="T7" fmla="*/ 0 h 17"/>
                  <a:gd name="T8" fmla="*/ 0 60000 65536"/>
                  <a:gd name="T9" fmla="*/ 0 60000 65536"/>
                  <a:gd name="T10" fmla="*/ 0 60000 65536"/>
                  <a:gd name="T11" fmla="*/ 0 60000 65536"/>
                  <a:gd name="T12" fmla="*/ 0 w 28"/>
                  <a:gd name="T13" fmla="*/ 0 h 17"/>
                  <a:gd name="T14" fmla="*/ 28 w 28"/>
                  <a:gd name="T15" fmla="*/ 17 h 17"/>
                </a:gdLst>
                <a:ahLst/>
                <a:cxnLst>
                  <a:cxn ang="T8">
                    <a:pos x="T0" y="T1"/>
                  </a:cxn>
                  <a:cxn ang="T9">
                    <a:pos x="T2" y="T3"/>
                  </a:cxn>
                  <a:cxn ang="T10">
                    <a:pos x="T4" y="T5"/>
                  </a:cxn>
                  <a:cxn ang="T11">
                    <a:pos x="T6" y="T7"/>
                  </a:cxn>
                </a:cxnLst>
                <a:rect l="T12" t="T13" r="T14" b="T15"/>
                <a:pathLst>
                  <a:path w="28" h="17">
                    <a:moveTo>
                      <a:pt x="0" y="0"/>
                    </a:moveTo>
                    <a:lnTo>
                      <a:pt x="12" y="16"/>
                    </a:lnTo>
                    <a:lnTo>
                      <a:pt x="27" y="11"/>
                    </a:lnTo>
                    <a:lnTo>
                      <a:pt x="0" y="0"/>
                    </a:lnTo>
                  </a:path>
                </a:pathLst>
              </a:custGeom>
              <a:solidFill>
                <a:srgbClr val="606060"/>
              </a:solidFill>
              <a:ln w="9525" cap="rnd">
                <a:noFill/>
                <a:round/>
                <a:headEnd/>
                <a:tailEnd/>
              </a:ln>
            </p:spPr>
            <p:txBody>
              <a:bodyPr/>
              <a:lstStyle/>
              <a:p>
                <a:endParaRPr lang="en-US"/>
              </a:p>
            </p:txBody>
          </p:sp>
          <p:sp>
            <p:nvSpPr>
              <p:cNvPr id="9276" name="Freeform 48"/>
              <p:cNvSpPr>
                <a:spLocks/>
              </p:cNvSpPr>
              <p:nvPr/>
            </p:nvSpPr>
            <p:spPr bwMode="auto">
              <a:xfrm>
                <a:off x="5211" y="1328"/>
                <a:ext cx="17" cy="17"/>
              </a:xfrm>
              <a:custGeom>
                <a:avLst/>
                <a:gdLst>
                  <a:gd name="T0" fmla="*/ 0 w 17"/>
                  <a:gd name="T1" fmla="*/ 0 h 17"/>
                  <a:gd name="T2" fmla="*/ 4 w 17"/>
                  <a:gd name="T3" fmla="*/ 10 h 17"/>
                  <a:gd name="T4" fmla="*/ 16 w 17"/>
                  <a:gd name="T5" fmla="*/ 14 h 17"/>
                  <a:gd name="T6" fmla="*/ 4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4" y="10"/>
                    </a:lnTo>
                    <a:lnTo>
                      <a:pt x="16" y="14"/>
                    </a:lnTo>
                    <a:lnTo>
                      <a:pt x="4" y="16"/>
                    </a:lnTo>
                    <a:lnTo>
                      <a:pt x="0" y="0"/>
                    </a:lnTo>
                  </a:path>
                </a:pathLst>
              </a:custGeom>
              <a:solidFill>
                <a:srgbClr val="606060"/>
              </a:solidFill>
              <a:ln w="9525" cap="rnd">
                <a:noFill/>
                <a:round/>
                <a:headEnd/>
                <a:tailEnd/>
              </a:ln>
            </p:spPr>
            <p:txBody>
              <a:bodyPr/>
              <a:lstStyle/>
              <a:p>
                <a:endParaRPr lang="en-US"/>
              </a:p>
            </p:txBody>
          </p:sp>
          <p:sp>
            <p:nvSpPr>
              <p:cNvPr id="9277" name="Freeform 49"/>
              <p:cNvSpPr>
                <a:spLocks/>
              </p:cNvSpPr>
              <p:nvPr/>
            </p:nvSpPr>
            <p:spPr bwMode="auto">
              <a:xfrm>
                <a:off x="5277" y="1323"/>
                <a:ext cx="26" cy="18"/>
              </a:xfrm>
              <a:custGeom>
                <a:avLst/>
                <a:gdLst>
                  <a:gd name="T0" fmla="*/ 0 w 26"/>
                  <a:gd name="T1" fmla="*/ 0 h 18"/>
                  <a:gd name="T2" fmla="*/ 11 w 26"/>
                  <a:gd name="T3" fmla="*/ 1 h 18"/>
                  <a:gd name="T4" fmla="*/ 13 w 26"/>
                  <a:gd name="T5" fmla="*/ 3 h 18"/>
                  <a:gd name="T6" fmla="*/ 13 w 26"/>
                  <a:gd name="T7" fmla="*/ 8 h 18"/>
                  <a:gd name="T8" fmla="*/ 14 w 26"/>
                  <a:gd name="T9" fmla="*/ 14 h 18"/>
                  <a:gd name="T10" fmla="*/ 25 w 26"/>
                  <a:gd name="T11" fmla="*/ 17 h 18"/>
                  <a:gd name="T12" fmla="*/ 12 w 26"/>
                  <a:gd name="T13" fmla="*/ 16 h 18"/>
                  <a:gd name="T14" fmla="*/ 10 w 26"/>
                  <a:gd name="T15" fmla="*/ 5 h 18"/>
                  <a:gd name="T16" fmla="*/ 0 w 26"/>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18"/>
                  <a:gd name="T29" fmla="*/ 26 w 26"/>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18">
                    <a:moveTo>
                      <a:pt x="0" y="0"/>
                    </a:moveTo>
                    <a:lnTo>
                      <a:pt x="11" y="1"/>
                    </a:lnTo>
                    <a:lnTo>
                      <a:pt x="13" y="3"/>
                    </a:lnTo>
                    <a:lnTo>
                      <a:pt x="13" y="8"/>
                    </a:lnTo>
                    <a:lnTo>
                      <a:pt x="14" y="14"/>
                    </a:lnTo>
                    <a:lnTo>
                      <a:pt x="25" y="17"/>
                    </a:lnTo>
                    <a:lnTo>
                      <a:pt x="12" y="16"/>
                    </a:lnTo>
                    <a:lnTo>
                      <a:pt x="10" y="5"/>
                    </a:lnTo>
                    <a:lnTo>
                      <a:pt x="0" y="0"/>
                    </a:lnTo>
                  </a:path>
                </a:pathLst>
              </a:custGeom>
              <a:solidFill>
                <a:srgbClr val="606060"/>
              </a:solidFill>
              <a:ln w="9525" cap="rnd">
                <a:noFill/>
                <a:round/>
                <a:headEnd/>
                <a:tailEnd/>
              </a:ln>
            </p:spPr>
            <p:txBody>
              <a:bodyPr/>
              <a:lstStyle/>
              <a:p>
                <a:endParaRPr lang="en-US"/>
              </a:p>
            </p:txBody>
          </p:sp>
          <p:sp>
            <p:nvSpPr>
              <p:cNvPr id="9278" name="Freeform 50"/>
              <p:cNvSpPr>
                <a:spLocks/>
              </p:cNvSpPr>
              <p:nvPr/>
            </p:nvSpPr>
            <p:spPr bwMode="auto">
              <a:xfrm>
                <a:off x="5303" y="1361"/>
                <a:ext cx="80" cy="27"/>
              </a:xfrm>
              <a:custGeom>
                <a:avLst/>
                <a:gdLst>
                  <a:gd name="T0" fmla="*/ 0 w 80"/>
                  <a:gd name="T1" fmla="*/ 0 h 27"/>
                  <a:gd name="T2" fmla="*/ 19 w 80"/>
                  <a:gd name="T3" fmla="*/ 1 h 27"/>
                  <a:gd name="T4" fmla="*/ 40 w 80"/>
                  <a:gd name="T5" fmla="*/ 8 h 27"/>
                  <a:gd name="T6" fmla="*/ 56 w 80"/>
                  <a:gd name="T7" fmla="*/ 8 h 27"/>
                  <a:gd name="T8" fmla="*/ 68 w 80"/>
                  <a:gd name="T9" fmla="*/ 12 h 27"/>
                  <a:gd name="T10" fmla="*/ 73 w 80"/>
                  <a:gd name="T11" fmla="*/ 21 h 27"/>
                  <a:gd name="T12" fmla="*/ 79 w 80"/>
                  <a:gd name="T13" fmla="*/ 26 h 27"/>
                  <a:gd name="T14" fmla="*/ 73 w 80"/>
                  <a:gd name="T15" fmla="*/ 24 h 27"/>
                  <a:gd name="T16" fmla="*/ 68 w 80"/>
                  <a:gd name="T17" fmla="*/ 14 h 27"/>
                  <a:gd name="T18" fmla="*/ 50 w 80"/>
                  <a:gd name="T19" fmla="*/ 10 h 27"/>
                  <a:gd name="T20" fmla="*/ 40 w 80"/>
                  <a:gd name="T21" fmla="*/ 10 h 27"/>
                  <a:gd name="T22" fmla="*/ 32 w 80"/>
                  <a:gd name="T23" fmla="*/ 8 h 27"/>
                  <a:gd name="T24" fmla="*/ 19 w 80"/>
                  <a:gd name="T25" fmla="*/ 3 h 27"/>
                  <a:gd name="T26" fmla="*/ 0 w 80"/>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0"/>
                  <a:gd name="T43" fmla="*/ 0 h 27"/>
                  <a:gd name="T44" fmla="*/ 80 w 80"/>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0" h="27">
                    <a:moveTo>
                      <a:pt x="0" y="0"/>
                    </a:moveTo>
                    <a:lnTo>
                      <a:pt x="19" y="1"/>
                    </a:lnTo>
                    <a:lnTo>
                      <a:pt x="40" y="8"/>
                    </a:lnTo>
                    <a:lnTo>
                      <a:pt x="56" y="8"/>
                    </a:lnTo>
                    <a:lnTo>
                      <a:pt x="68" y="12"/>
                    </a:lnTo>
                    <a:lnTo>
                      <a:pt x="73" y="21"/>
                    </a:lnTo>
                    <a:lnTo>
                      <a:pt x="79" y="26"/>
                    </a:lnTo>
                    <a:lnTo>
                      <a:pt x="73" y="24"/>
                    </a:lnTo>
                    <a:lnTo>
                      <a:pt x="68" y="14"/>
                    </a:lnTo>
                    <a:lnTo>
                      <a:pt x="50" y="10"/>
                    </a:lnTo>
                    <a:lnTo>
                      <a:pt x="40" y="10"/>
                    </a:lnTo>
                    <a:lnTo>
                      <a:pt x="32" y="8"/>
                    </a:lnTo>
                    <a:lnTo>
                      <a:pt x="19" y="3"/>
                    </a:lnTo>
                    <a:lnTo>
                      <a:pt x="0" y="0"/>
                    </a:lnTo>
                  </a:path>
                </a:pathLst>
              </a:custGeom>
              <a:solidFill>
                <a:srgbClr val="606060"/>
              </a:solidFill>
              <a:ln w="9525" cap="rnd">
                <a:noFill/>
                <a:round/>
                <a:headEnd/>
                <a:tailEnd/>
              </a:ln>
            </p:spPr>
            <p:txBody>
              <a:bodyPr/>
              <a:lstStyle/>
              <a:p>
                <a:endParaRPr lang="en-US"/>
              </a:p>
            </p:txBody>
          </p:sp>
          <p:sp>
            <p:nvSpPr>
              <p:cNvPr id="9279" name="Freeform 51"/>
              <p:cNvSpPr>
                <a:spLocks/>
              </p:cNvSpPr>
              <p:nvPr/>
            </p:nvSpPr>
            <p:spPr bwMode="auto">
              <a:xfrm>
                <a:off x="5222" y="1021"/>
                <a:ext cx="71" cy="98"/>
              </a:xfrm>
              <a:custGeom>
                <a:avLst/>
                <a:gdLst>
                  <a:gd name="T0" fmla="*/ 46 w 71"/>
                  <a:gd name="T1" fmla="*/ 3 h 98"/>
                  <a:gd name="T2" fmla="*/ 53 w 71"/>
                  <a:gd name="T3" fmla="*/ 8 h 98"/>
                  <a:gd name="T4" fmla="*/ 56 w 71"/>
                  <a:gd name="T5" fmla="*/ 16 h 98"/>
                  <a:gd name="T6" fmla="*/ 59 w 71"/>
                  <a:gd name="T7" fmla="*/ 23 h 98"/>
                  <a:gd name="T8" fmla="*/ 61 w 71"/>
                  <a:gd name="T9" fmla="*/ 27 h 98"/>
                  <a:gd name="T10" fmla="*/ 61 w 71"/>
                  <a:gd name="T11" fmla="*/ 31 h 98"/>
                  <a:gd name="T12" fmla="*/ 60 w 71"/>
                  <a:gd name="T13" fmla="*/ 36 h 98"/>
                  <a:gd name="T14" fmla="*/ 63 w 71"/>
                  <a:gd name="T15" fmla="*/ 40 h 98"/>
                  <a:gd name="T16" fmla="*/ 67 w 71"/>
                  <a:gd name="T17" fmla="*/ 50 h 98"/>
                  <a:gd name="T18" fmla="*/ 70 w 71"/>
                  <a:gd name="T19" fmla="*/ 56 h 98"/>
                  <a:gd name="T20" fmla="*/ 70 w 71"/>
                  <a:gd name="T21" fmla="*/ 57 h 98"/>
                  <a:gd name="T22" fmla="*/ 69 w 71"/>
                  <a:gd name="T23" fmla="*/ 60 h 98"/>
                  <a:gd name="T24" fmla="*/ 67 w 71"/>
                  <a:gd name="T25" fmla="*/ 60 h 98"/>
                  <a:gd name="T26" fmla="*/ 64 w 71"/>
                  <a:gd name="T27" fmla="*/ 60 h 98"/>
                  <a:gd name="T28" fmla="*/ 63 w 71"/>
                  <a:gd name="T29" fmla="*/ 61 h 98"/>
                  <a:gd name="T30" fmla="*/ 63 w 71"/>
                  <a:gd name="T31" fmla="*/ 65 h 98"/>
                  <a:gd name="T32" fmla="*/ 63 w 71"/>
                  <a:gd name="T33" fmla="*/ 70 h 98"/>
                  <a:gd name="T34" fmla="*/ 62 w 71"/>
                  <a:gd name="T35" fmla="*/ 72 h 98"/>
                  <a:gd name="T36" fmla="*/ 63 w 71"/>
                  <a:gd name="T37" fmla="*/ 76 h 98"/>
                  <a:gd name="T38" fmla="*/ 60 w 71"/>
                  <a:gd name="T39" fmla="*/ 79 h 98"/>
                  <a:gd name="T40" fmla="*/ 59 w 71"/>
                  <a:gd name="T41" fmla="*/ 85 h 98"/>
                  <a:gd name="T42" fmla="*/ 57 w 71"/>
                  <a:gd name="T43" fmla="*/ 87 h 98"/>
                  <a:gd name="T44" fmla="*/ 54 w 71"/>
                  <a:gd name="T45" fmla="*/ 87 h 98"/>
                  <a:gd name="T46" fmla="*/ 49 w 71"/>
                  <a:gd name="T47" fmla="*/ 86 h 98"/>
                  <a:gd name="T48" fmla="*/ 44 w 71"/>
                  <a:gd name="T49" fmla="*/ 85 h 98"/>
                  <a:gd name="T50" fmla="*/ 45 w 71"/>
                  <a:gd name="T51" fmla="*/ 97 h 98"/>
                  <a:gd name="T52" fmla="*/ 7 w 71"/>
                  <a:gd name="T53" fmla="*/ 81 h 98"/>
                  <a:gd name="T54" fmla="*/ 11 w 71"/>
                  <a:gd name="T55" fmla="*/ 72 h 98"/>
                  <a:gd name="T56" fmla="*/ 9 w 71"/>
                  <a:gd name="T57" fmla="*/ 65 h 98"/>
                  <a:gd name="T58" fmla="*/ 0 w 71"/>
                  <a:gd name="T59" fmla="*/ 52 h 98"/>
                  <a:gd name="T60" fmla="*/ 0 w 71"/>
                  <a:gd name="T61" fmla="*/ 18 h 98"/>
                  <a:gd name="T62" fmla="*/ 7 w 71"/>
                  <a:gd name="T63" fmla="*/ 9 h 98"/>
                  <a:gd name="T64" fmla="*/ 15 w 71"/>
                  <a:gd name="T65" fmla="*/ 4 h 98"/>
                  <a:gd name="T66" fmla="*/ 24 w 71"/>
                  <a:gd name="T67" fmla="*/ 0 h 98"/>
                  <a:gd name="T68" fmla="*/ 36 w 71"/>
                  <a:gd name="T69" fmla="*/ 2 h 98"/>
                  <a:gd name="T70" fmla="*/ 46 w 71"/>
                  <a:gd name="T71" fmla="*/ 3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
                  <a:gd name="T109" fmla="*/ 0 h 98"/>
                  <a:gd name="T110" fmla="*/ 71 w 71"/>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 h="98">
                    <a:moveTo>
                      <a:pt x="46" y="3"/>
                    </a:moveTo>
                    <a:lnTo>
                      <a:pt x="53" y="8"/>
                    </a:lnTo>
                    <a:lnTo>
                      <a:pt x="56" y="16"/>
                    </a:lnTo>
                    <a:lnTo>
                      <a:pt x="59" y="23"/>
                    </a:lnTo>
                    <a:lnTo>
                      <a:pt x="61" y="27"/>
                    </a:lnTo>
                    <a:lnTo>
                      <a:pt x="61" y="31"/>
                    </a:lnTo>
                    <a:lnTo>
                      <a:pt x="60" y="36"/>
                    </a:lnTo>
                    <a:lnTo>
                      <a:pt x="63" y="40"/>
                    </a:lnTo>
                    <a:lnTo>
                      <a:pt x="67" y="50"/>
                    </a:lnTo>
                    <a:lnTo>
                      <a:pt x="70" y="56"/>
                    </a:lnTo>
                    <a:lnTo>
                      <a:pt x="70" y="57"/>
                    </a:lnTo>
                    <a:lnTo>
                      <a:pt x="69" y="60"/>
                    </a:lnTo>
                    <a:lnTo>
                      <a:pt x="67" y="60"/>
                    </a:lnTo>
                    <a:lnTo>
                      <a:pt x="64" y="60"/>
                    </a:lnTo>
                    <a:lnTo>
                      <a:pt x="63" y="61"/>
                    </a:lnTo>
                    <a:lnTo>
                      <a:pt x="63" y="65"/>
                    </a:lnTo>
                    <a:lnTo>
                      <a:pt x="63" y="70"/>
                    </a:lnTo>
                    <a:lnTo>
                      <a:pt x="62" y="72"/>
                    </a:lnTo>
                    <a:lnTo>
                      <a:pt x="63" y="76"/>
                    </a:lnTo>
                    <a:lnTo>
                      <a:pt x="60" y="79"/>
                    </a:lnTo>
                    <a:lnTo>
                      <a:pt x="59" y="85"/>
                    </a:lnTo>
                    <a:lnTo>
                      <a:pt x="57" y="87"/>
                    </a:lnTo>
                    <a:lnTo>
                      <a:pt x="54" y="87"/>
                    </a:lnTo>
                    <a:lnTo>
                      <a:pt x="49" y="86"/>
                    </a:lnTo>
                    <a:lnTo>
                      <a:pt x="44" y="85"/>
                    </a:lnTo>
                    <a:lnTo>
                      <a:pt x="45" y="97"/>
                    </a:lnTo>
                    <a:lnTo>
                      <a:pt x="7" y="81"/>
                    </a:lnTo>
                    <a:lnTo>
                      <a:pt x="11" y="72"/>
                    </a:lnTo>
                    <a:lnTo>
                      <a:pt x="9" y="65"/>
                    </a:lnTo>
                    <a:lnTo>
                      <a:pt x="0" y="52"/>
                    </a:lnTo>
                    <a:lnTo>
                      <a:pt x="0" y="18"/>
                    </a:lnTo>
                    <a:lnTo>
                      <a:pt x="7" y="9"/>
                    </a:lnTo>
                    <a:lnTo>
                      <a:pt x="15" y="4"/>
                    </a:lnTo>
                    <a:lnTo>
                      <a:pt x="24" y="0"/>
                    </a:lnTo>
                    <a:lnTo>
                      <a:pt x="36" y="2"/>
                    </a:lnTo>
                    <a:lnTo>
                      <a:pt x="46" y="3"/>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9280" name="Freeform 52"/>
              <p:cNvSpPr>
                <a:spLocks/>
              </p:cNvSpPr>
              <p:nvPr/>
            </p:nvSpPr>
            <p:spPr bwMode="auto">
              <a:xfrm>
                <a:off x="5284" y="1079"/>
                <a:ext cx="17" cy="17"/>
              </a:xfrm>
              <a:custGeom>
                <a:avLst/>
                <a:gdLst>
                  <a:gd name="T0" fmla="*/ 16 w 17"/>
                  <a:gd name="T1" fmla="*/ 16 h 17"/>
                  <a:gd name="T2" fmla="*/ 12 w 17"/>
                  <a:gd name="T3" fmla="*/ 16 h 17"/>
                  <a:gd name="T4" fmla="*/ 3 w 17"/>
                  <a:gd name="T5" fmla="*/ 16 h 17"/>
                  <a:gd name="T6" fmla="*/ 0 w 17"/>
                  <a:gd name="T7" fmla="*/ 16 h 17"/>
                  <a:gd name="T8" fmla="*/ 0 w 17"/>
                  <a:gd name="T9" fmla="*/ 0 h 17"/>
                  <a:gd name="T10" fmla="*/ 3 w 17"/>
                  <a:gd name="T11" fmla="*/ 0 h 17"/>
                  <a:gd name="T12" fmla="*/ 16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6"/>
                    </a:moveTo>
                    <a:lnTo>
                      <a:pt x="12" y="16"/>
                    </a:lnTo>
                    <a:lnTo>
                      <a:pt x="3" y="16"/>
                    </a:lnTo>
                    <a:lnTo>
                      <a:pt x="0" y="16"/>
                    </a:lnTo>
                    <a:lnTo>
                      <a:pt x="0" y="0"/>
                    </a:lnTo>
                    <a:lnTo>
                      <a:pt x="3" y="0"/>
                    </a:lnTo>
                    <a:lnTo>
                      <a:pt x="16" y="16"/>
                    </a:lnTo>
                  </a:path>
                </a:pathLst>
              </a:custGeom>
              <a:solidFill>
                <a:srgbClr val="402000"/>
              </a:solidFill>
              <a:ln w="9525" cap="rnd">
                <a:noFill/>
                <a:round/>
                <a:headEnd/>
                <a:tailEnd/>
              </a:ln>
            </p:spPr>
            <p:txBody>
              <a:bodyPr/>
              <a:lstStyle/>
              <a:p>
                <a:endParaRPr lang="en-US"/>
              </a:p>
            </p:txBody>
          </p:sp>
          <p:sp>
            <p:nvSpPr>
              <p:cNvPr id="9281" name="Freeform 53"/>
              <p:cNvSpPr>
                <a:spLocks/>
              </p:cNvSpPr>
              <p:nvPr/>
            </p:nvSpPr>
            <p:spPr bwMode="auto">
              <a:xfrm>
                <a:off x="5283" y="1075"/>
                <a:ext cx="17" cy="17"/>
              </a:xfrm>
              <a:custGeom>
                <a:avLst/>
                <a:gdLst>
                  <a:gd name="T0" fmla="*/ 16 w 17"/>
                  <a:gd name="T1" fmla="*/ 0 h 17"/>
                  <a:gd name="T2" fmla="*/ 8 w 17"/>
                  <a:gd name="T3" fmla="*/ 6 h 17"/>
                  <a:gd name="T4" fmla="*/ 8 w 17"/>
                  <a:gd name="T5" fmla="*/ 9 h 17"/>
                  <a:gd name="T6" fmla="*/ 0 w 17"/>
                  <a:gd name="T7" fmla="*/ 16 h 17"/>
                  <a:gd name="T8" fmla="*/ 0 w 17"/>
                  <a:gd name="T9" fmla="*/ 6 h 17"/>
                  <a:gd name="T10" fmla="*/ 0 w 17"/>
                  <a:gd name="T11" fmla="*/ 3 h 17"/>
                  <a:gd name="T12" fmla="*/ 16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0"/>
                    </a:moveTo>
                    <a:lnTo>
                      <a:pt x="8" y="6"/>
                    </a:lnTo>
                    <a:lnTo>
                      <a:pt x="8" y="9"/>
                    </a:lnTo>
                    <a:lnTo>
                      <a:pt x="0" y="16"/>
                    </a:lnTo>
                    <a:lnTo>
                      <a:pt x="0" y="6"/>
                    </a:lnTo>
                    <a:lnTo>
                      <a:pt x="0" y="3"/>
                    </a:lnTo>
                    <a:lnTo>
                      <a:pt x="16" y="0"/>
                    </a:lnTo>
                  </a:path>
                </a:pathLst>
              </a:custGeom>
              <a:solidFill>
                <a:srgbClr val="402000"/>
              </a:solidFill>
              <a:ln w="9525" cap="rnd">
                <a:noFill/>
                <a:round/>
                <a:headEnd/>
                <a:tailEnd/>
              </a:ln>
            </p:spPr>
            <p:txBody>
              <a:bodyPr/>
              <a:lstStyle/>
              <a:p>
                <a:endParaRPr lang="en-US"/>
              </a:p>
            </p:txBody>
          </p:sp>
          <p:sp>
            <p:nvSpPr>
              <p:cNvPr id="9282" name="Freeform 54"/>
              <p:cNvSpPr>
                <a:spLocks/>
              </p:cNvSpPr>
              <p:nvPr/>
            </p:nvSpPr>
            <p:spPr bwMode="auto">
              <a:xfrm>
                <a:off x="5280" y="1064"/>
                <a:ext cx="17" cy="17"/>
              </a:xfrm>
              <a:custGeom>
                <a:avLst/>
                <a:gdLst>
                  <a:gd name="T0" fmla="*/ 0 w 17"/>
                  <a:gd name="T1" fmla="*/ 0 h 17"/>
                  <a:gd name="T2" fmla="*/ 16 w 17"/>
                  <a:gd name="T3" fmla="*/ 10 h 17"/>
                  <a:gd name="T4" fmla="*/ 16 w 17"/>
                  <a:gd name="T5" fmla="*/ 16 h 17"/>
                  <a:gd name="T6" fmla="*/ 8 w 17"/>
                  <a:gd name="T7" fmla="*/ 12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0"/>
                    </a:lnTo>
                    <a:lnTo>
                      <a:pt x="16" y="16"/>
                    </a:lnTo>
                    <a:lnTo>
                      <a:pt x="8" y="12"/>
                    </a:lnTo>
                    <a:lnTo>
                      <a:pt x="0" y="0"/>
                    </a:lnTo>
                  </a:path>
                </a:pathLst>
              </a:custGeom>
              <a:solidFill>
                <a:srgbClr val="402000"/>
              </a:solidFill>
              <a:ln w="9525" cap="rnd">
                <a:noFill/>
                <a:round/>
                <a:headEnd/>
                <a:tailEnd/>
              </a:ln>
            </p:spPr>
            <p:txBody>
              <a:bodyPr/>
              <a:lstStyle/>
              <a:p>
                <a:endParaRPr lang="en-US"/>
              </a:p>
            </p:txBody>
          </p:sp>
          <p:sp>
            <p:nvSpPr>
              <p:cNvPr id="9283" name="Freeform 55"/>
              <p:cNvSpPr>
                <a:spLocks/>
              </p:cNvSpPr>
              <p:nvPr/>
            </p:nvSpPr>
            <p:spPr bwMode="auto">
              <a:xfrm>
                <a:off x="5272" y="1057"/>
                <a:ext cx="17" cy="17"/>
              </a:xfrm>
              <a:custGeom>
                <a:avLst/>
                <a:gdLst>
                  <a:gd name="T0" fmla="*/ 16 w 17"/>
                  <a:gd name="T1" fmla="*/ 0 h 17"/>
                  <a:gd name="T2" fmla="*/ 13 w 17"/>
                  <a:gd name="T3" fmla="*/ 9 h 17"/>
                  <a:gd name="T4" fmla="*/ 13 w 17"/>
                  <a:gd name="T5" fmla="*/ 11 h 17"/>
                  <a:gd name="T6" fmla="*/ 13 w 17"/>
                  <a:gd name="T7" fmla="*/ 13 h 17"/>
                  <a:gd name="T8" fmla="*/ 14 w 17"/>
                  <a:gd name="T9" fmla="*/ 16 h 17"/>
                  <a:gd name="T10" fmla="*/ 11 w 17"/>
                  <a:gd name="T11" fmla="*/ 11 h 17"/>
                  <a:gd name="T12" fmla="*/ 8 w 17"/>
                  <a:gd name="T13" fmla="*/ 11 h 17"/>
                  <a:gd name="T14" fmla="*/ 5 w 17"/>
                  <a:gd name="T15" fmla="*/ 9 h 17"/>
                  <a:gd name="T16" fmla="*/ 0 w 17"/>
                  <a:gd name="T17" fmla="*/ 9 h 17"/>
                  <a:gd name="T18" fmla="*/ 5 w 17"/>
                  <a:gd name="T19" fmla="*/ 2 h 17"/>
                  <a:gd name="T20" fmla="*/ 16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0"/>
                    </a:moveTo>
                    <a:lnTo>
                      <a:pt x="13" y="9"/>
                    </a:lnTo>
                    <a:lnTo>
                      <a:pt x="13" y="11"/>
                    </a:lnTo>
                    <a:lnTo>
                      <a:pt x="13" y="13"/>
                    </a:lnTo>
                    <a:lnTo>
                      <a:pt x="14" y="16"/>
                    </a:lnTo>
                    <a:lnTo>
                      <a:pt x="11" y="11"/>
                    </a:lnTo>
                    <a:lnTo>
                      <a:pt x="8" y="11"/>
                    </a:lnTo>
                    <a:lnTo>
                      <a:pt x="5" y="9"/>
                    </a:lnTo>
                    <a:lnTo>
                      <a:pt x="0" y="9"/>
                    </a:lnTo>
                    <a:lnTo>
                      <a:pt x="5" y="2"/>
                    </a:lnTo>
                    <a:lnTo>
                      <a:pt x="16" y="0"/>
                    </a:lnTo>
                  </a:path>
                </a:pathLst>
              </a:custGeom>
              <a:solidFill>
                <a:srgbClr val="402000"/>
              </a:solidFill>
              <a:ln w="9525" cap="rnd">
                <a:noFill/>
                <a:round/>
                <a:headEnd/>
                <a:tailEnd/>
              </a:ln>
            </p:spPr>
            <p:txBody>
              <a:bodyPr/>
              <a:lstStyle/>
              <a:p>
                <a:endParaRPr lang="en-US"/>
              </a:p>
            </p:txBody>
          </p:sp>
          <p:sp>
            <p:nvSpPr>
              <p:cNvPr id="9284" name="Freeform 56"/>
              <p:cNvSpPr>
                <a:spLocks/>
              </p:cNvSpPr>
              <p:nvPr/>
            </p:nvSpPr>
            <p:spPr bwMode="auto">
              <a:xfrm>
                <a:off x="5269" y="1048"/>
                <a:ext cx="17" cy="17"/>
              </a:xfrm>
              <a:custGeom>
                <a:avLst/>
                <a:gdLst>
                  <a:gd name="T0" fmla="*/ 16 w 17"/>
                  <a:gd name="T1" fmla="*/ 9 h 17"/>
                  <a:gd name="T2" fmla="*/ 15 w 17"/>
                  <a:gd name="T3" fmla="*/ 13 h 17"/>
                  <a:gd name="T4" fmla="*/ 13 w 17"/>
                  <a:gd name="T5" fmla="*/ 16 h 17"/>
                  <a:gd name="T6" fmla="*/ 10 w 17"/>
                  <a:gd name="T7" fmla="*/ 11 h 17"/>
                  <a:gd name="T8" fmla="*/ 8 w 17"/>
                  <a:gd name="T9" fmla="*/ 9 h 17"/>
                  <a:gd name="T10" fmla="*/ 1 w 17"/>
                  <a:gd name="T11" fmla="*/ 9 h 17"/>
                  <a:gd name="T12" fmla="*/ 0 w 17"/>
                  <a:gd name="T13" fmla="*/ 9 h 17"/>
                  <a:gd name="T14" fmla="*/ 3 w 17"/>
                  <a:gd name="T15" fmla="*/ 4 h 17"/>
                  <a:gd name="T16" fmla="*/ 6 w 17"/>
                  <a:gd name="T17" fmla="*/ 2 h 17"/>
                  <a:gd name="T18" fmla="*/ 6 w 17"/>
                  <a:gd name="T19" fmla="*/ 0 h 17"/>
                  <a:gd name="T20" fmla="*/ 8 w 17"/>
                  <a:gd name="T21" fmla="*/ 4 h 17"/>
                  <a:gd name="T22" fmla="*/ 8 w 17"/>
                  <a:gd name="T23" fmla="*/ 2 h 17"/>
                  <a:gd name="T24" fmla="*/ 10 w 17"/>
                  <a:gd name="T25" fmla="*/ 4 h 17"/>
                  <a:gd name="T26" fmla="*/ 13 w 17"/>
                  <a:gd name="T27" fmla="*/ 4 h 17"/>
                  <a:gd name="T28" fmla="*/ 16 w 17"/>
                  <a:gd name="T29" fmla="*/ 9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6" y="9"/>
                    </a:moveTo>
                    <a:lnTo>
                      <a:pt x="15" y="13"/>
                    </a:lnTo>
                    <a:lnTo>
                      <a:pt x="13" y="16"/>
                    </a:lnTo>
                    <a:lnTo>
                      <a:pt x="10" y="11"/>
                    </a:lnTo>
                    <a:lnTo>
                      <a:pt x="8" y="9"/>
                    </a:lnTo>
                    <a:lnTo>
                      <a:pt x="1" y="9"/>
                    </a:lnTo>
                    <a:lnTo>
                      <a:pt x="0" y="9"/>
                    </a:lnTo>
                    <a:lnTo>
                      <a:pt x="3" y="4"/>
                    </a:lnTo>
                    <a:lnTo>
                      <a:pt x="6" y="2"/>
                    </a:lnTo>
                    <a:lnTo>
                      <a:pt x="6" y="0"/>
                    </a:lnTo>
                    <a:lnTo>
                      <a:pt x="8" y="4"/>
                    </a:lnTo>
                    <a:lnTo>
                      <a:pt x="8" y="2"/>
                    </a:lnTo>
                    <a:lnTo>
                      <a:pt x="10" y="4"/>
                    </a:lnTo>
                    <a:lnTo>
                      <a:pt x="13" y="4"/>
                    </a:lnTo>
                    <a:lnTo>
                      <a:pt x="16" y="9"/>
                    </a:lnTo>
                  </a:path>
                </a:pathLst>
              </a:custGeom>
              <a:solidFill>
                <a:srgbClr val="402000"/>
              </a:solidFill>
              <a:ln w="9525" cap="rnd">
                <a:noFill/>
                <a:round/>
                <a:headEnd/>
                <a:tailEnd/>
              </a:ln>
            </p:spPr>
            <p:txBody>
              <a:bodyPr/>
              <a:lstStyle/>
              <a:p>
                <a:endParaRPr lang="en-US"/>
              </a:p>
            </p:txBody>
          </p:sp>
          <p:sp>
            <p:nvSpPr>
              <p:cNvPr id="9285" name="Freeform 57"/>
              <p:cNvSpPr>
                <a:spLocks/>
              </p:cNvSpPr>
              <p:nvPr/>
            </p:nvSpPr>
            <p:spPr bwMode="auto">
              <a:xfrm>
                <a:off x="5246" y="1056"/>
                <a:ext cx="17" cy="20"/>
              </a:xfrm>
              <a:custGeom>
                <a:avLst/>
                <a:gdLst>
                  <a:gd name="T0" fmla="*/ 16 w 17"/>
                  <a:gd name="T1" fmla="*/ 3 h 20"/>
                  <a:gd name="T2" fmla="*/ 10 w 17"/>
                  <a:gd name="T3" fmla="*/ 1 h 20"/>
                  <a:gd name="T4" fmla="*/ 5 w 17"/>
                  <a:gd name="T5" fmla="*/ 2 h 20"/>
                  <a:gd name="T6" fmla="*/ 2 w 17"/>
                  <a:gd name="T7" fmla="*/ 5 h 20"/>
                  <a:gd name="T8" fmla="*/ 1 w 17"/>
                  <a:gd name="T9" fmla="*/ 9 h 20"/>
                  <a:gd name="T10" fmla="*/ 2 w 17"/>
                  <a:gd name="T11" fmla="*/ 12 h 20"/>
                  <a:gd name="T12" fmla="*/ 4 w 17"/>
                  <a:gd name="T13" fmla="*/ 15 h 20"/>
                  <a:gd name="T14" fmla="*/ 7 w 17"/>
                  <a:gd name="T15" fmla="*/ 11 h 20"/>
                  <a:gd name="T16" fmla="*/ 10 w 17"/>
                  <a:gd name="T17" fmla="*/ 8 h 20"/>
                  <a:gd name="T18" fmla="*/ 14 w 17"/>
                  <a:gd name="T19" fmla="*/ 7 h 20"/>
                  <a:gd name="T20" fmla="*/ 10 w 17"/>
                  <a:gd name="T21" fmla="*/ 10 h 20"/>
                  <a:gd name="T22" fmla="*/ 5 w 17"/>
                  <a:gd name="T23" fmla="*/ 13 h 20"/>
                  <a:gd name="T24" fmla="*/ 5 w 17"/>
                  <a:gd name="T25" fmla="*/ 15 h 20"/>
                  <a:gd name="T26" fmla="*/ 7 w 17"/>
                  <a:gd name="T27" fmla="*/ 18 h 20"/>
                  <a:gd name="T28" fmla="*/ 10 w 17"/>
                  <a:gd name="T29" fmla="*/ 19 h 20"/>
                  <a:gd name="T30" fmla="*/ 4 w 17"/>
                  <a:gd name="T31" fmla="*/ 18 h 20"/>
                  <a:gd name="T32" fmla="*/ 0 w 17"/>
                  <a:gd name="T33" fmla="*/ 14 h 20"/>
                  <a:gd name="T34" fmla="*/ 0 w 17"/>
                  <a:gd name="T35" fmla="*/ 8 h 20"/>
                  <a:gd name="T36" fmla="*/ 0 w 17"/>
                  <a:gd name="T37" fmla="*/ 3 h 20"/>
                  <a:gd name="T38" fmla="*/ 4 w 17"/>
                  <a:gd name="T39" fmla="*/ 0 h 20"/>
                  <a:gd name="T40" fmla="*/ 8 w 17"/>
                  <a:gd name="T41" fmla="*/ 0 h 20"/>
                  <a:gd name="T42" fmla="*/ 13 w 17"/>
                  <a:gd name="T43" fmla="*/ 0 h 20"/>
                  <a:gd name="T44" fmla="*/ 16 w 17"/>
                  <a:gd name="T45" fmla="*/ 3 h 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20"/>
                  <a:gd name="T71" fmla="*/ 17 w 17"/>
                  <a:gd name="T72" fmla="*/ 20 h 2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20">
                    <a:moveTo>
                      <a:pt x="16" y="3"/>
                    </a:moveTo>
                    <a:lnTo>
                      <a:pt x="10" y="1"/>
                    </a:lnTo>
                    <a:lnTo>
                      <a:pt x="5" y="2"/>
                    </a:lnTo>
                    <a:lnTo>
                      <a:pt x="2" y="5"/>
                    </a:lnTo>
                    <a:lnTo>
                      <a:pt x="1" y="9"/>
                    </a:lnTo>
                    <a:lnTo>
                      <a:pt x="2" y="12"/>
                    </a:lnTo>
                    <a:lnTo>
                      <a:pt x="4" y="15"/>
                    </a:lnTo>
                    <a:lnTo>
                      <a:pt x="7" y="11"/>
                    </a:lnTo>
                    <a:lnTo>
                      <a:pt x="10" y="8"/>
                    </a:lnTo>
                    <a:lnTo>
                      <a:pt x="14" y="7"/>
                    </a:lnTo>
                    <a:lnTo>
                      <a:pt x="10" y="10"/>
                    </a:lnTo>
                    <a:lnTo>
                      <a:pt x="5" y="13"/>
                    </a:lnTo>
                    <a:lnTo>
                      <a:pt x="5" y="15"/>
                    </a:lnTo>
                    <a:lnTo>
                      <a:pt x="7" y="18"/>
                    </a:lnTo>
                    <a:lnTo>
                      <a:pt x="10" y="19"/>
                    </a:lnTo>
                    <a:lnTo>
                      <a:pt x="4" y="18"/>
                    </a:lnTo>
                    <a:lnTo>
                      <a:pt x="0" y="14"/>
                    </a:lnTo>
                    <a:lnTo>
                      <a:pt x="0" y="8"/>
                    </a:lnTo>
                    <a:lnTo>
                      <a:pt x="0" y="3"/>
                    </a:lnTo>
                    <a:lnTo>
                      <a:pt x="4" y="0"/>
                    </a:lnTo>
                    <a:lnTo>
                      <a:pt x="8" y="0"/>
                    </a:lnTo>
                    <a:lnTo>
                      <a:pt x="13" y="0"/>
                    </a:lnTo>
                    <a:lnTo>
                      <a:pt x="16" y="3"/>
                    </a:lnTo>
                  </a:path>
                </a:pathLst>
              </a:custGeom>
              <a:solidFill>
                <a:srgbClr val="402000"/>
              </a:solidFill>
              <a:ln w="9525" cap="rnd">
                <a:noFill/>
                <a:round/>
                <a:headEnd/>
                <a:tailEnd/>
              </a:ln>
            </p:spPr>
            <p:txBody>
              <a:bodyPr/>
              <a:lstStyle/>
              <a:p>
                <a:endParaRPr lang="en-US"/>
              </a:p>
            </p:txBody>
          </p:sp>
          <p:sp>
            <p:nvSpPr>
              <p:cNvPr id="9286" name="Freeform 58"/>
              <p:cNvSpPr>
                <a:spLocks/>
              </p:cNvSpPr>
              <p:nvPr/>
            </p:nvSpPr>
            <p:spPr bwMode="auto">
              <a:xfrm>
                <a:off x="5243" y="1052"/>
                <a:ext cx="17" cy="27"/>
              </a:xfrm>
              <a:custGeom>
                <a:avLst/>
                <a:gdLst>
                  <a:gd name="T0" fmla="*/ 16 w 17"/>
                  <a:gd name="T1" fmla="*/ 6 h 27"/>
                  <a:gd name="T2" fmla="*/ 13 w 17"/>
                  <a:gd name="T3" fmla="*/ 2 h 27"/>
                  <a:gd name="T4" fmla="*/ 9 w 17"/>
                  <a:gd name="T5" fmla="*/ 1 h 27"/>
                  <a:gd name="T6" fmla="*/ 4 w 17"/>
                  <a:gd name="T7" fmla="*/ 2 h 27"/>
                  <a:gd name="T8" fmla="*/ 2 w 17"/>
                  <a:gd name="T9" fmla="*/ 4 h 27"/>
                  <a:gd name="T10" fmla="*/ 1 w 17"/>
                  <a:gd name="T11" fmla="*/ 8 h 27"/>
                  <a:gd name="T12" fmla="*/ 1 w 17"/>
                  <a:gd name="T13" fmla="*/ 11 h 27"/>
                  <a:gd name="T14" fmla="*/ 2 w 17"/>
                  <a:gd name="T15" fmla="*/ 13 h 27"/>
                  <a:gd name="T16" fmla="*/ 2 w 17"/>
                  <a:gd name="T17" fmla="*/ 17 h 27"/>
                  <a:gd name="T18" fmla="*/ 2 w 17"/>
                  <a:gd name="T19" fmla="*/ 21 h 27"/>
                  <a:gd name="T20" fmla="*/ 6 w 17"/>
                  <a:gd name="T21" fmla="*/ 24 h 27"/>
                  <a:gd name="T22" fmla="*/ 8 w 17"/>
                  <a:gd name="T23" fmla="*/ 24 h 27"/>
                  <a:gd name="T24" fmla="*/ 10 w 17"/>
                  <a:gd name="T25" fmla="*/ 24 h 27"/>
                  <a:gd name="T26" fmla="*/ 10 w 17"/>
                  <a:gd name="T27" fmla="*/ 25 h 27"/>
                  <a:gd name="T28" fmla="*/ 8 w 17"/>
                  <a:gd name="T29" fmla="*/ 26 h 27"/>
                  <a:gd name="T30" fmla="*/ 6 w 17"/>
                  <a:gd name="T31" fmla="*/ 26 h 27"/>
                  <a:gd name="T32" fmla="*/ 3 w 17"/>
                  <a:gd name="T33" fmla="*/ 25 h 27"/>
                  <a:gd name="T34" fmla="*/ 1 w 17"/>
                  <a:gd name="T35" fmla="*/ 21 h 27"/>
                  <a:gd name="T36" fmla="*/ 0 w 17"/>
                  <a:gd name="T37" fmla="*/ 14 h 27"/>
                  <a:gd name="T38" fmla="*/ 0 w 17"/>
                  <a:gd name="T39" fmla="*/ 10 h 27"/>
                  <a:gd name="T40" fmla="*/ 0 w 17"/>
                  <a:gd name="T41" fmla="*/ 7 h 27"/>
                  <a:gd name="T42" fmla="*/ 1 w 17"/>
                  <a:gd name="T43" fmla="*/ 4 h 27"/>
                  <a:gd name="T44" fmla="*/ 3 w 17"/>
                  <a:gd name="T45" fmla="*/ 1 h 27"/>
                  <a:gd name="T46" fmla="*/ 7 w 17"/>
                  <a:gd name="T47" fmla="*/ 0 h 27"/>
                  <a:gd name="T48" fmla="*/ 13 w 17"/>
                  <a:gd name="T49" fmla="*/ 0 h 27"/>
                  <a:gd name="T50" fmla="*/ 15 w 17"/>
                  <a:gd name="T51" fmla="*/ 2 h 27"/>
                  <a:gd name="T52" fmla="*/ 16 w 17"/>
                  <a:gd name="T53" fmla="*/ 6 h 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
                  <a:gd name="T82" fmla="*/ 0 h 27"/>
                  <a:gd name="T83" fmla="*/ 17 w 17"/>
                  <a:gd name="T84" fmla="*/ 27 h 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 h="27">
                    <a:moveTo>
                      <a:pt x="16" y="6"/>
                    </a:moveTo>
                    <a:lnTo>
                      <a:pt x="13" y="2"/>
                    </a:lnTo>
                    <a:lnTo>
                      <a:pt x="9" y="1"/>
                    </a:lnTo>
                    <a:lnTo>
                      <a:pt x="4" y="2"/>
                    </a:lnTo>
                    <a:lnTo>
                      <a:pt x="2" y="4"/>
                    </a:lnTo>
                    <a:lnTo>
                      <a:pt x="1" y="8"/>
                    </a:lnTo>
                    <a:lnTo>
                      <a:pt x="1" y="11"/>
                    </a:lnTo>
                    <a:lnTo>
                      <a:pt x="2" y="13"/>
                    </a:lnTo>
                    <a:lnTo>
                      <a:pt x="2" y="17"/>
                    </a:lnTo>
                    <a:lnTo>
                      <a:pt x="2" y="21"/>
                    </a:lnTo>
                    <a:lnTo>
                      <a:pt x="6" y="24"/>
                    </a:lnTo>
                    <a:lnTo>
                      <a:pt x="8" y="24"/>
                    </a:lnTo>
                    <a:lnTo>
                      <a:pt x="10" y="24"/>
                    </a:lnTo>
                    <a:lnTo>
                      <a:pt x="10" y="25"/>
                    </a:lnTo>
                    <a:lnTo>
                      <a:pt x="8" y="26"/>
                    </a:lnTo>
                    <a:lnTo>
                      <a:pt x="6" y="26"/>
                    </a:lnTo>
                    <a:lnTo>
                      <a:pt x="3" y="25"/>
                    </a:lnTo>
                    <a:lnTo>
                      <a:pt x="1" y="21"/>
                    </a:lnTo>
                    <a:lnTo>
                      <a:pt x="0" y="14"/>
                    </a:lnTo>
                    <a:lnTo>
                      <a:pt x="0" y="10"/>
                    </a:lnTo>
                    <a:lnTo>
                      <a:pt x="0" y="7"/>
                    </a:lnTo>
                    <a:lnTo>
                      <a:pt x="1" y="4"/>
                    </a:lnTo>
                    <a:lnTo>
                      <a:pt x="3" y="1"/>
                    </a:lnTo>
                    <a:lnTo>
                      <a:pt x="7" y="0"/>
                    </a:lnTo>
                    <a:lnTo>
                      <a:pt x="13" y="0"/>
                    </a:lnTo>
                    <a:lnTo>
                      <a:pt x="15" y="2"/>
                    </a:lnTo>
                    <a:lnTo>
                      <a:pt x="16" y="6"/>
                    </a:lnTo>
                  </a:path>
                </a:pathLst>
              </a:custGeom>
              <a:solidFill>
                <a:srgbClr val="402000"/>
              </a:solidFill>
              <a:ln w="9525" cap="rnd">
                <a:noFill/>
                <a:round/>
                <a:headEnd/>
                <a:tailEnd/>
              </a:ln>
            </p:spPr>
            <p:txBody>
              <a:bodyPr/>
              <a:lstStyle/>
              <a:p>
                <a:endParaRPr lang="en-US"/>
              </a:p>
            </p:txBody>
          </p:sp>
          <p:sp>
            <p:nvSpPr>
              <p:cNvPr id="9287" name="Freeform 59"/>
              <p:cNvSpPr>
                <a:spLocks/>
              </p:cNvSpPr>
              <p:nvPr/>
            </p:nvSpPr>
            <p:spPr bwMode="auto">
              <a:xfrm>
                <a:off x="5251" y="1080"/>
                <a:ext cx="17" cy="23"/>
              </a:xfrm>
              <a:custGeom>
                <a:avLst/>
                <a:gdLst>
                  <a:gd name="T0" fmla="*/ 0 w 17"/>
                  <a:gd name="T1" fmla="*/ 0 h 23"/>
                  <a:gd name="T2" fmla="*/ 2 w 17"/>
                  <a:gd name="T3" fmla="*/ 4 h 23"/>
                  <a:gd name="T4" fmla="*/ 5 w 17"/>
                  <a:gd name="T5" fmla="*/ 9 h 23"/>
                  <a:gd name="T6" fmla="*/ 8 w 17"/>
                  <a:gd name="T7" fmla="*/ 13 h 23"/>
                  <a:gd name="T8" fmla="*/ 13 w 17"/>
                  <a:gd name="T9" fmla="*/ 19 h 23"/>
                  <a:gd name="T10" fmla="*/ 16 w 17"/>
                  <a:gd name="T11" fmla="*/ 22 h 23"/>
                  <a:gd name="T12" fmla="*/ 10 w 17"/>
                  <a:gd name="T13" fmla="*/ 19 h 23"/>
                  <a:gd name="T14" fmla="*/ 6 w 17"/>
                  <a:gd name="T15" fmla="*/ 13 h 23"/>
                  <a:gd name="T16" fmla="*/ 2 w 17"/>
                  <a:gd name="T17" fmla="*/ 8 h 23"/>
                  <a:gd name="T18" fmla="*/ 0 w 17"/>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3"/>
                  <a:gd name="T32" fmla="*/ 17 w 17"/>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3">
                    <a:moveTo>
                      <a:pt x="0" y="0"/>
                    </a:moveTo>
                    <a:lnTo>
                      <a:pt x="2" y="4"/>
                    </a:lnTo>
                    <a:lnTo>
                      <a:pt x="5" y="9"/>
                    </a:lnTo>
                    <a:lnTo>
                      <a:pt x="8" y="13"/>
                    </a:lnTo>
                    <a:lnTo>
                      <a:pt x="13" y="19"/>
                    </a:lnTo>
                    <a:lnTo>
                      <a:pt x="16" y="22"/>
                    </a:lnTo>
                    <a:lnTo>
                      <a:pt x="10" y="19"/>
                    </a:lnTo>
                    <a:lnTo>
                      <a:pt x="6" y="13"/>
                    </a:lnTo>
                    <a:lnTo>
                      <a:pt x="2" y="8"/>
                    </a:lnTo>
                    <a:lnTo>
                      <a:pt x="0" y="0"/>
                    </a:lnTo>
                  </a:path>
                </a:pathLst>
              </a:custGeom>
              <a:solidFill>
                <a:srgbClr val="402000"/>
              </a:solidFill>
              <a:ln w="9525" cap="rnd">
                <a:noFill/>
                <a:round/>
                <a:headEnd/>
                <a:tailEnd/>
              </a:ln>
            </p:spPr>
            <p:txBody>
              <a:bodyPr/>
              <a:lstStyle/>
              <a:p>
                <a:endParaRPr lang="en-US"/>
              </a:p>
            </p:txBody>
          </p:sp>
          <p:sp>
            <p:nvSpPr>
              <p:cNvPr id="9288" name="Freeform 60"/>
              <p:cNvSpPr>
                <a:spLocks/>
              </p:cNvSpPr>
              <p:nvPr/>
            </p:nvSpPr>
            <p:spPr bwMode="auto">
              <a:xfrm>
                <a:off x="5217" y="1008"/>
                <a:ext cx="64" cy="80"/>
              </a:xfrm>
              <a:custGeom>
                <a:avLst/>
                <a:gdLst>
                  <a:gd name="T0" fmla="*/ 58 w 64"/>
                  <a:gd name="T1" fmla="*/ 22 h 80"/>
                  <a:gd name="T2" fmla="*/ 48 w 64"/>
                  <a:gd name="T3" fmla="*/ 20 h 80"/>
                  <a:gd name="T4" fmla="*/ 42 w 64"/>
                  <a:gd name="T5" fmla="*/ 22 h 80"/>
                  <a:gd name="T6" fmla="*/ 38 w 64"/>
                  <a:gd name="T7" fmla="*/ 27 h 80"/>
                  <a:gd name="T8" fmla="*/ 40 w 64"/>
                  <a:gd name="T9" fmla="*/ 34 h 80"/>
                  <a:gd name="T10" fmla="*/ 43 w 64"/>
                  <a:gd name="T11" fmla="*/ 37 h 80"/>
                  <a:gd name="T12" fmla="*/ 44 w 64"/>
                  <a:gd name="T13" fmla="*/ 43 h 80"/>
                  <a:gd name="T14" fmla="*/ 42 w 64"/>
                  <a:gd name="T15" fmla="*/ 47 h 80"/>
                  <a:gd name="T16" fmla="*/ 44 w 64"/>
                  <a:gd name="T17" fmla="*/ 53 h 80"/>
                  <a:gd name="T18" fmla="*/ 40 w 64"/>
                  <a:gd name="T19" fmla="*/ 53 h 80"/>
                  <a:gd name="T20" fmla="*/ 39 w 64"/>
                  <a:gd name="T21" fmla="*/ 46 h 80"/>
                  <a:gd name="T22" fmla="*/ 36 w 64"/>
                  <a:gd name="T23" fmla="*/ 43 h 80"/>
                  <a:gd name="T24" fmla="*/ 31 w 64"/>
                  <a:gd name="T25" fmla="*/ 43 h 80"/>
                  <a:gd name="T26" fmla="*/ 27 w 64"/>
                  <a:gd name="T27" fmla="*/ 45 h 80"/>
                  <a:gd name="T28" fmla="*/ 26 w 64"/>
                  <a:gd name="T29" fmla="*/ 49 h 80"/>
                  <a:gd name="T30" fmla="*/ 25 w 64"/>
                  <a:gd name="T31" fmla="*/ 56 h 80"/>
                  <a:gd name="T32" fmla="*/ 26 w 64"/>
                  <a:gd name="T33" fmla="*/ 60 h 80"/>
                  <a:gd name="T34" fmla="*/ 26 w 64"/>
                  <a:gd name="T35" fmla="*/ 64 h 80"/>
                  <a:gd name="T36" fmla="*/ 25 w 64"/>
                  <a:gd name="T37" fmla="*/ 68 h 80"/>
                  <a:gd name="T38" fmla="*/ 22 w 64"/>
                  <a:gd name="T39" fmla="*/ 72 h 80"/>
                  <a:gd name="T40" fmla="*/ 20 w 64"/>
                  <a:gd name="T41" fmla="*/ 75 h 80"/>
                  <a:gd name="T42" fmla="*/ 15 w 64"/>
                  <a:gd name="T43" fmla="*/ 79 h 80"/>
                  <a:gd name="T44" fmla="*/ 4 w 64"/>
                  <a:gd name="T45" fmla="*/ 65 h 80"/>
                  <a:gd name="T46" fmla="*/ 2 w 64"/>
                  <a:gd name="T47" fmla="*/ 55 h 80"/>
                  <a:gd name="T48" fmla="*/ 0 w 64"/>
                  <a:gd name="T49" fmla="*/ 37 h 80"/>
                  <a:gd name="T50" fmla="*/ 0 w 64"/>
                  <a:gd name="T51" fmla="*/ 25 h 80"/>
                  <a:gd name="T52" fmla="*/ 1 w 64"/>
                  <a:gd name="T53" fmla="*/ 13 h 80"/>
                  <a:gd name="T54" fmla="*/ 4 w 64"/>
                  <a:gd name="T55" fmla="*/ 7 h 80"/>
                  <a:gd name="T56" fmla="*/ 10 w 64"/>
                  <a:gd name="T57" fmla="*/ 2 h 80"/>
                  <a:gd name="T58" fmla="*/ 15 w 64"/>
                  <a:gd name="T59" fmla="*/ 0 h 80"/>
                  <a:gd name="T60" fmla="*/ 27 w 64"/>
                  <a:gd name="T61" fmla="*/ 0 h 80"/>
                  <a:gd name="T62" fmla="*/ 37 w 64"/>
                  <a:gd name="T63" fmla="*/ 0 h 80"/>
                  <a:gd name="T64" fmla="*/ 50 w 64"/>
                  <a:gd name="T65" fmla="*/ 3 h 80"/>
                  <a:gd name="T66" fmla="*/ 56 w 64"/>
                  <a:gd name="T67" fmla="*/ 7 h 80"/>
                  <a:gd name="T68" fmla="*/ 59 w 64"/>
                  <a:gd name="T69" fmla="*/ 11 h 80"/>
                  <a:gd name="T70" fmla="*/ 63 w 64"/>
                  <a:gd name="T71" fmla="*/ 16 h 80"/>
                  <a:gd name="T72" fmla="*/ 62 w 64"/>
                  <a:gd name="T73" fmla="*/ 19 h 80"/>
                  <a:gd name="T74" fmla="*/ 58 w 64"/>
                  <a:gd name="T75" fmla="*/ 22 h 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4"/>
                  <a:gd name="T115" fmla="*/ 0 h 80"/>
                  <a:gd name="T116" fmla="*/ 64 w 64"/>
                  <a:gd name="T117" fmla="*/ 80 h 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4" h="80">
                    <a:moveTo>
                      <a:pt x="58" y="22"/>
                    </a:moveTo>
                    <a:lnTo>
                      <a:pt x="48" y="20"/>
                    </a:lnTo>
                    <a:lnTo>
                      <a:pt x="42" y="22"/>
                    </a:lnTo>
                    <a:lnTo>
                      <a:pt x="38" y="27"/>
                    </a:lnTo>
                    <a:lnTo>
                      <a:pt x="40" y="34"/>
                    </a:lnTo>
                    <a:lnTo>
                      <a:pt x="43" y="37"/>
                    </a:lnTo>
                    <a:lnTo>
                      <a:pt x="44" y="43"/>
                    </a:lnTo>
                    <a:lnTo>
                      <a:pt x="42" y="47"/>
                    </a:lnTo>
                    <a:lnTo>
                      <a:pt x="44" y="53"/>
                    </a:lnTo>
                    <a:lnTo>
                      <a:pt x="40" y="53"/>
                    </a:lnTo>
                    <a:lnTo>
                      <a:pt x="39" y="46"/>
                    </a:lnTo>
                    <a:lnTo>
                      <a:pt x="36" y="43"/>
                    </a:lnTo>
                    <a:lnTo>
                      <a:pt x="31" y="43"/>
                    </a:lnTo>
                    <a:lnTo>
                      <a:pt x="27" y="45"/>
                    </a:lnTo>
                    <a:lnTo>
                      <a:pt x="26" y="49"/>
                    </a:lnTo>
                    <a:lnTo>
                      <a:pt x="25" y="56"/>
                    </a:lnTo>
                    <a:lnTo>
                      <a:pt x="26" y="60"/>
                    </a:lnTo>
                    <a:lnTo>
                      <a:pt x="26" y="64"/>
                    </a:lnTo>
                    <a:lnTo>
                      <a:pt x="25" y="68"/>
                    </a:lnTo>
                    <a:lnTo>
                      <a:pt x="22" y="72"/>
                    </a:lnTo>
                    <a:lnTo>
                      <a:pt x="20" y="75"/>
                    </a:lnTo>
                    <a:lnTo>
                      <a:pt x="15" y="79"/>
                    </a:lnTo>
                    <a:lnTo>
                      <a:pt x="4" y="65"/>
                    </a:lnTo>
                    <a:lnTo>
                      <a:pt x="2" y="55"/>
                    </a:lnTo>
                    <a:lnTo>
                      <a:pt x="0" y="37"/>
                    </a:lnTo>
                    <a:lnTo>
                      <a:pt x="0" y="25"/>
                    </a:lnTo>
                    <a:lnTo>
                      <a:pt x="1" y="13"/>
                    </a:lnTo>
                    <a:lnTo>
                      <a:pt x="4" y="7"/>
                    </a:lnTo>
                    <a:lnTo>
                      <a:pt x="10" y="2"/>
                    </a:lnTo>
                    <a:lnTo>
                      <a:pt x="15" y="0"/>
                    </a:lnTo>
                    <a:lnTo>
                      <a:pt x="27" y="0"/>
                    </a:lnTo>
                    <a:lnTo>
                      <a:pt x="37" y="0"/>
                    </a:lnTo>
                    <a:lnTo>
                      <a:pt x="50" y="3"/>
                    </a:lnTo>
                    <a:lnTo>
                      <a:pt x="56" y="7"/>
                    </a:lnTo>
                    <a:lnTo>
                      <a:pt x="59" y="11"/>
                    </a:lnTo>
                    <a:lnTo>
                      <a:pt x="63" y="16"/>
                    </a:lnTo>
                    <a:lnTo>
                      <a:pt x="62" y="19"/>
                    </a:lnTo>
                    <a:lnTo>
                      <a:pt x="58" y="22"/>
                    </a:lnTo>
                  </a:path>
                </a:pathLst>
              </a:custGeom>
              <a:solidFill>
                <a:srgbClr val="603000"/>
              </a:solidFill>
              <a:ln w="9525" cap="rnd">
                <a:noFill/>
                <a:round/>
                <a:headEnd/>
                <a:tailEnd/>
              </a:ln>
            </p:spPr>
            <p:txBody>
              <a:bodyPr/>
              <a:lstStyle/>
              <a:p>
                <a:endParaRPr lang="en-US"/>
              </a:p>
            </p:txBody>
          </p:sp>
          <p:sp>
            <p:nvSpPr>
              <p:cNvPr id="9289" name="Freeform 61"/>
              <p:cNvSpPr>
                <a:spLocks/>
              </p:cNvSpPr>
              <p:nvPr/>
            </p:nvSpPr>
            <p:spPr bwMode="auto">
              <a:xfrm>
                <a:off x="5218" y="1009"/>
                <a:ext cx="60" cy="77"/>
              </a:xfrm>
              <a:custGeom>
                <a:avLst/>
                <a:gdLst>
                  <a:gd name="T0" fmla="*/ 56 w 60"/>
                  <a:gd name="T1" fmla="*/ 11 h 77"/>
                  <a:gd name="T2" fmla="*/ 57 w 60"/>
                  <a:gd name="T3" fmla="*/ 18 h 77"/>
                  <a:gd name="T4" fmla="*/ 44 w 60"/>
                  <a:gd name="T5" fmla="*/ 19 h 77"/>
                  <a:gd name="T6" fmla="*/ 32 w 60"/>
                  <a:gd name="T7" fmla="*/ 15 h 77"/>
                  <a:gd name="T8" fmla="*/ 37 w 60"/>
                  <a:gd name="T9" fmla="*/ 17 h 77"/>
                  <a:gd name="T10" fmla="*/ 39 w 60"/>
                  <a:gd name="T11" fmla="*/ 19 h 77"/>
                  <a:gd name="T12" fmla="*/ 33 w 60"/>
                  <a:gd name="T13" fmla="*/ 19 h 77"/>
                  <a:gd name="T14" fmla="*/ 32 w 60"/>
                  <a:gd name="T15" fmla="*/ 20 h 77"/>
                  <a:gd name="T16" fmla="*/ 35 w 60"/>
                  <a:gd name="T17" fmla="*/ 26 h 77"/>
                  <a:gd name="T18" fmla="*/ 34 w 60"/>
                  <a:gd name="T19" fmla="*/ 26 h 77"/>
                  <a:gd name="T20" fmla="*/ 37 w 60"/>
                  <a:gd name="T21" fmla="*/ 33 h 77"/>
                  <a:gd name="T22" fmla="*/ 26 w 60"/>
                  <a:gd name="T23" fmla="*/ 30 h 77"/>
                  <a:gd name="T24" fmla="*/ 41 w 60"/>
                  <a:gd name="T25" fmla="*/ 37 h 77"/>
                  <a:gd name="T26" fmla="*/ 32 w 60"/>
                  <a:gd name="T27" fmla="*/ 35 h 77"/>
                  <a:gd name="T28" fmla="*/ 40 w 60"/>
                  <a:gd name="T29" fmla="*/ 40 h 77"/>
                  <a:gd name="T30" fmla="*/ 37 w 60"/>
                  <a:gd name="T31" fmla="*/ 42 h 77"/>
                  <a:gd name="T32" fmla="*/ 26 w 60"/>
                  <a:gd name="T33" fmla="*/ 41 h 77"/>
                  <a:gd name="T34" fmla="*/ 17 w 60"/>
                  <a:gd name="T35" fmla="*/ 41 h 77"/>
                  <a:gd name="T36" fmla="*/ 18 w 60"/>
                  <a:gd name="T37" fmla="*/ 45 h 77"/>
                  <a:gd name="T38" fmla="*/ 16 w 60"/>
                  <a:gd name="T39" fmla="*/ 46 h 77"/>
                  <a:gd name="T40" fmla="*/ 23 w 60"/>
                  <a:gd name="T41" fmla="*/ 53 h 77"/>
                  <a:gd name="T42" fmla="*/ 17 w 60"/>
                  <a:gd name="T43" fmla="*/ 52 h 77"/>
                  <a:gd name="T44" fmla="*/ 23 w 60"/>
                  <a:gd name="T45" fmla="*/ 60 h 77"/>
                  <a:gd name="T46" fmla="*/ 19 w 60"/>
                  <a:gd name="T47" fmla="*/ 60 h 77"/>
                  <a:gd name="T48" fmla="*/ 20 w 60"/>
                  <a:gd name="T49" fmla="*/ 69 h 77"/>
                  <a:gd name="T50" fmla="*/ 13 w 60"/>
                  <a:gd name="T51" fmla="*/ 56 h 77"/>
                  <a:gd name="T52" fmla="*/ 20 w 60"/>
                  <a:gd name="T53" fmla="*/ 71 h 77"/>
                  <a:gd name="T54" fmla="*/ 11 w 60"/>
                  <a:gd name="T55" fmla="*/ 65 h 77"/>
                  <a:gd name="T56" fmla="*/ 13 w 60"/>
                  <a:gd name="T57" fmla="*/ 71 h 77"/>
                  <a:gd name="T58" fmla="*/ 8 w 60"/>
                  <a:gd name="T59" fmla="*/ 71 h 77"/>
                  <a:gd name="T60" fmla="*/ 1 w 60"/>
                  <a:gd name="T61" fmla="*/ 45 h 77"/>
                  <a:gd name="T62" fmla="*/ 5 w 60"/>
                  <a:gd name="T63" fmla="*/ 30 h 77"/>
                  <a:gd name="T64" fmla="*/ 11 w 60"/>
                  <a:gd name="T65" fmla="*/ 31 h 77"/>
                  <a:gd name="T66" fmla="*/ 0 w 60"/>
                  <a:gd name="T67" fmla="*/ 26 h 77"/>
                  <a:gd name="T68" fmla="*/ 8 w 60"/>
                  <a:gd name="T69" fmla="*/ 16 h 77"/>
                  <a:gd name="T70" fmla="*/ 13 w 60"/>
                  <a:gd name="T71" fmla="*/ 16 h 77"/>
                  <a:gd name="T72" fmla="*/ 2 w 60"/>
                  <a:gd name="T73" fmla="*/ 8 h 77"/>
                  <a:gd name="T74" fmla="*/ 14 w 60"/>
                  <a:gd name="T75" fmla="*/ 4 h 77"/>
                  <a:gd name="T76" fmla="*/ 11 w 60"/>
                  <a:gd name="T77" fmla="*/ 2 h 77"/>
                  <a:gd name="T78" fmla="*/ 26 w 60"/>
                  <a:gd name="T79" fmla="*/ 1 h 77"/>
                  <a:gd name="T80" fmla="*/ 31 w 60"/>
                  <a:gd name="T81" fmla="*/ 3 h 77"/>
                  <a:gd name="T82" fmla="*/ 32 w 60"/>
                  <a:gd name="T83" fmla="*/ 0 h 77"/>
                  <a:gd name="T84" fmla="*/ 43 w 60"/>
                  <a:gd name="T85" fmla="*/ 6 h 77"/>
                  <a:gd name="T86" fmla="*/ 41 w 60"/>
                  <a:gd name="T87" fmla="*/ 2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
                  <a:gd name="T133" fmla="*/ 0 h 77"/>
                  <a:gd name="T134" fmla="*/ 60 w 60"/>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 h="77">
                    <a:moveTo>
                      <a:pt x="49" y="4"/>
                    </a:moveTo>
                    <a:lnTo>
                      <a:pt x="54" y="7"/>
                    </a:lnTo>
                    <a:lnTo>
                      <a:pt x="56" y="11"/>
                    </a:lnTo>
                    <a:lnTo>
                      <a:pt x="58" y="14"/>
                    </a:lnTo>
                    <a:lnTo>
                      <a:pt x="59" y="16"/>
                    </a:lnTo>
                    <a:lnTo>
                      <a:pt x="57" y="18"/>
                    </a:lnTo>
                    <a:lnTo>
                      <a:pt x="55" y="19"/>
                    </a:lnTo>
                    <a:lnTo>
                      <a:pt x="48" y="19"/>
                    </a:lnTo>
                    <a:lnTo>
                      <a:pt x="44" y="19"/>
                    </a:lnTo>
                    <a:lnTo>
                      <a:pt x="41" y="16"/>
                    </a:lnTo>
                    <a:lnTo>
                      <a:pt x="36" y="15"/>
                    </a:lnTo>
                    <a:lnTo>
                      <a:pt x="32" y="15"/>
                    </a:lnTo>
                    <a:lnTo>
                      <a:pt x="27" y="15"/>
                    </a:lnTo>
                    <a:lnTo>
                      <a:pt x="34" y="16"/>
                    </a:lnTo>
                    <a:lnTo>
                      <a:pt x="37" y="17"/>
                    </a:lnTo>
                    <a:lnTo>
                      <a:pt x="40" y="19"/>
                    </a:lnTo>
                    <a:lnTo>
                      <a:pt x="41" y="19"/>
                    </a:lnTo>
                    <a:lnTo>
                      <a:pt x="39" y="19"/>
                    </a:lnTo>
                    <a:lnTo>
                      <a:pt x="37" y="22"/>
                    </a:lnTo>
                    <a:lnTo>
                      <a:pt x="35" y="19"/>
                    </a:lnTo>
                    <a:lnTo>
                      <a:pt x="33" y="19"/>
                    </a:lnTo>
                    <a:lnTo>
                      <a:pt x="28" y="19"/>
                    </a:lnTo>
                    <a:lnTo>
                      <a:pt x="27" y="19"/>
                    </a:lnTo>
                    <a:lnTo>
                      <a:pt x="32" y="20"/>
                    </a:lnTo>
                    <a:lnTo>
                      <a:pt x="34" y="22"/>
                    </a:lnTo>
                    <a:lnTo>
                      <a:pt x="37" y="23"/>
                    </a:lnTo>
                    <a:lnTo>
                      <a:pt x="35" y="26"/>
                    </a:lnTo>
                    <a:lnTo>
                      <a:pt x="32" y="24"/>
                    </a:lnTo>
                    <a:lnTo>
                      <a:pt x="28" y="23"/>
                    </a:lnTo>
                    <a:lnTo>
                      <a:pt x="34" y="26"/>
                    </a:lnTo>
                    <a:lnTo>
                      <a:pt x="36" y="28"/>
                    </a:lnTo>
                    <a:lnTo>
                      <a:pt x="37" y="31"/>
                    </a:lnTo>
                    <a:lnTo>
                      <a:pt x="37" y="33"/>
                    </a:lnTo>
                    <a:lnTo>
                      <a:pt x="34" y="31"/>
                    </a:lnTo>
                    <a:lnTo>
                      <a:pt x="31" y="30"/>
                    </a:lnTo>
                    <a:lnTo>
                      <a:pt x="26" y="30"/>
                    </a:lnTo>
                    <a:lnTo>
                      <a:pt x="33" y="33"/>
                    </a:lnTo>
                    <a:lnTo>
                      <a:pt x="38" y="34"/>
                    </a:lnTo>
                    <a:lnTo>
                      <a:pt x="41" y="37"/>
                    </a:lnTo>
                    <a:lnTo>
                      <a:pt x="41" y="39"/>
                    </a:lnTo>
                    <a:lnTo>
                      <a:pt x="37" y="38"/>
                    </a:lnTo>
                    <a:lnTo>
                      <a:pt x="32" y="35"/>
                    </a:lnTo>
                    <a:lnTo>
                      <a:pt x="30" y="35"/>
                    </a:lnTo>
                    <a:lnTo>
                      <a:pt x="36" y="38"/>
                    </a:lnTo>
                    <a:lnTo>
                      <a:pt x="40" y="40"/>
                    </a:lnTo>
                    <a:lnTo>
                      <a:pt x="41" y="41"/>
                    </a:lnTo>
                    <a:lnTo>
                      <a:pt x="41" y="44"/>
                    </a:lnTo>
                    <a:lnTo>
                      <a:pt x="37" y="42"/>
                    </a:lnTo>
                    <a:lnTo>
                      <a:pt x="34" y="41"/>
                    </a:lnTo>
                    <a:lnTo>
                      <a:pt x="28" y="40"/>
                    </a:lnTo>
                    <a:lnTo>
                      <a:pt x="26" y="41"/>
                    </a:lnTo>
                    <a:lnTo>
                      <a:pt x="20" y="41"/>
                    </a:lnTo>
                    <a:lnTo>
                      <a:pt x="13" y="40"/>
                    </a:lnTo>
                    <a:lnTo>
                      <a:pt x="17" y="41"/>
                    </a:lnTo>
                    <a:lnTo>
                      <a:pt x="24" y="43"/>
                    </a:lnTo>
                    <a:lnTo>
                      <a:pt x="23" y="46"/>
                    </a:lnTo>
                    <a:lnTo>
                      <a:pt x="18" y="45"/>
                    </a:lnTo>
                    <a:lnTo>
                      <a:pt x="13" y="42"/>
                    </a:lnTo>
                    <a:lnTo>
                      <a:pt x="10" y="41"/>
                    </a:lnTo>
                    <a:lnTo>
                      <a:pt x="16" y="46"/>
                    </a:lnTo>
                    <a:lnTo>
                      <a:pt x="20" y="48"/>
                    </a:lnTo>
                    <a:lnTo>
                      <a:pt x="23" y="49"/>
                    </a:lnTo>
                    <a:lnTo>
                      <a:pt x="23" y="53"/>
                    </a:lnTo>
                    <a:lnTo>
                      <a:pt x="18" y="51"/>
                    </a:lnTo>
                    <a:lnTo>
                      <a:pt x="15" y="50"/>
                    </a:lnTo>
                    <a:lnTo>
                      <a:pt x="17" y="52"/>
                    </a:lnTo>
                    <a:lnTo>
                      <a:pt x="21" y="53"/>
                    </a:lnTo>
                    <a:lnTo>
                      <a:pt x="23" y="53"/>
                    </a:lnTo>
                    <a:lnTo>
                      <a:pt x="23" y="60"/>
                    </a:lnTo>
                    <a:lnTo>
                      <a:pt x="18" y="58"/>
                    </a:lnTo>
                    <a:lnTo>
                      <a:pt x="15" y="57"/>
                    </a:lnTo>
                    <a:lnTo>
                      <a:pt x="19" y="60"/>
                    </a:lnTo>
                    <a:lnTo>
                      <a:pt x="24" y="63"/>
                    </a:lnTo>
                    <a:lnTo>
                      <a:pt x="23" y="65"/>
                    </a:lnTo>
                    <a:lnTo>
                      <a:pt x="20" y="69"/>
                    </a:lnTo>
                    <a:lnTo>
                      <a:pt x="18" y="65"/>
                    </a:lnTo>
                    <a:lnTo>
                      <a:pt x="15" y="60"/>
                    </a:lnTo>
                    <a:lnTo>
                      <a:pt x="13" y="56"/>
                    </a:lnTo>
                    <a:lnTo>
                      <a:pt x="15" y="63"/>
                    </a:lnTo>
                    <a:lnTo>
                      <a:pt x="17" y="65"/>
                    </a:lnTo>
                    <a:lnTo>
                      <a:pt x="20" y="71"/>
                    </a:lnTo>
                    <a:lnTo>
                      <a:pt x="17" y="74"/>
                    </a:lnTo>
                    <a:lnTo>
                      <a:pt x="14" y="70"/>
                    </a:lnTo>
                    <a:lnTo>
                      <a:pt x="11" y="65"/>
                    </a:lnTo>
                    <a:lnTo>
                      <a:pt x="8" y="60"/>
                    </a:lnTo>
                    <a:lnTo>
                      <a:pt x="11" y="68"/>
                    </a:lnTo>
                    <a:lnTo>
                      <a:pt x="13" y="71"/>
                    </a:lnTo>
                    <a:lnTo>
                      <a:pt x="15" y="75"/>
                    </a:lnTo>
                    <a:lnTo>
                      <a:pt x="13" y="76"/>
                    </a:lnTo>
                    <a:lnTo>
                      <a:pt x="8" y="71"/>
                    </a:lnTo>
                    <a:lnTo>
                      <a:pt x="4" y="63"/>
                    </a:lnTo>
                    <a:lnTo>
                      <a:pt x="2" y="57"/>
                    </a:lnTo>
                    <a:lnTo>
                      <a:pt x="1" y="45"/>
                    </a:lnTo>
                    <a:lnTo>
                      <a:pt x="1" y="38"/>
                    </a:lnTo>
                    <a:lnTo>
                      <a:pt x="0" y="28"/>
                    </a:lnTo>
                    <a:lnTo>
                      <a:pt x="5" y="30"/>
                    </a:lnTo>
                    <a:lnTo>
                      <a:pt x="10" y="33"/>
                    </a:lnTo>
                    <a:lnTo>
                      <a:pt x="19" y="35"/>
                    </a:lnTo>
                    <a:lnTo>
                      <a:pt x="11" y="31"/>
                    </a:lnTo>
                    <a:lnTo>
                      <a:pt x="8" y="29"/>
                    </a:lnTo>
                    <a:lnTo>
                      <a:pt x="3" y="26"/>
                    </a:lnTo>
                    <a:lnTo>
                      <a:pt x="0" y="26"/>
                    </a:lnTo>
                    <a:lnTo>
                      <a:pt x="0" y="21"/>
                    </a:lnTo>
                    <a:lnTo>
                      <a:pt x="1" y="15"/>
                    </a:lnTo>
                    <a:lnTo>
                      <a:pt x="8" y="16"/>
                    </a:lnTo>
                    <a:lnTo>
                      <a:pt x="12" y="19"/>
                    </a:lnTo>
                    <a:lnTo>
                      <a:pt x="17" y="21"/>
                    </a:lnTo>
                    <a:lnTo>
                      <a:pt x="13" y="16"/>
                    </a:lnTo>
                    <a:lnTo>
                      <a:pt x="6" y="15"/>
                    </a:lnTo>
                    <a:lnTo>
                      <a:pt x="1" y="13"/>
                    </a:lnTo>
                    <a:lnTo>
                      <a:pt x="2" y="8"/>
                    </a:lnTo>
                    <a:lnTo>
                      <a:pt x="4" y="5"/>
                    </a:lnTo>
                    <a:lnTo>
                      <a:pt x="9" y="3"/>
                    </a:lnTo>
                    <a:lnTo>
                      <a:pt x="14" y="4"/>
                    </a:lnTo>
                    <a:lnTo>
                      <a:pt x="19" y="9"/>
                    </a:lnTo>
                    <a:lnTo>
                      <a:pt x="15" y="4"/>
                    </a:lnTo>
                    <a:lnTo>
                      <a:pt x="11" y="2"/>
                    </a:lnTo>
                    <a:lnTo>
                      <a:pt x="16" y="0"/>
                    </a:lnTo>
                    <a:lnTo>
                      <a:pt x="20" y="0"/>
                    </a:lnTo>
                    <a:lnTo>
                      <a:pt x="26" y="1"/>
                    </a:lnTo>
                    <a:lnTo>
                      <a:pt x="29" y="4"/>
                    </a:lnTo>
                    <a:lnTo>
                      <a:pt x="35" y="6"/>
                    </a:lnTo>
                    <a:lnTo>
                      <a:pt x="31" y="3"/>
                    </a:lnTo>
                    <a:lnTo>
                      <a:pt x="28" y="1"/>
                    </a:lnTo>
                    <a:lnTo>
                      <a:pt x="26" y="0"/>
                    </a:lnTo>
                    <a:lnTo>
                      <a:pt x="32" y="0"/>
                    </a:lnTo>
                    <a:lnTo>
                      <a:pt x="37" y="0"/>
                    </a:lnTo>
                    <a:lnTo>
                      <a:pt x="41" y="3"/>
                    </a:lnTo>
                    <a:lnTo>
                      <a:pt x="43" y="6"/>
                    </a:lnTo>
                    <a:lnTo>
                      <a:pt x="46" y="11"/>
                    </a:lnTo>
                    <a:lnTo>
                      <a:pt x="45" y="5"/>
                    </a:lnTo>
                    <a:lnTo>
                      <a:pt x="41" y="2"/>
                    </a:lnTo>
                    <a:lnTo>
                      <a:pt x="49" y="4"/>
                    </a:lnTo>
                  </a:path>
                </a:pathLst>
              </a:custGeom>
              <a:solidFill>
                <a:srgbClr val="A05000"/>
              </a:solidFill>
              <a:ln w="9525" cap="rnd">
                <a:noFill/>
                <a:round/>
                <a:headEnd/>
                <a:tailEnd/>
              </a:ln>
            </p:spPr>
            <p:txBody>
              <a:bodyPr/>
              <a:lstStyle/>
              <a:p>
                <a:endParaRPr lang="en-US"/>
              </a:p>
            </p:txBody>
          </p:sp>
          <p:grpSp>
            <p:nvGrpSpPr>
              <p:cNvPr id="9290" name="Group 62"/>
              <p:cNvGrpSpPr>
                <a:grpSpLocks/>
              </p:cNvGrpSpPr>
              <p:nvPr/>
            </p:nvGrpSpPr>
            <p:grpSpPr bwMode="auto">
              <a:xfrm>
                <a:off x="5340" y="1203"/>
                <a:ext cx="78" cy="51"/>
                <a:chOff x="5340" y="1203"/>
                <a:chExt cx="78" cy="51"/>
              </a:xfrm>
            </p:grpSpPr>
            <p:sp>
              <p:nvSpPr>
                <p:cNvPr id="9312" name="Freeform 63"/>
                <p:cNvSpPr>
                  <a:spLocks/>
                </p:cNvSpPr>
                <p:nvPr/>
              </p:nvSpPr>
              <p:spPr bwMode="auto">
                <a:xfrm>
                  <a:off x="5340" y="1203"/>
                  <a:ext cx="66" cy="51"/>
                </a:xfrm>
                <a:custGeom>
                  <a:avLst/>
                  <a:gdLst>
                    <a:gd name="T0" fmla="*/ 0 w 66"/>
                    <a:gd name="T1" fmla="*/ 29 h 51"/>
                    <a:gd name="T2" fmla="*/ 8 w 66"/>
                    <a:gd name="T3" fmla="*/ 27 h 51"/>
                    <a:gd name="T4" fmla="*/ 10 w 66"/>
                    <a:gd name="T5" fmla="*/ 26 h 51"/>
                    <a:gd name="T6" fmla="*/ 13 w 66"/>
                    <a:gd name="T7" fmla="*/ 24 h 51"/>
                    <a:gd name="T8" fmla="*/ 15 w 66"/>
                    <a:gd name="T9" fmla="*/ 21 h 51"/>
                    <a:gd name="T10" fmla="*/ 18 w 66"/>
                    <a:gd name="T11" fmla="*/ 16 h 51"/>
                    <a:gd name="T12" fmla="*/ 26 w 66"/>
                    <a:gd name="T13" fmla="*/ 8 h 51"/>
                    <a:gd name="T14" fmla="*/ 27 w 66"/>
                    <a:gd name="T15" fmla="*/ 6 h 51"/>
                    <a:gd name="T16" fmla="*/ 28 w 66"/>
                    <a:gd name="T17" fmla="*/ 3 h 51"/>
                    <a:gd name="T18" fmla="*/ 32 w 66"/>
                    <a:gd name="T19" fmla="*/ 3 h 51"/>
                    <a:gd name="T20" fmla="*/ 43 w 66"/>
                    <a:gd name="T21" fmla="*/ 0 h 51"/>
                    <a:gd name="T22" fmla="*/ 47 w 66"/>
                    <a:gd name="T23" fmla="*/ 0 h 51"/>
                    <a:gd name="T24" fmla="*/ 49 w 66"/>
                    <a:gd name="T25" fmla="*/ 1 h 51"/>
                    <a:gd name="T26" fmla="*/ 51 w 66"/>
                    <a:gd name="T27" fmla="*/ 3 h 51"/>
                    <a:gd name="T28" fmla="*/ 58 w 66"/>
                    <a:gd name="T29" fmla="*/ 5 h 51"/>
                    <a:gd name="T30" fmla="*/ 60 w 66"/>
                    <a:gd name="T31" fmla="*/ 7 h 51"/>
                    <a:gd name="T32" fmla="*/ 61 w 66"/>
                    <a:gd name="T33" fmla="*/ 8 h 51"/>
                    <a:gd name="T34" fmla="*/ 62 w 66"/>
                    <a:gd name="T35" fmla="*/ 12 h 51"/>
                    <a:gd name="T36" fmla="*/ 63 w 66"/>
                    <a:gd name="T37" fmla="*/ 15 h 51"/>
                    <a:gd name="T38" fmla="*/ 63 w 66"/>
                    <a:gd name="T39" fmla="*/ 16 h 51"/>
                    <a:gd name="T40" fmla="*/ 65 w 66"/>
                    <a:gd name="T41" fmla="*/ 19 h 51"/>
                    <a:gd name="T42" fmla="*/ 65 w 66"/>
                    <a:gd name="T43" fmla="*/ 20 h 51"/>
                    <a:gd name="T44" fmla="*/ 63 w 66"/>
                    <a:gd name="T45" fmla="*/ 22 h 51"/>
                    <a:gd name="T46" fmla="*/ 60 w 66"/>
                    <a:gd name="T47" fmla="*/ 22 h 51"/>
                    <a:gd name="T48" fmla="*/ 56 w 66"/>
                    <a:gd name="T49" fmla="*/ 19 h 51"/>
                    <a:gd name="T50" fmla="*/ 51 w 66"/>
                    <a:gd name="T51" fmla="*/ 18 h 51"/>
                    <a:gd name="T52" fmla="*/ 46 w 66"/>
                    <a:gd name="T53" fmla="*/ 19 h 51"/>
                    <a:gd name="T54" fmla="*/ 51 w 66"/>
                    <a:gd name="T55" fmla="*/ 20 h 51"/>
                    <a:gd name="T56" fmla="*/ 54 w 66"/>
                    <a:gd name="T57" fmla="*/ 22 h 51"/>
                    <a:gd name="T58" fmla="*/ 59 w 66"/>
                    <a:gd name="T59" fmla="*/ 24 h 51"/>
                    <a:gd name="T60" fmla="*/ 60 w 66"/>
                    <a:gd name="T61" fmla="*/ 26 h 51"/>
                    <a:gd name="T62" fmla="*/ 60 w 66"/>
                    <a:gd name="T63" fmla="*/ 28 h 51"/>
                    <a:gd name="T64" fmla="*/ 58 w 66"/>
                    <a:gd name="T65" fmla="*/ 29 h 51"/>
                    <a:gd name="T66" fmla="*/ 56 w 66"/>
                    <a:gd name="T67" fmla="*/ 29 h 51"/>
                    <a:gd name="T68" fmla="*/ 51 w 66"/>
                    <a:gd name="T69" fmla="*/ 27 h 51"/>
                    <a:gd name="T70" fmla="*/ 45 w 66"/>
                    <a:gd name="T71" fmla="*/ 26 h 51"/>
                    <a:gd name="T72" fmla="*/ 41 w 66"/>
                    <a:gd name="T73" fmla="*/ 27 h 51"/>
                    <a:gd name="T74" fmla="*/ 39 w 66"/>
                    <a:gd name="T75" fmla="*/ 29 h 51"/>
                    <a:gd name="T76" fmla="*/ 36 w 66"/>
                    <a:gd name="T77" fmla="*/ 32 h 51"/>
                    <a:gd name="T78" fmla="*/ 34 w 66"/>
                    <a:gd name="T79" fmla="*/ 36 h 51"/>
                    <a:gd name="T80" fmla="*/ 32 w 66"/>
                    <a:gd name="T81" fmla="*/ 40 h 51"/>
                    <a:gd name="T82" fmla="*/ 30 w 66"/>
                    <a:gd name="T83" fmla="*/ 42 h 51"/>
                    <a:gd name="T84" fmla="*/ 28 w 66"/>
                    <a:gd name="T85" fmla="*/ 46 h 51"/>
                    <a:gd name="T86" fmla="*/ 25 w 66"/>
                    <a:gd name="T87" fmla="*/ 46 h 51"/>
                    <a:gd name="T88" fmla="*/ 21 w 66"/>
                    <a:gd name="T89" fmla="*/ 46 h 51"/>
                    <a:gd name="T90" fmla="*/ 17 w 66"/>
                    <a:gd name="T91" fmla="*/ 46 h 51"/>
                    <a:gd name="T92" fmla="*/ 15 w 66"/>
                    <a:gd name="T93" fmla="*/ 46 h 51"/>
                    <a:gd name="T94" fmla="*/ 10 w 66"/>
                    <a:gd name="T95" fmla="*/ 47 h 51"/>
                    <a:gd name="T96" fmla="*/ 0 w 66"/>
                    <a:gd name="T97" fmla="*/ 50 h 51"/>
                    <a:gd name="T98" fmla="*/ 0 w 66"/>
                    <a:gd name="T99" fmla="*/ 29 h 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6"/>
                    <a:gd name="T151" fmla="*/ 0 h 51"/>
                    <a:gd name="T152" fmla="*/ 66 w 66"/>
                    <a:gd name="T153" fmla="*/ 51 h 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6" h="51">
                      <a:moveTo>
                        <a:pt x="0" y="29"/>
                      </a:moveTo>
                      <a:lnTo>
                        <a:pt x="8" y="27"/>
                      </a:lnTo>
                      <a:lnTo>
                        <a:pt x="10" y="26"/>
                      </a:lnTo>
                      <a:lnTo>
                        <a:pt x="13" y="24"/>
                      </a:lnTo>
                      <a:lnTo>
                        <a:pt x="15" y="21"/>
                      </a:lnTo>
                      <a:lnTo>
                        <a:pt x="18" y="16"/>
                      </a:lnTo>
                      <a:lnTo>
                        <a:pt x="26" y="8"/>
                      </a:lnTo>
                      <a:lnTo>
                        <a:pt x="27" y="6"/>
                      </a:lnTo>
                      <a:lnTo>
                        <a:pt x="28" y="3"/>
                      </a:lnTo>
                      <a:lnTo>
                        <a:pt x="32" y="3"/>
                      </a:lnTo>
                      <a:lnTo>
                        <a:pt x="43" y="0"/>
                      </a:lnTo>
                      <a:lnTo>
                        <a:pt x="47" y="0"/>
                      </a:lnTo>
                      <a:lnTo>
                        <a:pt x="49" y="1"/>
                      </a:lnTo>
                      <a:lnTo>
                        <a:pt x="51" y="3"/>
                      </a:lnTo>
                      <a:lnTo>
                        <a:pt x="58" y="5"/>
                      </a:lnTo>
                      <a:lnTo>
                        <a:pt x="60" y="7"/>
                      </a:lnTo>
                      <a:lnTo>
                        <a:pt x="61" y="8"/>
                      </a:lnTo>
                      <a:lnTo>
                        <a:pt x="62" y="12"/>
                      </a:lnTo>
                      <a:lnTo>
                        <a:pt x="63" y="15"/>
                      </a:lnTo>
                      <a:lnTo>
                        <a:pt x="63" y="16"/>
                      </a:lnTo>
                      <a:lnTo>
                        <a:pt x="65" y="19"/>
                      </a:lnTo>
                      <a:lnTo>
                        <a:pt x="65" y="20"/>
                      </a:lnTo>
                      <a:lnTo>
                        <a:pt x="63" y="22"/>
                      </a:lnTo>
                      <a:lnTo>
                        <a:pt x="60" y="22"/>
                      </a:lnTo>
                      <a:lnTo>
                        <a:pt x="56" y="19"/>
                      </a:lnTo>
                      <a:lnTo>
                        <a:pt x="51" y="18"/>
                      </a:lnTo>
                      <a:lnTo>
                        <a:pt x="46" y="19"/>
                      </a:lnTo>
                      <a:lnTo>
                        <a:pt x="51" y="20"/>
                      </a:lnTo>
                      <a:lnTo>
                        <a:pt x="54" y="22"/>
                      </a:lnTo>
                      <a:lnTo>
                        <a:pt x="59" y="24"/>
                      </a:lnTo>
                      <a:lnTo>
                        <a:pt x="60" y="26"/>
                      </a:lnTo>
                      <a:lnTo>
                        <a:pt x="60" y="28"/>
                      </a:lnTo>
                      <a:lnTo>
                        <a:pt x="58" y="29"/>
                      </a:lnTo>
                      <a:lnTo>
                        <a:pt x="56" y="29"/>
                      </a:lnTo>
                      <a:lnTo>
                        <a:pt x="51" y="27"/>
                      </a:lnTo>
                      <a:lnTo>
                        <a:pt x="45" y="26"/>
                      </a:lnTo>
                      <a:lnTo>
                        <a:pt x="41" y="27"/>
                      </a:lnTo>
                      <a:lnTo>
                        <a:pt x="39" y="29"/>
                      </a:lnTo>
                      <a:lnTo>
                        <a:pt x="36" y="32"/>
                      </a:lnTo>
                      <a:lnTo>
                        <a:pt x="34" y="36"/>
                      </a:lnTo>
                      <a:lnTo>
                        <a:pt x="32" y="40"/>
                      </a:lnTo>
                      <a:lnTo>
                        <a:pt x="30" y="42"/>
                      </a:lnTo>
                      <a:lnTo>
                        <a:pt x="28" y="46"/>
                      </a:lnTo>
                      <a:lnTo>
                        <a:pt x="25" y="46"/>
                      </a:lnTo>
                      <a:lnTo>
                        <a:pt x="21" y="46"/>
                      </a:lnTo>
                      <a:lnTo>
                        <a:pt x="17" y="46"/>
                      </a:lnTo>
                      <a:lnTo>
                        <a:pt x="15" y="46"/>
                      </a:lnTo>
                      <a:lnTo>
                        <a:pt x="10" y="47"/>
                      </a:lnTo>
                      <a:lnTo>
                        <a:pt x="0" y="50"/>
                      </a:lnTo>
                      <a:lnTo>
                        <a:pt x="0" y="29"/>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9313" name="Freeform 64"/>
                <p:cNvSpPr>
                  <a:spLocks/>
                </p:cNvSpPr>
                <p:nvPr/>
              </p:nvSpPr>
              <p:spPr bwMode="auto">
                <a:xfrm>
                  <a:off x="5381" y="1211"/>
                  <a:ext cx="22" cy="17"/>
                </a:xfrm>
                <a:custGeom>
                  <a:avLst/>
                  <a:gdLst>
                    <a:gd name="T0" fmla="*/ 21 w 22"/>
                    <a:gd name="T1" fmla="*/ 16 h 17"/>
                    <a:gd name="T2" fmla="*/ 17 w 22"/>
                    <a:gd name="T3" fmla="*/ 10 h 17"/>
                    <a:gd name="T4" fmla="*/ 14 w 22"/>
                    <a:gd name="T5" fmla="*/ 8 h 17"/>
                    <a:gd name="T6" fmla="*/ 11 w 22"/>
                    <a:gd name="T7" fmla="*/ 6 h 17"/>
                    <a:gd name="T8" fmla="*/ 7 w 22"/>
                    <a:gd name="T9" fmla="*/ 2 h 17"/>
                    <a:gd name="T10" fmla="*/ 3 w 22"/>
                    <a:gd name="T11" fmla="*/ 4 h 17"/>
                    <a:gd name="T12" fmla="*/ 0 w 22"/>
                    <a:gd name="T13" fmla="*/ 6 h 17"/>
                    <a:gd name="T14" fmla="*/ 4 w 22"/>
                    <a:gd name="T15" fmla="*/ 2 h 17"/>
                    <a:gd name="T16" fmla="*/ 9 w 22"/>
                    <a:gd name="T17" fmla="*/ 0 h 17"/>
                    <a:gd name="T18" fmla="*/ 14 w 22"/>
                    <a:gd name="T19" fmla="*/ 8 h 17"/>
                    <a:gd name="T20" fmla="*/ 17 w 22"/>
                    <a:gd name="T21" fmla="*/ 8 h 17"/>
                    <a:gd name="T22" fmla="*/ 21 w 22"/>
                    <a:gd name="T23" fmla="*/ 12 h 17"/>
                    <a:gd name="T24" fmla="*/ 21 w 22"/>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17"/>
                    <a:gd name="T41" fmla="*/ 22 w 22"/>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17">
                      <a:moveTo>
                        <a:pt x="21" y="16"/>
                      </a:moveTo>
                      <a:lnTo>
                        <a:pt x="17" y="10"/>
                      </a:lnTo>
                      <a:lnTo>
                        <a:pt x="14" y="8"/>
                      </a:lnTo>
                      <a:lnTo>
                        <a:pt x="11" y="6"/>
                      </a:lnTo>
                      <a:lnTo>
                        <a:pt x="7" y="2"/>
                      </a:lnTo>
                      <a:lnTo>
                        <a:pt x="3" y="4"/>
                      </a:lnTo>
                      <a:lnTo>
                        <a:pt x="0" y="6"/>
                      </a:lnTo>
                      <a:lnTo>
                        <a:pt x="4" y="2"/>
                      </a:lnTo>
                      <a:lnTo>
                        <a:pt x="9" y="0"/>
                      </a:lnTo>
                      <a:lnTo>
                        <a:pt x="14" y="8"/>
                      </a:lnTo>
                      <a:lnTo>
                        <a:pt x="17" y="8"/>
                      </a:lnTo>
                      <a:lnTo>
                        <a:pt x="21" y="12"/>
                      </a:lnTo>
                      <a:lnTo>
                        <a:pt x="21" y="16"/>
                      </a:lnTo>
                    </a:path>
                  </a:pathLst>
                </a:custGeom>
                <a:solidFill>
                  <a:srgbClr val="402000"/>
                </a:solidFill>
                <a:ln w="9525" cap="rnd">
                  <a:noFill/>
                  <a:round/>
                  <a:headEnd/>
                  <a:tailEnd/>
                </a:ln>
              </p:spPr>
              <p:txBody>
                <a:bodyPr/>
                <a:lstStyle/>
                <a:p>
                  <a:endParaRPr lang="en-US"/>
                </a:p>
              </p:txBody>
            </p:sp>
            <p:sp>
              <p:nvSpPr>
                <p:cNvPr id="9314" name="Freeform 65"/>
                <p:cNvSpPr>
                  <a:spLocks/>
                </p:cNvSpPr>
                <p:nvPr/>
              </p:nvSpPr>
              <p:spPr bwMode="auto">
                <a:xfrm>
                  <a:off x="5372" y="1204"/>
                  <a:ext cx="20" cy="17"/>
                </a:xfrm>
                <a:custGeom>
                  <a:avLst/>
                  <a:gdLst>
                    <a:gd name="T0" fmla="*/ 13 w 20"/>
                    <a:gd name="T1" fmla="*/ 0 h 17"/>
                    <a:gd name="T2" fmla="*/ 16 w 20"/>
                    <a:gd name="T3" fmla="*/ 2 h 17"/>
                    <a:gd name="T4" fmla="*/ 19 w 20"/>
                    <a:gd name="T5" fmla="*/ 5 h 17"/>
                    <a:gd name="T6" fmla="*/ 16 w 20"/>
                    <a:gd name="T7" fmla="*/ 5 h 17"/>
                    <a:gd name="T8" fmla="*/ 13 w 20"/>
                    <a:gd name="T9" fmla="*/ 2 h 17"/>
                    <a:gd name="T10" fmla="*/ 8 w 20"/>
                    <a:gd name="T11" fmla="*/ 10 h 17"/>
                    <a:gd name="T12" fmla="*/ 4 w 20"/>
                    <a:gd name="T13" fmla="*/ 13 h 17"/>
                    <a:gd name="T14" fmla="*/ 0 w 20"/>
                    <a:gd name="T15" fmla="*/ 16 h 17"/>
                    <a:gd name="T16" fmla="*/ 0 w 20"/>
                    <a:gd name="T17" fmla="*/ 13 h 17"/>
                    <a:gd name="T18" fmla="*/ 4 w 20"/>
                    <a:gd name="T19" fmla="*/ 10 h 17"/>
                    <a:gd name="T20" fmla="*/ 9 w 20"/>
                    <a:gd name="T21" fmla="*/ 5 h 17"/>
                    <a:gd name="T22" fmla="*/ 13 w 20"/>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7"/>
                    <a:gd name="T38" fmla="*/ 20 w 2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7">
                      <a:moveTo>
                        <a:pt x="13" y="0"/>
                      </a:moveTo>
                      <a:lnTo>
                        <a:pt x="16" y="2"/>
                      </a:lnTo>
                      <a:lnTo>
                        <a:pt x="19" y="5"/>
                      </a:lnTo>
                      <a:lnTo>
                        <a:pt x="16" y="5"/>
                      </a:lnTo>
                      <a:lnTo>
                        <a:pt x="13" y="2"/>
                      </a:lnTo>
                      <a:lnTo>
                        <a:pt x="8" y="10"/>
                      </a:lnTo>
                      <a:lnTo>
                        <a:pt x="4" y="13"/>
                      </a:lnTo>
                      <a:lnTo>
                        <a:pt x="0" y="16"/>
                      </a:lnTo>
                      <a:lnTo>
                        <a:pt x="0" y="13"/>
                      </a:lnTo>
                      <a:lnTo>
                        <a:pt x="4" y="10"/>
                      </a:lnTo>
                      <a:lnTo>
                        <a:pt x="9" y="5"/>
                      </a:lnTo>
                      <a:lnTo>
                        <a:pt x="13" y="0"/>
                      </a:lnTo>
                    </a:path>
                  </a:pathLst>
                </a:custGeom>
                <a:solidFill>
                  <a:srgbClr val="402000"/>
                </a:solidFill>
                <a:ln w="9525" cap="rnd">
                  <a:noFill/>
                  <a:round/>
                  <a:headEnd/>
                  <a:tailEnd/>
                </a:ln>
              </p:spPr>
              <p:txBody>
                <a:bodyPr/>
                <a:lstStyle/>
                <a:p>
                  <a:endParaRPr lang="en-US"/>
                </a:p>
              </p:txBody>
            </p:sp>
            <p:sp>
              <p:nvSpPr>
                <p:cNvPr id="9315" name="Freeform 66"/>
                <p:cNvSpPr>
                  <a:spLocks/>
                </p:cNvSpPr>
                <p:nvPr/>
              </p:nvSpPr>
              <p:spPr bwMode="auto">
                <a:xfrm>
                  <a:off x="5380" y="1220"/>
                  <a:ext cx="17" cy="17"/>
                </a:xfrm>
                <a:custGeom>
                  <a:avLst/>
                  <a:gdLst>
                    <a:gd name="T0" fmla="*/ 16 w 17"/>
                    <a:gd name="T1" fmla="*/ 5 h 17"/>
                    <a:gd name="T2" fmla="*/ 14 w 17"/>
                    <a:gd name="T3" fmla="*/ 16 h 17"/>
                    <a:gd name="T4" fmla="*/ 8 w 17"/>
                    <a:gd name="T5" fmla="*/ 10 h 17"/>
                    <a:gd name="T6" fmla="*/ 1 w 17"/>
                    <a:gd name="T7" fmla="*/ 10 h 17"/>
                    <a:gd name="T8" fmla="*/ 0 w 17"/>
                    <a:gd name="T9" fmla="*/ 0 h 17"/>
                    <a:gd name="T10" fmla="*/ 4 w 17"/>
                    <a:gd name="T11" fmla="*/ 5 h 17"/>
                    <a:gd name="T12" fmla="*/ 16 w 17"/>
                    <a:gd name="T13" fmla="*/ 5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5"/>
                      </a:moveTo>
                      <a:lnTo>
                        <a:pt x="14" y="16"/>
                      </a:lnTo>
                      <a:lnTo>
                        <a:pt x="8" y="10"/>
                      </a:lnTo>
                      <a:lnTo>
                        <a:pt x="1" y="10"/>
                      </a:lnTo>
                      <a:lnTo>
                        <a:pt x="0" y="0"/>
                      </a:lnTo>
                      <a:lnTo>
                        <a:pt x="4" y="5"/>
                      </a:lnTo>
                      <a:lnTo>
                        <a:pt x="16" y="5"/>
                      </a:lnTo>
                    </a:path>
                  </a:pathLst>
                </a:custGeom>
                <a:solidFill>
                  <a:srgbClr val="402000"/>
                </a:solidFill>
                <a:ln w="9525" cap="rnd">
                  <a:noFill/>
                  <a:round/>
                  <a:headEnd/>
                  <a:tailEnd/>
                </a:ln>
              </p:spPr>
              <p:txBody>
                <a:bodyPr/>
                <a:lstStyle/>
                <a:p>
                  <a:endParaRPr lang="en-US"/>
                </a:p>
              </p:txBody>
            </p:sp>
            <p:sp>
              <p:nvSpPr>
                <p:cNvPr id="9316" name="Freeform 67"/>
                <p:cNvSpPr>
                  <a:spLocks/>
                </p:cNvSpPr>
                <p:nvPr/>
              </p:nvSpPr>
              <p:spPr bwMode="auto">
                <a:xfrm>
                  <a:off x="5401" y="1218"/>
                  <a:ext cx="17" cy="17"/>
                </a:xfrm>
                <a:custGeom>
                  <a:avLst/>
                  <a:gdLst>
                    <a:gd name="T0" fmla="*/ 0 w 17"/>
                    <a:gd name="T1" fmla="*/ 0 h 17"/>
                    <a:gd name="T2" fmla="*/ 0 w 17"/>
                    <a:gd name="T3" fmla="*/ 3 h 17"/>
                    <a:gd name="T4" fmla="*/ 8 w 17"/>
                    <a:gd name="T5" fmla="*/ 12 h 17"/>
                    <a:gd name="T6" fmla="*/ 16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3"/>
                      </a:lnTo>
                      <a:lnTo>
                        <a:pt x="8" y="12"/>
                      </a:lnTo>
                      <a:lnTo>
                        <a:pt x="16" y="16"/>
                      </a:lnTo>
                      <a:lnTo>
                        <a:pt x="0" y="0"/>
                      </a:lnTo>
                    </a:path>
                  </a:pathLst>
                </a:custGeom>
                <a:solidFill>
                  <a:srgbClr val="402000"/>
                </a:solidFill>
                <a:ln w="9525" cap="rnd">
                  <a:noFill/>
                  <a:round/>
                  <a:headEnd/>
                  <a:tailEnd/>
                </a:ln>
              </p:spPr>
              <p:txBody>
                <a:bodyPr/>
                <a:lstStyle/>
                <a:p>
                  <a:endParaRPr lang="en-US"/>
                </a:p>
              </p:txBody>
            </p:sp>
            <p:sp>
              <p:nvSpPr>
                <p:cNvPr id="9317" name="Freeform 68"/>
                <p:cNvSpPr>
                  <a:spLocks/>
                </p:cNvSpPr>
                <p:nvPr/>
              </p:nvSpPr>
              <p:spPr bwMode="auto">
                <a:xfrm>
                  <a:off x="5396" y="1228"/>
                  <a:ext cx="17" cy="17"/>
                </a:xfrm>
                <a:custGeom>
                  <a:avLst/>
                  <a:gdLst>
                    <a:gd name="T0" fmla="*/ 0 w 17"/>
                    <a:gd name="T1" fmla="*/ 0 h 17"/>
                    <a:gd name="T2" fmla="*/ 8 w 17"/>
                    <a:gd name="T3" fmla="*/ 8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8" y="8"/>
                      </a:lnTo>
                      <a:lnTo>
                        <a:pt x="16" y="16"/>
                      </a:lnTo>
                      <a:lnTo>
                        <a:pt x="0" y="0"/>
                      </a:lnTo>
                    </a:path>
                  </a:pathLst>
                </a:custGeom>
                <a:solidFill>
                  <a:srgbClr val="402000"/>
                </a:solidFill>
                <a:ln w="9525" cap="rnd">
                  <a:noFill/>
                  <a:round/>
                  <a:headEnd/>
                  <a:tailEnd/>
                </a:ln>
              </p:spPr>
              <p:txBody>
                <a:bodyPr/>
                <a:lstStyle/>
                <a:p>
                  <a:endParaRPr lang="en-US"/>
                </a:p>
              </p:txBody>
            </p:sp>
            <p:sp>
              <p:nvSpPr>
                <p:cNvPr id="9318" name="Freeform 69"/>
                <p:cNvSpPr>
                  <a:spLocks/>
                </p:cNvSpPr>
                <p:nvPr/>
              </p:nvSpPr>
              <p:spPr bwMode="auto">
                <a:xfrm>
                  <a:off x="5371" y="1214"/>
                  <a:ext cx="17" cy="17"/>
                </a:xfrm>
                <a:custGeom>
                  <a:avLst/>
                  <a:gdLst>
                    <a:gd name="T0" fmla="*/ 16 w 17"/>
                    <a:gd name="T1" fmla="*/ 0 h 17"/>
                    <a:gd name="T2" fmla="*/ 12 w 17"/>
                    <a:gd name="T3" fmla="*/ 5 h 17"/>
                    <a:gd name="T4" fmla="*/ 12 w 17"/>
                    <a:gd name="T5" fmla="*/ 10 h 17"/>
                    <a:gd name="T6" fmla="*/ 0 w 17"/>
                    <a:gd name="T7" fmla="*/ 1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2" y="5"/>
                      </a:lnTo>
                      <a:lnTo>
                        <a:pt x="12" y="10"/>
                      </a:lnTo>
                      <a:lnTo>
                        <a:pt x="0" y="16"/>
                      </a:lnTo>
                      <a:lnTo>
                        <a:pt x="16" y="0"/>
                      </a:lnTo>
                    </a:path>
                  </a:pathLst>
                </a:custGeom>
                <a:solidFill>
                  <a:srgbClr val="402000"/>
                </a:solidFill>
                <a:ln w="9525" cap="rnd">
                  <a:noFill/>
                  <a:round/>
                  <a:headEnd/>
                  <a:tailEnd/>
                </a:ln>
              </p:spPr>
              <p:txBody>
                <a:bodyPr/>
                <a:lstStyle/>
                <a:p>
                  <a:endParaRPr lang="en-US"/>
                </a:p>
              </p:txBody>
            </p:sp>
            <p:sp>
              <p:nvSpPr>
                <p:cNvPr id="9319" name="Freeform 70"/>
                <p:cNvSpPr>
                  <a:spLocks/>
                </p:cNvSpPr>
                <p:nvPr/>
              </p:nvSpPr>
              <p:spPr bwMode="auto">
                <a:xfrm>
                  <a:off x="5356" y="1214"/>
                  <a:ext cx="17" cy="17"/>
                </a:xfrm>
                <a:custGeom>
                  <a:avLst/>
                  <a:gdLst>
                    <a:gd name="T0" fmla="*/ 16 w 17"/>
                    <a:gd name="T1" fmla="*/ 0 h 17"/>
                    <a:gd name="T2" fmla="*/ 13 w 17"/>
                    <a:gd name="T3" fmla="*/ 4 h 17"/>
                    <a:gd name="T4" fmla="*/ 10 w 17"/>
                    <a:gd name="T5" fmla="*/ 9 h 17"/>
                    <a:gd name="T6" fmla="*/ 0 w 17"/>
                    <a:gd name="T7" fmla="*/ 16 h 17"/>
                    <a:gd name="T8" fmla="*/ 9 w 17"/>
                    <a:gd name="T9" fmla="*/ 7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13" y="4"/>
                      </a:lnTo>
                      <a:lnTo>
                        <a:pt x="10" y="9"/>
                      </a:lnTo>
                      <a:lnTo>
                        <a:pt x="0" y="16"/>
                      </a:lnTo>
                      <a:lnTo>
                        <a:pt x="9" y="7"/>
                      </a:lnTo>
                      <a:lnTo>
                        <a:pt x="16" y="0"/>
                      </a:lnTo>
                    </a:path>
                  </a:pathLst>
                </a:custGeom>
                <a:solidFill>
                  <a:srgbClr val="402000"/>
                </a:solidFill>
                <a:ln w="9525" cap="rnd">
                  <a:noFill/>
                  <a:round/>
                  <a:headEnd/>
                  <a:tailEnd/>
                </a:ln>
              </p:spPr>
              <p:txBody>
                <a:bodyPr/>
                <a:lstStyle/>
                <a:p>
                  <a:endParaRPr lang="en-US"/>
                </a:p>
              </p:txBody>
            </p:sp>
            <p:sp>
              <p:nvSpPr>
                <p:cNvPr id="9320" name="Freeform 71"/>
                <p:cNvSpPr>
                  <a:spLocks/>
                </p:cNvSpPr>
                <p:nvPr/>
              </p:nvSpPr>
              <p:spPr bwMode="auto">
                <a:xfrm>
                  <a:off x="5352" y="1234"/>
                  <a:ext cx="17" cy="17"/>
                </a:xfrm>
                <a:custGeom>
                  <a:avLst/>
                  <a:gdLst>
                    <a:gd name="T0" fmla="*/ 0 w 17"/>
                    <a:gd name="T1" fmla="*/ 0 h 17"/>
                    <a:gd name="T2" fmla="*/ 10 w 17"/>
                    <a:gd name="T3" fmla="*/ 5 h 17"/>
                    <a:gd name="T4" fmla="*/ 16 w 17"/>
                    <a:gd name="T5" fmla="*/ 12 h 17"/>
                    <a:gd name="T6" fmla="*/ 16 w 17"/>
                    <a:gd name="T7" fmla="*/ 16 h 17"/>
                    <a:gd name="T8" fmla="*/ 16 w 17"/>
                    <a:gd name="T9" fmla="*/ 9 h 17"/>
                    <a:gd name="T10" fmla="*/ 16 w 17"/>
                    <a:gd name="T11" fmla="*/ 4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0" y="5"/>
                      </a:lnTo>
                      <a:lnTo>
                        <a:pt x="16" y="12"/>
                      </a:lnTo>
                      <a:lnTo>
                        <a:pt x="16" y="16"/>
                      </a:lnTo>
                      <a:lnTo>
                        <a:pt x="16" y="9"/>
                      </a:lnTo>
                      <a:lnTo>
                        <a:pt x="16" y="4"/>
                      </a:lnTo>
                      <a:lnTo>
                        <a:pt x="0" y="0"/>
                      </a:lnTo>
                    </a:path>
                  </a:pathLst>
                </a:custGeom>
                <a:solidFill>
                  <a:srgbClr val="402000"/>
                </a:solidFill>
                <a:ln w="9525" cap="rnd">
                  <a:noFill/>
                  <a:round/>
                  <a:headEnd/>
                  <a:tailEnd/>
                </a:ln>
              </p:spPr>
              <p:txBody>
                <a:bodyPr/>
                <a:lstStyle/>
                <a:p>
                  <a:endParaRPr lang="en-US"/>
                </a:p>
              </p:txBody>
            </p:sp>
            <p:sp>
              <p:nvSpPr>
                <p:cNvPr id="9321" name="Freeform 72"/>
                <p:cNvSpPr>
                  <a:spLocks/>
                </p:cNvSpPr>
                <p:nvPr/>
              </p:nvSpPr>
              <p:spPr bwMode="auto">
                <a:xfrm>
                  <a:off x="5376" y="1223"/>
                  <a:ext cx="17" cy="17"/>
                </a:xfrm>
                <a:custGeom>
                  <a:avLst/>
                  <a:gdLst>
                    <a:gd name="T0" fmla="*/ 8 w 17"/>
                    <a:gd name="T1" fmla="*/ 0 h 17"/>
                    <a:gd name="T2" fmla="*/ 0 w 17"/>
                    <a:gd name="T3" fmla="*/ 6 h 17"/>
                    <a:gd name="T4" fmla="*/ 16 w 17"/>
                    <a:gd name="T5" fmla="*/ 16 h 17"/>
                    <a:gd name="T6" fmla="*/ 8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8" y="0"/>
                      </a:moveTo>
                      <a:lnTo>
                        <a:pt x="0" y="6"/>
                      </a:lnTo>
                      <a:lnTo>
                        <a:pt x="16" y="16"/>
                      </a:lnTo>
                      <a:lnTo>
                        <a:pt x="8" y="0"/>
                      </a:lnTo>
                    </a:path>
                  </a:pathLst>
                </a:custGeom>
                <a:solidFill>
                  <a:srgbClr val="402000"/>
                </a:solidFill>
                <a:ln w="9525" cap="rnd">
                  <a:noFill/>
                  <a:round/>
                  <a:headEnd/>
                  <a:tailEnd/>
                </a:ln>
              </p:spPr>
              <p:txBody>
                <a:bodyPr/>
                <a:lstStyle/>
                <a:p>
                  <a:endParaRPr lang="en-US"/>
                </a:p>
              </p:txBody>
            </p:sp>
          </p:grpSp>
          <p:grpSp>
            <p:nvGrpSpPr>
              <p:cNvPr id="9291" name="Group 73"/>
              <p:cNvGrpSpPr>
                <a:grpSpLocks/>
              </p:cNvGrpSpPr>
              <p:nvPr/>
            </p:nvGrpSpPr>
            <p:grpSpPr bwMode="auto">
              <a:xfrm>
                <a:off x="5198" y="1091"/>
                <a:ext cx="152" cy="219"/>
                <a:chOff x="5198" y="1091"/>
                <a:chExt cx="152" cy="219"/>
              </a:xfrm>
            </p:grpSpPr>
            <p:sp>
              <p:nvSpPr>
                <p:cNvPr id="9298" name="Freeform 74"/>
                <p:cNvSpPr>
                  <a:spLocks/>
                </p:cNvSpPr>
                <p:nvPr/>
              </p:nvSpPr>
              <p:spPr bwMode="auto">
                <a:xfrm>
                  <a:off x="5280" y="1091"/>
                  <a:ext cx="17" cy="17"/>
                </a:xfrm>
                <a:custGeom>
                  <a:avLst/>
                  <a:gdLst>
                    <a:gd name="T0" fmla="*/ 16 w 17"/>
                    <a:gd name="T1" fmla="*/ 0 h 17"/>
                    <a:gd name="T2" fmla="*/ 11 w 17"/>
                    <a:gd name="T3" fmla="*/ 3 h 17"/>
                    <a:gd name="T4" fmla="*/ 6 w 17"/>
                    <a:gd name="T5" fmla="*/ 6 h 17"/>
                    <a:gd name="T6" fmla="*/ 2 w 17"/>
                    <a:gd name="T7" fmla="*/ 9 h 17"/>
                    <a:gd name="T8" fmla="*/ 0 w 17"/>
                    <a:gd name="T9" fmla="*/ 16 h 17"/>
                    <a:gd name="T10" fmla="*/ 4 w 17"/>
                    <a:gd name="T11" fmla="*/ 12 h 17"/>
                    <a:gd name="T12" fmla="*/ 11 w 17"/>
                    <a:gd name="T13" fmla="*/ 9 h 17"/>
                    <a:gd name="T14" fmla="*/ 16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0"/>
                      </a:moveTo>
                      <a:lnTo>
                        <a:pt x="11" y="3"/>
                      </a:lnTo>
                      <a:lnTo>
                        <a:pt x="6" y="6"/>
                      </a:lnTo>
                      <a:lnTo>
                        <a:pt x="2" y="9"/>
                      </a:lnTo>
                      <a:lnTo>
                        <a:pt x="0" y="16"/>
                      </a:lnTo>
                      <a:lnTo>
                        <a:pt x="4" y="12"/>
                      </a:lnTo>
                      <a:lnTo>
                        <a:pt x="11" y="9"/>
                      </a:lnTo>
                      <a:lnTo>
                        <a:pt x="16" y="0"/>
                      </a:lnTo>
                    </a:path>
                  </a:pathLst>
                </a:custGeom>
                <a:solidFill>
                  <a:srgbClr val="402000"/>
                </a:solidFill>
                <a:ln w="9525" cap="rnd">
                  <a:noFill/>
                  <a:round/>
                  <a:headEnd/>
                  <a:tailEnd/>
                </a:ln>
              </p:spPr>
              <p:txBody>
                <a:bodyPr/>
                <a:lstStyle/>
                <a:p>
                  <a:endParaRPr lang="en-US"/>
                </a:p>
              </p:txBody>
            </p:sp>
            <p:sp>
              <p:nvSpPr>
                <p:cNvPr id="9299" name="Freeform 75"/>
                <p:cNvSpPr>
                  <a:spLocks/>
                </p:cNvSpPr>
                <p:nvPr/>
              </p:nvSpPr>
              <p:spPr bwMode="auto">
                <a:xfrm>
                  <a:off x="5282" y="1098"/>
                  <a:ext cx="17" cy="17"/>
                </a:xfrm>
                <a:custGeom>
                  <a:avLst/>
                  <a:gdLst>
                    <a:gd name="T0" fmla="*/ 16 w 17"/>
                    <a:gd name="T1" fmla="*/ 0 h 17"/>
                    <a:gd name="T2" fmla="*/ 0 w 17"/>
                    <a:gd name="T3" fmla="*/ 0 h 17"/>
                    <a:gd name="T4" fmla="*/ 0 w 17"/>
                    <a:gd name="T5" fmla="*/ 16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0" y="0"/>
                      </a:lnTo>
                      <a:lnTo>
                        <a:pt x="0" y="16"/>
                      </a:lnTo>
                      <a:lnTo>
                        <a:pt x="16" y="0"/>
                      </a:lnTo>
                    </a:path>
                  </a:pathLst>
                </a:custGeom>
                <a:solidFill>
                  <a:srgbClr val="402000"/>
                </a:solidFill>
                <a:ln w="9525" cap="rnd">
                  <a:noFill/>
                  <a:round/>
                  <a:headEnd/>
                  <a:tailEnd/>
                </a:ln>
              </p:spPr>
              <p:txBody>
                <a:bodyPr/>
                <a:lstStyle/>
                <a:p>
                  <a:endParaRPr lang="en-US"/>
                </a:p>
              </p:txBody>
            </p:sp>
            <p:sp>
              <p:nvSpPr>
                <p:cNvPr id="9300" name="Freeform 76"/>
                <p:cNvSpPr>
                  <a:spLocks/>
                </p:cNvSpPr>
                <p:nvPr/>
              </p:nvSpPr>
              <p:spPr bwMode="auto">
                <a:xfrm>
                  <a:off x="5263" y="1120"/>
                  <a:ext cx="41" cy="129"/>
                </a:xfrm>
                <a:custGeom>
                  <a:avLst/>
                  <a:gdLst>
                    <a:gd name="T0" fmla="*/ 5 w 41"/>
                    <a:gd name="T1" fmla="*/ 0 h 129"/>
                    <a:gd name="T2" fmla="*/ 9 w 41"/>
                    <a:gd name="T3" fmla="*/ 5 h 129"/>
                    <a:gd name="T4" fmla="*/ 11 w 41"/>
                    <a:gd name="T5" fmla="*/ 12 h 129"/>
                    <a:gd name="T6" fmla="*/ 16 w 41"/>
                    <a:gd name="T7" fmla="*/ 19 h 129"/>
                    <a:gd name="T8" fmla="*/ 28 w 41"/>
                    <a:gd name="T9" fmla="*/ 54 h 129"/>
                    <a:gd name="T10" fmla="*/ 35 w 41"/>
                    <a:gd name="T11" fmla="*/ 85 h 129"/>
                    <a:gd name="T12" fmla="*/ 40 w 41"/>
                    <a:gd name="T13" fmla="*/ 128 h 129"/>
                    <a:gd name="T14" fmla="*/ 23 w 41"/>
                    <a:gd name="T15" fmla="*/ 109 h 129"/>
                    <a:gd name="T16" fmla="*/ 0 w 41"/>
                    <a:gd name="T17" fmla="*/ 16 h 129"/>
                    <a:gd name="T18" fmla="*/ 5 w 4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129"/>
                    <a:gd name="T32" fmla="*/ 41 w 41"/>
                    <a:gd name="T33" fmla="*/ 129 h 1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129">
                      <a:moveTo>
                        <a:pt x="5" y="0"/>
                      </a:moveTo>
                      <a:lnTo>
                        <a:pt x="9" y="5"/>
                      </a:lnTo>
                      <a:lnTo>
                        <a:pt x="11" y="12"/>
                      </a:lnTo>
                      <a:lnTo>
                        <a:pt x="16" y="19"/>
                      </a:lnTo>
                      <a:lnTo>
                        <a:pt x="28" y="54"/>
                      </a:lnTo>
                      <a:lnTo>
                        <a:pt x="35" y="85"/>
                      </a:lnTo>
                      <a:lnTo>
                        <a:pt x="40" y="128"/>
                      </a:lnTo>
                      <a:lnTo>
                        <a:pt x="23" y="109"/>
                      </a:lnTo>
                      <a:lnTo>
                        <a:pt x="0" y="16"/>
                      </a:lnTo>
                      <a:lnTo>
                        <a:pt x="5" y="0"/>
                      </a:lnTo>
                    </a:path>
                  </a:pathLst>
                </a:custGeom>
                <a:solidFill>
                  <a:srgbClr val="400000"/>
                </a:solidFill>
                <a:ln w="12700" cap="rnd" cmpd="sng">
                  <a:solidFill>
                    <a:srgbClr val="000000"/>
                  </a:solidFill>
                  <a:prstDash val="solid"/>
                  <a:round/>
                  <a:headEnd/>
                  <a:tailEnd/>
                </a:ln>
              </p:spPr>
              <p:txBody>
                <a:bodyPr/>
                <a:lstStyle/>
                <a:p>
                  <a:endParaRPr lang="en-US"/>
                </a:p>
              </p:txBody>
            </p:sp>
            <p:sp>
              <p:nvSpPr>
                <p:cNvPr id="9301" name="Freeform 77"/>
                <p:cNvSpPr>
                  <a:spLocks/>
                </p:cNvSpPr>
                <p:nvPr/>
              </p:nvSpPr>
              <p:spPr bwMode="auto">
                <a:xfrm>
                  <a:off x="5198" y="1095"/>
                  <a:ext cx="152" cy="215"/>
                </a:xfrm>
                <a:custGeom>
                  <a:avLst/>
                  <a:gdLst>
                    <a:gd name="T0" fmla="*/ 27 w 152"/>
                    <a:gd name="T1" fmla="*/ 11 h 215"/>
                    <a:gd name="T2" fmla="*/ 32 w 152"/>
                    <a:gd name="T3" fmla="*/ 0 h 215"/>
                    <a:gd name="T4" fmla="*/ 69 w 152"/>
                    <a:gd name="T5" fmla="*/ 19 h 215"/>
                    <a:gd name="T6" fmla="*/ 70 w 152"/>
                    <a:gd name="T7" fmla="*/ 34 h 215"/>
                    <a:gd name="T8" fmla="*/ 74 w 152"/>
                    <a:gd name="T9" fmla="*/ 39 h 215"/>
                    <a:gd name="T10" fmla="*/ 78 w 152"/>
                    <a:gd name="T11" fmla="*/ 45 h 215"/>
                    <a:gd name="T12" fmla="*/ 80 w 152"/>
                    <a:gd name="T13" fmla="*/ 56 h 215"/>
                    <a:gd name="T14" fmla="*/ 89 w 152"/>
                    <a:gd name="T15" fmla="*/ 81 h 215"/>
                    <a:gd name="T16" fmla="*/ 96 w 152"/>
                    <a:gd name="T17" fmla="*/ 109 h 215"/>
                    <a:gd name="T18" fmla="*/ 98 w 152"/>
                    <a:gd name="T19" fmla="*/ 129 h 215"/>
                    <a:gd name="T20" fmla="*/ 128 w 152"/>
                    <a:gd name="T21" fmla="*/ 130 h 215"/>
                    <a:gd name="T22" fmla="*/ 132 w 152"/>
                    <a:gd name="T23" fmla="*/ 134 h 215"/>
                    <a:gd name="T24" fmla="*/ 146 w 152"/>
                    <a:gd name="T25" fmla="*/ 134 h 215"/>
                    <a:gd name="T26" fmla="*/ 151 w 152"/>
                    <a:gd name="T27" fmla="*/ 141 h 215"/>
                    <a:gd name="T28" fmla="*/ 151 w 152"/>
                    <a:gd name="T29" fmla="*/ 150 h 215"/>
                    <a:gd name="T30" fmla="*/ 150 w 152"/>
                    <a:gd name="T31" fmla="*/ 159 h 215"/>
                    <a:gd name="T32" fmla="*/ 137 w 152"/>
                    <a:gd name="T33" fmla="*/ 161 h 215"/>
                    <a:gd name="T34" fmla="*/ 131 w 152"/>
                    <a:gd name="T35" fmla="*/ 173 h 215"/>
                    <a:gd name="T36" fmla="*/ 119 w 152"/>
                    <a:gd name="T37" fmla="*/ 176 h 215"/>
                    <a:gd name="T38" fmla="*/ 110 w 152"/>
                    <a:gd name="T39" fmla="*/ 176 h 215"/>
                    <a:gd name="T40" fmla="*/ 100 w 152"/>
                    <a:gd name="T41" fmla="*/ 178 h 215"/>
                    <a:gd name="T42" fmla="*/ 100 w 152"/>
                    <a:gd name="T43" fmla="*/ 184 h 215"/>
                    <a:gd name="T44" fmla="*/ 100 w 152"/>
                    <a:gd name="T45" fmla="*/ 195 h 215"/>
                    <a:gd name="T46" fmla="*/ 99 w 152"/>
                    <a:gd name="T47" fmla="*/ 202 h 215"/>
                    <a:gd name="T48" fmla="*/ 93 w 152"/>
                    <a:gd name="T49" fmla="*/ 203 h 215"/>
                    <a:gd name="T50" fmla="*/ 86 w 152"/>
                    <a:gd name="T51" fmla="*/ 205 h 215"/>
                    <a:gd name="T52" fmla="*/ 80 w 152"/>
                    <a:gd name="T53" fmla="*/ 213 h 215"/>
                    <a:gd name="T54" fmla="*/ 73 w 152"/>
                    <a:gd name="T55" fmla="*/ 213 h 215"/>
                    <a:gd name="T56" fmla="*/ 66 w 152"/>
                    <a:gd name="T57" fmla="*/ 212 h 215"/>
                    <a:gd name="T58" fmla="*/ 54 w 152"/>
                    <a:gd name="T59" fmla="*/ 207 h 215"/>
                    <a:gd name="T60" fmla="*/ 43 w 152"/>
                    <a:gd name="T61" fmla="*/ 209 h 215"/>
                    <a:gd name="T62" fmla="*/ 31 w 152"/>
                    <a:gd name="T63" fmla="*/ 214 h 215"/>
                    <a:gd name="T64" fmla="*/ 20 w 152"/>
                    <a:gd name="T65" fmla="*/ 210 h 215"/>
                    <a:gd name="T66" fmla="*/ 12 w 152"/>
                    <a:gd name="T67" fmla="*/ 199 h 215"/>
                    <a:gd name="T68" fmla="*/ 13 w 152"/>
                    <a:gd name="T69" fmla="*/ 187 h 215"/>
                    <a:gd name="T70" fmla="*/ 9 w 152"/>
                    <a:gd name="T71" fmla="*/ 172 h 215"/>
                    <a:gd name="T72" fmla="*/ 8 w 152"/>
                    <a:gd name="T73" fmla="*/ 152 h 215"/>
                    <a:gd name="T74" fmla="*/ 4 w 152"/>
                    <a:gd name="T75" fmla="*/ 135 h 215"/>
                    <a:gd name="T76" fmla="*/ 0 w 152"/>
                    <a:gd name="T77" fmla="*/ 108 h 215"/>
                    <a:gd name="T78" fmla="*/ 0 w 152"/>
                    <a:gd name="T79" fmla="*/ 81 h 215"/>
                    <a:gd name="T80" fmla="*/ 0 w 152"/>
                    <a:gd name="T81" fmla="*/ 56 h 215"/>
                    <a:gd name="T82" fmla="*/ 1 w 152"/>
                    <a:gd name="T83" fmla="*/ 40 h 215"/>
                    <a:gd name="T84" fmla="*/ 4 w 152"/>
                    <a:gd name="T85" fmla="*/ 32 h 215"/>
                    <a:gd name="T86" fmla="*/ 11 w 152"/>
                    <a:gd name="T87" fmla="*/ 27 h 215"/>
                    <a:gd name="T88" fmla="*/ 18 w 152"/>
                    <a:gd name="T89" fmla="*/ 16 h 215"/>
                    <a:gd name="T90" fmla="*/ 27 w 152"/>
                    <a:gd name="T91" fmla="*/ 11 h 2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215"/>
                    <a:gd name="T140" fmla="*/ 152 w 152"/>
                    <a:gd name="T141" fmla="*/ 215 h 21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215">
                      <a:moveTo>
                        <a:pt x="27" y="11"/>
                      </a:moveTo>
                      <a:lnTo>
                        <a:pt x="32" y="0"/>
                      </a:lnTo>
                      <a:lnTo>
                        <a:pt x="69" y="19"/>
                      </a:lnTo>
                      <a:lnTo>
                        <a:pt x="70" y="34"/>
                      </a:lnTo>
                      <a:lnTo>
                        <a:pt x="74" y="39"/>
                      </a:lnTo>
                      <a:lnTo>
                        <a:pt x="78" y="45"/>
                      </a:lnTo>
                      <a:lnTo>
                        <a:pt x="80" y="56"/>
                      </a:lnTo>
                      <a:lnTo>
                        <a:pt x="89" y="81"/>
                      </a:lnTo>
                      <a:lnTo>
                        <a:pt x="96" y="109"/>
                      </a:lnTo>
                      <a:lnTo>
                        <a:pt x="98" y="129"/>
                      </a:lnTo>
                      <a:lnTo>
                        <a:pt x="128" y="130"/>
                      </a:lnTo>
                      <a:lnTo>
                        <a:pt x="132" y="134"/>
                      </a:lnTo>
                      <a:lnTo>
                        <a:pt x="146" y="134"/>
                      </a:lnTo>
                      <a:lnTo>
                        <a:pt x="151" y="141"/>
                      </a:lnTo>
                      <a:lnTo>
                        <a:pt x="151" y="150"/>
                      </a:lnTo>
                      <a:lnTo>
                        <a:pt x="150" y="159"/>
                      </a:lnTo>
                      <a:lnTo>
                        <a:pt x="137" y="161"/>
                      </a:lnTo>
                      <a:lnTo>
                        <a:pt x="131" y="173"/>
                      </a:lnTo>
                      <a:lnTo>
                        <a:pt x="119" y="176"/>
                      </a:lnTo>
                      <a:lnTo>
                        <a:pt x="110" y="176"/>
                      </a:lnTo>
                      <a:lnTo>
                        <a:pt x="100" y="178"/>
                      </a:lnTo>
                      <a:lnTo>
                        <a:pt x="100" y="184"/>
                      </a:lnTo>
                      <a:lnTo>
                        <a:pt x="100" y="195"/>
                      </a:lnTo>
                      <a:lnTo>
                        <a:pt x="99" y="202"/>
                      </a:lnTo>
                      <a:lnTo>
                        <a:pt x="93" y="203"/>
                      </a:lnTo>
                      <a:lnTo>
                        <a:pt x="86" y="205"/>
                      </a:lnTo>
                      <a:lnTo>
                        <a:pt x="80" y="213"/>
                      </a:lnTo>
                      <a:lnTo>
                        <a:pt x="73" y="213"/>
                      </a:lnTo>
                      <a:lnTo>
                        <a:pt x="66" y="212"/>
                      </a:lnTo>
                      <a:lnTo>
                        <a:pt x="54" y="207"/>
                      </a:lnTo>
                      <a:lnTo>
                        <a:pt x="43" y="209"/>
                      </a:lnTo>
                      <a:lnTo>
                        <a:pt x="31" y="214"/>
                      </a:lnTo>
                      <a:lnTo>
                        <a:pt x="20" y="210"/>
                      </a:lnTo>
                      <a:lnTo>
                        <a:pt x="12" y="199"/>
                      </a:lnTo>
                      <a:lnTo>
                        <a:pt x="13" y="187"/>
                      </a:lnTo>
                      <a:lnTo>
                        <a:pt x="9" y="172"/>
                      </a:lnTo>
                      <a:lnTo>
                        <a:pt x="8" y="152"/>
                      </a:lnTo>
                      <a:lnTo>
                        <a:pt x="4" y="135"/>
                      </a:lnTo>
                      <a:lnTo>
                        <a:pt x="0" y="108"/>
                      </a:lnTo>
                      <a:lnTo>
                        <a:pt x="0" y="81"/>
                      </a:lnTo>
                      <a:lnTo>
                        <a:pt x="0" y="56"/>
                      </a:lnTo>
                      <a:lnTo>
                        <a:pt x="1" y="40"/>
                      </a:lnTo>
                      <a:lnTo>
                        <a:pt x="4" y="32"/>
                      </a:lnTo>
                      <a:lnTo>
                        <a:pt x="11" y="27"/>
                      </a:lnTo>
                      <a:lnTo>
                        <a:pt x="18" y="16"/>
                      </a:lnTo>
                      <a:lnTo>
                        <a:pt x="27" y="11"/>
                      </a:lnTo>
                    </a:path>
                  </a:pathLst>
                </a:custGeom>
                <a:solidFill>
                  <a:srgbClr val="C0C0C0"/>
                </a:solidFill>
                <a:ln w="12700" cap="rnd" cmpd="sng">
                  <a:solidFill>
                    <a:srgbClr val="000000"/>
                  </a:solidFill>
                  <a:prstDash val="solid"/>
                  <a:round/>
                  <a:headEnd/>
                  <a:tailEnd/>
                </a:ln>
              </p:spPr>
              <p:txBody>
                <a:bodyPr/>
                <a:lstStyle/>
                <a:p>
                  <a:endParaRPr lang="en-US"/>
                </a:p>
              </p:txBody>
            </p:sp>
            <p:sp>
              <p:nvSpPr>
                <p:cNvPr id="9302" name="Freeform 78"/>
                <p:cNvSpPr>
                  <a:spLocks/>
                </p:cNvSpPr>
                <p:nvPr/>
              </p:nvSpPr>
              <p:spPr bwMode="auto">
                <a:xfrm>
                  <a:off x="5201" y="1108"/>
                  <a:ext cx="97" cy="200"/>
                </a:xfrm>
                <a:custGeom>
                  <a:avLst/>
                  <a:gdLst>
                    <a:gd name="T0" fmla="*/ 83 w 97"/>
                    <a:gd name="T1" fmla="*/ 164 h 200"/>
                    <a:gd name="T2" fmla="*/ 60 w 97"/>
                    <a:gd name="T3" fmla="*/ 162 h 200"/>
                    <a:gd name="T4" fmla="*/ 41 w 97"/>
                    <a:gd name="T5" fmla="*/ 155 h 200"/>
                    <a:gd name="T6" fmla="*/ 34 w 97"/>
                    <a:gd name="T7" fmla="*/ 136 h 200"/>
                    <a:gd name="T8" fmla="*/ 36 w 97"/>
                    <a:gd name="T9" fmla="*/ 124 h 200"/>
                    <a:gd name="T10" fmla="*/ 21 w 97"/>
                    <a:gd name="T11" fmla="*/ 99 h 200"/>
                    <a:gd name="T12" fmla="*/ 35 w 97"/>
                    <a:gd name="T13" fmla="*/ 110 h 200"/>
                    <a:gd name="T14" fmla="*/ 27 w 97"/>
                    <a:gd name="T15" fmla="*/ 88 h 200"/>
                    <a:gd name="T16" fmla="*/ 16 w 97"/>
                    <a:gd name="T17" fmla="*/ 58 h 200"/>
                    <a:gd name="T18" fmla="*/ 34 w 97"/>
                    <a:gd name="T19" fmla="*/ 83 h 200"/>
                    <a:gd name="T20" fmla="*/ 36 w 97"/>
                    <a:gd name="T21" fmla="*/ 44 h 200"/>
                    <a:gd name="T22" fmla="*/ 45 w 97"/>
                    <a:gd name="T23" fmla="*/ 31 h 200"/>
                    <a:gd name="T24" fmla="*/ 57 w 97"/>
                    <a:gd name="T25" fmla="*/ 25 h 200"/>
                    <a:gd name="T26" fmla="*/ 33 w 97"/>
                    <a:gd name="T27" fmla="*/ 15 h 200"/>
                    <a:gd name="T28" fmla="*/ 22 w 97"/>
                    <a:gd name="T29" fmla="*/ 27 h 200"/>
                    <a:gd name="T30" fmla="*/ 29 w 97"/>
                    <a:gd name="T31" fmla="*/ 15 h 200"/>
                    <a:gd name="T32" fmla="*/ 43 w 97"/>
                    <a:gd name="T33" fmla="*/ 9 h 200"/>
                    <a:gd name="T34" fmla="*/ 33 w 97"/>
                    <a:gd name="T35" fmla="*/ 5 h 200"/>
                    <a:gd name="T36" fmla="*/ 25 w 97"/>
                    <a:gd name="T37" fmla="*/ 0 h 200"/>
                    <a:gd name="T38" fmla="*/ 13 w 97"/>
                    <a:gd name="T39" fmla="*/ 11 h 200"/>
                    <a:gd name="T40" fmla="*/ 3 w 97"/>
                    <a:gd name="T41" fmla="*/ 21 h 200"/>
                    <a:gd name="T42" fmla="*/ 0 w 97"/>
                    <a:gd name="T43" fmla="*/ 39 h 200"/>
                    <a:gd name="T44" fmla="*/ 0 w 97"/>
                    <a:gd name="T45" fmla="*/ 74 h 200"/>
                    <a:gd name="T46" fmla="*/ 4 w 97"/>
                    <a:gd name="T47" fmla="*/ 116 h 200"/>
                    <a:gd name="T48" fmla="*/ 9 w 97"/>
                    <a:gd name="T49" fmla="*/ 156 h 200"/>
                    <a:gd name="T50" fmla="*/ 11 w 97"/>
                    <a:gd name="T51" fmla="*/ 182 h 200"/>
                    <a:gd name="T52" fmla="*/ 17 w 97"/>
                    <a:gd name="T53" fmla="*/ 193 h 200"/>
                    <a:gd name="T54" fmla="*/ 29 w 97"/>
                    <a:gd name="T55" fmla="*/ 199 h 200"/>
                    <a:gd name="T56" fmla="*/ 38 w 97"/>
                    <a:gd name="T57" fmla="*/ 196 h 200"/>
                    <a:gd name="T58" fmla="*/ 44 w 97"/>
                    <a:gd name="T59" fmla="*/ 185 h 200"/>
                    <a:gd name="T60" fmla="*/ 47 w 97"/>
                    <a:gd name="T61" fmla="*/ 182 h 200"/>
                    <a:gd name="T62" fmla="*/ 57 w 97"/>
                    <a:gd name="T63" fmla="*/ 193 h 200"/>
                    <a:gd name="T64" fmla="*/ 69 w 97"/>
                    <a:gd name="T65" fmla="*/ 197 h 200"/>
                    <a:gd name="T66" fmla="*/ 79 w 97"/>
                    <a:gd name="T67" fmla="*/ 195 h 200"/>
                    <a:gd name="T68" fmla="*/ 73 w 97"/>
                    <a:gd name="T69" fmla="*/ 186 h 200"/>
                    <a:gd name="T70" fmla="*/ 62 w 97"/>
                    <a:gd name="T71" fmla="*/ 171 h 200"/>
                    <a:gd name="T72" fmla="*/ 79 w 97"/>
                    <a:gd name="T73" fmla="*/ 183 h 200"/>
                    <a:gd name="T74" fmla="*/ 92 w 97"/>
                    <a:gd name="T75" fmla="*/ 189 h 200"/>
                    <a:gd name="T76" fmla="*/ 96 w 97"/>
                    <a:gd name="T77" fmla="*/ 182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7"/>
                    <a:gd name="T118" fmla="*/ 0 h 200"/>
                    <a:gd name="T119" fmla="*/ 97 w 97"/>
                    <a:gd name="T120" fmla="*/ 200 h 2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7" h="200">
                      <a:moveTo>
                        <a:pt x="96" y="167"/>
                      </a:moveTo>
                      <a:lnTo>
                        <a:pt x="83" y="164"/>
                      </a:lnTo>
                      <a:lnTo>
                        <a:pt x="72" y="163"/>
                      </a:lnTo>
                      <a:lnTo>
                        <a:pt x="60" y="162"/>
                      </a:lnTo>
                      <a:lnTo>
                        <a:pt x="47" y="159"/>
                      </a:lnTo>
                      <a:lnTo>
                        <a:pt x="41" y="155"/>
                      </a:lnTo>
                      <a:lnTo>
                        <a:pt x="25" y="129"/>
                      </a:lnTo>
                      <a:lnTo>
                        <a:pt x="34" y="136"/>
                      </a:lnTo>
                      <a:lnTo>
                        <a:pt x="38" y="143"/>
                      </a:lnTo>
                      <a:lnTo>
                        <a:pt x="36" y="124"/>
                      </a:lnTo>
                      <a:lnTo>
                        <a:pt x="29" y="118"/>
                      </a:lnTo>
                      <a:lnTo>
                        <a:pt x="21" y="99"/>
                      </a:lnTo>
                      <a:lnTo>
                        <a:pt x="29" y="108"/>
                      </a:lnTo>
                      <a:lnTo>
                        <a:pt x="35" y="110"/>
                      </a:lnTo>
                      <a:lnTo>
                        <a:pt x="34" y="97"/>
                      </a:lnTo>
                      <a:lnTo>
                        <a:pt x="27" y="88"/>
                      </a:lnTo>
                      <a:lnTo>
                        <a:pt x="22" y="81"/>
                      </a:lnTo>
                      <a:lnTo>
                        <a:pt x="16" y="58"/>
                      </a:lnTo>
                      <a:lnTo>
                        <a:pt x="27" y="77"/>
                      </a:lnTo>
                      <a:lnTo>
                        <a:pt x="34" y="83"/>
                      </a:lnTo>
                      <a:lnTo>
                        <a:pt x="34" y="55"/>
                      </a:lnTo>
                      <a:lnTo>
                        <a:pt x="36" y="44"/>
                      </a:lnTo>
                      <a:lnTo>
                        <a:pt x="39" y="39"/>
                      </a:lnTo>
                      <a:lnTo>
                        <a:pt x="45" y="31"/>
                      </a:lnTo>
                      <a:lnTo>
                        <a:pt x="53" y="27"/>
                      </a:lnTo>
                      <a:lnTo>
                        <a:pt x="57" y="25"/>
                      </a:lnTo>
                      <a:lnTo>
                        <a:pt x="45" y="11"/>
                      </a:lnTo>
                      <a:lnTo>
                        <a:pt x="33" y="15"/>
                      </a:lnTo>
                      <a:lnTo>
                        <a:pt x="25" y="20"/>
                      </a:lnTo>
                      <a:lnTo>
                        <a:pt x="22" y="27"/>
                      </a:lnTo>
                      <a:lnTo>
                        <a:pt x="24" y="17"/>
                      </a:lnTo>
                      <a:lnTo>
                        <a:pt x="29" y="15"/>
                      </a:lnTo>
                      <a:lnTo>
                        <a:pt x="36" y="11"/>
                      </a:lnTo>
                      <a:lnTo>
                        <a:pt x="43" y="9"/>
                      </a:lnTo>
                      <a:lnTo>
                        <a:pt x="38" y="7"/>
                      </a:lnTo>
                      <a:lnTo>
                        <a:pt x="33" y="5"/>
                      </a:lnTo>
                      <a:lnTo>
                        <a:pt x="27" y="2"/>
                      </a:lnTo>
                      <a:lnTo>
                        <a:pt x="25" y="0"/>
                      </a:lnTo>
                      <a:lnTo>
                        <a:pt x="18" y="5"/>
                      </a:lnTo>
                      <a:lnTo>
                        <a:pt x="13" y="11"/>
                      </a:lnTo>
                      <a:lnTo>
                        <a:pt x="9" y="17"/>
                      </a:lnTo>
                      <a:lnTo>
                        <a:pt x="3" y="21"/>
                      </a:lnTo>
                      <a:lnTo>
                        <a:pt x="2" y="28"/>
                      </a:lnTo>
                      <a:lnTo>
                        <a:pt x="0" y="39"/>
                      </a:lnTo>
                      <a:lnTo>
                        <a:pt x="0" y="56"/>
                      </a:lnTo>
                      <a:lnTo>
                        <a:pt x="0" y="74"/>
                      </a:lnTo>
                      <a:lnTo>
                        <a:pt x="1" y="95"/>
                      </a:lnTo>
                      <a:lnTo>
                        <a:pt x="4" y="116"/>
                      </a:lnTo>
                      <a:lnTo>
                        <a:pt x="7" y="137"/>
                      </a:lnTo>
                      <a:lnTo>
                        <a:pt x="9" y="156"/>
                      </a:lnTo>
                      <a:lnTo>
                        <a:pt x="12" y="169"/>
                      </a:lnTo>
                      <a:lnTo>
                        <a:pt x="11" y="182"/>
                      </a:lnTo>
                      <a:lnTo>
                        <a:pt x="13" y="188"/>
                      </a:lnTo>
                      <a:lnTo>
                        <a:pt x="17" y="193"/>
                      </a:lnTo>
                      <a:lnTo>
                        <a:pt x="22" y="198"/>
                      </a:lnTo>
                      <a:lnTo>
                        <a:pt x="29" y="199"/>
                      </a:lnTo>
                      <a:lnTo>
                        <a:pt x="33" y="197"/>
                      </a:lnTo>
                      <a:lnTo>
                        <a:pt x="38" y="196"/>
                      </a:lnTo>
                      <a:lnTo>
                        <a:pt x="49" y="193"/>
                      </a:lnTo>
                      <a:lnTo>
                        <a:pt x="44" y="185"/>
                      </a:lnTo>
                      <a:lnTo>
                        <a:pt x="38" y="175"/>
                      </a:lnTo>
                      <a:lnTo>
                        <a:pt x="47" y="182"/>
                      </a:lnTo>
                      <a:lnTo>
                        <a:pt x="52" y="189"/>
                      </a:lnTo>
                      <a:lnTo>
                        <a:pt x="57" y="193"/>
                      </a:lnTo>
                      <a:lnTo>
                        <a:pt x="63" y="197"/>
                      </a:lnTo>
                      <a:lnTo>
                        <a:pt x="69" y="197"/>
                      </a:lnTo>
                      <a:lnTo>
                        <a:pt x="75" y="197"/>
                      </a:lnTo>
                      <a:lnTo>
                        <a:pt x="79" y="195"/>
                      </a:lnTo>
                      <a:lnTo>
                        <a:pt x="81" y="192"/>
                      </a:lnTo>
                      <a:lnTo>
                        <a:pt x="73" y="186"/>
                      </a:lnTo>
                      <a:lnTo>
                        <a:pt x="64" y="176"/>
                      </a:lnTo>
                      <a:lnTo>
                        <a:pt x="62" y="171"/>
                      </a:lnTo>
                      <a:lnTo>
                        <a:pt x="68" y="174"/>
                      </a:lnTo>
                      <a:lnTo>
                        <a:pt x="79" y="183"/>
                      </a:lnTo>
                      <a:lnTo>
                        <a:pt x="83" y="188"/>
                      </a:lnTo>
                      <a:lnTo>
                        <a:pt x="92" y="189"/>
                      </a:lnTo>
                      <a:lnTo>
                        <a:pt x="96" y="187"/>
                      </a:lnTo>
                      <a:lnTo>
                        <a:pt x="96" y="182"/>
                      </a:lnTo>
                      <a:lnTo>
                        <a:pt x="96" y="167"/>
                      </a:lnTo>
                    </a:path>
                  </a:pathLst>
                </a:custGeom>
                <a:solidFill>
                  <a:srgbClr val="E0E0E0"/>
                </a:solidFill>
                <a:ln w="9525" cap="rnd">
                  <a:noFill/>
                  <a:round/>
                  <a:headEnd/>
                  <a:tailEnd/>
                </a:ln>
              </p:spPr>
              <p:txBody>
                <a:bodyPr/>
                <a:lstStyle/>
                <a:p>
                  <a:endParaRPr lang="en-US"/>
                </a:p>
              </p:txBody>
            </p:sp>
            <p:sp>
              <p:nvSpPr>
                <p:cNvPr id="9303" name="Freeform 79"/>
                <p:cNvSpPr>
                  <a:spLocks/>
                </p:cNvSpPr>
                <p:nvPr/>
              </p:nvSpPr>
              <p:spPr bwMode="auto">
                <a:xfrm>
                  <a:off x="5208" y="1207"/>
                  <a:ext cx="29" cy="93"/>
                </a:xfrm>
                <a:custGeom>
                  <a:avLst/>
                  <a:gdLst>
                    <a:gd name="T0" fmla="*/ 28 w 29"/>
                    <a:gd name="T1" fmla="*/ 92 h 93"/>
                    <a:gd name="T2" fmla="*/ 23 w 29"/>
                    <a:gd name="T3" fmla="*/ 88 h 93"/>
                    <a:gd name="T4" fmla="*/ 18 w 29"/>
                    <a:gd name="T5" fmla="*/ 81 h 93"/>
                    <a:gd name="T6" fmla="*/ 13 w 29"/>
                    <a:gd name="T7" fmla="*/ 68 h 93"/>
                    <a:gd name="T8" fmla="*/ 11 w 29"/>
                    <a:gd name="T9" fmla="*/ 57 h 93"/>
                    <a:gd name="T10" fmla="*/ 7 w 29"/>
                    <a:gd name="T11" fmla="*/ 44 h 93"/>
                    <a:gd name="T12" fmla="*/ 5 w 29"/>
                    <a:gd name="T13" fmla="*/ 32 h 93"/>
                    <a:gd name="T14" fmla="*/ 2 w 29"/>
                    <a:gd name="T15" fmla="*/ 13 h 93"/>
                    <a:gd name="T16" fmla="*/ 0 w 29"/>
                    <a:gd name="T17" fmla="*/ 0 h 93"/>
                    <a:gd name="T18" fmla="*/ 6 w 29"/>
                    <a:gd name="T19" fmla="*/ 26 h 93"/>
                    <a:gd name="T20" fmla="*/ 11 w 29"/>
                    <a:gd name="T21" fmla="*/ 47 h 93"/>
                    <a:gd name="T22" fmla="*/ 16 w 29"/>
                    <a:gd name="T23" fmla="*/ 61 h 93"/>
                    <a:gd name="T24" fmla="*/ 24 w 29"/>
                    <a:gd name="T25" fmla="*/ 76 h 93"/>
                    <a:gd name="T26" fmla="*/ 28 w 29"/>
                    <a:gd name="T27" fmla="*/ 92 h 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93"/>
                    <a:gd name="T44" fmla="*/ 29 w 29"/>
                    <a:gd name="T45" fmla="*/ 93 h 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93">
                      <a:moveTo>
                        <a:pt x="28" y="92"/>
                      </a:moveTo>
                      <a:lnTo>
                        <a:pt x="23" y="88"/>
                      </a:lnTo>
                      <a:lnTo>
                        <a:pt x="18" y="81"/>
                      </a:lnTo>
                      <a:lnTo>
                        <a:pt x="13" y="68"/>
                      </a:lnTo>
                      <a:lnTo>
                        <a:pt x="11" y="57"/>
                      </a:lnTo>
                      <a:lnTo>
                        <a:pt x="7" y="44"/>
                      </a:lnTo>
                      <a:lnTo>
                        <a:pt x="5" y="32"/>
                      </a:lnTo>
                      <a:lnTo>
                        <a:pt x="2" y="13"/>
                      </a:lnTo>
                      <a:lnTo>
                        <a:pt x="0" y="0"/>
                      </a:lnTo>
                      <a:lnTo>
                        <a:pt x="6" y="26"/>
                      </a:lnTo>
                      <a:lnTo>
                        <a:pt x="11" y="47"/>
                      </a:lnTo>
                      <a:lnTo>
                        <a:pt x="16" y="61"/>
                      </a:lnTo>
                      <a:lnTo>
                        <a:pt x="24" y="76"/>
                      </a:lnTo>
                      <a:lnTo>
                        <a:pt x="28" y="92"/>
                      </a:lnTo>
                    </a:path>
                  </a:pathLst>
                </a:custGeom>
                <a:solidFill>
                  <a:srgbClr val="C0C0C0"/>
                </a:solidFill>
                <a:ln w="9525" cap="rnd">
                  <a:noFill/>
                  <a:round/>
                  <a:headEnd/>
                  <a:tailEnd/>
                </a:ln>
              </p:spPr>
              <p:txBody>
                <a:bodyPr/>
                <a:lstStyle/>
                <a:p>
                  <a:endParaRPr lang="en-US"/>
                </a:p>
              </p:txBody>
            </p:sp>
            <p:sp>
              <p:nvSpPr>
                <p:cNvPr id="9304" name="Freeform 80"/>
                <p:cNvSpPr>
                  <a:spLocks/>
                </p:cNvSpPr>
                <p:nvPr/>
              </p:nvSpPr>
              <p:spPr bwMode="auto">
                <a:xfrm>
                  <a:off x="5236" y="1133"/>
                  <a:ext cx="112" cy="139"/>
                </a:xfrm>
                <a:custGeom>
                  <a:avLst/>
                  <a:gdLst>
                    <a:gd name="T0" fmla="*/ 33 w 112"/>
                    <a:gd name="T1" fmla="*/ 5 h 139"/>
                    <a:gd name="T2" fmla="*/ 43 w 112"/>
                    <a:gd name="T3" fmla="*/ 25 h 139"/>
                    <a:gd name="T4" fmla="*/ 41 w 112"/>
                    <a:gd name="T5" fmla="*/ 45 h 139"/>
                    <a:gd name="T6" fmla="*/ 42 w 112"/>
                    <a:gd name="T7" fmla="*/ 67 h 139"/>
                    <a:gd name="T8" fmla="*/ 42 w 112"/>
                    <a:gd name="T9" fmla="*/ 73 h 139"/>
                    <a:gd name="T10" fmla="*/ 41 w 112"/>
                    <a:gd name="T11" fmla="*/ 81 h 139"/>
                    <a:gd name="T12" fmla="*/ 46 w 112"/>
                    <a:gd name="T13" fmla="*/ 86 h 139"/>
                    <a:gd name="T14" fmla="*/ 50 w 112"/>
                    <a:gd name="T15" fmla="*/ 92 h 139"/>
                    <a:gd name="T16" fmla="*/ 57 w 112"/>
                    <a:gd name="T17" fmla="*/ 92 h 139"/>
                    <a:gd name="T18" fmla="*/ 82 w 112"/>
                    <a:gd name="T19" fmla="*/ 94 h 139"/>
                    <a:gd name="T20" fmla="*/ 94 w 112"/>
                    <a:gd name="T21" fmla="*/ 98 h 139"/>
                    <a:gd name="T22" fmla="*/ 111 w 112"/>
                    <a:gd name="T23" fmla="*/ 103 h 139"/>
                    <a:gd name="T24" fmla="*/ 110 w 112"/>
                    <a:gd name="T25" fmla="*/ 118 h 139"/>
                    <a:gd name="T26" fmla="*/ 101 w 112"/>
                    <a:gd name="T27" fmla="*/ 115 h 139"/>
                    <a:gd name="T28" fmla="*/ 98 w 112"/>
                    <a:gd name="T29" fmla="*/ 108 h 139"/>
                    <a:gd name="T30" fmla="*/ 97 w 112"/>
                    <a:gd name="T31" fmla="*/ 122 h 139"/>
                    <a:gd name="T32" fmla="*/ 90 w 112"/>
                    <a:gd name="T33" fmla="*/ 132 h 139"/>
                    <a:gd name="T34" fmla="*/ 73 w 112"/>
                    <a:gd name="T35" fmla="*/ 137 h 139"/>
                    <a:gd name="T36" fmla="*/ 75 w 112"/>
                    <a:gd name="T37" fmla="*/ 130 h 139"/>
                    <a:gd name="T38" fmla="*/ 85 w 112"/>
                    <a:gd name="T39" fmla="*/ 115 h 139"/>
                    <a:gd name="T40" fmla="*/ 77 w 112"/>
                    <a:gd name="T41" fmla="*/ 110 h 139"/>
                    <a:gd name="T42" fmla="*/ 73 w 112"/>
                    <a:gd name="T43" fmla="*/ 122 h 139"/>
                    <a:gd name="T44" fmla="*/ 60 w 112"/>
                    <a:gd name="T45" fmla="*/ 136 h 139"/>
                    <a:gd name="T46" fmla="*/ 43 w 112"/>
                    <a:gd name="T47" fmla="*/ 136 h 139"/>
                    <a:gd name="T48" fmla="*/ 62 w 112"/>
                    <a:gd name="T49" fmla="*/ 120 h 139"/>
                    <a:gd name="T50" fmla="*/ 69 w 112"/>
                    <a:gd name="T51" fmla="*/ 110 h 139"/>
                    <a:gd name="T52" fmla="*/ 66 w 112"/>
                    <a:gd name="T53" fmla="*/ 104 h 139"/>
                    <a:gd name="T54" fmla="*/ 59 w 112"/>
                    <a:gd name="T55" fmla="*/ 115 h 139"/>
                    <a:gd name="T56" fmla="*/ 47 w 112"/>
                    <a:gd name="T57" fmla="*/ 126 h 139"/>
                    <a:gd name="T58" fmla="*/ 37 w 112"/>
                    <a:gd name="T59" fmla="*/ 133 h 139"/>
                    <a:gd name="T60" fmla="*/ 24 w 112"/>
                    <a:gd name="T61" fmla="*/ 134 h 139"/>
                    <a:gd name="T62" fmla="*/ 32 w 112"/>
                    <a:gd name="T63" fmla="*/ 126 h 139"/>
                    <a:gd name="T64" fmla="*/ 42 w 112"/>
                    <a:gd name="T65" fmla="*/ 115 h 139"/>
                    <a:gd name="T66" fmla="*/ 39 w 112"/>
                    <a:gd name="T67" fmla="*/ 110 h 139"/>
                    <a:gd name="T68" fmla="*/ 34 w 112"/>
                    <a:gd name="T69" fmla="*/ 119 h 139"/>
                    <a:gd name="T70" fmla="*/ 25 w 112"/>
                    <a:gd name="T71" fmla="*/ 129 h 139"/>
                    <a:gd name="T72" fmla="*/ 12 w 112"/>
                    <a:gd name="T73" fmla="*/ 130 h 139"/>
                    <a:gd name="T74" fmla="*/ 5 w 112"/>
                    <a:gd name="T75" fmla="*/ 117 h 139"/>
                    <a:gd name="T76" fmla="*/ 28 w 112"/>
                    <a:gd name="T77" fmla="*/ 113 h 139"/>
                    <a:gd name="T78" fmla="*/ 41 w 112"/>
                    <a:gd name="T79" fmla="*/ 103 h 139"/>
                    <a:gd name="T80" fmla="*/ 44 w 112"/>
                    <a:gd name="T81" fmla="*/ 94 h 139"/>
                    <a:gd name="T82" fmla="*/ 39 w 112"/>
                    <a:gd name="T83" fmla="*/ 98 h 139"/>
                    <a:gd name="T84" fmla="*/ 23 w 112"/>
                    <a:gd name="T85" fmla="*/ 111 h 139"/>
                    <a:gd name="T86" fmla="*/ 5 w 112"/>
                    <a:gd name="T87" fmla="*/ 117 h 139"/>
                    <a:gd name="T88" fmla="*/ 2 w 112"/>
                    <a:gd name="T89" fmla="*/ 91 h 139"/>
                    <a:gd name="T90" fmla="*/ 12 w 112"/>
                    <a:gd name="T91" fmla="*/ 88 h 139"/>
                    <a:gd name="T92" fmla="*/ 33 w 112"/>
                    <a:gd name="T93" fmla="*/ 90 h 139"/>
                    <a:gd name="T94" fmla="*/ 37 w 112"/>
                    <a:gd name="T95" fmla="*/ 84 h 139"/>
                    <a:gd name="T96" fmla="*/ 25 w 112"/>
                    <a:gd name="T97" fmla="*/ 87 h 139"/>
                    <a:gd name="T98" fmla="*/ 2 w 112"/>
                    <a:gd name="T99" fmla="*/ 81 h 139"/>
                    <a:gd name="T100" fmla="*/ 0 w 112"/>
                    <a:gd name="T101" fmla="*/ 57 h 139"/>
                    <a:gd name="T102" fmla="*/ 1 w 112"/>
                    <a:gd name="T103" fmla="*/ 30 h 139"/>
                    <a:gd name="T104" fmla="*/ 13 w 112"/>
                    <a:gd name="T105" fmla="*/ 18 h 139"/>
                    <a:gd name="T106" fmla="*/ 1 w 112"/>
                    <a:gd name="T107" fmla="*/ 23 h 139"/>
                    <a:gd name="T108" fmla="*/ 8 w 112"/>
                    <a:gd name="T109" fmla="*/ 7 h 139"/>
                    <a:gd name="T110" fmla="*/ 20 w 112"/>
                    <a:gd name="T111" fmla="*/ 0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2"/>
                    <a:gd name="T169" fmla="*/ 0 h 139"/>
                    <a:gd name="T170" fmla="*/ 112 w 112"/>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2" h="139">
                      <a:moveTo>
                        <a:pt x="20" y="0"/>
                      </a:moveTo>
                      <a:lnTo>
                        <a:pt x="33" y="5"/>
                      </a:lnTo>
                      <a:lnTo>
                        <a:pt x="39" y="11"/>
                      </a:lnTo>
                      <a:lnTo>
                        <a:pt x="43" y="25"/>
                      </a:lnTo>
                      <a:lnTo>
                        <a:pt x="43" y="38"/>
                      </a:lnTo>
                      <a:lnTo>
                        <a:pt x="41" y="45"/>
                      </a:lnTo>
                      <a:lnTo>
                        <a:pt x="42" y="57"/>
                      </a:lnTo>
                      <a:lnTo>
                        <a:pt x="42" y="67"/>
                      </a:lnTo>
                      <a:lnTo>
                        <a:pt x="40" y="70"/>
                      </a:lnTo>
                      <a:lnTo>
                        <a:pt x="42" y="73"/>
                      </a:lnTo>
                      <a:lnTo>
                        <a:pt x="43" y="77"/>
                      </a:lnTo>
                      <a:lnTo>
                        <a:pt x="41" y="81"/>
                      </a:lnTo>
                      <a:lnTo>
                        <a:pt x="41" y="84"/>
                      </a:lnTo>
                      <a:lnTo>
                        <a:pt x="46" y="86"/>
                      </a:lnTo>
                      <a:lnTo>
                        <a:pt x="45" y="90"/>
                      </a:lnTo>
                      <a:lnTo>
                        <a:pt x="50" y="92"/>
                      </a:lnTo>
                      <a:lnTo>
                        <a:pt x="54" y="91"/>
                      </a:lnTo>
                      <a:lnTo>
                        <a:pt x="57" y="92"/>
                      </a:lnTo>
                      <a:lnTo>
                        <a:pt x="70" y="95"/>
                      </a:lnTo>
                      <a:lnTo>
                        <a:pt x="82" y="94"/>
                      </a:lnTo>
                      <a:lnTo>
                        <a:pt x="90" y="95"/>
                      </a:lnTo>
                      <a:lnTo>
                        <a:pt x="94" y="98"/>
                      </a:lnTo>
                      <a:lnTo>
                        <a:pt x="106" y="98"/>
                      </a:lnTo>
                      <a:lnTo>
                        <a:pt x="111" y="103"/>
                      </a:lnTo>
                      <a:lnTo>
                        <a:pt x="111" y="109"/>
                      </a:lnTo>
                      <a:lnTo>
                        <a:pt x="110" y="118"/>
                      </a:lnTo>
                      <a:lnTo>
                        <a:pt x="101" y="122"/>
                      </a:lnTo>
                      <a:lnTo>
                        <a:pt x="101" y="115"/>
                      </a:lnTo>
                      <a:lnTo>
                        <a:pt x="100" y="111"/>
                      </a:lnTo>
                      <a:lnTo>
                        <a:pt x="98" y="108"/>
                      </a:lnTo>
                      <a:lnTo>
                        <a:pt x="98" y="115"/>
                      </a:lnTo>
                      <a:lnTo>
                        <a:pt x="97" y="122"/>
                      </a:lnTo>
                      <a:lnTo>
                        <a:pt x="94" y="126"/>
                      </a:lnTo>
                      <a:lnTo>
                        <a:pt x="90" y="132"/>
                      </a:lnTo>
                      <a:lnTo>
                        <a:pt x="80" y="135"/>
                      </a:lnTo>
                      <a:lnTo>
                        <a:pt x="73" y="137"/>
                      </a:lnTo>
                      <a:lnTo>
                        <a:pt x="64" y="138"/>
                      </a:lnTo>
                      <a:lnTo>
                        <a:pt x="75" y="130"/>
                      </a:lnTo>
                      <a:lnTo>
                        <a:pt x="83" y="122"/>
                      </a:lnTo>
                      <a:lnTo>
                        <a:pt x="85" y="115"/>
                      </a:lnTo>
                      <a:lnTo>
                        <a:pt x="83" y="111"/>
                      </a:lnTo>
                      <a:lnTo>
                        <a:pt x="77" y="110"/>
                      </a:lnTo>
                      <a:lnTo>
                        <a:pt x="74" y="115"/>
                      </a:lnTo>
                      <a:lnTo>
                        <a:pt x="73" y="122"/>
                      </a:lnTo>
                      <a:lnTo>
                        <a:pt x="67" y="130"/>
                      </a:lnTo>
                      <a:lnTo>
                        <a:pt x="60" y="136"/>
                      </a:lnTo>
                      <a:lnTo>
                        <a:pt x="53" y="137"/>
                      </a:lnTo>
                      <a:lnTo>
                        <a:pt x="43" y="136"/>
                      </a:lnTo>
                      <a:lnTo>
                        <a:pt x="54" y="126"/>
                      </a:lnTo>
                      <a:lnTo>
                        <a:pt x="62" y="120"/>
                      </a:lnTo>
                      <a:lnTo>
                        <a:pt x="68" y="115"/>
                      </a:lnTo>
                      <a:lnTo>
                        <a:pt x="69" y="110"/>
                      </a:lnTo>
                      <a:lnTo>
                        <a:pt x="69" y="105"/>
                      </a:lnTo>
                      <a:lnTo>
                        <a:pt x="66" y="104"/>
                      </a:lnTo>
                      <a:lnTo>
                        <a:pt x="62" y="109"/>
                      </a:lnTo>
                      <a:lnTo>
                        <a:pt x="59" y="115"/>
                      </a:lnTo>
                      <a:lnTo>
                        <a:pt x="53" y="122"/>
                      </a:lnTo>
                      <a:lnTo>
                        <a:pt x="47" y="126"/>
                      </a:lnTo>
                      <a:lnTo>
                        <a:pt x="42" y="130"/>
                      </a:lnTo>
                      <a:lnTo>
                        <a:pt x="37" y="133"/>
                      </a:lnTo>
                      <a:lnTo>
                        <a:pt x="31" y="134"/>
                      </a:lnTo>
                      <a:lnTo>
                        <a:pt x="24" y="134"/>
                      </a:lnTo>
                      <a:lnTo>
                        <a:pt x="17" y="133"/>
                      </a:lnTo>
                      <a:lnTo>
                        <a:pt x="32" y="126"/>
                      </a:lnTo>
                      <a:lnTo>
                        <a:pt x="38" y="122"/>
                      </a:lnTo>
                      <a:lnTo>
                        <a:pt x="42" y="115"/>
                      </a:lnTo>
                      <a:lnTo>
                        <a:pt x="43" y="110"/>
                      </a:lnTo>
                      <a:lnTo>
                        <a:pt x="39" y="110"/>
                      </a:lnTo>
                      <a:lnTo>
                        <a:pt x="37" y="115"/>
                      </a:lnTo>
                      <a:lnTo>
                        <a:pt x="34" y="119"/>
                      </a:lnTo>
                      <a:lnTo>
                        <a:pt x="30" y="124"/>
                      </a:lnTo>
                      <a:lnTo>
                        <a:pt x="25" y="129"/>
                      </a:lnTo>
                      <a:lnTo>
                        <a:pt x="17" y="133"/>
                      </a:lnTo>
                      <a:lnTo>
                        <a:pt x="12" y="130"/>
                      </a:lnTo>
                      <a:lnTo>
                        <a:pt x="9" y="126"/>
                      </a:lnTo>
                      <a:lnTo>
                        <a:pt x="5" y="117"/>
                      </a:lnTo>
                      <a:lnTo>
                        <a:pt x="13" y="115"/>
                      </a:lnTo>
                      <a:lnTo>
                        <a:pt x="28" y="113"/>
                      </a:lnTo>
                      <a:lnTo>
                        <a:pt x="37" y="107"/>
                      </a:lnTo>
                      <a:lnTo>
                        <a:pt x="41" y="103"/>
                      </a:lnTo>
                      <a:lnTo>
                        <a:pt x="43" y="96"/>
                      </a:lnTo>
                      <a:lnTo>
                        <a:pt x="44" y="94"/>
                      </a:lnTo>
                      <a:lnTo>
                        <a:pt x="41" y="94"/>
                      </a:lnTo>
                      <a:lnTo>
                        <a:pt x="39" y="98"/>
                      </a:lnTo>
                      <a:lnTo>
                        <a:pt x="34" y="106"/>
                      </a:lnTo>
                      <a:lnTo>
                        <a:pt x="23" y="111"/>
                      </a:lnTo>
                      <a:lnTo>
                        <a:pt x="13" y="115"/>
                      </a:lnTo>
                      <a:lnTo>
                        <a:pt x="5" y="117"/>
                      </a:lnTo>
                      <a:lnTo>
                        <a:pt x="2" y="102"/>
                      </a:lnTo>
                      <a:lnTo>
                        <a:pt x="2" y="91"/>
                      </a:lnTo>
                      <a:lnTo>
                        <a:pt x="2" y="80"/>
                      </a:lnTo>
                      <a:lnTo>
                        <a:pt x="12" y="88"/>
                      </a:lnTo>
                      <a:lnTo>
                        <a:pt x="24" y="91"/>
                      </a:lnTo>
                      <a:lnTo>
                        <a:pt x="33" y="90"/>
                      </a:lnTo>
                      <a:lnTo>
                        <a:pt x="36" y="88"/>
                      </a:lnTo>
                      <a:lnTo>
                        <a:pt x="37" y="84"/>
                      </a:lnTo>
                      <a:lnTo>
                        <a:pt x="32" y="84"/>
                      </a:lnTo>
                      <a:lnTo>
                        <a:pt x="25" y="87"/>
                      </a:lnTo>
                      <a:lnTo>
                        <a:pt x="11" y="88"/>
                      </a:lnTo>
                      <a:lnTo>
                        <a:pt x="2" y="81"/>
                      </a:lnTo>
                      <a:lnTo>
                        <a:pt x="1" y="67"/>
                      </a:lnTo>
                      <a:lnTo>
                        <a:pt x="0" y="57"/>
                      </a:lnTo>
                      <a:lnTo>
                        <a:pt x="0" y="47"/>
                      </a:lnTo>
                      <a:lnTo>
                        <a:pt x="1" y="30"/>
                      </a:lnTo>
                      <a:lnTo>
                        <a:pt x="4" y="25"/>
                      </a:lnTo>
                      <a:lnTo>
                        <a:pt x="13" y="18"/>
                      </a:lnTo>
                      <a:lnTo>
                        <a:pt x="10" y="19"/>
                      </a:lnTo>
                      <a:lnTo>
                        <a:pt x="1" y="23"/>
                      </a:lnTo>
                      <a:lnTo>
                        <a:pt x="4" y="13"/>
                      </a:lnTo>
                      <a:lnTo>
                        <a:pt x="8" y="7"/>
                      </a:lnTo>
                      <a:lnTo>
                        <a:pt x="10" y="4"/>
                      </a:lnTo>
                      <a:lnTo>
                        <a:pt x="20" y="0"/>
                      </a:lnTo>
                    </a:path>
                  </a:pathLst>
                </a:custGeom>
                <a:solidFill>
                  <a:srgbClr val="E0E0E0"/>
                </a:solidFill>
                <a:ln w="9525" cap="rnd">
                  <a:noFill/>
                  <a:round/>
                  <a:headEnd/>
                  <a:tailEnd/>
                </a:ln>
              </p:spPr>
              <p:txBody>
                <a:bodyPr/>
                <a:lstStyle/>
                <a:p>
                  <a:endParaRPr lang="en-US"/>
                </a:p>
              </p:txBody>
            </p:sp>
            <p:sp>
              <p:nvSpPr>
                <p:cNvPr id="9305" name="Freeform 81"/>
                <p:cNvSpPr>
                  <a:spLocks/>
                </p:cNvSpPr>
                <p:nvPr/>
              </p:nvSpPr>
              <p:spPr bwMode="auto">
                <a:xfrm>
                  <a:off x="5244" y="1184"/>
                  <a:ext cx="28" cy="32"/>
                </a:xfrm>
                <a:custGeom>
                  <a:avLst/>
                  <a:gdLst>
                    <a:gd name="T0" fmla="*/ 27 w 28"/>
                    <a:gd name="T1" fmla="*/ 0 h 32"/>
                    <a:gd name="T2" fmla="*/ 27 w 28"/>
                    <a:gd name="T3" fmla="*/ 2 h 32"/>
                    <a:gd name="T4" fmla="*/ 23 w 28"/>
                    <a:gd name="T5" fmla="*/ 8 h 32"/>
                    <a:gd name="T6" fmla="*/ 20 w 28"/>
                    <a:gd name="T7" fmla="*/ 11 h 32"/>
                    <a:gd name="T8" fmla="*/ 12 w 28"/>
                    <a:gd name="T9" fmla="*/ 19 h 32"/>
                    <a:gd name="T10" fmla="*/ 10 w 28"/>
                    <a:gd name="T11" fmla="*/ 21 h 32"/>
                    <a:gd name="T12" fmla="*/ 3 w 28"/>
                    <a:gd name="T13" fmla="*/ 27 h 32"/>
                    <a:gd name="T14" fmla="*/ 10 w 28"/>
                    <a:gd name="T15" fmla="*/ 25 h 32"/>
                    <a:gd name="T16" fmla="*/ 18 w 28"/>
                    <a:gd name="T17" fmla="*/ 22 h 32"/>
                    <a:gd name="T18" fmla="*/ 25 w 28"/>
                    <a:gd name="T19" fmla="*/ 21 h 32"/>
                    <a:gd name="T20" fmla="*/ 24 w 28"/>
                    <a:gd name="T21" fmla="*/ 24 h 32"/>
                    <a:gd name="T22" fmla="*/ 12 w 28"/>
                    <a:gd name="T23" fmla="*/ 27 h 32"/>
                    <a:gd name="T24" fmla="*/ 6 w 28"/>
                    <a:gd name="T25" fmla="*/ 30 h 32"/>
                    <a:gd name="T26" fmla="*/ 3 w 28"/>
                    <a:gd name="T27" fmla="*/ 31 h 32"/>
                    <a:gd name="T28" fmla="*/ 0 w 28"/>
                    <a:gd name="T29" fmla="*/ 30 h 32"/>
                    <a:gd name="T30" fmla="*/ 0 w 28"/>
                    <a:gd name="T31" fmla="*/ 26 h 32"/>
                    <a:gd name="T32" fmla="*/ 2 w 28"/>
                    <a:gd name="T33" fmla="*/ 23 h 32"/>
                    <a:gd name="T34" fmla="*/ 6 w 28"/>
                    <a:gd name="T35" fmla="*/ 19 h 32"/>
                    <a:gd name="T36" fmla="*/ 10 w 28"/>
                    <a:gd name="T37" fmla="*/ 13 h 32"/>
                    <a:gd name="T38" fmla="*/ 14 w 28"/>
                    <a:gd name="T39" fmla="*/ 6 h 32"/>
                    <a:gd name="T40" fmla="*/ 18 w 28"/>
                    <a:gd name="T41" fmla="*/ 2 h 32"/>
                    <a:gd name="T42" fmla="*/ 23 w 28"/>
                    <a:gd name="T43" fmla="*/ 0 h 32"/>
                    <a:gd name="T44" fmla="*/ 27 w 28"/>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8"/>
                    <a:gd name="T70" fmla="*/ 0 h 32"/>
                    <a:gd name="T71" fmla="*/ 28 w 28"/>
                    <a:gd name="T72" fmla="*/ 32 h 3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8" h="32">
                      <a:moveTo>
                        <a:pt x="27" y="0"/>
                      </a:moveTo>
                      <a:lnTo>
                        <a:pt x="27" y="2"/>
                      </a:lnTo>
                      <a:lnTo>
                        <a:pt x="23" y="8"/>
                      </a:lnTo>
                      <a:lnTo>
                        <a:pt x="20" y="11"/>
                      </a:lnTo>
                      <a:lnTo>
                        <a:pt x="12" y="19"/>
                      </a:lnTo>
                      <a:lnTo>
                        <a:pt x="10" y="21"/>
                      </a:lnTo>
                      <a:lnTo>
                        <a:pt x="3" y="27"/>
                      </a:lnTo>
                      <a:lnTo>
                        <a:pt x="10" y="25"/>
                      </a:lnTo>
                      <a:lnTo>
                        <a:pt x="18" y="22"/>
                      </a:lnTo>
                      <a:lnTo>
                        <a:pt x="25" y="21"/>
                      </a:lnTo>
                      <a:lnTo>
                        <a:pt x="24" y="24"/>
                      </a:lnTo>
                      <a:lnTo>
                        <a:pt x="12" y="27"/>
                      </a:lnTo>
                      <a:lnTo>
                        <a:pt x="6" y="30"/>
                      </a:lnTo>
                      <a:lnTo>
                        <a:pt x="3" y="31"/>
                      </a:lnTo>
                      <a:lnTo>
                        <a:pt x="0" y="30"/>
                      </a:lnTo>
                      <a:lnTo>
                        <a:pt x="0" y="26"/>
                      </a:lnTo>
                      <a:lnTo>
                        <a:pt x="2" y="23"/>
                      </a:lnTo>
                      <a:lnTo>
                        <a:pt x="6" y="19"/>
                      </a:lnTo>
                      <a:lnTo>
                        <a:pt x="10" y="13"/>
                      </a:lnTo>
                      <a:lnTo>
                        <a:pt x="14" y="6"/>
                      </a:lnTo>
                      <a:lnTo>
                        <a:pt x="18" y="2"/>
                      </a:lnTo>
                      <a:lnTo>
                        <a:pt x="23" y="0"/>
                      </a:lnTo>
                      <a:lnTo>
                        <a:pt x="27" y="0"/>
                      </a:lnTo>
                    </a:path>
                  </a:pathLst>
                </a:custGeom>
                <a:solidFill>
                  <a:srgbClr val="C0C0C0"/>
                </a:solidFill>
                <a:ln w="9525" cap="rnd">
                  <a:noFill/>
                  <a:round/>
                  <a:headEnd/>
                  <a:tailEnd/>
                </a:ln>
              </p:spPr>
              <p:txBody>
                <a:bodyPr/>
                <a:lstStyle/>
                <a:p>
                  <a:endParaRPr lang="en-US"/>
                </a:p>
              </p:txBody>
            </p:sp>
            <p:sp>
              <p:nvSpPr>
                <p:cNvPr id="9306" name="Freeform 82"/>
                <p:cNvSpPr>
                  <a:spLocks/>
                </p:cNvSpPr>
                <p:nvPr/>
              </p:nvSpPr>
              <p:spPr bwMode="auto">
                <a:xfrm>
                  <a:off x="5245" y="1158"/>
                  <a:ext cx="26" cy="42"/>
                </a:xfrm>
                <a:custGeom>
                  <a:avLst/>
                  <a:gdLst>
                    <a:gd name="T0" fmla="*/ 20 w 26"/>
                    <a:gd name="T1" fmla="*/ 0 h 42"/>
                    <a:gd name="T2" fmla="*/ 23 w 26"/>
                    <a:gd name="T3" fmla="*/ 0 h 42"/>
                    <a:gd name="T4" fmla="*/ 25 w 26"/>
                    <a:gd name="T5" fmla="*/ 4 h 42"/>
                    <a:gd name="T6" fmla="*/ 25 w 26"/>
                    <a:gd name="T7" fmla="*/ 7 h 42"/>
                    <a:gd name="T8" fmla="*/ 22 w 26"/>
                    <a:gd name="T9" fmla="*/ 11 h 42"/>
                    <a:gd name="T10" fmla="*/ 19 w 26"/>
                    <a:gd name="T11" fmla="*/ 12 h 42"/>
                    <a:gd name="T12" fmla="*/ 13 w 26"/>
                    <a:gd name="T13" fmla="*/ 17 h 42"/>
                    <a:gd name="T14" fmla="*/ 9 w 26"/>
                    <a:gd name="T15" fmla="*/ 22 h 42"/>
                    <a:gd name="T16" fmla="*/ 4 w 26"/>
                    <a:gd name="T17" fmla="*/ 30 h 42"/>
                    <a:gd name="T18" fmla="*/ 0 w 26"/>
                    <a:gd name="T19" fmla="*/ 37 h 42"/>
                    <a:gd name="T20" fmla="*/ 0 w 26"/>
                    <a:gd name="T21" fmla="*/ 41 h 42"/>
                    <a:gd name="T22" fmla="*/ 0 w 26"/>
                    <a:gd name="T23" fmla="*/ 31 h 42"/>
                    <a:gd name="T24" fmla="*/ 2 w 26"/>
                    <a:gd name="T25" fmla="*/ 23 h 42"/>
                    <a:gd name="T26" fmla="*/ 3 w 26"/>
                    <a:gd name="T27" fmla="*/ 16 h 42"/>
                    <a:gd name="T28" fmla="*/ 6 w 26"/>
                    <a:gd name="T29" fmla="*/ 10 h 42"/>
                    <a:gd name="T30" fmla="*/ 16 w 26"/>
                    <a:gd name="T31" fmla="*/ 0 h 42"/>
                    <a:gd name="T32" fmla="*/ 20 w 26"/>
                    <a:gd name="T33" fmla="*/ 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42"/>
                    <a:gd name="T53" fmla="*/ 26 w 2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42">
                      <a:moveTo>
                        <a:pt x="20" y="0"/>
                      </a:moveTo>
                      <a:lnTo>
                        <a:pt x="23" y="0"/>
                      </a:lnTo>
                      <a:lnTo>
                        <a:pt x="25" y="4"/>
                      </a:lnTo>
                      <a:lnTo>
                        <a:pt x="25" y="7"/>
                      </a:lnTo>
                      <a:lnTo>
                        <a:pt x="22" y="11"/>
                      </a:lnTo>
                      <a:lnTo>
                        <a:pt x="19" y="12"/>
                      </a:lnTo>
                      <a:lnTo>
                        <a:pt x="13" y="17"/>
                      </a:lnTo>
                      <a:lnTo>
                        <a:pt x="9" y="22"/>
                      </a:lnTo>
                      <a:lnTo>
                        <a:pt x="4" y="30"/>
                      </a:lnTo>
                      <a:lnTo>
                        <a:pt x="0" y="37"/>
                      </a:lnTo>
                      <a:lnTo>
                        <a:pt x="0" y="41"/>
                      </a:lnTo>
                      <a:lnTo>
                        <a:pt x="0" y="31"/>
                      </a:lnTo>
                      <a:lnTo>
                        <a:pt x="2" y="23"/>
                      </a:lnTo>
                      <a:lnTo>
                        <a:pt x="3" y="16"/>
                      </a:lnTo>
                      <a:lnTo>
                        <a:pt x="6" y="10"/>
                      </a:lnTo>
                      <a:lnTo>
                        <a:pt x="16" y="0"/>
                      </a:lnTo>
                      <a:lnTo>
                        <a:pt x="20" y="0"/>
                      </a:lnTo>
                    </a:path>
                  </a:pathLst>
                </a:custGeom>
                <a:solidFill>
                  <a:srgbClr val="C0C0C0"/>
                </a:solidFill>
                <a:ln w="9525" cap="rnd">
                  <a:noFill/>
                  <a:round/>
                  <a:headEnd/>
                  <a:tailEnd/>
                </a:ln>
              </p:spPr>
              <p:txBody>
                <a:bodyPr/>
                <a:lstStyle/>
                <a:p>
                  <a:endParaRPr lang="en-US"/>
                </a:p>
              </p:txBody>
            </p:sp>
            <p:sp>
              <p:nvSpPr>
                <p:cNvPr id="9307" name="Freeform 83"/>
                <p:cNvSpPr>
                  <a:spLocks/>
                </p:cNvSpPr>
                <p:nvPr/>
              </p:nvSpPr>
              <p:spPr bwMode="auto">
                <a:xfrm>
                  <a:off x="5248" y="1118"/>
                  <a:ext cx="28" cy="24"/>
                </a:xfrm>
                <a:custGeom>
                  <a:avLst/>
                  <a:gdLst>
                    <a:gd name="T0" fmla="*/ 27 w 28"/>
                    <a:gd name="T1" fmla="*/ 23 h 24"/>
                    <a:gd name="T2" fmla="*/ 22 w 28"/>
                    <a:gd name="T3" fmla="*/ 17 h 24"/>
                    <a:gd name="T4" fmla="*/ 14 w 28"/>
                    <a:gd name="T5" fmla="*/ 14 h 24"/>
                    <a:gd name="T6" fmla="*/ 9 w 28"/>
                    <a:gd name="T7" fmla="*/ 13 h 24"/>
                    <a:gd name="T8" fmla="*/ 0 w 28"/>
                    <a:gd name="T9" fmla="*/ 0 h 24"/>
                    <a:gd name="T10" fmla="*/ 6 w 28"/>
                    <a:gd name="T11" fmla="*/ 5 h 24"/>
                    <a:gd name="T12" fmla="*/ 13 w 28"/>
                    <a:gd name="T13" fmla="*/ 8 h 24"/>
                    <a:gd name="T14" fmla="*/ 18 w 28"/>
                    <a:gd name="T15" fmla="*/ 11 h 24"/>
                    <a:gd name="T16" fmla="*/ 20 w 28"/>
                    <a:gd name="T17" fmla="*/ 14 h 24"/>
                    <a:gd name="T18" fmla="*/ 27 w 28"/>
                    <a:gd name="T19" fmla="*/ 2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4"/>
                    <a:gd name="T32" fmla="*/ 28 w 28"/>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4">
                      <a:moveTo>
                        <a:pt x="27" y="23"/>
                      </a:moveTo>
                      <a:lnTo>
                        <a:pt x="22" y="17"/>
                      </a:lnTo>
                      <a:lnTo>
                        <a:pt x="14" y="14"/>
                      </a:lnTo>
                      <a:lnTo>
                        <a:pt x="9" y="13"/>
                      </a:lnTo>
                      <a:lnTo>
                        <a:pt x="0" y="0"/>
                      </a:lnTo>
                      <a:lnTo>
                        <a:pt x="6" y="5"/>
                      </a:lnTo>
                      <a:lnTo>
                        <a:pt x="13" y="8"/>
                      </a:lnTo>
                      <a:lnTo>
                        <a:pt x="18" y="11"/>
                      </a:lnTo>
                      <a:lnTo>
                        <a:pt x="20" y="14"/>
                      </a:lnTo>
                      <a:lnTo>
                        <a:pt x="27" y="23"/>
                      </a:lnTo>
                    </a:path>
                  </a:pathLst>
                </a:custGeom>
                <a:solidFill>
                  <a:srgbClr val="E0E0E0"/>
                </a:solidFill>
                <a:ln w="9525" cap="rnd">
                  <a:noFill/>
                  <a:round/>
                  <a:headEnd/>
                  <a:tailEnd/>
                </a:ln>
              </p:spPr>
              <p:txBody>
                <a:bodyPr/>
                <a:lstStyle/>
                <a:p>
                  <a:endParaRPr lang="en-US"/>
                </a:p>
              </p:txBody>
            </p:sp>
            <p:sp>
              <p:nvSpPr>
                <p:cNvPr id="9308" name="Freeform 84"/>
                <p:cNvSpPr>
                  <a:spLocks/>
                </p:cNvSpPr>
                <p:nvPr/>
              </p:nvSpPr>
              <p:spPr bwMode="auto">
                <a:xfrm>
                  <a:off x="5280" y="1161"/>
                  <a:ext cx="17" cy="62"/>
                </a:xfrm>
                <a:custGeom>
                  <a:avLst/>
                  <a:gdLst>
                    <a:gd name="T0" fmla="*/ 16 w 17"/>
                    <a:gd name="T1" fmla="*/ 61 h 62"/>
                    <a:gd name="T2" fmla="*/ 8 w 17"/>
                    <a:gd name="T3" fmla="*/ 61 h 62"/>
                    <a:gd name="T4" fmla="*/ 5 w 17"/>
                    <a:gd name="T5" fmla="*/ 60 h 62"/>
                    <a:gd name="T6" fmla="*/ 5 w 17"/>
                    <a:gd name="T7" fmla="*/ 57 h 62"/>
                    <a:gd name="T8" fmla="*/ 3 w 17"/>
                    <a:gd name="T9" fmla="*/ 55 h 62"/>
                    <a:gd name="T10" fmla="*/ 1 w 17"/>
                    <a:gd name="T11" fmla="*/ 53 h 62"/>
                    <a:gd name="T12" fmla="*/ 2 w 17"/>
                    <a:gd name="T13" fmla="*/ 50 h 62"/>
                    <a:gd name="T14" fmla="*/ 2 w 17"/>
                    <a:gd name="T15" fmla="*/ 48 h 62"/>
                    <a:gd name="T16" fmla="*/ 0 w 17"/>
                    <a:gd name="T17" fmla="*/ 44 h 62"/>
                    <a:gd name="T18" fmla="*/ 0 w 17"/>
                    <a:gd name="T19" fmla="*/ 40 h 62"/>
                    <a:gd name="T20" fmla="*/ 2 w 17"/>
                    <a:gd name="T21" fmla="*/ 36 h 62"/>
                    <a:gd name="T22" fmla="*/ 2 w 17"/>
                    <a:gd name="T23" fmla="*/ 26 h 62"/>
                    <a:gd name="T24" fmla="*/ 0 w 17"/>
                    <a:gd name="T25" fmla="*/ 17 h 62"/>
                    <a:gd name="T26" fmla="*/ 0 w 17"/>
                    <a:gd name="T27" fmla="*/ 11 h 62"/>
                    <a:gd name="T28" fmla="*/ 0 w 17"/>
                    <a:gd name="T29" fmla="*/ 0 h 62"/>
                    <a:gd name="T30" fmla="*/ 5 w 17"/>
                    <a:gd name="T31" fmla="*/ 16 h 62"/>
                    <a:gd name="T32" fmla="*/ 9 w 17"/>
                    <a:gd name="T33" fmla="*/ 32 h 62"/>
                    <a:gd name="T34" fmla="*/ 13 w 17"/>
                    <a:gd name="T35" fmla="*/ 49 h 62"/>
                    <a:gd name="T36" fmla="*/ 16 w 17"/>
                    <a:gd name="T37" fmla="*/ 61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2"/>
                    <a:gd name="T59" fmla="*/ 17 w 17"/>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2">
                      <a:moveTo>
                        <a:pt x="16" y="61"/>
                      </a:moveTo>
                      <a:lnTo>
                        <a:pt x="8" y="61"/>
                      </a:lnTo>
                      <a:lnTo>
                        <a:pt x="5" y="60"/>
                      </a:lnTo>
                      <a:lnTo>
                        <a:pt x="5" y="57"/>
                      </a:lnTo>
                      <a:lnTo>
                        <a:pt x="3" y="55"/>
                      </a:lnTo>
                      <a:lnTo>
                        <a:pt x="1" y="53"/>
                      </a:lnTo>
                      <a:lnTo>
                        <a:pt x="2" y="50"/>
                      </a:lnTo>
                      <a:lnTo>
                        <a:pt x="2" y="48"/>
                      </a:lnTo>
                      <a:lnTo>
                        <a:pt x="0" y="44"/>
                      </a:lnTo>
                      <a:lnTo>
                        <a:pt x="0" y="40"/>
                      </a:lnTo>
                      <a:lnTo>
                        <a:pt x="2" y="36"/>
                      </a:lnTo>
                      <a:lnTo>
                        <a:pt x="2" y="26"/>
                      </a:lnTo>
                      <a:lnTo>
                        <a:pt x="0" y="17"/>
                      </a:lnTo>
                      <a:lnTo>
                        <a:pt x="0" y="11"/>
                      </a:lnTo>
                      <a:lnTo>
                        <a:pt x="0" y="0"/>
                      </a:lnTo>
                      <a:lnTo>
                        <a:pt x="5" y="16"/>
                      </a:lnTo>
                      <a:lnTo>
                        <a:pt x="9" y="32"/>
                      </a:lnTo>
                      <a:lnTo>
                        <a:pt x="13" y="49"/>
                      </a:lnTo>
                      <a:lnTo>
                        <a:pt x="16" y="61"/>
                      </a:lnTo>
                    </a:path>
                  </a:pathLst>
                </a:custGeom>
                <a:solidFill>
                  <a:srgbClr val="E0E0E0"/>
                </a:solidFill>
                <a:ln w="9525" cap="rnd">
                  <a:noFill/>
                  <a:round/>
                  <a:headEnd/>
                  <a:tailEnd/>
                </a:ln>
              </p:spPr>
              <p:txBody>
                <a:bodyPr/>
                <a:lstStyle/>
                <a:p>
                  <a:endParaRPr lang="en-US"/>
                </a:p>
              </p:txBody>
            </p:sp>
            <p:sp>
              <p:nvSpPr>
                <p:cNvPr id="9309" name="Freeform 85"/>
                <p:cNvSpPr>
                  <a:spLocks/>
                </p:cNvSpPr>
                <p:nvPr/>
              </p:nvSpPr>
              <p:spPr bwMode="auto">
                <a:xfrm>
                  <a:off x="5245" y="1227"/>
                  <a:ext cx="28" cy="17"/>
                </a:xfrm>
                <a:custGeom>
                  <a:avLst/>
                  <a:gdLst>
                    <a:gd name="T0" fmla="*/ 5 w 28"/>
                    <a:gd name="T1" fmla="*/ 8 h 17"/>
                    <a:gd name="T2" fmla="*/ 11 w 28"/>
                    <a:gd name="T3" fmla="*/ 3 h 17"/>
                    <a:gd name="T4" fmla="*/ 17 w 28"/>
                    <a:gd name="T5" fmla="*/ 1 h 17"/>
                    <a:gd name="T6" fmla="*/ 24 w 28"/>
                    <a:gd name="T7" fmla="*/ 0 h 17"/>
                    <a:gd name="T8" fmla="*/ 27 w 28"/>
                    <a:gd name="T9" fmla="*/ 1 h 17"/>
                    <a:gd name="T10" fmla="*/ 25 w 28"/>
                    <a:gd name="T11" fmla="*/ 5 h 17"/>
                    <a:gd name="T12" fmla="*/ 22 w 28"/>
                    <a:gd name="T13" fmla="*/ 10 h 17"/>
                    <a:gd name="T14" fmla="*/ 16 w 28"/>
                    <a:gd name="T15" fmla="*/ 13 h 17"/>
                    <a:gd name="T16" fmla="*/ 6 w 28"/>
                    <a:gd name="T17" fmla="*/ 16 h 17"/>
                    <a:gd name="T18" fmla="*/ 0 w 28"/>
                    <a:gd name="T19" fmla="*/ 14 h 17"/>
                    <a:gd name="T20" fmla="*/ 5 w 28"/>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17"/>
                    <a:gd name="T35" fmla="*/ 28 w 2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17">
                      <a:moveTo>
                        <a:pt x="5" y="8"/>
                      </a:moveTo>
                      <a:lnTo>
                        <a:pt x="11" y="3"/>
                      </a:lnTo>
                      <a:lnTo>
                        <a:pt x="17" y="1"/>
                      </a:lnTo>
                      <a:lnTo>
                        <a:pt x="24" y="0"/>
                      </a:lnTo>
                      <a:lnTo>
                        <a:pt x="27" y="1"/>
                      </a:lnTo>
                      <a:lnTo>
                        <a:pt x="25" y="5"/>
                      </a:lnTo>
                      <a:lnTo>
                        <a:pt x="22" y="10"/>
                      </a:lnTo>
                      <a:lnTo>
                        <a:pt x="16" y="13"/>
                      </a:lnTo>
                      <a:lnTo>
                        <a:pt x="6" y="16"/>
                      </a:lnTo>
                      <a:lnTo>
                        <a:pt x="0" y="14"/>
                      </a:lnTo>
                      <a:lnTo>
                        <a:pt x="5" y="8"/>
                      </a:lnTo>
                    </a:path>
                  </a:pathLst>
                </a:custGeom>
                <a:solidFill>
                  <a:srgbClr val="C0C0C0"/>
                </a:solidFill>
                <a:ln w="9525" cap="rnd">
                  <a:noFill/>
                  <a:round/>
                  <a:headEnd/>
                  <a:tailEnd/>
                </a:ln>
              </p:spPr>
              <p:txBody>
                <a:bodyPr/>
                <a:lstStyle/>
                <a:p>
                  <a:endParaRPr lang="en-US"/>
                </a:p>
              </p:txBody>
            </p:sp>
            <p:sp>
              <p:nvSpPr>
                <p:cNvPr id="9310" name="Freeform 86"/>
                <p:cNvSpPr>
                  <a:spLocks/>
                </p:cNvSpPr>
                <p:nvPr/>
              </p:nvSpPr>
              <p:spPr bwMode="auto">
                <a:xfrm>
                  <a:off x="5278" y="1234"/>
                  <a:ext cx="18" cy="26"/>
                </a:xfrm>
                <a:custGeom>
                  <a:avLst/>
                  <a:gdLst>
                    <a:gd name="T0" fmla="*/ 9 w 18"/>
                    <a:gd name="T1" fmla="*/ 6 h 26"/>
                    <a:gd name="T2" fmla="*/ 11 w 18"/>
                    <a:gd name="T3" fmla="*/ 1 h 26"/>
                    <a:gd name="T4" fmla="*/ 14 w 18"/>
                    <a:gd name="T5" fmla="*/ 0 h 26"/>
                    <a:gd name="T6" fmla="*/ 16 w 18"/>
                    <a:gd name="T7" fmla="*/ 0 h 26"/>
                    <a:gd name="T8" fmla="*/ 17 w 18"/>
                    <a:gd name="T9" fmla="*/ 3 h 26"/>
                    <a:gd name="T10" fmla="*/ 15 w 18"/>
                    <a:gd name="T11" fmla="*/ 8 h 26"/>
                    <a:gd name="T12" fmla="*/ 12 w 18"/>
                    <a:gd name="T13" fmla="*/ 13 h 26"/>
                    <a:gd name="T14" fmla="*/ 9 w 18"/>
                    <a:gd name="T15" fmla="*/ 17 h 26"/>
                    <a:gd name="T16" fmla="*/ 6 w 18"/>
                    <a:gd name="T17" fmla="*/ 21 h 26"/>
                    <a:gd name="T18" fmla="*/ 0 w 18"/>
                    <a:gd name="T19" fmla="*/ 25 h 26"/>
                    <a:gd name="T20" fmla="*/ 5 w 18"/>
                    <a:gd name="T21" fmla="*/ 17 h 26"/>
                    <a:gd name="T22" fmla="*/ 7 w 18"/>
                    <a:gd name="T23" fmla="*/ 12 h 26"/>
                    <a:gd name="T24" fmla="*/ 9 w 18"/>
                    <a:gd name="T25" fmla="*/ 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6"/>
                    <a:gd name="T41" fmla="*/ 18 w 18"/>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6">
                      <a:moveTo>
                        <a:pt x="9" y="6"/>
                      </a:moveTo>
                      <a:lnTo>
                        <a:pt x="11" y="1"/>
                      </a:lnTo>
                      <a:lnTo>
                        <a:pt x="14" y="0"/>
                      </a:lnTo>
                      <a:lnTo>
                        <a:pt x="16" y="0"/>
                      </a:lnTo>
                      <a:lnTo>
                        <a:pt x="17" y="3"/>
                      </a:lnTo>
                      <a:lnTo>
                        <a:pt x="15" y="8"/>
                      </a:lnTo>
                      <a:lnTo>
                        <a:pt x="12" y="13"/>
                      </a:lnTo>
                      <a:lnTo>
                        <a:pt x="9" y="17"/>
                      </a:lnTo>
                      <a:lnTo>
                        <a:pt x="6" y="21"/>
                      </a:lnTo>
                      <a:lnTo>
                        <a:pt x="0" y="25"/>
                      </a:lnTo>
                      <a:lnTo>
                        <a:pt x="5" y="17"/>
                      </a:lnTo>
                      <a:lnTo>
                        <a:pt x="7" y="12"/>
                      </a:lnTo>
                      <a:lnTo>
                        <a:pt x="9" y="6"/>
                      </a:lnTo>
                    </a:path>
                  </a:pathLst>
                </a:custGeom>
                <a:solidFill>
                  <a:srgbClr val="C0C0C0"/>
                </a:solidFill>
                <a:ln w="9525" cap="rnd">
                  <a:noFill/>
                  <a:round/>
                  <a:headEnd/>
                  <a:tailEnd/>
                </a:ln>
              </p:spPr>
              <p:txBody>
                <a:bodyPr/>
                <a:lstStyle/>
                <a:p>
                  <a:endParaRPr lang="en-US"/>
                </a:p>
              </p:txBody>
            </p:sp>
            <p:sp>
              <p:nvSpPr>
                <p:cNvPr id="9311" name="Freeform 87"/>
                <p:cNvSpPr>
                  <a:spLocks/>
                </p:cNvSpPr>
                <p:nvPr/>
              </p:nvSpPr>
              <p:spPr bwMode="auto">
                <a:xfrm>
                  <a:off x="5228" y="1098"/>
                  <a:ext cx="41" cy="32"/>
                </a:xfrm>
                <a:custGeom>
                  <a:avLst/>
                  <a:gdLst>
                    <a:gd name="T0" fmla="*/ 40 w 41"/>
                    <a:gd name="T1" fmla="*/ 31 h 32"/>
                    <a:gd name="T2" fmla="*/ 38 w 41"/>
                    <a:gd name="T3" fmla="*/ 18 h 32"/>
                    <a:gd name="T4" fmla="*/ 30 w 41"/>
                    <a:gd name="T5" fmla="*/ 13 h 32"/>
                    <a:gd name="T6" fmla="*/ 18 w 41"/>
                    <a:gd name="T7" fmla="*/ 7 h 32"/>
                    <a:gd name="T8" fmla="*/ 11 w 41"/>
                    <a:gd name="T9" fmla="*/ 3 h 32"/>
                    <a:gd name="T10" fmla="*/ 3 w 41"/>
                    <a:gd name="T11" fmla="*/ 0 h 32"/>
                    <a:gd name="T12" fmla="*/ 0 w 41"/>
                    <a:gd name="T13" fmla="*/ 8 h 32"/>
                    <a:gd name="T14" fmla="*/ 7 w 41"/>
                    <a:gd name="T15" fmla="*/ 14 h 32"/>
                    <a:gd name="T16" fmla="*/ 16 w 41"/>
                    <a:gd name="T17" fmla="*/ 17 h 32"/>
                    <a:gd name="T18" fmla="*/ 22 w 41"/>
                    <a:gd name="T19" fmla="*/ 19 h 32"/>
                    <a:gd name="T20" fmla="*/ 30 w 41"/>
                    <a:gd name="T21" fmla="*/ 25 h 32"/>
                    <a:gd name="T22" fmla="*/ 40 w 41"/>
                    <a:gd name="T23" fmla="*/ 31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32"/>
                    <a:gd name="T38" fmla="*/ 41 w 41"/>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32">
                      <a:moveTo>
                        <a:pt x="40" y="31"/>
                      </a:moveTo>
                      <a:lnTo>
                        <a:pt x="38" y="18"/>
                      </a:lnTo>
                      <a:lnTo>
                        <a:pt x="30" y="13"/>
                      </a:lnTo>
                      <a:lnTo>
                        <a:pt x="18" y="7"/>
                      </a:lnTo>
                      <a:lnTo>
                        <a:pt x="11" y="3"/>
                      </a:lnTo>
                      <a:lnTo>
                        <a:pt x="3" y="0"/>
                      </a:lnTo>
                      <a:lnTo>
                        <a:pt x="0" y="8"/>
                      </a:lnTo>
                      <a:lnTo>
                        <a:pt x="7" y="14"/>
                      </a:lnTo>
                      <a:lnTo>
                        <a:pt x="16" y="17"/>
                      </a:lnTo>
                      <a:lnTo>
                        <a:pt x="22" y="19"/>
                      </a:lnTo>
                      <a:lnTo>
                        <a:pt x="30" y="25"/>
                      </a:lnTo>
                      <a:lnTo>
                        <a:pt x="40" y="31"/>
                      </a:lnTo>
                    </a:path>
                  </a:pathLst>
                </a:custGeom>
                <a:solidFill>
                  <a:srgbClr val="E0E0E0"/>
                </a:solidFill>
                <a:ln w="9525" cap="rnd">
                  <a:noFill/>
                  <a:round/>
                  <a:headEnd/>
                  <a:tailEnd/>
                </a:ln>
              </p:spPr>
              <p:txBody>
                <a:bodyPr/>
                <a:lstStyle/>
                <a:p>
                  <a:endParaRPr lang="en-US"/>
                </a:p>
              </p:txBody>
            </p:sp>
          </p:grpSp>
          <p:grpSp>
            <p:nvGrpSpPr>
              <p:cNvPr id="9292" name="Group 88"/>
              <p:cNvGrpSpPr>
                <a:grpSpLocks/>
              </p:cNvGrpSpPr>
              <p:nvPr/>
            </p:nvGrpSpPr>
            <p:grpSpPr bwMode="auto">
              <a:xfrm>
                <a:off x="5184" y="1242"/>
                <a:ext cx="82" cy="140"/>
                <a:chOff x="5184" y="1242"/>
                <a:chExt cx="82" cy="140"/>
              </a:xfrm>
            </p:grpSpPr>
            <p:sp>
              <p:nvSpPr>
                <p:cNvPr id="9296" name="Freeform 89"/>
                <p:cNvSpPr>
                  <a:spLocks/>
                </p:cNvSpPr>
                <p:nvPr/>
              </p:nvSpPr>
              <p:spPr bwMode="auto">
                <a:xfrm>
                  <a:off x="5184" y="1242"/>
                  <a:ext cx="82" cy="140"/>
                </a:xfrm>
                <a:custGeom>
                  <a:avLst/>
                  <a:gdLst>
                    <a:gd name="T0" fmla="*/ 45 w 82"/>
                    <a:gd name="T1" fmla="*/ 20 h 140"/>
                    <a:gd name="T2" fmla="*/ 30 w 82"/>
                    <a:gd name="T3" fmla="*/ 19 h 140"/>
                    <a:gd name="T4" fmla="*/ 21 w 82"/>
                    <a:gd name="T5" fmla="*/ 15 h 140"/>
                    <a:gd name="T6" fmla="*/ 18 w 82"/>
                    <a:gd name="T7" fmla="*/ 10 h 140"/>
                    <a:gd name="T8" fmla="*/ 18 w 82"/>
                    <a:gd name="T9" fmla="*/ 6 h 140"/>
                    <a:gd name="T10" fmla="*/ 15 w 82"/>
                    <a:gd name="T11" fmla="*/ 2 h 140"/>
                    <a:gd name="T12" fmla="*/ 7 w 82"/>
                    <a:gd name="T13" fmla="*/ 0 h 140"/>
                    <a:gd name="T14" fmla="*/ 0 w 82"/>
                    <a:gd name="T15" fmla="*/ 0 h 140"/>
                    <a:gd name="T16" fmla="*/ 9 w 82"/>
                    <a:gd name="T17" fmla="*/ 108 h 140"/>
                    <a:gd name="T18" fmla="*/ 15 w 82"/>
                    <a:gd name="T19" fmla="*/ 117 h 140"/>
                    <a:gd name="T20" fmla="*/ 24 w 82"/>
                    <a:gd name="T21" fmla="*/ 127 h 140"/>
                    <a:gd name="T22" fmla="*/ 36 w 82"/>
                    <a:gd name="T23" fmla="*/ 135 h 140"/>
                    <a:gd name="T24" fmla="*/ 49 w 82"/>
                    <a:gd name="T25" fmla="*/ 137 h 140"/>
                    <a:gd name="T26" fmla="*/ 68 w 82"/>
                    <a:gd name="T27" fmla="*/ 139 h 140"/>
                    <a:gd name="T28" fmla="*/ 78 w 82"/>
                    <a:gd name="T29" fmla="*/ 136 h 140"/>
                    <a:gd name="T30" fmla="*/ 81 w 82"/>
                    <a:gd name="T31" fmla="*/ 128 h 140"/>
                    <a:gd name="T32" fmla="*/ 80 w 82"/>
                    <a:gd name="T33" fmla="*/ 119 h 140"/>
                    <a:gd name="T34" fmla="*/ 72 w 82"/>
                    <a:gd name="T35" fmla="*/ 88 h 140"/>
                    <a:gd name="T36" fmla="*/ 65 w 82"/>
                    <a:gd name="T37" fmla="*/ 59 h 140"/>
                    <a:gd name="T38" fmla="*/ 63 w 82"/>
                    <a:gd name="T39" fmla="*/ 36 h 140"/>
                    <a:gd name="T40" fmla="*/ 63 w 82"/>
                    <a:gd name="T41" fmla="*/ 30 h 140"/>
                    <a:gd name="T42" fmla="*/ 58 w 82"/>
                    <a:gd name="T43" fmla="*/ 22 h 140"/>
                    <a:gd name="T44" fmla="*/ 54 w 82"/>
                    <a:gd name="T45" fmla="*/ 20 h 140"/>
                    <a:gd name="T46" fmla="*/ 45 w 82"/>
                    <a:gd name="T47" fmla="*/ 20 h 1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
                    <a:gd name="T73" fmla="*/ 0 h 140"/>
                    <a:gd name="T74" fmla="*/ 82 w 82"/>
                    <a:gd name="T75" fmla="*/ 140 h 1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 h="140">
                      <a:moveTo>
                        <a:pt x="45" y="20"/>
                      </a:moveTo>
                      <a:lnTo>
                        <a:pt x="30" y="19"/>
                      </a:lnTo>
                      <a:lnTo>
                        <a:pt x="21" y="15"/>
                      </a:lnTo>
                      <a:lnTo>
                        <a:pt x="18" y="10"/>
                      </a:lnTo>
                      <a:lnTo>
                        <a:pt x="18" y="6"/>
                      </a:lnTo>
                      <a:lnTo>
                        <a:pt x="15" y="2"/>
                      </a:lnTo>
                      <a:lnTo>
                        <a:pt x="7" y="0"/>
                      </a:lnTo>
                      <a:lnTo>
                        <a:pt x="0" y="0"/>
                      </a:lnTo>
                      <a:lnTo>
                        <a:pt x="9" y="108"/>
                      </a:lnTo>
                      <a:lnTo>
                        <a:pt x="15" y="117"/>
                      </a:lnTo>
                      <a:lnTo>
                        <a:pt x="24" y="127"/>
                      </a:lnTo>
                      <a:lnTo>
                        <a:pt x="36" y="135"/>
                      </a:lnTo>
                      <a:lnTo>
                        <a:pt x="49" y="137"/>
                      </a:lnTo>
                      <a:lnTo>
                        <a:pt x="68" y="139"/>
                      </a:lnTo>
                      <a:lnTo>
                        <a:pt x="78" y="136"/>
                      </a:lnTo>
                      <a:lnTo>
                        <a:pt x="81" y="128"/>
                      </a:lnTo>
                      <a:lnTo>
                        <a:pt x="80" y="119"/>
                      </a:lnTo>
                      <a:lnTo>
                        <a:pt x="72" y="88"/>
                      </a:lnTo>
                      <a:lnTo>
                        <a:pt x="65" y="59"/>
                      </a:lnTo>
                      <a:lnTo>
                        <a:pt x="63" y="36"/>
                      </a:lnTo>
                      <a:lnTo>
                        <a:pt x="63" y="30"/>
                      </a:lnTo>
                      <a:lnTo>
                        <a:pt x="58" y="22"/>
                      </a:lnTo>
                      <a:lnTo>
                        <a:pt x="54" y="20"/>
                      </a:lnTo>
                      <a:lnTo>
                        <a:pt x="45" y="20"/>
                      </a:lnTo>
                    </a:path>
                  </a:pathLst>
                </a:custGeom>
                <a:solidFill>
                  <a:srgbClr val="404040"/>
                </a:solidFill>
                <a:ln w="12700" cap="rnd" cmpd="sng">
                  <a:solidFill>
                    <a:srgbClr val="000000"/>
                  </a:solidFill>
                  <a:prstDash val="solid"/>
                  <a:round/>
                  <a:headEnd/>
                  <a:tailEnd/>
                </a:ln>
              </p:spPr>
              <p:txBody>
                <a:bodyPr/>
                <a:lstStyle/>
                <a:p>
                  <a:endParaRPr lang="en-US"/>
                </a:p>
              </p:txBody>
            </p:sp>
            <p:sp>
              <p:nvSpPr>
                <p:cNvPr id="9297" name="Freeform 90"/>
                <p:cNvSpPr>
                  <a:spLocks/>
                </p:cNvSpPr>
                <p:nvPr/>
              </p:nvSpPr>
              <p:spPr bwMode="auto">
                <a:xfrm>
                  <a:off x="5186" y="1249"/>
                  <a:ext cx="70" cy="128"/>
                </a:xfrm>
                <a:custGeom>
                  <a:avLst/>
                  <a:gdLst>
                    <a:gd name="T0" fmla="*/ 45 w 70"/>
                    <a:gd name="T1" fmla="*/ 25 h 128"/>
                    <a:gd name="T2" fmla="*/ 32 w 70"/>
                    <a:gd name="T3" fmla="*/ 24 h 128"/>
                    <a:gd name="T4" fmla="*/ 18 w 70"/>
                    <a:gd name="T5" fmla="*/ 21 h 128"/>
                    <a:gd name="T6" fmla="*/ 10 w 70"/>
                    <a:gd name="T7" fmla="*/ 15 h 128"/>
                    <a:gd name="T8" fmla="*/ 5 w 70"/>
                    <a:gd name="T9" fmla="*/ 11 h 128"/>
                    <a:gd name="T10" fmla="*/ 0 w 70"/>
                    <a:gd name="T11" fmla="*/ 0 h 128"/>
                    <a:gd name="T12" fmla="*/ 8 w 70"/>
                    <a:gd name="T13" fmla="*/ 97 h 128"/>
                    <a:gd name="T14" fmla="*/ 14 w 70"/>
                    <a:gd name="T15" fmla="*/ 106 h 128"/>
                    <a:gd name="T16" fmla="*/ 20 w 70"/>
                    <a:gd name="T17" fmla="*/ 115 h 128"/>
                    <a:gd name="T18" fmla="*/ 28 w 70"/>
                    <a:gd name="T19" fmla="*/ 120 h 128"/>
                    <a:gd name="T20" fmla="*/ 36 w 70"/>
                    <a:gd name="T21" fmla="*/ 123 h 128"/>
                    <a:gd name="T22" fmla="*/ 45 w 70"/>
                    <a:gd name="T23" fmla="*/ 125 h 128"/>
                    <a:gd name="T24" fmla="*/ 53 w 70"/>
                    <a:gd name="T25" fmla="*/ 127 h 128"/>
                    <a:gd name="T26" fmla="*/ 62 w 70"/>
                    <a:gd name="T27" fmla="*/ 127 h 128"/>
                    <a:gd name="T28" fmla="*/ 66 w 70"/>
                    <a:gd name="T29" fmla="*/ 125 h 128"/>
                    <a:gd name="T30" fmla="*/ 69 w 70"/>
                    <a:gd name="T31" fmla="*/ 120 h 128"/>
                    <a:gd name="T32" fmla="*/ 68 w 70"/>
                    <a:gd name="T33" fmla="*/ 113 h 128"/>
                    <a:gd name="T34" fmla="*/ 62 w 70"/>
                    <a:gd name="T35" fmla="*/ 96 h 128"/>
                    <a:gd name="T36" fmla="*/ 52 w 70"/>
                    <a:gd name="T37" fmla="*/ 38 h 128"/>
                    <a:gd name="T38" fmla="*/ 50 w 70"/>
                    <a:gd name="T39" fmla="*/ 29 h 128"/>
                    <a:gd name="T40" fmla="*/ 45 w 70"/>
                    <a:gd name="T41" fmla="*/ 25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0"/>
                    <a:gd name="T64" fmla="*/ 0 h 128"/>
                    <a:gd name="T65" fmla="*/ 70 w 70"/>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0" h="128">
                      <a:moveTo>
                        <a:pt x="45" y="25"/>
                      </a:moveTo>
                      <a:lnTo>
                        <a:pt x="32" y="24"/>
                      </a:lnTo>
                      <a:lnTo>
                        <a:pt x="18" y="21"/>
                      </a:lnTo>
                      <a:lnTo>
                        <a:pt x="10" y="15"/>
                      </a:lnTo>
                      <a:lnTo>
                        <a:pt x="5" y="11"/>
                      </a:lnTo>
                      <a:lnTo>
                        <a:pt x="0" y="0"/>
                      </a:lnTo>
                      <a:lnTo>
                        <a:pt x="8" y="97"/>
                      </a:lnTo>
                      <a:lnTo>
                        <a:pt x="14" y="106"/>
                      </a:lnTo>
                      <a:lnTo>
                        <a:pt x="20" y="115"/>
                      </a:lnTo>
                      <a:lnTo>
                        <a:pt x="28" y="120"/>
                      </a:lnTo>
                      <a:lnTo>
                        <a:pt x="36" y="123"/>
                      </a:lnTo>
                      <a:lnTo>
                        <a:pt x="45" y="125"/>
                      </a:lnTo>
                      <a:lnTo>
                        <a:pt x="53" y="127"/>
                      </a:lnTo>
                      <a:lnTo>
                        <a:pt x="62" y="127"/>
                      </a:lnTo>
                      <a:lnTo>
                        <a:pt x="66" y="125"/>
                      </a:lnTo>
                      <a:lnTo>
                        <a:pt x="69" y="120"/>
                      </a:lnTo>
                      <a:lnTo>
                        <a:pt x="68" y="113"/>
                      </a:lnTo>
                      <a:lnTo>
                        <a:pt x="62" y="96"/>
                      </a:lnTo>
                      <a:lnTo>
                        <a:pt x="52" y="38"/>
                      </a:lnTo>
                      <a:lnTo>
                        <a:pt x="50" y="29"/>
                      </a:lnTo>
                      <a:lnTo>
                        <a:pt x="45" y="25"/>
                      </a:lnTo>
                    </a:path>
                  </a:pathLst>
                </a:custGeom>
                <a:solidFill>
                  <a:srgbClr val="606060"/>
                </a:solidFill>
                <a:ln w="9525" cap="rnd">
                  <a:noFill/>
                  <a:round/>
                  <a:headEnd/>
                  <a:tailEnd/>
                </a:ln>
              </p:spPr>
              <p:txBody>
                <a:bodyPr/>
                <a:lstStyle/>
                <a:p>
                  <a:endParaRPr lang="en-US"/>
                </a:p>
              </p:txBody>
            </p:sp>
          </p:grpSp>
          <p:sp>
            <p:nvSpPr>
              <p:cNvPr id="9293" name="Freeform 91"/>
              <p:cNvSpPr>
                <a:spLocks/>
              </p:cNvSpPr>
              <p:nvPr/>
            </p:nvSpPr>
            <p:spPr bwMode="auto">
              <a:xfrm>
                <a:off x="5383" y="1400"/>
                <a:ext cx="17" cy="117"/>
              </a:xfrm>
              <a:custGeom>
                <a:avLst/>
                <a:gdLst>
                  <a:gd name="T0" fmla="*/ 10 w 17"/>
                  <a:gd name="T1" fmla="*/ 0 h 117"/>
                  <a:gd name="T2" fmla="*/ 16 w 17"/>
                  <a:gd name="T3" fmla="*/ 5 h 117"/>
                  <a:gd name="T4" fmla="*/ 10 w 17"/>
                  <a:gd name="T5" fmla="*/ 10 h 117"/>
                  <a:gd name="T6" fmla="*/ 5 w 17"/>
                  <a:gd name="T7" fmla="*/ 19 h 117"/>
                  <a:gd name="T8" fmla="*/ 10 w 17"/>
                  <a:gd name="T9" fmla="*/ 28 h 117"/>
                  <a:gd name="T10" fmla="*/ 7 w 17"/>
                  <a:gd name="T11" fmla="*/ 81 h 117"/>
                  <a:gd name="T12" fmla="*/ 7 w 17"/>
                  <a:gd name="T13" fmla="*/ 114 h 117"/>
                  <a:gd name="T14" fmla="*/ 0 w 17"/>
                  <a:gd name="T15" fmla="*/ 116 h 117"/>
                  <a:gd name="T16" fmla="*/ 1 w 17"/>
                  <a:gd name="T17" fmla="*/ 46 h 117"/>
                  <a:gd name="T18" fmla="*/ 7 w 17"/>
                  <a:gd name="T19" fmla="*/ 30 h 117"/>
                  <a:gd name="T20" fmla="*/ 3 w 17"/>
                  <a:gd name="T21" fmla="*/ 22 h 117"/>
                  <a:gd name="T22" fmla="*/ 1 w 17"/>
                  <a:gd name="T23" fmla="*/ 19 h 117"/>
                  <a:gd name="T24" fmla="*/ 5 w 17"/>
                  <a:gd name="T25" fmla="*/ 11 h 117"/>
                  <a:gd name="T26" fmla="*/ 10 w 17"/>
                  <a:gd name="T27" fmla="*/ 6 h 117"/>
                  <a:gd name="T28" fmla="*/ 10 w 17"/>
                  <a:gd name="T29" fmla="*/ 0 h 1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17"/>
                  <a:gd name="T47" fmla="*/ 17 w 17"/>
                  <a:gd name="T48" fmla="*/ 117 h 1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17">
                    <a:moveTo>
                      <a:pt x="10" y="0"/>
                    </a:moveTo>
                    <a:lnTo>
                      <a:pt x="16" y="5"/>
                    </a:lnTo>
                    <a:lnTo>
                      <a:pt x="10" y="10"/>
                    </a:lnTo>
                    <a:lnTo>
                      <a:pt x="5" y="19"/>
                    </a:lnTo>
                    <a:lnTo>
                      <a:pt x="10" y="28"/>
                    </a:lnTo>
                    <a:lnTo>
                      <a:pt x="7" y="81"/>
                    </a:lnTo>
                    <a:lnTo>
                      <a:pt x="7" y="114"/>
                    </a:lnTo>
                    <a:lnTo>
                      <a:pt x="0" y="116"/>
                    </a:lnTo>
                    <a:lnTo>
                      <a:pt x="1" y="46"/>
                    </a:lnTo>
                    <a:lnTo>
                      <a:pt x="7" y="30"/>
                    </a:lnTo>
                    <a:lnTo>
                      <a:pt x="3" y="22"/>
                    </a:lnTo>
                    <a:lnTo>
                      <a:pt x="1" y="19"/>
                    </a:lnTo>
                    <a:lnTo>
                      <a:pt x="5" y="11"/>
                    </a:lnTo>
                    <a:lnTo>
                      <a:pt x="10" y="6"/>
                    </a:lnTo>
                    <a:lnTo>
                      <a:pt x="10" y="0"/>
                    </a:lnTo>
                  </a:path>
                </a:pathLst>
              </a:custGeom>
              <a:solidFill>
                <a:srgbClr val="606060"/>
              </a:solidFill>
              <a:ln w="9525" cap="rnd">
                <a:noFill/>
                <a:round/>
                <a:headEnd/>
                <a:tailEnd/>
              </a:ln>
            </p:spPr>
            <p:txBody>
              <a:bodyPr/>
              <a:lstStyle/>
              <a:p>
                <a:endParaRPr lang="en-US"/>
              </a:p>
            </p:txBody>
          </p:sp>
          <p:sp>
            <p:nvSpPr>
              <p:cNvPr id="9294" name="Freeform 92"/>
              <p:cNvSpPr>
                <a:spLocks/>
              </p:cNvSpPr>
              <p:nvPr/>
            </p:nvSpPr>
            <p:spPr bwMode="auto">
              <a:xfrm>
                <a:off x="5360" y="1401"/>
                <a:ext cx="17" cy="17"/>
              </a:xfrm>
              <a:custGeom>
                <a:avLst/>
                <a:gdLst>
                  <a:gd name="T0" fmla="*/ 16 w 17"/>
                  <a:gd name="T1" fmla="*/ 0 h 17"/>
                  <a:gd name="T2" fmla="*/ 8 w 17"/>
                  <a:gd name="T3" fmla="*/ 12 h 17"/>
                  <a:gd name="T4" fmla="*/ 1 w 17"/>
                  <a:gd name="T5" fmla="*/ 16 h 17"/>
                  <a:gd name="T6" fmla="*/ 0 w 17"/>
                  <a:gd name="T7" fmla="*/ 16 h 17"/>
                  <a:gd name="T8" fmla="*/ 3 w 17"/>
                  <a:gd name="T9" fmla="*/ 4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8" y="12"/>
                    </a:lnTo>
                    <a:lnTo>
                      <a:pt x="1" y="16"/>
                    </a:lnTo>
                    <a:lnTo>
                      <a:pt x="0" y="16"/>
                    </a:lnTo>
                    <a:lnTo>
                      <a:pt x="3" y="4"/>
                    </a:lnTo>
                    <a:lnTo>
                      <a:pt x="16" y="0"/>
                    </a:lnTo>
                  </a:path>
                </a:pathLst>
              </a:custGeom>
              <a:solidFill>
                <a:srgbClr val="606060"/>
              </a:solidFill>
              <a:ln w="9525" cap="rnd">
                <a:noFill/>
                <a:round/>
                <a:headEnd/>
                <a:tailEnd/>
              </a:ln>
            </p:spPr>
            <p:txBody>
              <a:bodyPr/>
              <a:lstStyle/>
              <a:p>
                <a:endParaRPr lang="en-US"/>
              </a:p>
            </p:txBody>
          </p:sp>
          <p:sp>
            <p:nvSpPr>
              <p:cNvPr id="9295" name="Freeform 93"/>
              <p:cNvSpPr>
                <a:spLocks/>
              </p:cNvSpPr>
              <p:nvPr/>
            </p:nvSpPr>
            <p:spPr bwMode="auto">
              <a:xfrm>
                <a:off x="5299" y="1098"/>
                <a:ext cx="20" cy="68"/>
              </a:xfrm>
              <a:custGeom>
                <a:avLst/>
                <a:gdLst>
                  <a:gd name="T0" fmla="*/ 0 w 20"/>
                  <a:gd name="T1" fmla="*/ 0 h 68"/>
                  <a:gd name="T2" fmla="*/ 2 w 20"/>
                  <a:gd name="T3" fmla="*/ 1 h 68"/>
                  <a:gd name="T4" fmla="*/ 2 w 20"/>
                  <a:gd name="T5" fmla="*/ 5 h 68"/>
                  <a:gd name="T6" fmla="*/ 4 w 20"/>
                  <a:gd name="T7" fmla="*/ 3 h 68"/>
                  <a:gd name="T8" fmla="*/ 4 w 20"/>
                  <a:gd name="T9" fmla="*/ 7 h 68"/>
                  <a:gd name="T10" fmla="*/ 7 w 20"/>
                  <a:gd name="T11" fmla="*/ 7 h 68"/>
                  <a:gd name="T12" fmla="*/ 4 w 20"/>
                  <a:gd name="T13" fmla="*/ 11 h 68"/>
                  <a:gd name="T14" fmla="*/ 11 w 20"/>
                  <a:gd name="T15" fmla="*/ 11 h 68"/>
                  <a:gd name="T16" fmla="*/ 8 w 20"/>
                  <a:gd name="T17" fmla="*/ 16 h 68"/>
                  <a:gd name="T18" fmla="*/ 13 w 20"/>
                  <a:gd name="T19" fmla="*/ 16 h 68"/>
                  <a:gd name="T20" fmla="*/ 9 w 20"/>
                  <a:gd name="T21" fmla="*/ 21 h 68"/>
                  <a:gd name="T22" fmla="*/ 15 w 20"/>
                  <a:gd name="T23" fmla="*/ 20 h 68"/>
                  <a:gd name="T24" fmla="*/ 11 w 20"/>
                  <a:gd name="T25" fmla="*/ 27 h 68"/>
                  <a:gd name="T26" fmla="*/ 16 w 20"/>
                  <a:gd name="T27" fmla="*/ 26 h 68"/>
                  <a:gd name="T28" fmla="*/ 12 w 20"/>
                  <a:gd name="T29" fmla="*/ 32 h 68"/>
                  <a:gd name="T30" fmla="*/ 19 w 20"/>
                  <a:gd name="T31" fmla="*/ 33 h 68"/>
                  <a:gd name="T32" fmla="*/ 13 w 20"/>
                  <a:gd name="T33" fmla="*/ 38 h 68"/>
                  <a:gd name="T34" fmla="*/ 19 w 20"/>
                  <a:gd name="T35" fmla="*/ 40 h 68"/>
                  <a:gd name="T36" fmla="*/ 12 w 20"/>
                  <a:gd name="T37" fmla="*/ 44 h 68"/>
                  <a:gd name="T38" fmla="*/ 19 w 20"/>
                  <a:gd name="T39" fmla="*/ 48 h 68"/>
                  <a:gd name="T40" fmla="*/ 12 w 20"/>
                  <a:gd name="T41" fmla="*/ 51 h 68"/>
                  <a:gd name="T42" fmla="*/ 17 w 20"/>
                  <a:gd name="T43" fmla="*/ 55 h 68"/>
                  <a:gd name="T44" fmla="*/ 12 w 20"/>
                  <a:gd name="T45" fmla="*/ 58 h 68"/>
                  <a:gd name="T46" fmla="*/ 15 w 20"/>
                  <a:gd name="T47" fmla="*/ 63 h 68"/>
                  <a:gd name="T48" fmla="*/ 11 w 20"/>
                  <a:gd name="T49" fmla="*/ 67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68"/>
                  <a:gd name="T77" fmla="*/ 20 w 20"/>
                  <a:gd name="T78" fmla="*/ 68 h 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68">
                    <a:moveTo>
                      <a:pt x="0" y="0"/>
                    </a:moveTo>
                    <a:lnTo>
                      <a:pt x="2" y="1"/>
                    </a:lnTo>
                    <a:lnTo>
                      <a:pt x="2" y="5"/>
                    </a:lnTo>
                    <a:lnTo>
                      <a:pt x="4" y="3"/>
                    </a:lnTo>
                    <a:lnTo>
                      <a:pt x="4" y="7"/>
                    </a:lnTo>
                    <a:lnTo>
                      <a:pt x="7" y="7"/>
                    </a:lnTo>
                    <a:lnTo>
                      <a:pt x="4" y="11"/>
                    </a:lnTo>
                    <a:lnTo>
                      <a:pt x="11" y="11"/>
                    </a:lnTo>
                    <a:lnTo>
                      <a:pt x="8" y="16"/>
                    </a:lnTo>
                    <a:lnTo>
                      <a:pt x="13" y="16"/>
                    </a:lnTo>
                    <a:lnTo>
                      <a:pt x="9" y="21"/>
                    </a:lnTo>
                    <a:lnTo>
                      <a:pt x="15" y="20"/>
                    </a:lnTo>
                    <a:lnTo>
                      <a:pt x="11" y="27"/>
                    </a:lnTo>
                    <a:lnTo>
                      <a:pt x="16" y="26"/>
                    </a:lnTo>
                    <a:lnTo>
                      <a:pt x="12" y="32"/>
                    </a:lnTo>
                    <a:lnTo>
                      <a:pt x="19" y="33"/>
                    </a:lnTo>
                    <a:lnTo>
                      <a:pt x="13" y="38"/>
                    </a:lnTo>
                    <a:lnTo>
                      <a:pt x="19" y="40"/>
                    </a:lnTo>
                    <a:lnTo>
                      <a:pt x="12" y="44"/>
                    </a:lnTo>
                    <a:lnTo>
                      <a:pt x="19" y="48"/>
                    </a:lnTo>
                    <a:lnTo>
                      <a:pt x="12" y="51"/>
                    </a:lnTo>
                    <a:lnTo>
                      <a:pt x="17" y="55"/>
                    </a:lnTo>
                    <a:lnTo>
                      <a:pt x="12" y="58"/>
                    </a:lnTo>
                    <a:lnTo>
                      <a:pt x="15" y="63"/>
                    </a:lnTo>
                    <a:lnTo>
                      <a:pt x="11" y="67"/>
                    </a:lnTo>
                  </a:path>
                </a:pathLst>
              </a:custGeom>
              <a:noFill/>
              <a:ln w="12700" cap="rnd" cmpd="sng">
                <a:solidFill>
                  <a:srgbClr val="000000"/>
                </a:solidFill>
                <a:prstDash val="solid"/>
                <a:round/>
                <a:headEnd type="none" w="sm" len="sm"/>
                <a:tailEnd type="none" w="sm" len="sm"/>
              </a:ln>
            </p:spPr>
            <p:txBody>
              <a:bodyPr/>
              <a:lstStyle/>
              <a:p>
                <a:endParaRPr lang="en-US"/>
              </a:p>
            </p:txBody>
          </p:sp>
        </p:grpSp>
      </p:grpSp>
      <p:sp>
        <p:nvSpPr>
          <p:cNvPr id="9221" name="AutoShape 94"/>
          <p:cNvSpPr>
            <a:spLocks noChangeArrowheads="1"/>
          </p:cNvSpPr>
          <p:nvPr/>
        </p:nvSpPr>
        <p:spPr bwMode="auto">
          <a:xfrm>
            <a:off x="1447800" y="2209800"/>
            <a:ext cx="2133600" cy="533400"/>
          </a:xfrm>
          <a:prstGeom prst="wedgeRoundRectCallout">
            <a:avLst>
              <a:gd name="adj1" fmla="val -44866"/>
              <a:gd name="adj2" fmla="val 89880"/>
              <a:gd name="adj3" fmla="val 16667"/>
            </a:avLst>
          </a:prstGeom>
          <a:solidFill>
            <a:schemeClr val="accent1"/>
          </a:solidFill>
          <a:ln w="9525">
            <a:solidFill>
              <a:schemeClr val="tx1"/>
            </a:solidFill>
            <a:miter lim="800000"/>
            <a:headEnd type="none" w="sm" len="sm"/>
            <a:tailEnd type="none" w="sm" len="sm"/>
          </a:ln>
        </p:spPr>
        <p:txBody>
          <a:bodyPr/>
          <a:lstStyle/>
          <a:p>
            <a:pPr algn="ctr">
              <a:spcBef>
                <a:spcPct val="20000"/>
              </a:spcBef>
            </a:pPr>
            <a:r>
              <a:rPr lang="en-US" sz="2000">
                <a:latin typeface="Times New Roman" pitchFamily="18" charset="0"/>
                <a:cs typeface="Angsana New" pitchFamily="18" charset="-34"/>
              </a:rPr>
              <a:t>Hi, how are you?</a:t>
            </a:r>
          </a:p>
        </p:txBody>
      </p:sp>
      <p:cxnSp>
        <p:nvCxnSpPr>
          <p:cNvPr id="9222" name="AutoShape 98"/>
          <p:cNvCxnSpPr>
            <a:cxnSpLocks noChangeShapeType="1"/>
          </p:cNvCxnSpPr>
          <p:nvPr/>
        </p:nvCxnSpPr>
        <p:spPr bwMode="auto">
          <a:xfrm rot="16200000" flipH="1">
            <a:off x="5114925" y="2514600"/>
            <a:ext cx="165100" cy="5016500"/>
          </a:xfrm>
          <a:prstGeom prst="bentConnector3">
            <a:avLst>
              <a:gd name="adj1" fmla="val 238463"/>
            </a:avLst>
          </a:prstGeom>
          <a:noFill/>
          <a:ln w="76200">
            <a:solidFill>
              <a:schemeClr val="tx1"/>
            </a:solidFill>
            <a:miter lim="800000"/>
            <a:headEnd type="none" w="sm" len="sm"/>
            <a:tailEnd type="none" w="sm" len="sm"/>
          </a:ln>
        </p:spPr>
      </p:cxnSp>
      <p:grpSp>
        <p:nvGrpSpPr>
          <p:cNvPr id="13" name="Group 145"/>
          <p:cNvGrpSpPr>
            <a:grpSpLocks/>
          </p:cNvGrpSpPr>
          <p:nvPr/>
        </p:nvGrpSpPr>
        <p:grpSpPr bwMode="auto">
          <a:xfrm>
            <a:off x="3810000" y="2743200"/>
            <a:ext cx="1752600" cy="457200"/>
            <a:chOff x="3840" y="1344"/>
            <a:chExt cx="1104" cy="288"/>
          </a:xfrm>
        </p:grpSpPr>
        <p:sp>
          <p:nvSpPr>
            <p:cNvPr id="9261" name="Oval 135"/>
            <p:cNvSpPr>
              <a:spLocks noChangeArrowheads="1"/>
            </p:cNvSpPr>
            <p:nvPr/>
          </p:nvSpPr>
          <p:spPr bwMode="auto">
            <a:xfrm>
              <a:off x="3840" y="1344"/>
              <a:ext cx="288" cy="288"/>
            </a:xfrm>
            <a:prstGeom prst="ellipse">
              <a:avLst/>
            </a:prstGeom>
            <a:solidFill>
              <a:srgbClr val="000099"/>
            </a:solidFill>
            <a:ln w="9525">
              <a:noFill/>
              <a:round/>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5</a:t>
              </a:r>
            </a:p>
          </p:txBody>
        </p:sp>
        <p:sp>
          <p:nvSpPr>
            <p:cNvPr id="9262" name="AutoShape 136"/>
            <p:cNvSpPr>
              <a:spLocks noChangeArrowheads="1"/>
            </p:cNvSpPr>
            <p:nvPr/>
          </p:nvSpPr>
          <p:spPr bwMode="auto">
            <a:xfrm>
              <a:off x="4176" y="1344"/>
              <a:ext cx="768" cy="288"/>
            </a:xfrm>
            <a:prstGeom prst="flowChartAlternateProcess">
              <a:avLst/>
            </a:prstGeom>
            <a:solidFill>
              <a:srgbClr val="000099"/>
            </a:solidFill>
            <a:ln w="9525">
              <a:noFill/>
              <a:miter lim="800000"/>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Protocol</a:t>
              </a:r>
            </a:p>
          </p:txBody>
        </p:sp>
      </p:grpSp>
      <p:grpSp>
        <p:nvGrpSpPr>
          <p:cNvPr id="14" name="Group 144"/>
          <p:cNvGrpSpPr>
            <a:grpSpLocks/>
          </p:cNvGrpSpPr>
          <p:nvPr/>
        </p:nvGrpSpPr>
        <p:grpSpPr bwMode="auto">
          <a:xfrm>
            <a:off x="3810000" y="5334000"/>
            <a:ext cx="1752600" cy="457200"/>
            <a:chOff x="2448" y="3600"/>
            <a:chExt cx="1104" cy="288"/>
          </a:xfrm>
        </p:grpSpPr>
        <p:sp>
          <p:nvSpPr>
            <p:cNvPr id="9259" name="Oval 133"/>
            <p:cNvSpPr>
              <a:spLocks noChangeArrowheads="1"/>
            </p:cNvSpPr>
            <p:nvPr/>
          </p:nvSpPr>
          <p:spPr bwMode="auto">
            <a:xfrm>
              <a:off x="2448" y="3600"/>
              <a:ext cx="288" cy="288"/>
            </a:xfrm>
            <a:prstGeom prst="ellipse">
              <a:avLst/>
            </a:prstGeom>
            <a:solidFill>
              <a:srgbClr val="006600"/>
            </a:solidFill>
            <a:ln w="9525">
              <a:noFill/>
              <a:round/>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4</a:t>
              </a:r>
            </a:p>
          </p:txBody>
        </p:sp>
        <p:sp>
          <p:nvSpPr>
            <p:cNvPr id="9260" name="AutoShape 137"/>
            <p:cNvSpPr>
              <a:spLocks noChangeArrowheads="1"/>
            </p:cNvSpPr>
            <p:nvPr/>
          </p:nvSpPr>
          <p:spPr bwMode="auto">
            <a:xfrm>
              <a:off x="2784" y="3600"/>
              <a:ext cx="768" cy="288"/>
            </a:xfrm>
            <a:prstGeom prst="flowChartAlternateProcess">
              <a:avLst/>
            </a:prstGeom>
            <a:solidFill>
              <a:srgbClr val="006600"/>
            </a:solidFill>
            <a:ln w="9525">
              <a:noFill/>
              <a:miter lim="800000"/>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Medium</a:t>
              </a:r>
            </a:p>
          </p:txBody>
        </p:sp>
      </p:grpSp>
      <p:grpSp>
        <p:nvGrpSpPr>
          <p:cNvPr id="15" name="Group 143"/>
          <p:cNvGrpSpPr>
            <a:grpSpLocks/>
          </p:cNvGrpSpPr>
          <p:nvPr/>
        </p:nvGrpSpPr>
        <p:grpSpPr bwMode="auto">
          <a:xfrm>
            <a:off x="6629400" y="3429000"/>
            <a:ext cx="1752600" cy="457200"/>
            <a:chOff x="4176" y="2448"/>
            <a:chExt cx="1104" cy="288"/>
          </a:xfrm>
        </p:grpSpPr>
        <p:sp>
          <p:nvSpPr>
            <p:cNvPr id="9257" name="Oval 134"/>
            <p:cNvSpPr>
              <a:spLocks noChangeArrowheads="1"/>
            </p:cNvSpPr>
            <p:nvPr/>
          </p:nvSpPr>
          <p:spPr bwMode="auto">
            <a:xfrm>
              <a:off x="4176" y="2448"/>
              <a:ext cx="288" cy="288"/>
            </a:xfrm>
            <a:prstGeom prst="ellipse">
              <a:avLst/>
            </a:prstGeom>
            <a:solidFill>
              <a:srgbClr val="006600"/>
            </a:solidFill>
            <a:ln w="9525">
              <a:noFill/>
              <a:round/>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3</a:t>
              </a:r>
            </a:p>
          </p:txBody>
        </p:sp>
        <p:sp>
          <p:nvSpPr>
            <p:cNvPr id="9258" name="AutoShape 138"/>
            <p:cNvSpPr>
              <a:spLocks noChangeArrowheads="1"/>
            </p:cNvSpPr>
            <p:nvPr/>
          </p:nvSpPr>
          <p:spPr bwMode="auto">
            <a:xfrm>
              <a:off x="4512" y="2448"/>
              <a:ext cx="768" cy="288"/>
            </a:xfrm>
            <a:prstGeom prst="flowChartAlternateProcess">
              <a:avLst/>
            </a:prstGeom>
            <a:solidFill>
              <a:srgbClr val="006600"/>
            </a:solidFill>
            <a:ln w="9525">
              <a:noFill/>
              <a:miter lim="800000"/>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Receiver</a:t>
              </a:r>
            </a:p>
          </p:txBody>
        </p:sp>
      </p:grpSp>
      <p:grpSp>
        <p:nvGrpSpPr>
          <p:cNvPr id="16" name="Group 142"/>
          <p:cNvGrpSpPr>
            <a:grpSpLocks/>
          </p:cNvGrpSpPr>
          <p:nvPr/>
        </p:nvGrpSpPr>
        <p:grpSpPr bwMode="auto">
          <a:xfrm>
            <a:off x="1676400" y="3352800"/>
            <a:ext cx="1752600" cy="457200"/>
            <a:chOff x="1632" y="2256"/>
            <a:chExt cx="1104" cy="288"/>
          </a:xfrm>
        </p:grpSpPr>
        <p:sp>
          <p:nvSpPr>
            <p:cNvPr id="9255" name="Oval 132"/>
            <p:cNvSpPr>
              <a:spLocks noChangeArrowheads="1"/>
            </p:cNvSpPr>
            <p:nvPr/>
          </p:nvSpPr>
          <p:spPr bwMode="auto">
            <a:xfrm>
              <a:off x="1632" y="2256"/>
              <a:ext cx="288" cy="288"/>
            </a:xfrm>
            <a:prstGeom prst="ellipse">
              <a:avLst/>
            </a:prstGeom>
            <a:solidFill>
              <a:srgbClr val="006600"/>
            </a:solidFill>
            <a:ln w="9525">
              <a:noFill/>
              <a:round/>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2</a:t>
              </a:r>
            </a:p>
          </p:txBody>
        </p:sp>
        <p:sp>
          <p:nvSpPr>
            <p:cNvPr id="9256" name="AutoShape 139"/>
            <p:cNvSpPr>
              <a:spLocks noChangeArrowheads="1"/>
            </p:cNvSpPr>
            <p:nvPr/>
          </p:nvSpPr>
          <p:spPr bwMode="auto">
            <a:xfrm>
              <a:off x="1968" y="2256"/>
              <a:ext cx="768" cy="288"/>
            </a:xfrm>
            <a:prstGeom prst="flowChartAlternateProcess">
              <a:avLst/>
            </a:prstGeom>
            <a:solidFill>
              <a:srgbClr val="006600"/>
            </a:solidFill>
            <a:ln w="9525">
              <a:noFill/>
              <a:miter lim="800000"/>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Sender</a:t>
              </a:r>
            </a:p>
          </p:txBody>
        </p:sp>
      </p:grpSp>
      <p:grpSp>
        <p:nvGrpSpPr>
          <p:cNvPr id="17" name="Group 141"/>
          <p:cNvGrpSpPr>
            <a:grpSpLocks/>
          </p:cNvGrpSpPr>
          <p:nvPr/>
        </p:nvGrpSpPr>
        <p:grpSpPr bwMode="auto">
          <a:xfrm>
            <a:off x="1447800" y="1828800"/>
            <a:ext cx="1752600" cy="457200"/>
            <a:chOff x="2304" y="1872"/>
            <a:chExt cx="1104" cy="288"/>
          </a:xfrm>
        </p:grpSpPr>
        <p:sp>
          <p:nvSpPr>
            <p:cNvPr id="9253" name="Oval 131"/>
            <p:cNvSpPr>
              <a:spLocks noChangeArrowheads="1"/>
            </p:cNvSpPr>
            <p:nvPr/>
          </p:nvSpPr>
          <p:spPr bwMode="auto">
            <a:xfrm>
              <a:off x="2304" y="1872"/>
              <a:ext cx="288" cy="288"/>
            </a:xfrm>
            <a:prstGeom prst="ellipse">
              <a:avLst/>
            </a:prstGeom>
            <a:solidFill>
              <a:srgbClr val="006600"/>
            </a:solidFill>
            <a:ln w="9525">
              <a:noFill/>
              <a:round/>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1</a:t>
              </a:r>
            </a:p>
          </p:txBody>
        </p:sp>
        <p:sp>
          <p:nvSpPr>
            <p:cNvPr id="9254" name="AutoShape 140"/>
            <p:cNvSpPr>
              <a:spLocks noChangeArrowheads="1"/>
            </p:cNvSpPr>
            <p:nvPr/>
          </p:nvSpPr>
          <p:spPr bwMode="auto">
            <a:xfrm>
              <a:off x="2640" y="1872"/>
              <a:ext cx="768" cy="288"/>
            </a:xfrm>
            <a:prstGeom prst="flowChartAlternateProcess">
              <a:avLst/>
            </a:prstGeom>
            <a:solidFill>
              <a:srgbClr val="006600"/>
            </a:solidFill>
            <a:ln w="9525">
              <a:noFill/>
              <a:miter lim="800000"/>
              <a:headEnd type="none" w="sm" len="sm"/>
              <a:tailEnd type="none" w="sm" len="sm"/>
            </a:ln>
          </p:spPr>
          <p:txBody>
            <a:bodyPr wrap="none" anchor="ctr"/>
            <a:lstStyle/>
            <a:p>
              <a:pPr algn="ctr">
                <a:spcBef>
                  <a:spcPct val="20000"/>
                </a:spcBef>
              </a:pPr>
              <a:r>
                <a:rPr lang="en-US" sz="2400" b="1">
                  <a:latin typeface="Times New Roman" pitchFamily="18" charset="0"/>
                  <a:cs typeface="Angsana New" pitchFamily="18" charset="-34"/>
                </a:rPr>
                <a:t>Message</a:t>
              </a:r>
            </a:p>
          </p:txBody>
        </p:sp>
      </p:grpSp>
      <p:grpSp>
        <p:nvGrpSpPr>
          <p:cNvPr id="9228" name="Group 191"/>
          <p:cNvGrpSpPr>
            <a:grpSpLocks/>
          </p:cNvGrpSpPr>
          <p:nvPr/>
        </p:nvGrpSpPr>
        <p:grpSpPr bwMode="auto">
          <a:xfrm>
            <a:off x="6372225" y="3962400"/>
            <a:ext cx="1943100" cy="1104900"/>
            <a:chOff x="4560" y="1200"/>
            <a:chExt cx="1327" cy="696"/>
          </a:xfrm>
        </p:grpSpPr>
        <p:grpSp>
          <p:nvGrpSpPr>
            <p:cNvPr id="9229" name="Group 189"/>
            <p:cNvGrpSpPr>
              <a:grpSpLocks/>
            </p:cNvGrpSpPr>
            <p:nvPr/>
          </p:nvGrpSpPr>
          <p:grpSpPr bwMode="auto">
            <a:xfrm>
              <a:off x="5317" y="1336"/>
              <a:ext cx="570" cy="560"/>
              <a:chOff x="5317" y="1336"/>
              <a:chExt cx="570" cy="560"/>
            </a:xfrm>
          </p:grpSpPr>
          <p:sp>
            <p:nvSpPr>
              <p:cNvPr id="9245" name="Freeform 180"/>
              <p:cNvSpPr>
                <a:spLocks/>
              </p:cNvSpPr>
              <p:nvPr/>
            </p:nvSpPr>
            <p:spPr bwMode="auto">
              <a:xfrm>
                <a:off x="5343" y="1608"/>
                <a:ext cx="544" cy="288"/>
              </a:xfrm>
              <a:custGeom>
                <a:avLst/>
                <a:gdLst>
                  <a:gd name="T0" fmla="*/ 36 w 1631"/>
                  <a:gd name="T1" fmla="*/ 96 h 864"/>
                  <a:gd name="T2" fmla="*/ 181 w 1631"/>
                  <a:gd name="T3" fmla="*/ 96 h 864"/>
                  <a:gd name="T4" fmla="*/ 181 w 1631"/>
                  <a:gd name="T5" fmla="*/ 32 h 864"/>
                  <a:gd name="T6" fmla="*/ 178 w 1631"/>
                  <a:gd name="T7" fmla="*/ 27 h 864"/>
                  <a:gd name="T8" fmla="*/ 174 w 1631"/>
                  <a:gd name="T9" fmla="*/ 23 h 864"/>
                  <a:gd name="T10" fmla="*/ 169 w 1631"/>
                  <a:gd name="T11" fmla="*/ 19 h 864"/>
                  <a:gd name="T12" fmla="*/ 165 w 1631"/>
                  <a:gd name="T13" fmla="*/ 15 h 864"/>
                  <a:gd name="T14" fmla="*/ 160 w 1631"/>
                  <a:gd name="T15" fmla="*/ 12 h 864"/>
                  <a:gd name="T16" fmla="*/ 155 w 1631"/>
                  <a:gd name="T17" fmla="*/ 8 h 864"/>
                  <a:gd name="T18" fmla="*/ 149 w 1631"/>
                  <a:gd name="T19" fmla="*/ 6 h 864"/>
                  <a:gd name="T20" fmla="*/ 144 w 1631"/>
                  <a:gd name="T21" fmla="*/ 4 h 864"/>
                  <a:gd name="T22" fmla="*/ 138 w 1631"/>
                  <a:gd name="T23" fmla="*/ 2 h 864"/>
                  <a:gd name="T24" fmla="*/ 133 w 1631"/>
                  <a:gd name="T25" fmla="*/ 1 h 864"/>
                  <a:gd name="T26" fmla="*/ 127 w 1631"/>
                  <a:gd name="T27" fmla="*/ 0 h 864"/>
                  <a:gd name="T28" fmla="*/ 121 w 1631"/>
                  <a:gd name="T29" fmla="*/ 0 h 864"/>
                  <a:gd name="T30" fmla="*/ 120 w 1631"/>
                  <a:gd name="T31" fmla="*/ 4 h 864"/>
                  <a:gd name="T32" fmla="*/ 118 w 1631"/>
                  <a:gd name="T33" fmla="*/ 8 h 864"/>
                  <a:gd name="T34" fmla="*/ 115 w 1631"/>
                  <a:gd name="T35" fmla="*/ 11 h 864"/>
                  <a:gd name="T36" fmla="*/ 113 w 1631"/>
                  <a:gd name="T37" fmla="*/ 15 h 864"/>
                  <a:gd name="T38" fmla="*/ 110 w 1631"/>
                  <a:gd name="T39" fmla="*/ 17 h 864"/>
                  <a:gd name="T40" fmla="*/ 106 w 1631"/>
                  <a:gd name="T41" fmla="*/ 20 h 864"/>
                  <a:gd name="T42" fmla="*/ 103 w 1631"/>
                  <a:gd name="T43" fmla="*/ 22 h 864"/>
                  <a:gd name="T44" fmla="*/ 99 w 1631"/>
                  <a:gd name="T45" fmla="*/ 23 h 864"/>
                  <a:gd name="T46" fmla="*/ 95 w 1631"/>
                  <a:gd name="T47" fmla="*/ 24 h 864"/>
                  <a:gd name="T48" fmla="*/ 91 w 1631"/>
                  <a:gd name="T49" fmla="*/ 24 h 864"/>
                  <a:gd name="T50" fmla="*/ 87 w 1631"/>
                  <a:gd name="T51" fmla="*/ 24 h 864"/>
                  <a:gd name="T52" fmla="*/ 83 w 1631"/>
                  <a:gd name="T53" fmla="*/ 23 h 864"/>
                  <a:gd name="T54" fmla="*/ 79 w 1631"/>
                  <a:gd name="T55" fmla="*/ 22 h 864"/>
                  <a:gd name="T56" fmla="*/ 75 w 1631"/>
                  <a:gd name="T57" fmla="*/ 20 h 864"/>
                  <a:gd name="T58" fmla="*/ 72 w 1631"/>
                  <a:gd name="T59" fmla="*/ 17 h 864"/>
                  <a:gd name="T60" fmla="*/ 69 w 1631"/>
                  <a:gd name="T61" fmla="*/ 15 h 864"/>
                  <a:gd name="T62" fmla="*/ 66 w 1631"/>
                  <a:gd name="T63" fmla="*/ 11 h 864"/>
                  <a:gd name="T64" fmla="*/ 64 w 1631"/>
                  <a:gd name="T65" fmla="*/ 8 h 864"/>
                  <a:gd name="T66" fmla="*/ 62 w 1631"/>
                  <a:gd name="T67" fmla="*/ 4 h 864"/>
                  <a:gd name="T68" fmla="*/ 60 w 1631"/>
                  <a:gd name="T69" fmla="*/ 0 h 864"/>
                  <a:gd name="T70" fmla="*/ 55 w 1631"/>
                  <a:gd name="T71" fmla="*/ 0 h 864"/>
                  <a:gd name="T72" fmla="*/ 49 w 1631"/>
                  <a:gd name="T73" fmla="*/ 1 h 864"/>
                  <a:gd name="T74" fmla="*/ 43 w 1631"/>
                  <a:gd name="T75" fmla="*/ 2 h 864"/>
                  <a:gd name="T76" fmla="*/ 37 w 1631"/>
                  <a:gd name="T77" fmla="*/ 4 h 864"/>
                  <a:gd name="T78" fmla="*/ 32 w 1631"/>
                  <a:gd name="T79" fmla="*/ 6 h 864"/>
                  <a:gd name="T80" fmla="*/ 27 w 1631"/>
                  <a:gd name="T81" fmla="*/ 8 h 864"/>
                  <a:gd name="T82" fmla="*/ 21 w 1631"/>
                  <a:gd name="T83" fmla="*/ 12 h 864"/>
                  <a:gd name="T84" fmla="*/ 17 w 1631"/>
                  <a:gd name="T85" fmla="*/ 15 h 864"/>
                  <a:gd name="T86" fmla="*/ 12 w 1631"/>
                  <a:gd name="T87" fmla="*/ 19 h 864"/>
                  <a:gd name="T88" fmla="*/ 8 w 1631"/>
                  <a:gd name="T89" fmla="*/ 23 h 864"/>
                  <a:gd name="T90" fmla="*/ 4 w 1631"/>
                  <a:gd name="T91" fmla="*/ 27 h 864"/>
                  <a:gd name="T92" fmla="*/ 0 w 1631"/>
                  <a:gd name="T93" fmla="*/ 32 h 864"/>
                  <a:gd name="T94" fmla="*/ 0 w 1631"/>
                  <a:gd name="T95" fmla="*/ 96 h 864"/>
                  <a:gd name="T96" fmla="*/ 36 w 1631"/>
                  <a:gd name="T97" fmla="*/ 96 h 8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31"/>
                  <a:gd name="T148" fmla="*/ 0 h 864"/>
                  <a:gd name="T149" fmla="*/ 1631 w 1631"/>
                  <a:gd name="T150" fmla="*/ 864 h 86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31" h="864">
                    <a:moveTo>
                      <a:pt x="326" y="864"/>
                    </a:moveTo>
                    <a:lnTo>
                      <a:pt x="1631" y="864"/>
                    </a:lnTo>
                    <a:lnTo>
                      <a:pt x="1631" y="289"/>
                    </a:lnTo>
                    <a:lnTo>
                      <a:pt x="1598" y="245"/>
                    </a:lnTo>
                    <a:lnTo>
                      <a:pt x="1562" y="206"/>
                    </a:lnTo>
                    <a:lnTo>
                      <a:pt x="1524" y="168"/>
                    </a:lnTo>
                    <a:lnTo>
                      <a:pt x="1482" y="133"/>
                    </a:lnTo>
                    <a:lnTo>
                      <a:pt x="1437" y="104"/>
                    </a:lnTo>
                    <a:lnTo>
                      <a:pt x="1392" y="76"/>
                    </a:lnTo>
                    <a:lnTo>
                      <a:pt x="1344" y="54"/>
                    </a:lnTo>
                    <a:lnTo>
                      <a:pt x="1294" y="35"/>
                    </a:lnTo>
                    <a:lnTo>
                      <a:pt x="1244" y="20"/>
                    </a:lnTo>
                    <a:lnTo>
                      <a:pt x="1192" y="9"/>
                    </a:lnTo>
                    <a:lnTo>
                      <a:pt x="1140" y="3"/>
                    </a:lnTo>
                    <a:lnTo>
                      <a:pt x="1088" y="0"/>
                    </a:lnTo>
                    <a:lnTo>
                      <a:pt x="1075" y="36"/>
                    </a:lnTo>
                    <a:lnTo>
                      <a:pt x="1059" y="71"/>
                    </a:lnTo>
                    <a:lnTo>
                      <a:pt x="1037" y="102"/>
                    </a:lnTo>
                    <a:lnTo>
                      <a:pt x="1013" y="131"/>
                    </a:lnTo>
                    <a:lnTo>
                      <a:pt x="985" y="157"/>
                    </a:lnTo>
                    <a:lnTo>
                      <a:pt x="955" y="178"/>
                    </a:lnTo>
                    <a:lnTo>
                      <a:pt x="922" y="194"/>
                    </a:lnTo>
                    <a:lnTo>
                      <a:pt x="888" y="207"/>
                    </a:lnTo>
                    <a:lnTo>
                      <a:pt x="852" y="214"/>
                    </a:lnTo>
                    <a:lnTo>
                      <a:pt x="815" y="217"/>
                    </a:lnTo>
                    <a:lnTo>
                      <a:pt x="779" y="214"/>
                    </a:lnTo>
                    <a:lnTo>
                      <a:pt x="743" y="207"/>
                    </a:lnTo>
                    <a:lnTo>
                      <a:pt x="709" y="194"/>
                    </a:lnTo>
                    <a:lnTo>
                      <a:pt x="676" y="178"/>
                    </a:lnTo>
                    <a:lnTo>
                      <a:pt x="646" y="157"/>
                    </a:lnTo>
                    <a:lnTo>
                      <a:pt x="618" y="131"/>
                    </a:lnTo>
                    <a:lnTo>
                      <a:pt x="594" y="102"/>
                    </a:lnTo>
                    <a:lnTo>
                      <a:pt x="572" y="71"/>
                    </a:lnTo>
                    <a:lnTo>
                      <a:pt x="556" y="36"/>
                    </a:lnTo>
                    <a:lnTo>
                      <a:pt x="543" y="0"/>
                    </a:lnTo>
                    <a:lnTo>
                      <a:pt x="491" y="3"/>
                    </a:lnTo>
                    <a:lnTo>
                      <a:pt x="439" y="9"/>
                    </a:lnTo>
                    <a:lnTo>
                      <a:pt x="387" y="20"/>
                    </a:lnTo>
                    <a:lnTo>
                      <a:pt x="337" y="35"/>
                    </a:lnTo>
                    <a:lnTo>
                      <a:pt x="287" y="54"/>
                    </a:lnTo>
                    <a:lnTo>
                      <a:pt x="239" y="76"/>
                    </a:lnTo>
                    <a:lnTo>
                      <a:pt x="193" y="104"/>
                    </a:lnTo>
                    <a:lnTo>
                      <a:pt x="149" y="133"/>
                    </a:lnTo>
                    <a:lnTo>
                      <a:pt x="107" y="168"/>
                    </a:lnTo>
                    <a:lnTo>
                      <a:pt x="69" y="206"/>
                    </a:lnTo>
                    <a:lnTo>
                      <a:pt x="33" y="245"/>
                    </a:lnTo>
                    <a:lnTo>
                      <a:pt x="0" y="289"/>
                    </a:lnTo>
                    <a:lnTo>
                      <a:pt x="0" y="864"/>
                    </a:lnTo>
                    <a:lnTo>
                      <a:pt x="326" y="864"/>
                    </a:lnTo>
                    <a:close/>
                  </a:path>
                </a:pathLst>
              </a:custGeom>
              <a:solidFill>
                <a:srgbClr val="800000"/>
              </a:solidFill>
              <a:ln w="9525">
                <a:noFill/>
                <a:round/>
                <a:headEnd/>
                <a:tailEnd/>
              </a:ln>
            </p:spPr>
            <p:txBody>
              <a:bodyPr/>
              <a:lstStyle/>
              <a:p>
                <a:endParaRPr lang="en-US"/>
              </a:p>
            </p:txBody>
          </p:sp>
          <p:sp>
            <p:nvSpPr>
              <p:cNvPr id="9246" name="Freeform 181"/>
              <p:cNvSpPr>
                <a:spLocks/>
              </p:cNvSpPr>
              <p:nvPr/>
            </p:nvSpPr>
            <p:spPr bwMode="auto">
              <a:xfrm>
                <a:off x="5501" y="1351"/>
                <a:ext cx="238" cy="324"/>
              </a:xfrm>
              <a:custGeom>
                <a:avLst/>
                <a:gdLst>
                  <a:gd name="T0" fmla="*/ 65 w 714"/>
                  <a:gd name="T1" fmla="*/ 74 h 971"/>
                  <a:gd name="T2" fmla="*/ 68 w 714"/>
                  <a:gd name="T3" fmla="*/ 71 h 971"/>
                  <a:gd name="T4" fmla="*/ 71 w 714"/>
                  <a:gd name="T5" fmla="*/ 67 h 971"/>
                  <a:gd name="T6" fmla="*/ 73 w 714"/>
                  <a:gd name="T7" fmla="*/ 64 h 971"/>
                  <a:gd name="T8" fmla="*/ 75 w 714"/>
                  <a:gd name="T9" fmla="*/ 60 h 971"/>
                  <a:gd name="T10" fmla="*/ 77 w 714"/>
                  <a:gd name="T11" fmla="*/ 55 h 971"/>
                  <a:gd name="T12" fmla="*/ 78 w 714"/>
                  <a:gd name="T13" fmla="*/ 51 h 971"/>
                  <a:gd name="T14" fmla="*/ 79 w 714"/>
                  <a:gd name="T15" fmla="*/ 46 h 971"/>
                  <a:gd name="T16" fmla="*/ 79 w 714"/>
                  <a:gd name="T17" fmla="*/ 42 h 971"/>
                  <a:gd name="T18" fmla="*/ 79 w 714"/>
                  <a:gd name="T19" fmla="*/ 37 h 971"/>
                  <a:gd name="T20" fmla="*/ 78 w 714"/>
                  <a:gd name="T21" fmla="*/ 32 h 971"/>
                  <a:gd name="T22" fmla="*/ 77 w 714"/>
                  <a:gd name="T23" fmla="*/ 28 h 971"/>
                  <a:gd name="T24" fmla="*/ 75 w 714"/>
                  <a:gd name="T25" fmla="*/ 24 h 971"/>
                  <a:gd name="T26" fmla="*/ 73 w 714"/>
                  <a:gd name="T27" fmla="*/ 19 h 971"/>
                  <a:gd name="T28" fmla="*/ 71 w 714"/>
                  <a:gd name="T29" fmla="*/ 16 h 971"/>
                  <a:gd name="T30" fmla="*/ 68 w 714"/>
                  <a:gd name="T31" fmla="*/ 12 h 971"/>
                  <a:gd name="T32" fmla="*/ 64 w 714"/>
                  <a:gd name="T33" fmla="*/ 9 h 971"/>
                  <a:gd name="T34" fmla="*/ 61 w 714"/>
                  <a:gd name="T35" fmla="*/ 6 h 971"/>
                  <a:gd name="T36" fmla="*/ 57 w 714"/>
                  <a:gd name="T37" fmla="*/ 4 h 971"/>
                  <a:gd name="T38" fmla="*/ 53 w 714"/>
                  <a:gd name="T39" fmla="*/ 2 h 971"/>
                  <a:gd name="T40" fmla="*/ 48 w 714"/>
                  <a:gd name="T41" fmla="*/ 1 h 971"/>
                  <a:gd name="T42" fmla="*/ 44 w 714"/>
                  <a:gd name="T43" fmla="*/ 0 h 971"/>
                  <a:gd name="T44" fmla="*/ 40 w 714"/>
                  <a:gd name="T45" fmla="*/ 0 h 971"/>
                  <a:gd name="T46" fmla="*/ 35 w 714"/>
                  <a:gd name="T47" fmla="*/ 0 h 971"/>
                  <a:gd name="T48" fmla="*/ 31 w 714"/>
                  <a:gd name="T49" fmla="*/ 1 h 971"/>
                  <a:gd name="T50" fmla="*/ 27 w 714"/>
                  <a:gd name="T51" fmla="*/ 2 h 971"/>
                  <a:gd name="T52" fmla="*/ 23 w 714"/>
                  <a:gd name="T53" fmla="*/ 4 h 971"/>
                  <a:gd name="T54" fmla="*/ 19 w 714"/>
                  <a:gd name="T55" fmla="*/ 6 h 971"/>
                  <a:gd name="T56" fmla="*/ 15 w 714"/>
                  <a:gd name="T57" fmla="*/ 9 h 971"/>
                  <a:gd name="T58" fmla="*/ 12 w 714"/>
                  <a:gd name="T59" fmla="*/ 12 h 971"/>
                  <a:gd name="T60" fmla="*/ 9 w 714"/>
                  <a:gd name="T61" fmla="*/ 16 h 971"/>
                  <a:gd name="T62" fmla="*/ 6 w 714"/>
                  <a:gd name="T63" fmla="*/ 19 h 971"/>
                  <a:gd name="T64" fmla="*/ 4 w 714"/>
                  <a:gd name="T65" fmla="*/ 24 h 971"/>
                  <a:gd name="T66" fmla="*/ 2 w 714"/>
                  <a:gd name="T67" fmla="*/ 28 h 971"/>
                  <a:gd name="T68" fmla="*/ 1 w 714"/>
                  <a:gd name="T69" fmla="*/ 32 h 971"/>
                  <a:gd name="T70" fmla="*/ 0 w 714"/>
                  <a:gd name="T71" fmla="*/ 37 h 971"/>
                  <a:gd name="T72" fmla="*/ 0 w 714"/>
                  <a:gd name="T73" fmla="*/ 42 h 971"/>
                  <a:gd name="T74" fmla="*/ 0 w 714"/>
                  <a:gd name="T75" fmla="*/ 46 h 971"/>
                  <a:gd name="T76" fmla="*/ 1 w 714"/>
                  <a:gd name="T77" fmla="*/ 51 h 971"/>
                  <a:gd name="T78" fmla="*/ 2 w 714"/>
                  <a:gd name="T79" fmla="*/ 55 h 971"/>
                  <a:gd name="T80" fmla="*/ 4 w 714"/>
                  <a:gd name="T81" fmla="*/ 60 h 971"/>
                  <a:gd name="T82" fmla="*/ 6 w 714"/>
                  <a:gd name="T83" fmla="*/ 64 h 971"/>
                  <a:gd name="T84" fmla="*/ 9 w 714"/>
                  <a:gd name="T85" fmla="*/ 67 h 971"/>
                  <a:gd name="T86" fmla="*/ 12 w 714"/>
                  <a:gd name="T87" fmla="*/ 71 h 971"/>
                  <a:gd name="T88" fmla="*/ 15 w 714"/>
                  <a:gd name="T89" fmla="*/ 74 h 971"/>
                  <a:gd name="T90" fmla="*/ 9 w 714"/>
                  <a:gd name="T91" fmla="*/ 81 h 971"/>
                  <a:gd name="T92" fmla="*/ 9 w 714"/>
                  <a:gd name="T93" fmla="*/ 108 h 971"/>
                  <a:gd name="T94" fmla="*/ 70 w 714"/>
                  <a:gd name="T95" fmla="*/ 108 h 971"/>
                  <a:gd name="T96" fmla="*/ 70 w 714"/>
                  <a:gd name="T97" fmla="*/ 81 h 971"/>
                  <a:gd name="T98" fmla="*/ 65 w 714"/>
                  <a:gd name="T99" fmla="*/ 74 h 97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4"/>
                  <a:gd name="T151" fmla="*/ 0 h 971"/>
                  <a:gd name="T152" fmla="*/ 714 w 714"/>
                  <a:gd name="T153" fmla="*/ 971 h 97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4" h="971">
                    <a:moveTo>
                      <a:pt x="581" y="665"/>
                    </a:moveTo>
                    <a:lnTo>
                      <a:pt x="610" y="637"/>
                    </a:lnTo>
                    <a:lnTo>
                      <a:pt x="636" y="606"/>
                    </a:lnTo>
                    <a:lnTo>
                      <a:pt x="659" y="571"/>
                    </a:lnTo>
                    <a:lnTo>
                      <a:pt x="678" y="535"/>
                    </a:lnTo>
                    <a:lnTo>
                      <a:pt x="693" y="497"/>
                    </a:lnTo>
                    <a:lnTo>
                      <a:pt x="705" y="457"/>
                    </a:lnTo>
                    <a:lnTo>
                      <a:pt x="711" y="416"/>
                    </a:lnTo>
                    <a:lnTo>
                      <a:pt x="714" y="374"/>
                    </a:lnTo>
                    <a:lnTo>
                      <a:pt x="711" y="332"/>
                    </a:lnTo>
                    <a:lnTo>
                      <a:pt x="705" y="290"/>
                    </a:lnTo>
                    <a:lnTo>
                      <a:pt x="693" y="250"/>
                    </a:lnTo>
                    <a:lnTo>
                      <a:pt x="678" y="212"/>
                    </a:lnTo>
                    <a:lnTo>
                      <a:pt x="659" y="175"/>
                    </a:lnTo>
                    <a:lnTo>
                      <a:pt x="635" y="141"/>
                    </a:lnTo>
                    <a:lnTo>
                      <a:pt x="608" y="110"/>
                    </a:lnTo>
                    <a:lnTo>
                      <a:pt x="579" y="81"/>
                    </a:lnTo>
                    <a:lnTo>
                      <a:pt x="546" y="58"/>
                    </a:lnTo>
                    <a:lnTo>
                      <a:pt x="511" y="36"/>
                    </a:lnTo>
                    <a:lnTo>
                      <a:pt x="474" y="22"/>
                    </a:lnTo>
                    <a:lnTo>
                      <a:pt x="436" y="9"/>
                    </a:lnTo>
                    <a:lnTo>
                      <a:pt x="397" y="3"/>
                    </a:lnTo>
                    <a:lnTo>
                      <a:pt x="356" y="0"/>
                    </a:lnTo>
                    <a:lnTo>
                      <a:pt x="317" y="3"/>
                    </a:lnTo>
                    <a:lnTo>
                      <a:pt x="278" y="9"/>
                    </a:lnTo>
                    <a:lnTo>
                      <a:pt x="240" y="22"/>
                    </a:lnTo>
                    <a:lnTo>
                      <a:pt x="203" y="36"/>
                    </a:lnTo>
                    <a:lnTo>
                      <a:pt x="168" y="58"/>
                    </a:lnTo>
                    <a:lnTo>
                      <a:pt x="135" y="81"/>
                    </a:lnTo>
                    <a:lnTo>
                      <a:pt x="106" y="110"/>
                    </a:lnTo>
                    <a:lnTo>
                      <a:pt x="79" y="141"/>
                    </a:lnTo>
                    <a:lnTo>
                      <a:pt x="55" y="175"/>
                    </a:lnTo>
                    <a:lnTo>
                      <a:pt x="36" y="212"/>
                    </a:lnTo>
                    <a:lnTo>
                      <a:pt x="21" y="250"/>
                    </a:lnTo>
                    <a:lnTo>
                      <a:pt x="9" y="290"/>
                    </a:lnTo>
                    <a:lnTo>
                      <a:pt x="3" y="332"/>
                    </a:lnTo>
                    <a:lnTo>
                      <a:pt x="0" y="374"/>
                    </a:lnTo>
                    <a:lnTo>
                      <a:pt x="3" y="416"/>
                    </a:lnTo>
                    <a:lnTo>
                      <a:pt x="9" y="457"/>
                    </a:lnTo>
                    <a:lnTo>
                      <a:pt x="21" y="497"/>
                    </a:lnTo>
                    <a:lnTo>
                      <a:pt x="36" y="535"/>
                    </a:lnTo>
                    <a:lnTo>
                      <a:pt x="55" y="571"/>
                    </a:lnTo>
                    <a:lnTo>
                      <a:pt x="78" y="606"/>
                    </a:lnTo>
                    <a:lnTo>
                      <a:pt x="104" y="637"/>
                    </a:lnTo>
                    <a:lnTo>
                      <a:pt x="133" y="665"/>
                    </a:lnTo>
                    <a:lnTo>
                      <a:pt x="80" y="726"/>
                    </a:lnTo>
                    <a:lnTo>
                      <a:pt x="80" y="971"/>
                    </a:lnTo>
                    <a:lnTo>
                      <a:pt x="634" y="971"/>
                    </a:lnTo>
                    <a:lnTo>
                      <a:pt x="634" y="726"/>
                    </a:lnTo>
                    <a:lnTo>
                      <a:pt x="581" y="665"/>
                    </a:lnTo>
                    <a:close/>
                  </a:path>
                </a:pathLst>
              </a:custGeom>
              <a:blipFill dpi="0" rotWithShape="0">
                <a:blip r:embed="rId3" cstate="print"/>
                <a:srcRect/>
                <a:tile tx="0" ty="0" sx="100000" sy="100000" flip="none" algn="tl"/>
              </a:blipFill>
              <a:ln w="9525">
                <a:noFill/>
                <a:round/>
                <a:headEnd/>
                <a:tailEnd/>
              </a:ln>
            </p:spPr>
            <p:txBody>
              <a:bodyPr/>
              <a:lstStyle/>
              <a:p>
                <a:endParaRPr lang="en-US"/>
              </a:p>
            </p:txBody>
          </p:sp>
          <p:sp>
            <p:nvSpPr>
              <p:cNvPr id="9247" name="Freeform 182"/>
              <p:cNvSpPr>
                <a:spLocks/>
              </p:cNvSpPr>
              <p:nvPr/>
            </p:nvSpPr>
            <p:spPr bwMode="auto">
              <a:xfrm>
                <a:off x="5474" y="1336"/>
                <a:ext cx="238" cy="324"/>
              </a:xfrm>
              <a:custGeom>
                <a:avLst/>
                <a:gdLst>
                  <a:gd name="T0" fmla="*/ 65 w 713"/>
                  <a:gd name="T1" fmla="*/ 74 h 971"/>
                  <a:gd name="T2" fmla="*/ 68 w 713"/>
                  <a:gd name="T3" fmla="*/ 71 h 971"/>
                  <a:gd name="T4" fmla="*/ 71 w 713"/>
                  <a:gd name="T5" fmla="*/ 67 h 971"/>
                  <a:gd name="T6" fmla="*/ 73 w 713"/>
                  <a:gd name="T7" fmla="*/ 64 h 971"/>
                  <a:gd name="T8" fmla="*/ 75 w 713"/>
                  <a:gd name="T9" fmla="*/ 60 h 971"/>
                  <a:gd name="T10" fmla="*/ 77 w 713"/>
                  <a:gd name="T11" fmla="*/ 55 h 971"/>
                  <a:gd name="T12" fmla="*/ 78 w 713"/>
                  <a:gd name="T13" fmla="*/ 51 h 971"/>
                  <a:gd name="T14" fmla="*/ 79 w 713"/>
                  <a:gd name="T15" fmla="*/ 46 h 971"/>
                  <a:gd name="T16" fmla="*/ 79 w 713"/>
                  <a:gd name="T17" fmla="*/ 42 h 971"/>
                  <a:gd name="T18" fmla="*/ 79 w 713"/>
                  <a:gd name="T19" fmla="*/ 37 h 971"/>
                  <a:gd name="T20" fmla="*/ 78 w 713"/>
                  <a:gd name="T21" fmla="*/ 32 h 971"/>
                  <a:gd name="T22" fmla="*/ 77 w 713"/>
                  <a:gd name="T23" fmla="*/ 28 h 971"/>
                  <a:gd name="T24" fmla="*/ 75 w 713"/>
                  <a:gd name="T25" fmla="*/ 24 h 971"/>
                  <a:gd name="T26" fmla="*/ 73 w 713"/>
                  <a:gd name="T27" fmla="*/ 20 h 971"/>
                  <a:gd name="T28" fmla="*/ 71 w 713"/>
                  <a:gd name="T29" fmla="*/ 16 h 971"/>
                  <a:gd name="T30" fmla="*/ 68 w 713"/>
                  <a:gd name="T31" fmla="*/ 12 h 971"/>
                  <a:gd name="T32" fmla="*/ 64 w 713"/>
                  <a:gd name="T33" fmla="*/ 9 h 971"/>
                  <a:gd name="T34" fmla="*/ 61 w 713"/>
                  <a:gd name="T35" fmla="*/ 6 h 971"/>
                  <a:gd name="T36" fmla="*/ 57 w 713"/>
                  <a:gd name="T37" fmla="*/ 4 h 971"/>
                  <a:gd name="T38" fmla="*/ 53 w 713"/>
                  <a:gd name="T39" fmla="*/ 2 h 971"/>
                  <a:gd name="T40" fmla="*/ 48 w 713"/>
                  <a:gd name="T41" fmla="*/ 1 h 971"/>
                  <a:gd name="T42" fmla="*/ 44 w 713"/>
                  <a:gd name="T43" fmla="*/ 0 h 971"/>
                  <a:gd name="T44" fmla="*/ 40 w 713"/>
                  <a:gd name="T45" fmla="*/ 0 h 971"/>
                  <a:gd name="T46" fmla="*/ 35 w 713"/>
                  <a:gd name="T47" fmla="*/ 0 h 971"/>
                  <a:gd name="T48" fmla="*/ 31 w 713"/>
                  <a:gd name="T49" fmla="*/ 1 h 971"/>
                  <a:gd name="T50" fmla="*/ 27 w 713"/>
                  <a:gd name="T51" fmla="*/ 2 h 971"/>
                  <a:gd name="T52" fmla="*/ 22 w 713"/>
                  <a:gd name="T53" fmla="*/ 4 h 971"/>
                  <a:gd name="T54" fmla="*/ 19 w 713"/>
                  <a:gd name="T55" fmla="*/ 6 h 971"/>
                  <a:gd name="T56" fmla="*/ 15 w 713"/>
                  <a:gd name="T57" fmla="*/ 9 h 971"/>
                  <a:gd name="T58" fmla="*/ 12 w 713"/>
                  <a:gd name="T59" fmla="*/ 12 h 971"/>
                  <a:gd name="T60" fmla="*/ 9 w 713"/>
                  <a:gd name="T61" fmla="*/ 16 h 971"/>
                  <a:gd name="T62" fmla="*/ 6 w 713"/>
                  <a:gd name="T63" fmla="*/ 20 h 971"/>
                  <a:gd name="T64" fmla="*/ 4 w 713"/>
                  <a:gd name="T65" fmla="*/ 24 h 971"/>
                  <a:gd name="T66" fmla="*/ 2 w 713"/>
                  <a:gd name="T67" fmla="*/ 28 h 971"/>
                  <a:gd name="T68" fmla="*/ 1 w 713"/>
                  <a:gd name="T69" fmla="*/ 32 h 971"/>
                  <a:gd name="T70" fmla="*/ 0 w 713"/>
                  <a:gd name="T71" fmla="*/ 37 h 971"/>
                  <a:gd name="T72" fmla="*/ 0 w 713"/>
                  <a:gd name="T73" fmla="*/ 42 h 971"/>
                  <a:gd name="T74" fmla="*/ 0 w 713"/>
                  <a:gd name="T75" fmla="*/ 46 h 971"/>
                  <a:gd name="T76" fmla="*/ 1 w 713"/>
                  <a:gd name="T77" fmla="*/ 51 h 971"/>
                  <a:gd name="T78" fmla="*/ 2 w 713"/>
                  <a:gd name="T79" fmla="*/ 55 h 971"/>
                  <a:gd name="T80" fmla="*/ 4 w 713"/>
                  <a:gd name="T81" fmla="*/ 60 h 971"/>
                  <a:gd name="T82" fmla="*/ 6 w 713"/>
                  <a:gd name="T83" fmla="*/ 64 h 971"/>
                  <a:gd name="T84" fmla="*/ 9 w 713"/>
                  <a:gd name="T85" fmla="*/ 67 h 971"/>
                  <a:gd name="T86" fmla="*/ 12 w 713"/>
                  <a:gd name="T87" fmla="*/ 71 h 971"/>
                  <a:gd name="T88" fmla="*/ 15 w 713"/>
                  <a:gd name="T89" fmla="*/ 74 h 971"/>
                  <a:gd name="T90" fmla="*/ 9 w 713"/>
                  <a:gd name="T91" fmla="*/ 81 h 971"/>
                  <a:gd name="T92" fmla="*/ 9 w 713"/>
                  <a:gd name="T93" fmla="*/ 108 h 971"/>
                  <a:gd name="T94" fmla="*/ 70 w 713"/>
                  <a:gd name="T95" fmla="*/ 108 h 971"/>
                  <a:gd name="T96" fmla="*/ 70 w 713"/>
                  <a:gd name="T97" fmla="*/ 81 h 971"/>
                  <a:gd name="T98" fmla="*/ 65 w 713"/>
                  <a:gd name="T99" fmla="*/ 74 h 97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3"/>
                  <a:gd name="T151" fmla="*/ 0 h 971"/>
                  <a:gd name="T152" fmla="*/ 713 w 713"/>
                  <a:gd name="T153" fmla="*/ 971 h 97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3" h="971">
                    <a:moveTo>
                      <a:pt x="580" y="666"/>
                    </a:moveTo>
                    <a:lnTo>
                      <a:pt x="609" y="637"/>
                    </a:lnTo>
                    <a:lnTo>
                      <a:pt x="636" y="606"/>
                    </a:lnTo>
                    <a:lnTo>
                      <a:pt x="658" y="573"/>
                    </a:lnTo>
                    <a:lnTo>
                      <a:pt x="677" y="536"/>
                    </a:lnTo>
                    <a:lnTo>
                      <a:pt x="693" y="498"/>
                    </a:lnTo>
                    <a:lnTo>
                      <a:pt x="704" y="457"/>
                    </a:lnTo>
                    <a:lnTo>
                      <a:pt x="710" y="416"/>
                    </a:lnTo>
                    <a:lnTo>
                      <a:pt x="713" y="375"/>
                    </a:lnTo>
                    <a:lnTo>
                      <a:pt x="710" y="332"/>
                    </a:lnTo>
                    <a:lnTo>
                      <a:pt x="704" y="291"/>
                    </a:lnTo>
                    <a:lnTo>
                      <a:pt x="693" y="252"/>
                    </a:lnTo>
                    <a:lnTo>
                      <a:pt x="677" y="212"/>
                    </a:lnTo>
                    <a:lnTo>
                      <a:pt x="658" y="176"/>
                    </a:lnTo>
                    <a:lnTo>
                      <a:pt x="634" y="141"/>
                    </a:lnTo>
                    <a:lnTo>
                      <a:pt x="608" y="110"/>
                    </a:lnTo>
                    <a:lnTo>
                      <a:pt x="579" y="82"/>
                    </a:lnTo>
                    <a:lnTo>
                      <a:pt x="546" y="58"/>
                    </a:lnTo>
                    <a:lnTo>
                      <a:pt x="511" y="38"/>
                    </a:lnTo>
                    <a:lnTo>
                      <a:pt x="473" y="22"/>
                    </a:lnTo>
                    <a:lnTo>
                      <a:pt x="435" y="10"/>
                    </a:lnTo>
                    <a:lnTo>
                      <a:pt x="396" y="3"/>
                    </a:lnTo>
                    <a:lnTo>
                      <a:pt x="357" y="0"/>
                    </a:lnTo>
                    <a:lnTo>
                      <a:pt x="316" y="3"/>
                    </a:lnTo>
                    <a:lnTo>
                      <a:pt x="277" y="10"/>
                    </a:lnTo>
                    <a:lnTo>
                      <a:pt x="239" y="22"/>
                    </a:lnTo>
                    <a:lnTo>
                      <a:pt x="202" y="38"/>
                    </a:lnTo>
                    <a:lnTo>
                      <a:pt x="167" y="58"/>
                    </a:lnTo>
                    <a:lnTo>
                      <a:pt x="134" y="82"/>
                    </a:lnTo>
                    <a:lnTo>
                      <a:pt x="105" y="110"/>
                    </a:lnTo>
                    <a:lnTo>
                      <a:pt x="78" y="141"/>
                    </a:lnTo>
                    <a:lnTo>
                      <a:pt x="54" y="176"/>
                    </a:lnTo>
                    <a:lnTo>
                      <a:pt x="35" y="212"/>
                    </a:lnTo>
                    <a:lnTo>
                      <a:pt x="20" y="252"/>
                    </a:lnTo>
                    <a:lnTo>
                      <a:pt x="9" y="291"/>
                    </a:lnTo>
                    <a:lnTo>
                      <a:pt x="2" y="332"/>
                    </a:lnTo>
                    <a:lnTo>
                      <a:pt x="0" y="375"/>
                    </a:lnTo>
                    <a:lnTo>
                      <a:pt x="2" y="416"/>
                    </a:lnTo>
                    <a:lnTo>
                      <a:pt x="9" y="457"/>
                    </a:lnTo>
                    <a:lnTo>
                      <a:pt x="20" y="498"/>
                    </a:lnTo>
                    <a:lnTo>
                      <a:pt x="35" y="536"/>
                    </a:lnTo>
                    <a:lnTo>
                      <a:pt x="54" y="573"/>
                    </a:lnTo>
                    <a:lnTo>
                      <a:pt x="77" y="606"/>
                    </a:lnTo>
                    <a:lnTo>
                      <a:pt x="104" y="637"/>
                    </a:lnTo>
                    <a:lnTo>
                      <a:pt x="133" y="666"/>
                    </a:lnTo>
                    <a:lnTo>
                      <a:pt x="79" y="726"/>
                    </a:lnTo>
                    <a:lnTo>
                      <a:pt x="79" y="971"/>
                    </a:lnTo>
                    <a:lnTo>
                      <a:pt x="633" y="971"/>
                    </a:lnTo>
                    <a:lnTo>
                      <a:pt x="633" y="726"/>
                    </a:lnTo>
                    <a:lnTo>
                      <a:pt x="580" y="666"/>
                    </a:lnTo>
                    <a:close/>
                  </a:path>
                </a:pathLst>
              </a:custGeom>
              <a:blipFill dpi="0" rotWithShape="0">
                <a:blip r:embed="rId4" cstate="print"/>
                <a:srcRect/>
                <a:tile tx="0" ty="0" sx="100000" sy="100000" flip="none" algn="tl"/>
              </a:blipFill>
              <a:ln w="3175">
                <a:solidFill>
                  <a:srgbClr val="000000"/>
                </a:solidFill>
                <a:prstDash val="solid"/>
                <a:round/>
                <a:headEnd/>
                <a:tailEnd/>
              </a:ln>
            </p:spPr>
            <p:txBody>
              <a:bodyPr/>
              <a:lstStyle/>
              <a:p>
                <a:endParaRPr lang="en-US"/>
              </a:p>
            </p:txBody>
          </p:sp>
          <p:sp>
            <p:nvSpPr>
              <p:cNvPr id="9248" name="Freeform 183"/>
              <p:cNvSpPr>
                <a:spLocks/>
              </p:cNvSpPr>
              <p:nvPr/>
            </p:nvSpPr>
            <p:spPr bwMode="auto">
              <a:xfrm>
                <a:off x="5473" y="1337"/>
                <a:ext cx="240" cy="124"/>
              </a:xfrm>
              <a:custGeom>
                <a:avLst/>
                <a:gdLst>
                  <a:gd name="T0" fmla="*/ 0 w 718"/>
                  <a:gd name="T1" fmla="*/ 41 h 373"/>
                  <a:gd name="T2" fmla="*/ 6 w 718"/>
                  <a:gd name="T3" fmla="*/ 41 h 373"/>
                  <a:gd name="T4" fmla="*/ 11 w 718"/>
                  <a:gd name="T5" fmla="*/ 41 h 373"/>
                  <a:gd name="T6" fmla="*/ 16 w 718"/>
                  <a:gd name="T7" fmla="*/ 41 h 373"/>
                  <a:gd name="T8" fmla="*/ 21 w 718"/>
                  <a:gd name="T9" fmla="*/ 40 h 373"/>
                  <a:gd name="T10" fmla="*/ 26 w 718"/>
                  <a:gd name="T11" fmla="*/ 40 h 373"/>
                  <a:gd name="T12" fmla="*/ 30 w 718"/>
                  <a:gd name="T13" fmla="*/ 39 h 373"/>
                  <a:gd name="T14" fmla="*/ 34 w 718"/>
                  <a:gd name="T15" fmla="*/ 39 h 373"/>
                  <a:gd name="T16" fmla="*/ 38 w 718"/>
                  <a:gd name="T17" fmla="*/ 38 h 373"/>
                  <a:gd name="T18" fmla="*/ 42 w 718"/>
                  <a:gd name="T19" fmla="*/ 37 h 373"/>
                  <a:gd name="T20" fmla="*/ 44 w 718"/>
                  <a:gd name="T21" fmla="*/ 36 h 373"/>
                  <a:gd name="T22" fmla="*/ 47 w 718"/>
                  <a:gd name="T23" fmla="*/ 35 h 373"/>
                  <a:gd name="T24" fmla="*/ 49 w 718"/>
                  <a:gd name="T25" fmla="*/ 34 h 373"/>
                  <a:gd name="T26" fmla="*/ 50 w 718"/>
                  <a:gd name="T27" fmla="*/ 33 h 373"/>
                  <a:gd name="T28" fmla="*/ 51 w 718"/>
                  <a:gd name="T29" fmla="*/ 32 h 373"/>
                  <a:gd name="T30" fmla="*/ 51 w 718"/>
                  <a:gd name="T31" fmla="*/ 31 h 373"/>
                  <a:gd name="T32" fmla="*/ 52 w 718"/>
                  <a:gd name="T33" fmla="*/ 32 h 373"/>
                  <a:gd name="T34" fmla="*/ 52 w 718"/>
                  <a:gd name="T35" fmla="*/ 34 h 373"/>
                  <a:gd name="T36" fmla="*/ 53 w 718"/>
                  <a:gd name="T37" fmla="*/ 35 h 373"/>
                  <a:gd name="T38" fmla="*/ 55 w 718"/>
                  <a:gd name="T39" fmla="*/ 36 h 373"/>
                  <a:gd name="T40" fmla="*/ 57 w 718"/>
                  <a:gd name="T41" fmla="*/ 37 h 373"/>
                  <a:gd name="T42" fmla="*/ 60 w 718"/>
                  <a:gd name="T43" fmla="*/ 38 h 373"/>
                  <a:gd name="T44" fmla="*/ 63 w 718"/>
                  <a:gd name="T45" fmla="*/ 39 h 373"/>
                  <a:gd name="T46" fmla="*/ 66 w 718"/>
                  <a:gd name="T47" fmla="*/ 40 h 373"/>
                  <a:gd name="T48" fmla="*/ 69 w 718"/>
                  <a:gd name="T49" fmla="*/ 40 h 373"/>
                  <a:gd name="T50" fmla="*/ 73 w 718"/>
                  <a:gd name="T51" fmla="*/ 41 h 373"/>
                  <a:gd name="T52" fmla="*/ 76 w 718"/>
                  <a:gd name="T53" fmla="*/ 41 h 373"/>
                  <a:gd name="T54" fmla="*/ 80 w 718"/>
                  <a:gd name="T55" fmla="*/ 41 h 373"/>
                  <a:gd name="T56" fmla="*/ 80 w 718"/>
                  <a:gd name="T57" fmla="*/ 37 h 373"/>
                  <a:gd name="T58" fmla="*/ 80 w 718"/>
                  <a:gd name="T59" fmla="*/ 33 h 373"/>
                  <a:gd name="T60" fmla="*/ 79 w 718"/>
                  <a:gd name="T61" fmla="*/ 28 h 373"/>
                  <a:gd name="T62" fmla="*/ 78 w 718"/>
                  <a:gd name="T63" fmla="*/ 24 h 373"/>
                  <a:gd name="T64" fmla="*/ 76 w 718"/>
                  <a:gd name="T65" fmla="*/ 20 h 373"/>
                  <a:gd name="T66" fmla="*/ 74 w 718"/>
                  <a:gd name="T67" fmla="*/ 17 h 373"/>
                  <a:gd name="T68" fmla="*/ 71 w 718"/>
                  <a:gd name="T69" fmla="*/ 13 h 373"/>
                  <a:gd name="T70" fmla="*/ 68 w 718"/>
                  <a:gd name="T71" fmla="*/ 10 h 373"/>
                  <a:gd name="T72" fmla="*/ 64 w 718"/>
                  <a:gd name="T73" fmla="*/ 7 h 373"/>
                  <a:gd name="T74" fmla="*/ 61 w 718"/>
                  <a:gd name="T75" fmla="*/ 5 h 373"/>
                  <a:gd name="T76" fmla="*/ 56 w 718"/>
                  <a:gd name="T77" fmla="*/ 3 h 373"/>
                  <a:gd name="T78" fmla="*/ 52 w 718"/>
                  <a:gd name="T79" fmla="*/ 1 h 373"/>
                  <a:gd name="T80" fmla="*/ 47 w 718"/>
                  <a:gd name="T81" fmla="*/ 0 h 373"/>
                  <a:gd name="T82" fmla="*/ 42 w 718"/>
                  <a:gd name="T83" fmla="*/ 0 h 373"/>
                  <a:gd name="T84" fmla="*/ 38 w 718"/>
                  <a:gd name="T85" fmla="*/ 0 h 373"/>
                  <a:gd name="T86" fmla="*/ 33 w 718"/>
                  <a:gd name="T87" fmla="*/ 0 h 373"/>
                  <a:gd name="T88" fmla="*/ 28 w 718"/>
                  <a:gd name="T89" fmla="*/ 1 h 373"/>
                  <a:gd name="T90" fmla="*/ 24 w 718"/>
                  <a:gd name="T91" fmla="*/ 3 h 373"/>
                  <a:gd name="T92" fmla="*/ 20 w 718"/>
                  <a:gd name="T93" fmla="*/ 5 h 373"/>
                  <a:gd name="T94" fmla="*/ 16 w 718"/>
                  <a:gd name="T95" fmla="*/ 7 h 373"/>
                  <a:gd name="T96" fmla="*/ 12 w 718"/>
                  <a:gd name="T97" fmla="*/ 10 h 373"/>
                  <a:gd name="T98" fmla="*/ 9 w 718"/>
                  <a:gd name="T99" fmla="*/ 13 h 373"/>
                  <a:gd name="T100" fmla="*/ 6 w 718"/>
                  <a:gd name="T101" fmla="*/ 17 h 373"/>
                  <a:gd name="T102" fmla="*/ 4 w 718"/>
                  <a:gd name="T103" fmla="*/ 20 h 373"/>
                  <a:gd name="T104" fmla="*/ 2 w 718"/>
                  <a:gd name="T105" fmla="*/ 24 h 373"/>
                  <a:gd name="T106" fmla="*/ 1 w 718"/>
                  <a:gd name="T107" fmla="*/ 28 h 373"/>
                  <a:gd name="T108" fmla="*/ 0 w 718"/>
                  <a:gd name="T109" fmla="*/ 33 h 373"/>
                  <a:gd name="T110" fmla="*/ 0 w 718"/>
                  <a:gd name="T111" fmla="*/ 37 h 373"/>
                  <a:gd name="T112" fmla="*/ 0 w 718"/>
                  <a:gd name="T113" fmla="*/ 41 h 3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8"/>
                  <a:gd name="T172" fmla="*/ 0 h 373"/>
                  <a:gd name="T173" fmla="*/ 718 w 718"/>
                  <a:gd name="T174" fmla="*/ 373 h 3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8" h="373">
                    <a:moveTo>
                      <a:pt x="3" y="373"/>
                    </a:moveTo>
                    <a:lnTo>
                      <a:pt x="51" y="372"/>
                    </a:lnTo>
                    <a:lnTo>
                      <a:pt x="99" y="370"/>
                    </a:lnTo>
                    <a:lnTo>
                      <a:pt x="145" y="368"/>
                    </a:lnTo>
                    <a:lnTo>
                      <a:pt x="189" y="364"/>
                    </a:lnTo>
                    <a:lnTo>
                      <a:pt x="232" y="360"/>
                    </a:lnTo>
                    <a:lnTo>
                      <a:pt x="272" y="355"/>
                    </a:lnTo>
                    <a:lnTo>
                      <a:pt x="309" y="349"/>
                    </a:lnTo>
                    <a:lnTo>
                      <a:pt x="343" y="342"/>
                    </a:lnTo>
                    <a:lnTo>
                      <a:pt x="374" y="334"/>
                    </a:lnTo>
                    <a:lnTo>
                      <a:pt x="399" y="325"/>
                    </a:lnTo>
                    <a:lnTo>
                      <a:pt x="422" y="317"/>
                    </a:lnTo>
                    <a:lnTo>
                      <a:pt x="438" y="308"/>
                    </a:lnTo>
                    <a:lnTo>
                      <a:pt x="451" y="298"/>
                    </a:lnTo>
                    <a:lnTo>
                      <a:pt x="459" y="289"/>
                    </a:lnTo>
                    <a:lnTo>
                      <a:pt x="461" y="279"/>
                    </a:lnTo>
                    <a:lnTo>
                      <a:pt x="464" y="292"/>
                    </a:lnTo>
                    <a:lnTo>
                      <a:pt x="470" y="303"/>
                    </a:lnTo>
                    <a:lnTo>
                      <a:pt x="480" y="316"/>
                    </a:lnTo>
                    <a:lnTo>
                      <a:pt x="495" y="325"/>
                    </a:lnTo>
                    <a:lnTo>
                      <a:pt x="513" y="337"/>
                    </a:lnTo>
                    <a:lnTo>
                      <a:pt x="536" y="345"/>
                    </a:lnTo>
                    <a:lnTo>
                      <a:pt x="560" y="353"/>
                    </a:lnTo>
                    <a:lnTo>
                      <a:pt x="588" y="360"/>
                    </a:lnTo>
                    <a:lnTo>
                      <a:pt x="618" y="365"/>
                    </a:lnTo>
                    <a:lnTo>
                      <a:pt x="650" y="369"/>
                    </a:lnTo>
                    <a:lnTo>
                      <a:pt x="682" y="372"/>
                    </a:lnTo>
                    <a:lnTo>
                      <a:pt x="716" y="373"/>
                    </a:lnTo>
                    <a:lnTo>
                      <a:pt x="718" y="334"/>
                    </a:lnTo>
                    <a:lnTo>
                      <a:pt x="717" y="296"/>
                    </a:lnTo>
                    <a:lnTo>
                      <a:pt x="709" y="257"/>
                    </a:lnTo>
                    <a:lnTo>
                      <a:pt x="698" y="220"/>
                    </a:lnTo>
                    <a:lnTo>
                      <a:pt x="682" y="184"/>
                    </a:lnTo>
                    <a:lnTo>
                      <a:pt x="661" y="150"/>
                    </a:lnTo>
                    <a:lnTo>
                      <a:pt x="636" y="119"/>
                    </a:lnTo>
                    <a:lnTo>
                      <a:pt x="608" y="90"/>
                    </a:lnTo>
                    <a:lnTo>
                      <a:pt x="575" y="66"/>
                    </a:lnTo>
                    <a:lnTo>
                      <a:pt x="541" y="44"/>
                    </a:lnTo>
                    <a:lnTo>
                      <a:pt x="503" y="26"/>
                    </a:lnTo>
                    <a:lnTo>
                      <a:pt x="464" y="13"/>
                    </a:lnTo>
                    <a:lnTo>
                      <a:pt x="422" y="3"/>
                    </a:lnTo>
                    <a:lnTo>
                      <a:pt x="380" y="0"/>
                    </a:lnTo>
                    <a:lnTo>
                      <a:pt x="338" y="0"/>
                    </a:lnTo>
                    <a:lnTo>
                      <a:pt x="297" y="3"/>
                    </a:lnTo>
                    <a:lnTo>
                      <a:pt x="255" y="13"/>
                    </a:lnTo>
                    <a:lnTo>
                      <a:pt x="215" y="26"/>
                    </a:lnTo>
                    <a:lnTo>
                      <a:pt x="177" y="44"/>
                    </a:lnTo>
                    <a:lnTo>
                      <a:pt x="143" y="66"/>
                    </a:lnTo>
                    <a:lnTo>
                      <a:pt x="110" y="90"/>
                    </a:lnTo>
                    <a:lnTo>
                      <a:pt x="82" y="119"/>
                    </a:lnTo>
                    <a:lnTo>
                      <a:pt x="57" y="150"/>
                    </a:lnTo>
                    <a:lnTo>
                      <a:pt x="37" y="184"/>
                    </a:lnTo>
                    <a:lnTo>
                      <a:pt x="20" y="220"/>
                    </a:lnTo>
                    <a:lnTo>
                      <a:pt x="9" y="257"/>
                    </a:lnTo>
                    <a:lnTo>
                      <a:pt x="1" y="296"/>
                    </a:lnTo>
                    <a:lnTo>
                      <a:pt x="0" y="334"/>
                    </a:lnTo>
                    <a:lnTo>
                      <a:pt x="3" y="373"/>
                    </a:lnTo>
                    <a:close/>
                  </a:path>
                </a:pathLst>
              </a:custGeom>
              <a:solidFill>
                <a:srgbClr val="000000"/>
              </a:solidFill>
              <a:ln w="3175">
                <a:solidFill>
                  <a:srgbClr val="000000"/>
                </a:solidFill>
                <a:prstDash val="solid"/>
                <a:round/>
                <a:headEnd/>
                <a:tailEnd/>
              </a:ln>
            </p:spPr>
            <p:txBody>
              <a:bodyPr/>
              <a:lstStyle/>
              <a:p>
                <a:endParaRPr lang="en-US"/>
              </a:p>
            </p:txBody>
          </p:sp>
          <p:sp>
            <p:nvSpPr>
              <p:cNvPr id="9249" name="Freeform 184"/>
              <p:cNvSpPr>
                <a:spLocks/>
              </p:cNvSpPr>
              <p:nvPr/>
            </p:nvSpPr>
            <p:spPr bwMode="auto">
              <a:xfrm>
                <a:off x="5317" y="1578"/>
                <a:ext cx="552" cy="302"/>
              </a:xfrm>
              <a:custGeom>
                <a:avLst/>
                <a:gdLst>
                  <a:gd name="T0" fmla="*/ 31 w 1658"/>
                  <a:gd name="T1" fmla="*/ 101 h 906"/>
                  <a:gd name="T2" fmla="*/ 184 w 1658"/>
                  <a:gd name="T3" fmla="*/ 101 h 906"/>
                  <a:gd name="T4" fmla="*/ 184 w 1658"/>
                  <a:gd name="T5" fmla="*/ 34 h 906"/>
                  <a:gd name="T6" fmla="*/ 180 w 1658"/>
                  <a:gd name="T7" fmla="*/ 29 h 906"/>
                  <a:gd name="T8" fmla="*/ 176 w 1658"/>
                  <a:gd name="T9" fmla="*/ 24 h 906"/>
                  <a:gd name="T10" fmla="*/ 171 w 1658"/>
                  <a:gd name="T11" fmla="*/ 19 h 906"/>
                  <a:gd name="T12" fmla="*/ 167 w 1658"/>
                  <a:gd name="T13" fmla="*/ 16 h 906"/>
                  <a:gd name="T14" fmla="*/ 162 w 1658"/>
                  <a:gd name="T15" fmla="*/ 12 h 906"/>
                  <a:gd name="T16" fmla="*/ 157 w 1658"/>
                  <a:gd name="T17" fmla="*/ 9 h 906"/>
                  <a:gd name="T18" fmla="*/ 151 w 1658"/>
                  <a:gd name="T19" fmla="*/ 6 h 906"/>
                  <a:gd name="T20" fmla="*/ 146 w 1658"/>
                  <a:gd name="T21" fmla="*/ 4 h 906"/>
                  <a:gd name="T22" fmla="*/ 140 w 1658"/>
                  <a:gd name="T23" fmla="*/ 2 h 906"/>
                  <a:gd name="T24" fmla="*/ 135 w 1658"/>
                  <a:gd name="T25" fmla="*/ 1 h 906"/>
                  <a:gd name="T26" fmla="*/ 129 w 1658"/>
                  <a:gd name="T27" fmla="*/ 0 h 906"/>
                  <a:gd name="T28" fmla="*/ 123 w 1658"/>
                  <a:gd name="T29" fmla="*/ 0 h 906"/>
                  <a:gd name="T30" fmla="*/ 121 w 1658"/>
                  <a:gd name="T31" fmla="*/ 4 h 906"/>
                  <a:gd name="T32" fmla="*/ 120 w 1658"/>
                  <a:gd name="T33" fmla="*/ 8 h 906"/>
                  <a:gd name="T34" fmla="*/ 117 w 1658"/>
                  <a:gd name="T35" fmla="*/ 11 h 906"/>
                  <a:gd name="T36" fmla="*/ 115 w 1658"/>
                  <a:gd name="T37" fmla="*/ 15 h 906"/>
                  <a:gd name="T38" fmla="*/ 112 w 1658"/>
                  <a:gd name="T39" fmla="*/ 18 h 906"/>
                  <a:gd name="T40" fmla="*/ 109 w 1658"/>
                  <a:gd name="T41" fmla="*/ 20 h 906"/>
                  <a:gd name="T42" fmla="*/ 105 w 1658"/>
                  <a:gd name="T43" fmla="*/ 22 h 906"/>
                  <a:gd name="T44" fmla="*/ 102 w 1658"/>
                  <a:gd name="T45" fmla="*/ 24 h 906"/>
                  <a:gd name="T46" fmla="*/ 98 w 1658"/>
                  <a:gd name="T47" fmla="*/ 25 h 906"/>
                  <a:gd name="T48" fmla="*/ 94 w 1658"/>
                  <a:gd name="T49" fmla="*/ 25 h 906"/>
                  <a:gd name="T50" fmla="*/ 90 w 1658"/>
                  <a:gd name="T51" fmla="*/ 25 h 906"/>
                  <a:gd name="T52" fmla="*/ 86 w 1658"/>
                  <a:gd name="T53" fmla="*/ 25 h 906"/>
                  <a:gd name="T54" fmla="*/ 82 w 1658"/>
                  <a:gd name="T55" fmla="*/ 24 h 906"/>
                  <a:gd name="T56" fmla="*/ 79 w 1658"/>
                  <a:gd name="T57" fmla="*/ 22 h 906"/>
                  <a:gd name="T58" fmla="*/ 75 w 1658"/>
                  <a:gd name="T59" fmla="*/ 20 h 906"/>
                  <a:gd name="T60" fmla="*/ 72 w 1658"/>
                  <a:gd name="T61" fmla="*/ 18 h 906"/>
                  <a:gd name="T62" fmla="*/ 69 w 1658"/>
                  <a:gd name="T63" fmla="*/ 15 h 906"/>
                  <a:gd name="T64" fmla="*/ 67 w 1658"/>
                  <a:gd name="T65" fmla="*/ 11 h 906"/>
                  <a:gd name="T66" fmla="*/ 64 w 1658"/>
                  <a:gd name="T67" fmla="*/ 8 h 906"/>
                  <a:gd name="T68" fmla="*/ 63 w 1658"/>
                  <a:gd name="T69" fmla="*/ 4 h 906"/>
                  <a:gd name="T70" fmla="*/ 61 w 1658"/>
                  <a:gd name="T71" fmla="*/ 0 h 906"/>
                  <a:gd name="T72" fmla="*/ 55 w 1658"/>
                  <a:gd name="T73" fmla="*/ 0 h 906"/>
                  <a:gd name="T74" fmla="*/ 49 w 1658"/>
                  <a:gd name="T75" fmla="*/ 1 h 906"/>
                  <a:gd name="T76" fmla="*/ 44 w 1658"/>
                  <a:gd name="T77" fmla="*/ 2 h 906"/>
                  <a:gd name="T78" fmla="*/ 38 w 1658"/>
                  <a:gd name="T79" fmla="*/ 4 h 906"/>
                  <a:gd name="T80" fmla="*/ 33 w 1658"/>
                  <a:gd name="T81" fmla="*/ 6 h 906"/>
                  <a:gd name="T82" fmla="*/ 27 w 1658"/>
                  <a:gd name="T83" fmla="*/ 9 h 906"/>
                  <a:gd name="T84" fmla="*/ 22 w 1658"/>
                  <a:gd name="T85" fmla="*/ 12 h 906"/>
                  <a:gd name="T86" fmla="*/ 17 w 1658"/>
                  <a:gd name="T87" fmla="*/ 16 h 906"/>
                  <a:gd name="T88" fmla="*/ 12 w 1658"/>
                  <a:gd name="T89" fmla="*/ 19 h 906"/>
                  <a:gd name="T90" fmla="*/ 8 w 1658"/>
                  <a:gd name="T91" fmla="*/ 24 h 906"/>
                  <a:gd name="T92" fmla="*/ 4 w 1658"/>
                  <a:gd name="T93" fmla="*/ 29 h 906"/>
                  <a:gd name="T94" fmla="*/ 0 w 1658"/>
                  <a:gd name="T95" fmla="*/ 34 h 906"/>
                  <a:gd name="T96" fmla="*/ 0 w 1658"/>
                  <a:gd name="T97" fmla="*/ 101 h 906"/>
                  <a:gd name="T98" fmla="*/ 31 w 1658"/>
                  <a:gd name="T99" fmla="*/ 101 h 9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58"/>
                  <a:gd name="T151" fmla="*/ 0 h 906"/>
                  <a:gd name="T152" fmla="*/ 1658 w 1658"/>
                  <a:gd name="T153" fmla="*/ 906 h 90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58" h="906">
                    <a:moveTo>
                      <a:pt x="276" y="906"/>
                    </a:moveTo>
                    <a:lnTo>
                      <a:pt x="1658" y="906"/>
                    </a:lnTo>
                    <a:lnTo>
                      <a:pt x="1658" y="302"/>
                    </a:lnTo>
                    <a:lnTo>
                      <a:pt x="1625" y="257"/>
                    </a:lnTo>
                    <a:lnTo>
                      <a:pt x="1589" y="215"/>
                    </a:lnTo>
                    <a:lnTo>
                      <a:pt x="1548" y="175"/>
                    </a:lnTo>
                    <a:lnTo>
                      <a:pt x="1506" y="140"/>
                    </a:lnTo>
                    <a:lnTo>
                      <a:pt x="1462" y="108"/>
                    </a:lnTo>
                    <a:lnTo>
                      <a:pt x="1415" y="79"/>
                    </a:lnTo>
                    <a:lnTo>
                      <a:pt x="1366" y="56"/>
                    </a:lnTo>
                    <a:lnTo>
                      <a:pt x="1316" y="36"/>
                    </a:lnTo>
                    <a:lnTo>
                      <a:pt x="1264" y="21"/>
                    </a:lnTo>
                    <a:lnTo>
                      <a:pt x="1212" y="9"/>
                    </a:lnTo>
                    <a:lnTo>
                      <a:pt x="1159" y="2"/>
                    </a:lnTo>
                    <a:lnTo>
                      <a:pt x="1106" y="0"/>
                    </a:lnTo>
                    <a:lnTo>
                      <a:pt x="1093" y="37"/>
                    </a:lnTo>
                    <a:lnTo>
                      <a:pt x="1078" y="70"/>
                    </a:lnTo>
                    <a:lnTo>
                      <a:pt x="1058" y="103"/>
                    </a:lnTo>
                    <a:lnTo>
                      <a:pt x="1035" y="131"/>
                    </a:lnTo>
                    <a:lnTo>
                      <a:pt x="1008" y="158"/>
                    </a:lnTo>
                    <a:lnTo>
                      <a:pt x="981" y="180"/>
                    </a:lnTo>
                    <a:lnTo>
                      <a:pt x="949" y="199"/>
                    </a:lnTo>
                    <a:lnTo>
                      <a:pt x="916" y="212"/>
                    </a:lnTo>
                    <a:lnTo>
                      <a:pt x="882" y="221"/>
                    </a:lnTo>
                    <a:lnTo>
                      <a:pt x="846" y="226"/>
                    </a:lnTo>
                    <a:lnTo>
                      <a:pt x="812" y="226"/>
                    </a:lnTo>
                    <a:lnTo>
                      <a:pt x="777" y="221"/>
                    </a:lnTo>
                    <a:lnTo>
                      <a:pt x="742" y="212"/>
                    </a:lnTo>
                    <a:lnTo>
                      <a:pt x="710" y="199"/>
                    </a:lnTo>
                    <a:lnTo>
                      <a:pt x="678" y="180"/>
                    </a:lnTo>
                    <a:lnTo>
                      <a:pt x="650" y="158"/>
                    </a:lnTo>
                    <a:lnTo>
                      <a:pt x="623" y="131"/>
                    </a:lnTo>
                    <a:lnTo>
                      <a:pt x="601" y="103"/>
                    </a:lnTo>
                    <a:lnTo>
                      <a:pt x="580" y="70"/>
                    </a:lnTo>
                    <a:lnTo>
                      <a:pt x="565" y="37"/>
                    </a:lnTo>
                    <a:lnTo>
                      <a:pt x="552" y="0"/>
                    </a:lnTo>
                    <a:lnTo>
                      <a:pt x="499" y="2"/>
                    </a:lnTo>
                    <a:lnTo>
                      <a:pt x="446" y="9"/>
                    </a:lnTo>
                    <a:lnTo>
                      <a:pt x="394" y="21"/>
                    </a:lnTo>
                    <a:lnTo>
                      <a:pt x="342" y="36"/>
                    </a:lnTo>
                    <a:lnTo>
                      <a:pt x="293" y="56"/>
                    </a:lnTo>
                    <a:lnTo>
                      <a:pt x="243" y="79"/>
                    </a:lnTo>
                    <a:lnTo>
                      <a:pt x="196" y="108"/>
                    </a:lnTo>
                    <a:lnTo>
                      <a:pt x="152" y="140"/>
                    </a:lnTo>
                    <a:lnTo>
                      <a:pt x="110" y="175"/>
                    </a:lnTo>
                    <a:lnTo>
                      <a:pt x="71" y="215"/>
                    </a:lnTo>
                    <a:lnTo>
                      <a:pt x="33" y="257"/>
                    </a:lnTo>
                    <a:lnTo>
                      <a:pt x="0" y="302"/>
                    </a:lnTo>
                    <a:lnTo>
                      <a:pt x="0" y="906"/>
                    </a:lnTo>
                    <a:lnTo>
                      <a:pt x="276" y="906"/>
                    </a:lnTo>
                    <a:close/>
                  </a:path>
                </a:pathLst>
              </a:custGeom>
              <a:solidFill>
                <a:srgbClr val="FF0000"/>
              </a:solidFill>
              <a:ln w="9525">
                <a:noFill/>
                <a:round/>
                <a:headEnd/>
                <a:tailEnd/>
              </a:ln>
            </p:spPr>
            <p:txBody>
              <a:bodyPr/>
              <a:lstStyle/>
              <a:p>
                <a:endParaRPr lang="en-US"/>
              </a:p>
            </p:txBody>
          </p:sp>
          <p:sp>
            <p:nvSpPr>
              <p:cNvPr id="9250" name="Line 185"/>
              <p:cNvSpPr>
                <a:spLocks noChangeShapeType="1"/>
              </p:cNvSpPr>
              <p:nvPr/>
            </p:nvSpPr>
            <p:spPr bwMode="auto">
              <a:xfrm>
                <a:off x="5427" y="1779"/>
                <a:ext cx="1" cy="101"/>
              </a:xfrm>
              <a:prstGeom prst="line">
                <a:avLst/>
              </a:prstGeom>
              <a:noFill/>
              <a:ln w="3175">
                <a:solidFill>
                  <a:srgbClr val="000000"/>
                </a:solidFill>
                <a:round/>
                <a:headEnd/>
                <a:tailEnd/>
              </a:ln>
            </p:spPr>
            <p:txBody>
              <a:bodyPr/>
              <a:lstStyle/>
              <a:p>
                <a:endParaRPr lang="en-US"/>
              </a:p>
            </p:txBody>
          </p:sp>
          <p:sp>
            <p:nvSpPr>
              <p:cNvPr id="9251" name="Line 186"/>
              <p:cNvSpPr>
                <a:spLocks noChangeShapeType="1"/>
              </p:cNvSpPr>
              <p:nvPr/>
            </p:nvSpPr>
            <p:spPr bwMode="auto">
              <a:xfrm flipV="1">
                <a:off x="5759" y="1779"/>
                <a:ext cx="1" cy="101"/>
              </a:xfrm>
              <a:prstGeom prst="line">
                <a:avLst/>
              </a:prstGeom>
              <a:noFill/>
              <a:ln w="3175">
                <a:solidFill>
                  <a:srgbClr val="000000"/>
                </a:solidFill>
                <a:round/>
                <a:headEnd/>
                <a:tailEnd/>
              </a:ln>
            </p:spPr>
            <p:txBody>
              <a:bodyPr/>
              <a:lstStyle/>
              <a:p>
                <a:endParaRPr lang="en-US"/>
              </a:p>
            </p:txBody>
          </p:sp>
          <p:sp>
            <p:nvSpPr>
              <p:cNvPr id="9252" name="Freeform 187"/>
              <p:cNvSpPr>
                <a:spLocks/>
              </p:cNvSpPr>
              <p:nvPr/>
            </p:nvSpPr>
            <p:spPr bwMode="auto">
              <a:xfrm>
                <a:off x="5317" y="1578"/>
                <a:ext cx="552" cy="302"/>
              </a:xfrm>
              <a:custGeom>
                <a:avLst/>
                <a:gdLst>
                  <a:gd name="T0" fmla="*/ 31 w 1658"/>
                  <a:gd name="T1" fmla="*/ 101 h 906"/>
                  <a:gd name="T2" fmla="*/ 184 w 1658"/>
                  <a:gd name="T3" fmla="*/ 101 h 906"/>
                  <a:gd name="T4" fmla="*/ 184 w 1658"/>
                  <a:gd name="T5" fmla="*/ 34 h 906"/>
                  <a:gd name="T6" fmla="*/ 180 w 1658"/>
                  <a:gd name="T7" fmla="*/ 29 h 906"/>
                  <a:gd name="T8" fmla="*/ 176 w 1658"/>
                  <a:gd name="T9" fmla="*/ 24 h 906"/>
                  <a:gd name="T10" fmla="*/ 171 w 1658"/>
                  <a:gd name="T11" fmla="*/ 19 h 906"/>
                  <a:gd name="T12" fmla="*/ 167 w 1658"/>
                  <a:gd name="T13" fmla="*/ 16 h 906"/>
                  <a:gd name="T14" fmla="*/ 162 w 1658"/>
                  <a:gd name="T15" fmla="*/ 12 h 906"/>
                  <a:gd name="T16" fmla="*/ 157 w 1658"/>
                  <a:gd name="T17" fmla="*/ 9 h 906"/>
                  <a:gd name="T18" fmla="*/ 151 w 1658"/>
                  <a:gd name="T19" fmla="*/ 6 h 906"/>
                  <a:gd name="T20" fmla="*/ 146 w 1658"/>
                  <a:gd name="T21" fmla="*/ 4 h 906"/>
                  <a:gd name="T22" fmla="*/ 140 w 1658"/>
                  <a:gd name="T23" fmla="*/ 2 h 906"/>
                  <a:gd name="T24" fmla="*/ 135 w 1658"/>
                  <a:gd name="T25" fmla="*/ 1 h 906"/>
                  <a:gd name="T26" fmla="*/ 129 w 1658"/>
                  <a:gd name="T27" fmla="*/ 0 h 906"/>
                  <a:gd name="T28" fmla="*/ 123 w 1658"/>
                  <a:gd name="T29" fmla="*/ 0 h 906"/>
                  <a:gd name="T30" fmla="*/ 121 w 1658"/>
                  <a:gd name="T31" fmla="*/ 4 h 906"/>
                  <a:gd name="T32" fmla="*/ 120 w 1658"/>
                  <a:gd name="T33" fmla="*/ 8 h 906"/>
                  <a:gd name="T34" fmla="*/ 117 w 1658"/>
                  <a:gd name="T35" fmla="*/ 11 h 906"/>
                  <a:gd name="T36" fmla="*/ 115 w 1658"/>
                  <a:gd name="T37" fmla="*/ 15 h 906"/>
                  <a:gd name="T38" fmla="*/ 112 w 1658"/>
                  <a:gd name="T39" fmla="*/ 18 h 906"/>
                  <a:gd name="T40" fmla="*/ 109 w 1658"/>
                  <a:gd name="T41" fmla="*/ 20 h 906"/>
                  <a:gd name="T42" fmla="*/ 105 w 1658"/>
                  <a:gd name="T43" fmla="*/ 22 h 906"/>
                  <a:gd name="T44" fmla="*/ 102 w 1658"/>
                  <a:gd name="T45" fmla="*/ 24 h 906"/>
                  <a:gd name="T46" fmla="*/ 98 w 1658"/>
                  <a:gd name="T47" fmla="*/ 25 h 906"/>
                  <a:gd name="T48" fmla="*/ 94 w 1658"/>
                  <a:gd name="T49" fmla="*/ 25 h 906"/>
                  <a:gd name="T50" fmla="*/ 90 w 1658"/>
                  <a:gd name="T51" fmla="*/ 25 h 906"/>
                  <a:gd name="T52" fmla="*/ 86 w 1658"/>
                  <a:gd name="T53" fmla="*/ 25 h 906"/>
                  <a:gd name="T54" fmla="*/ 82 w 1658"/>
                  <a:gd name="T55" fmla="*/ 24 h 906"/>
                  <a:gd name="T56" fmla="*/ 79 w 1658"/>
                  <a:gd name="T57" fmla="*/ 22 h 906"/>
                  <a:gd name="T58" fmla="*/ 75 w 1658"/>
                  <a:gd name="T59" fmla="*/ 20 h 906"/>
                  <a:gd name="T60" fmla="*/ 72 w 1658"/>
                  <a:gd name="T61" fmla="*/ 18 h 906"/>
                  <a:gd name="T62" fmla="*/ 69 w 1658"/>
                  <a:gd name="T63" fmla="*/ 15 h 906"/>
                  <a:gd name="T64" fmla="*/ 67 w 1658"/>
                  <a:gd name="T65" fmla="*/ 11 h 906"/>
                  <a:gd name="T66" fmla="*/ 64 w 1658"/>
                  <a:gd name="T67" fmla="*/ 8 h 906"/>
                  <a:gd name="T68" fmla="*/ 63 w 1658"/>
                  <a:gd name="T69" fmla="*/ 4 h 906"/>
                  <a:gd name="T70" fmla="*/ 61 w 1658"/>
                  <a:gd name="T71" fmla="*/ 0 h 906"/>
                  <a:gd name="T72" fmla="*/ 55 w 1658"/>
                  <a:gd name="T73" fmla="*/ 0 h 906"/>
                  <a:gd name="T74" fmla="*/ 49 w 1658"/>
                  <a:gd name="T75" fmla="*/ 1 h 906"/>
                  <a:gd name="T76" fmla="*/ 44 w 1658"/>
                  <a:gd name="T77" fmla="*/ 2 h 906"/>
                  <a:gd name="T78" fmla="*/ 38 w 1658"/>
                  <a:gd name="T79" fmla="*/ 4 h 906"/>
                  <a:gd name="T80" fmla="*/ 33 w 1658"/>
                  <a:gd name="T81" fmla="*/ 6 h 906"/>
                  <a:gd name="T82" fmla="*/ 27 w 1658"/>
                  <a:gd name="T83" fmla="*/ 9 h 906"/>
                  <a:gd name="T84" fmla="*/ 22 w 1658"/>
                  <a:gd name="T85" fmla="*/ 12 h 906"/>
                  <a:gd name="T86" fmla="*/ 17 w 1658"/>
                  <a:gd name="T87" fmla="*/ 16 h 906"/>
                  <a:gd name="T88" fmla="*/ 12 w 1658"/>
                  <a:gd name="T89" fmla="*/ 19 h 906"/>
                  <a:gd name="T90" fmla="*/ 8 w 1658"/>
                  <a:gd name="T91" fmla="*/ 24 h 906"/>
                  <a:gd name="T92" fmla="*/ 4 w 1658"/>
                  <a:gd name="T93" fmla="*/ 29 h 906"/>
                  <a:gd name="T94" fmla="*/ 0 w 1658"/>
                  <a:gd name="T95" fmla="*/ 34 h 906"/>
                  <a:gd name="T96" fmla="*/ 0 w 1658"/>
                  <a:gd name="T97" fmla="*/ 101 h 906"/>
                  <a:gd name="T98" fmla="*/ 31 w 1658"/>
                  <a:gd name="T99" fmla="*/ 101 h 9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58"/>
                  <a:gd name="T151" fmla="*/ 0 h 906"/>
                  <a:gd name="T152" fmla="*/ 1658 w 1658"/>
                  <a:gd name="T153" fmla="*/ 906 h 90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58" h="906">
                    <a:moveTo>
                      <a:pt x="276" y="906"/>
                    </a:moveTo>
                    <a:lnTo>
                      <a:pt x="1658" y="906"/>
                    </a:lnTo>
                    <a:lnTo>
                      <a:pt x="1658" y="302"/>
                    </a:lnTo>
                    <a:lnTo>
                      <a:pt x="1625" y="257"/>
                    </a:lnTo>
                    <a:lnTo>
                      <a:pt x="1589" y="215"/>
                    </a:lnTo>
                    <a:lnTo>
                      <a:pt x="1548" y="175"/>
                    </a:lnTo>
                    <a:lnTo>
                      <a:pt x="1506" y="140"/>
                    </a:lnTo>
                    <a:lnTo>
                      <a:pt x="1462" y="108"/>
                    </a:lnTo>
                    <a:lnTo>
                      <a:pt x="1415" y="79"/>
                    </a:lnTo>
                    <a:lnTo>
                      <a:pt x="1366" y="56"/>
                    </a:lnTo>
                    <a:lnTo>
                      <a:pt x="1316" y="36"/>
                    </a:lnTo>
                    <a:lnTo>
                      <a:pt x="1264" y="21"/>
                    </a:lnTo>
                    <a:lnTo>
                      <a:pt x="1212" y="9"/>
                    </a:lnTo>
                    <a:lnTo>
                      <a:pt x="1159" y="2"/>
                    </a:lnTo>
                    <a:lnTo>
                      <a:pt x="1106" y="0"/>
                    </a:lnTo>
                    <a:lnTo>
                      <a:pt x="1093" y="37"/>
                    </a:lnTo>
                    <a:lnTo>
                      <a:pt x="1078" y="70"/>
                    </a:lnTo>
                    <a:lnTo>
                      <a:pt x="1058" y="103"/>
                    </a:lnTo>
                    <a:lnTo>
                      <a:pt x="1035" y="131"/>
                    </a:lnTo>
                    <a:lnTo>
                      <a:pt x="1008" y="158"/>
                    </a:lnTo>
                    <a:lnTo>
                      <a:pt x="981" y="180"/>
                    </a:lnTo>
                    <a:lnTo>
                      <a:pt x="949" y="199"/>
                    </a:lnTo>
                    <a:lnTo>
                      <a:pt x="916" y="212"/>
                    </a:lnTo>
                    <a:lnTo>
                      <a:pt x="882" y="221"/>
                    </a:lnTo>
                    <a:lnTo>
                      <a:pt x="846" y="226"/>
                    </a:lnTo>
                    <a:lnTo>
                      <a:pt x="812" y="226"/>
                    </a:lnTo>
                    <a:lnTo>
                      <a:pt x="777" y="221"/>
                    </a:lnTo>
                    <a:lnTo>
                      <a:pt x="742" y="212"/>
                    </a:lnTo>
                    <a:lnTo>
                      <a:pt x="710" y="199"/>
                    </a:lnTo>
                    <a:lnTo>
                      <a:pt x="678" y="180"/>
                    </a:lnTo>
                    <a:lnTo>
                      <a:pt x="650" y="158"/>
                    </a:lnTo>
                    <a:lnTo>
                      <a:pt x="623" y="131"/>
                    </a:lnTo>
                    <a:lnTo>
                      <a:pt x="601" y="103"/>
                    </a:lnTo>
                    <a:lnTo>
                      <a:pt x="580" y="70"/>
                    </a:lnTo>
                    <a:lnTo>
                      <a:pt x="565" y="37"/>
                    </a:lnTo>
                    <a:lnTo>
                      <a:pt x="552" y="0"/>
                    </a:lnTo>
                    <a:lnTo>
                      <a:pt x="499" y="2"/>
                    </a:lnTo>
                    <a:lnTo>
                      <a:pt x="446" y="9"/>
                    </a:lnTo>
                    <a:lnTo>
                      <a:pt x="394" y="21"/>
                    </a:lnTo>
                    <a:lnTo>
                      <a:pt x="342" y="36"/>
                    </a:lnTo>
                    <a:lnTo>
                      <a:pt x="293" y="56"/>
                    </a:lnTo>
                    <a:lnTo>
                      <a:pt x="243" y="79"/>
                    </a:lnTo>
                    <a:lnTo>
                      <a:pt x="196" y="108"/>
                    </a:lnTo>
                    <a:lnTo>
                      <a:pt x="152" y="140"/>
                    </a:lnTo>
                    <a:lnTo>
                      <a:pt x="110" y="175"/>
                    </a:lnTo>
                    <a:lnTo>
                      <a:pt x="71" y="215"/>
                    </a:lnTo>
                    <a:lnTo>
                      <a:pt x="33" y="257"/>
                    </a:lnTo>
                    <a:lnTo>
                      <a:pt x="0" y="302"/>
                    </a:lnTo>
                    <a:lnTo>
                      <a:pt x="0" y="906"/>
                    </a:lnTo>
                    <a:lnTo>
                      <a:pt x="276" y="906"/>
                    </a:lnTo>
                  </a:path>
                </a:pathLst>
              </a:custGeom>
              <a:noFill/>
              <a:ln w="3175">
                <a:solidFill>
                  <a:srgbClr val="000000"/>
                </a:solidFill>
                <a:prstDash val="solid"/>
                <a:round/>
                <a:headEnd/>
                <a:tailEnd/>
              </a:ln>
            </p:spPr>
            <p:txBody>
              <a:bodyPr/>
              <a:lstStyle/>
              <a:p>
                <a:endParaRPr lang="en-US"/>
              </a:p>
            </p:txBody>
          </p:sp>
        </p:grpSp>
        <p:grpSp>
          <p:nvGrpSpPr>
            <p:cNvPr id="9230" name="Group 190"/>
            <p:cNvGrpSpPr>
              <a:grpSpLocks/>
            </p:cNvGrpSpPr>
            <p:nvPr/>
          </p:nvGrpSpPr>
          <p:grpSpPr bwMode="auto">
            <a:xfrm>
              <a:off x="4560" y="1200"/>
              <a:ext cx="698" cy="696"/>
              <a:chOff x="4560" y="1200"/>
              <a:chExt cx="698" cy="696"/>
            </a:xfrm>
          </p:grpSpPr>
          <p:grpSp>
            <p:nvGrpSpPr>
              <p:cNvPr id="9231" name="Group 165"/>
              <p:cNvGrpSpPr>
                <a:grpSpLocks/>
              </p:cNvGrpSpPr>
              <p:nvPr/>
            </p:nvGrpSpPr>
            <p:grpSpPr bwMode="auto">
              <a:xfrm>
                <a:off x="4560" y="1703"/>
                <a:ext cx="698" cy="193"/>
                <a:chOff x="4745" y="3239"/>
                <a:chExt cx="698" cy="193"/>
              </a:xfrm>
            </p:grpSpPr>
            <p:sp>
              <p:nvSpPr>
                <p:cNvPr id="9240" name="Rectangle 166"/>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sz="2400">
                    <a:cs typeface="Angsana New" pitchFamily="18" charset="-34"/>
                  </a:endParaRPr>
                </a:p>
              </p:txBody>
            </p:sp>
            <p:sp>
              <p:nvSpPr>
                <p:cNvPr id="9241" name="Rectangle 167"/>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sz="2400">
                    <a:cs typeface="Angsana New" pitchFamily="18" charset="-34"/>
                  </a:endParaRPr>
                </a:p>
              </p:txBody>
            </p:sp>
            <p:sp>
              <p:nvSpPr>
                <p:cNvPr id="9242" name="Freeform 168"/>
                <p:cNvSpPr>
                  <a:spLocks/>
                </p:cNvSpPr>
                <p:nvPr/>
              </p:nvSpPr>
              <p:spPr bwMode="auto">
                <a:xfrm>
                  <a:off x="4745" y="3239"/>
                  <a:ext cx="698" cy="193"/>
                </a:xfrm>
                <a:custGeom>
                  <a:avLst/>
                  <a:gdLst>
                    <a:gd name="T0" fmla="*/ 0 w 2094"/>
                    <a:gd name="T1" fmla="*/ 65 h 577"/>
                    <a:gd name="T2" fmla="*/ 7 w 2094"/>
                    <a:gd name="T3" fmla="*/ 58 h 577"/>
                    <a:gd name="T4" fmla="*/ 226 w 2094"/>
                    <a:gd name="T5" fmla="*/ 58 h 577"/>
                    <a:gd name="T6" fmla="*/ 226 w 2094"/>
                    <a:gd name="T7" fmla="*/ 7 h 577"/>
                    <a:gd name="T8" fmla="*/ 233 w 2094"/>
                    <a:gd name="T9" fmla="*/ 0 h 577"/>
                    <a:gd name="T10" fmla="*/ 233 w 2094"/>
                    <a:gd name="T11" fmla="*/ 65 h 577"/>
                    <a:gd name="T12" fmla="*/ 0 w 2094"/>
                    <a:gd name="T13" fmla="*/ 65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9243" name="Freeform 169"/>
                <p:cNvSpPr>
                  <a:spLocks/>
                </p:cNvSpPr>
                <p:nvPr/>
              </p:nvSpPr>
              <p:spPr bwMode="auto">
                <a:xfrm>
                  <a:off x="4745" y="3239"/>
                  <a:ext cx="698" cy="193"/>
                </a:xfrm>
                <a:custGeom>
                  <a:avLst/>
                  <a:gdLst>
                    <a:gd name="T0" fmla="*/ 0 w 2094"/>
                    <a:gd name="T1" fmla="*/ 65 h 577"/>
                    <a:gd name="T2" fmla="*/ 7 w 2094"/>
                    <a:gd name="T3" fmla="*/ 58 h 577"/>
                    <a:gd name="T4" fmla="*/ 7 w 2094"/>
                    <a:gd name="T5" fmla="*/ 7 h 577"/>
                    <a:gd name="T6" fmla="*/ 226 w 2094"/>
                    <a:gd name="T7" fmla="*/ 7 h 577"/>
                    <a:gd name="T8" fmla="*/ 233 w 2094"/>
                    <a:gd name="T9" fmla="*/ 0 h 577"/>
                    <a:gd name="T10" fmla="*/ 0 w 2094"/>
                    <a:gd name="T11" fmla="*/ 0 h 577"/>
                    <a:gd name="T12" fmla="*/ 0 w 2094"/>
                    <a:gd name="T13" fmla="*/ 65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9244" name="Freeform 170"/>
                <p:cNvSpPr>
                  <a:spLocks/>
                </p:cNvSpPr>
                <p:nvPr/>
              </p:nvSpPr>
              <p:spPr bwMode="auto">
                <a:xfrm>
                  <a:off x="5181" y="3293"/>
                  <a:ext cx="219" cy="42"/>
                </a:xfrm>
                <a:custGeom>
                  <a:avLst/>
                  <a:gdLst>
                    <a:gd name="T0" fmla="*/ 15 w 655"/>
                    <a:gd name="T1" fmla="*/ 11 h 127"/>
                    <a:gd name="T2" fmla="*/ 15 w 655"/>
                    <a:gd name="T3" fmla="*/ 14 h 127"/>
                    <a:gd name="T4" fmla="*/ 59 w 655"/>
                    <a:gd name="T5" fmla="*/ 14 h 127"/>
                    <a:gd name="T6" fmla="*/ 59 w 655"/>
                    <a:gd name="T7" fmla="*/ 11 h 127"/>
                    <a:gd name="T8" fmla="*/ 73 w 655"/>
                    <a:gd name="T9" fmla="*/ 11 h 127"/>
                    <a:gd name="T10" fmla="*/ 73 w 655"/>
                    <a:gd name="T11" fmla="*/ 4 h 127"/>
                    <a:gd name="T12" fmla="*/ 59 w 655"/>
                    <a:gd name="T13" fmla="*/ 4 h 127"/>
                    <a:gd name="T14" fmla="*/ 59 w 655"/>
                    <a:gd name="T15" fmla="*/ 0 h 127"/>
                    <a:gd name="T16" fmla="*/ 15 w 655"/>
                    <a:gd name="T17" fmla="*/ 0 h 127"/>
                    <a:gd name="T18" fmla="*/ 15 w 655"/>
                    <a:gd name="T19" fmla="*/ 4 h 127"/>
                    <a:gd name="T20" fmla="*/ 0 w 655"/>
                    <a:gd name="T21" fmla="*/ 4 h 127"/>
                    <a:gd name="T22" fmla="*/ 0 w 655"/>
                    <a:gd name="T23" fmla="*/ 11 h 127"/>
                    <a:gd name="T24" fmla="*/ 15 w 655"/>
                    <a:gd name="T25" fmla="*/ 11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9232" name="Rectangle 171"/>
              <p:cNvSpPr>
                <a:spLocks noChangeArrowheads="1"/>
              </p:cNvSpPr>
              <p:nvPr/>
            </p:nvSpPr>
            <p:spPr bwMode="auto">
              <a:xfrm>
                <a:off x="4778" y="1640"/>
                <a:ext cx="262" cy="44"/>
              </a:xfrm>
              <a:prstGeom prst="rect">
                <a:avLst/>
              </a:prstGeom>
              <a:solidFill>
                <a:srgbClr val="000000"/>
              </a:solidFill>
              <a:ln w="9525">
                <a:noFill/>
                <a:miter lim="800000"/>
                <a:headEnd/>
                <a:tailEnd/>
              </a:ln>
            </p:spPr>
            <p:txBody>
              <a:bodyPr/>
              <a:lstStyle/>
              <a:p>
                <a:endParaRPr lang="en-US" sz="2400">
                  <a:cs typeface="Angsana New" pitchFamily="18" charset="-34"/>
                </a:endParaRPr>
              </a:p>
            </p:txBody>
          </p:sp>
          <p:sp>
            <p:nvSpPr>
              <p:cNvPr id="9233" name="Rectangle 172"/>
              <p:cNvSpPr>
                <a:spLocks noChangeArrowheads="1"/>
              </p:cNvSpPr>
              <p:nvPr/>
            </p:nvSpPr>
            <p:spPr bwMode="auto">
              <a:xfrm>
                <a:off x="4604" y="1746"/>
                <a:ext cx="43" cy="32"/>
              </a:xfrm>
              <a:prstGeom prst="rect">
                <a:avLst/>
              </a:prstGeom>
              <a:solidFill>
                <a:srgbClr val="008000"/>
              </a:solidFill>
              <a:ln w="9525">
                <a:noFill/>
                <a:miter lim="800000"/>
                <a:headEnd/>
                <a:tailEnd/>
              </a:ln>
            </p:spPr>
            <p:txBody>
              <a:bodyPr/>
              <a:lstStyle/>
              <a:p>
                <a:endParaRPr lang="en-US" sz="2400">
                  <a:cs typeface="Angsana New" pitchFamily="18" charset="-34"/>
                </a:endParaRPr>
              </a:p>
            </p:txBody>
          </p:sp>
          <p:sp>
            <p:nvSpPr>
              <p:cNvPr id="9234" name="Rectangle 173"/>
              <p:cNvSpPr>
                <a:spLocks noChangeArrowheads="1"/>
              </p:cNvSpPr>
              <p:nvPr/>
            </p:nvSpPr>
            <p:spPr bwMode="auto">
              <a:xfrm>
                <a:off x="4604" y="1746"/>
                <a:ext cx="22" cy="16"/>
              </a:xfrm>
              <a:prstGeom prst="rect">
                <a:avLst/>
              </a:prstGeom>
              <a:solidFill>
                <a:srgbClr val="00FF00"/>
              </a:solidFill>
              <a:ln w="9525">
                <a:noFill/>
                <a:miter lim="800000"/>
                <a:headEnd/>
                <a:tailEnd/>
              </a:ln>
            </p:spPr>
            <p:txBody>
              <a:bodyPr/>
              <a:lstStyle/>
              <a:p>
                <a:endParaRPr lang="en-US" sz="2400">
                  <a:cs typeface="Angsana New" pitchFamily="18" charset="-34"/>
                </a:endParaRPr>
              </a:p>
            </p:txBody>
          </p:sp>
          <p:grpSp>
            <p:nvGrpSpPr>
              <p:cNvPr id="9235" name="Group 175"/>
              <p:cNvGrpSpPr>
                <a:grpSpLocks/>
              </p:cNvGrpSpPr>
              <p:nvPr/>
            </p:nvGrpSpPr>
            <p:grpSpPr bwMode="auto">
              <a:xfrm>
                <a:off x="4615" y="1200"/>
                <a:ext cx="611" cy="428"/>
                <a:chOff x="3744" y="2592"/>
                <a:chExt cx="611" cy="428"/>
              </a:xfrm>
            </p:grpSpPr>
            <p:sp>
              <p:nvSpPr>
                <p:cNvPr id="9236" name="Rectangle 176"/>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sz="2400">
                    <a:cs typeface="Angsana New" pitchFamily="18" charset="-34"/>
                  </a:endParaRPr>
                </a:p>
              </p:txBody>
            </p:sp>
            <p:sp>
              <p:nvSpPr>
                <p:cNvPr id="9237" name="Freeform 177"/>
                <p:cNvSpPr>
                  <a:spLocks noEditPoints="1"/>
                </p:cNvSpPr>
                <p:nvPr/>
              </p:nvSpPr>
              <p:spPr bwMode="auto">
                <a:xfrm>
                  <a:off x="3744" y="2592"/>
                  <a:ext cx="611" cy="428"/>
                </a:xfrm>
                <a:custGeom>
                  <a:avLst/>
                  <a:gdLst>
                    <a:gd name="T0" fmla="*/ 0 w 1833"/>
                    <a:gd name="T1" fmla="*/ 143 h 1282"/>
                    <a:gd name="T2" fmla="*/ 204 w 1833"/>
                    <a:gd name="T3" fmla="*/ 143 h 1282"/>
                    <a:gd name="T4" fmla="*/ 204 w 1833"/>
                    <a:gd name="T5" fmla="*/ 0 h 1282"/>
                    <a:gd name="T6" fmla="*/ 0 w 1833"/>
                    <a:gd name="T7" fmla="*/ 0 h 1282"/>
                    <a:gd name="T8" fmla="*/ 0 w 1833"/>
                    <a:gd name="T9" fmla="*/ 143 h 1282"/>
                    <a:gd name="T10" fmla="*/ 7 w 1833"/>
                    <a:gd name="T11" fmla="*/ 136 h 1282"/>
                    <a:gd name="T12" fmla="*/ 196 w 1833"/>
                    <a:gd name="T13" fmla="*/ 136 h 1282"/>
                    <a:gd name="T14" fmla="*/ 196 w 1833"/>
                    <a:gd name="T15" fmla="*/ 7 h 1282"/>
                    <a:gd name="T16" fmla="*/ 7 w 1833"/>
                    <a:gd name="T17" fmla="*/ 7 h 1282"/>
                    <a:gd name="T18" fmla="*/ 7 w 1833"/>
                    <a:gd name="T19" fmla="*/ 13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9238" name="Freeform 178"/>
                <p:cNvSpPr>
                  <a:spLocks/>
                </p:cNvSpPr>
                <p:nvPr/>
              </p:nvSpPr>
              <p:spPr bwMode="auto">
                <a:xfrm>
                  <a:off x="3744" y="2592"/>
                  <a:ext cx="567" cy="384"/>
                </a:xfrm>
                <a:custGeom>
                  <a:avLst/>
                  <a:gdLst>
                    <a:gd name="T0" fmla="*/ 7 w 1701"/>
                    <a:gd name="T1" fmla="*/ 121 h 1152"/>
                    <a:gd name="T2" fmla="*/ 0 w 1701"/>
                    <a:gd name="T3" fmla="*/ 128 h 1152"/>
                    <a:gd name="T4" fmla="*/ 0 w 1701"/>
                    <a:gd name="T5" fmla="*/ 0 h 1152"/>
                    <a:gd name="T6" fmla="*/ 189 w 1701"/>
                    <a:gd name="T7" fmla="*/ 0 h 1152"/>
                    <a:gd name="T8" fmla="*/ 182 w 1701"/>
                    <a:gd name="T9" fmla="*/ 7 h 1152"/>
                    <a:gd name="T10" fmla="*/ 7 w 1701"/>
                    <a:gd name="T11" fmla="*/ 7 h 1152"/>
                    <a:gd name="T12" fmla="*/ 7 w 1701"/>
                    <a:gd name="T13" fmla="*/ 121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9239" name="Rectangle 179"/>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sz="2400">
                    <a:cs typeface="Angsana New" pitchFamily="18" charset="-34"/>
                  </a:endParaRPr>
                </a:p>
              </p:txBody>
            </p:sp>
          </p:grpSp>
        </p:grpSp>
      </p:grpSp>
    </p:spTree>
    <p:extLst>
      <p:ext uri="{BB962C8B-B14F-4D97-AF65-F5344CB8AC3E}">
        <p14:creationId xmlns:p14="http://schemas.microsoft.com/office/powerpoint/2010/main" val="110285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8ACD-E390-4B5E-AE02-D29E29277373}"/>
              </a:ext>
            </a:extLst>
          </p:cNvPr>
          <p:cNvSpPr>
            <a:spLocks noGrp="1"/>
          </p:cNvSpPr>
          <p:nvPr>
            <p:ph type="title"/>
          </p:nvPr>
        </p:nvSpPr>
        <p:spPr/>
        <p:txBody>
          <a:bodyPr>
            <a:normAutofit/>
          </a:bodyPr>
          <a:lstStyle/>
          <a:p>
            <a:r>
              <a:rPr lang="en-US" sz="4400" dirty="0"/>
              <a:t>Components of Data Communications</a:t>
            </a:r>
          </a:p>
        </p:txBody>
      </p:sp>
      <p:sp>
        <p:nvSpPr>
          <p:cNvPr id="3" name="Oval 110">
            <a:extLst>
              <a:ext uri="{FF2B5EF4-FFF2-40B4-BE49-F238E27FC236}">
                <a16:creationId xmlns:a16="http://schemas.microsoft.com/office/drawing/2014/main" id="{0B436043-27C8-4285-8CD7-84691D88209C}"/>
              </a:ext>
            </a:extLst>
          </p:cNvPr>
          <p:cNvSpPr>
            <a:spLocks noChangeArrowheads="1"/>
          </p:cNvSpPr>
          <p:nvPr/>
        </p:nvSpPr>
        <p:spPr bwMode="auto">
          <a:xfrm rot="5400000">
            <a:off x="3290094" y="2196306"/>
            <a:ext cx="2478088" cy="4638675"/>
          </a:xfrm>
          <a:prstGeom prst="ellipse">
            <a:avLst/>
          </a:prstGeom>
          <a:gradFill rotWithShape="0">
            <a:gsLst>
              <a:gs pos="0">
                <a:srgbClr val="FFFF99"/>
              </a:gs>
              <a:gs pos="100000">
                <a:srgbClr val="FFFF99">
                  <a:gamma/>
                  <a:tint val="0"/>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 name="Rectangle 71">
            <a:extLst>
              <a:ext uri="{FF2B5EF4-FFF2-40B4-BE49-F238E27FC236}">
                <a16:creationId xmlns:a16="http://schemas.microsoft.com/office/drawing/2014/main" id="{F56B10DE-132E-4B6E-9AAE-B6012CF75400}"/>
              </a:ext>
            </a:extLst>
          </p:cNvPr>
          <p:cNvSpPr>
            <a:spLocks noChangeArrowheads="1"/>
          </p:cNvSpPr>
          <p:nvPr/>
        </p:nvSpPr>
        <p:spPr bwMode="auto">
          <a:xfrm>
            <a:off x="725488" y="1925638"/>
            <a:ext cx="21304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dirty="0">
                <a:solidFill>
                  <a:srgbClr val="C00000"/>
                </a:solidFill>
                <a:latin typeface="Arial" charset="0"/>
              </a:rPr>
              <a:t>message</a:t>
            </a:r>
          </a:p>
        </p:txBody>
      </p:sp>
      <p:sp>
        <p:nvSpPr>
          <p:cNvPr id="5" name="Line 76">
            <a:extLst>
              <a:ext uri="{FF2B5EF4-FFF2-40B4-BE49-F238E27FC236}">
                <a16:creationId xmlns:a16="http://schemas.microsoft.com/office/drawing/2014/main" id="{DA6B3221-8124-405B-823E-A2262F565C5F}"/>
              </a:ext>
            </a:extLst>
          </p:cNvPr>
          <p:cNvSpPr>
            <a:spLocks noChangeShapeType="1"/>
          </p:cNvSpPr>
          <p:nvPr/>
        </p:nvSpPr>
        <p:spPr bwMode="auto">
          <a:xfrm flipH="1">
            <a:off x="1676400" y="2286000"/>
            <a:ext cx="0" cy="48895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 name="Line 77">
            <a:extLst>
              <a:ext uri="{FF2B5EF4-FFF2-40B4-BE49-F238E27FC236}">
                <a16:creationId xmlns:a16="http://schemas.microsoft.com/office/drawing/2014/main" id="{9AE7C3B1-EBF4-4919-97C7-C906D0669260}"/>
              </a:ext>
            </a:extLst>
          </p:cNvPr>
          <p:cNvSpPr>
            <a:spLocks noChangeShapeType="1"/>
          </p:cNvSpPr>
          <p:nvPr/>
        </p:nvSpPr>
        <p:spPr bwMode="auto">
          <a:xfrm flipH="1">
            <a:off x="1676400" y="3352800"/>
            <a:ext cx="0" cy="76200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 name="Line 78">
            <a:extLst>
              <a:ext uri="{FF2B5EF4-FFF2-40B4-BE49-F238E27FC236}">
                <a16:creationId xmlns:a16="http://schemas.microsoft.com/office/drawing/2014/main" id="{754C63E2-2661-458C-A32B-2A98176201A5}"/>
              </a:ext>
            </a:extLst>
          </p:cNvPr>
          <p:cNvSpPr>
            <a:spLocks noChangeShapeType="1"/>
          </p:cNvSpPr>
          <p:nvPr/>
        </p:nvSpPr>
        <p:spPr bwMode="auto">
          <a:xfrm>
            <a:off x="2514600" y="4419600"/>
            <a:ext cx="1219200" cy="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 name="Line 79">
            <a:extLst>
              <a:ext uri="{FF2B5EF4-FFF2-40B4-BE49-F238E27FC236}">
                <a16:creationId xmlns:a16="http://schemas.microsoft.com/office/drawing/2014/main" id="{B0442792-1B97-477A-89A7-A2F7B202C47D}"/>
              </a:ext>
            </a:extLst>
          </p:cNvPr>
          <p:cNvSpPr>
            <a:spLocks noChangeShapeType="1"/>
          </p:cNvSpPr>
          <p:nvPr/>
        </p:nvSpPr>
        <p:spPr bwMode="auto">
          <a:xfrm flipV="1">
            <a:off x="7239000" y="2362200"/>
            <a:ext cx="0" cy="461963"/>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 name="Line 80">
            <a:extLst>
              <a:ext uri="{FF2B5EF4-FFF2-40B4-BE49-F238E27FC236}">
                <a16:creationId xmlns:a16="http://schemas.microsoft.com/office/drawing/2014/main" id="{D127FEA1-D501-4597-80DF-C33E6C333805}"/>
              </a:ext>
            </a:extLst>
          </p:cNvPr>
          <p:cNvSpPr>
            <a:spLocks noChangeShapeType="1"/>
          </p:cNvSpPr>
          <p:nvPr/>
        </p:nvSpPr>
        <p:spPr bwMode="auto">
          <a:xfrm flipV="1">
            <a:off x="7239000" y="3394075"/>
            <a:ext cx="0" cy="83820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0" name="Line 81">
            <a:extLst>
              <a:ext uri="{FF2B5EF4-FFF2-40B4-BE49-F238E27FC236}">
                <a16:creationId xmlns:a16="http://schemas.microsoft.com/office/drawing/2014/main" id="{95EFD84B-9A7A-4BEA-A67F-4E429D3BF665}"/>
              </a:ext>
            </a:extLst>
          </p:cNvPr>
          <p:cNvSpPr>
            <a:spLocks noChangeShapeType="1"/>
          </p:cNvSpPr>
          <p:nvPr/>
        </p:nvSpPr>
        <p:spPr bwMode="auto">
          <a:xfrm>
            <a:off x="5181600" y="4419600"/>
            <a:ext cx="1371600" cy="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 name="Rectangle 86">
            <a:extLst>
              <a:ext uri="{FF2B5EF4-FFF2-40B4-BE49-F238E27FC236}">
                <a16:creationId xmlns:a16="http://schemas.microsoft.com/office/drawing/2014/main" id="{3DABA8ED-EFB8-4372-B440-6A68997DAB6A}"/>
              </a:ext>
            </a:extLst>
          </p:cNvPr>
          <p:cNvSpPr>
            <a:spLocks noChangeArrowheads="1"/>
          </p:cNvSpPr>
          <p:nvPr/>
        </p:nvSpPr>
        <p:spPr bwMode="auto">
          <a:xfrm>
            <a:off x="3619500" y="2927350"/>
            <a:ext cx="19510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dirty="0">
                <a:solidFill>
                  <a:srgbClr val="7030A0"/>
                </a:solidFill>
                <a:latin typeface="Arial" charset="0"/>
              </a:rPr>
              <a:t>Communications </a:t>
            </a:r>
          </a:p>
          <a:p>
            <a:pPr algn="ctr" eaLnBrk="1" hangingPunct="1">
              <a:defRPr/>
            </a:pPr>
            <a:r>
              <a:rPr lang="en-US" altLang="en-US" sz="1600" b="1" dirty="0">
                <a:solidFill>
                  <a:srgbClr val="7030A0"/>
                </a:solidFill>
                <a:latin typeface="Arial" charset="0"/>
              </a:rPr>
              <a:t>system</a:t>
            </a:r>
            <a:endParaRPr lang="en-US" altLang="en-US" sz="2400" b="1" dirty="0">
              <a:solidFill>
                <a:srgbClr val="7030A0"/>
              </a:solidFill>
              <a:latin typeface="Times New Roman" charset="0"/>
              <a:cs typeface="FreesiaUPC" charset="0"/>
            </a:endParaRPr>
          </a:p>
        </p:txBody>
      </p:sp>
      <p:sp>
        <p:nvSpPr>
          <p:cNvPr id="12" name="Rectangle 87">
            <a:extLst>
              <a:ext uri="{FF2B5EF4-FFF2-40B4-BE49-F238E27FC236}">
                <a16:creationId xmlns:a16="http://schemas.microsoft.com/office/drawing/2014/main" id="{A95D7652-E6DF-41DF-B775-1252B019BE3A}"/>
              </a:ext>
            </a:extLst>
          </p:cNvPr>
          <p:cNvSpPr>
            <a:spLocks noChangeArrowheads="1"/>
          </p:cNvSpPr>
          <p:nvPr/>
        </p:nvSpPr>
        <p:spPr bwMode="auto">
          <a:xfrm>
            <a:off x="990600" y="1427163"/>
            <a:ext cx="180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1800" b="1" dirty="0">
                <a:solidFill>
                  <a:srgbClr val="0070C0"/>
                </a:solidFill>
                <a:latin typeface="Arial" charset="0"/>
              </a:rPr>
              <a:t>Source system</a:t>
            </a:r>
          </a:p>
        </p:txBody>
      </p:sp>
      <p:sp>
        <p:nvSpPr>
          <p:cNvPr id="13" name="Rectangle 88">
            <a:extLst>
              <a:ext uri="{FF2B5EF4-FFF2-40B4-BE49-F238E27FC236}">
                <a16:creationId xmlns:a16="http://schemas.microsoft.com/office/drawing/2014/main" id="{05DFEAB2-1F93-4CE5-995C-807F8C4E51A5}"/>
              </a:ext>
            </a:extLst>
          </p:cNvPr>
          <p:cNvSpPr>
            <a:spLocks noChangeArrowheads="1"/>
          </p:cNvSpPr>
          <p:nvPr/>
        </p:nvSpPr>
        <p:spPr bwMode="auto">
          <a:xfrm>
            <a:off x="6110288" y="1463675"/>
            <a:ext cx="2279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1800" b="1" dirty="0">
                <a:solidFill>
                  <a:srgbClr val="00B050"/>
                </a:solidFill>
                <a:latin typeface="Arial" charset="0"/>
              </a:rPr>
              <a:t>Destination system</a:t>
            </a:r>
            <a:endParaRPr lang="en-US" altLang="en-US" b="1" dirty="0">
              <a:solidFill>
                <a:srgbClr val="00B050"/>
              </a:solidFill>
              <a:latin typeface="Times New Roman" charset="0"/>
              <a:cs typeface="FreesiaUPC" charset="0"/>
            </a:endParaRPr>
          </a:p>
        </p:txBody>
      </p:sp>
      <p:sp>
        <p:nvSpPr>
          <p:cNvPr id="14" name="Rectangle 95">
            <a:extLst>
              <a:ext uri="{FF2B5EF4-FFF2-40B4-BE49-F238E27FC236}">
                <a16:creationId xmlns:a16="http://schemas.microsoft.com/office/drawing/2014/main" id="{80766E2B-A93F-4327-A5F6-AC5638925758}"/>
              </a:ext>
            </a:extLst>
          </p:cNvPr>
          <p:cNvSpPr>
            <a:spLocks noChangeArrowheads="1"/>
          </p:cNvSpPr>
          <p:nvPr/>
        </p:nvSpPr>
        <p:spPr bwMode="auto">
          <a:xfrm>
            <a:off x="914400" y="2743200"/>
            <a:ext cx="1616075" cy="549275"/>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Source </a:t>
            </a:r>
          </a:p>
          <a:p>
            <a:pPr algn="ctr" eaLnBrk="1" hangingPunct="1">
              <a:defRPr/>
            </a:pPr>
            <a:r>
              <a:rPr lang="en-US" altLang="en-US" sz="1600" b="1">
                <a:latin typeface="Arial" charset="0"/>
              </a:rPr>
              <a:t>Device</a:t>
            </a:r>
            <a:endParaRPr lang="en-US" altLang="en-US" sz="2000">
              <a:latin typeface="Times New Roman" charset="0"/>
              <a:cs typeface="CordiaUPC" charset="0"/>
            </a:endParaRPr>
          </a:p>
        </p:txBody>
      </p:sp>
      <p:sp>
        <p:nvSpPr>
          <p:cNvPr id="15" name="Rectangle 96">
            <a:extLst>
              <a:ext uri="{FF2B5EF4-FFF2-40B4-BE49-F238E27FC236}">
                <a16:creationId xmlns:a16="http://schemas.microsoft.com/office/drawing/2014/main" id="{99B60B75-D13B-49B7-8250-5710AF4969AA}"/>
              </a:ext>
            </a:extLst>
          </p:cNvPr>
          <p:cNvSpPr>
            <a:spLocks noChangeArrowheads="1"/>
          </p:cNvSpPr>
          <p:nvPr/>
        </p:nvSpPr>
        <p:spPr bwMode="auto">
          <a:xfrm>
            <a:off x="914400" y="4114800"/>
            <a:ext cx="1600200" cy="482600"/>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Transmitter</a:t>
            </a:r>
            <a:endParaRPr lang="en-US" altLang="en-US" sz="2000">
              <a:latin typeface="Times New Roman" charset="0"/>
              <a:cs typeface="CordiaUPC" charset="0"/>
            </a:endParaRPr>
          </a:p>
        </p:txBody>
      </p:sp>
      <p:sp>
        <p:nvSpPr>
          <p:cNvPr id="16" name="Rectangle 97">
            <a:extLst>
              <a:ext uri="{FF2B5EF4-FFF2-40B4-BE49-F238E27FC236}">
                <a16:creationId xmlns:a16="http://schemas.microsoft.com/office/drawing/2014/main" id="{DEF00331-4AB2-493A-BEF7-CA769FD8A553}"/>
              </a:ext>
            </a:extLst>
          </p:cNvPr>
          <p:cNvSpPr>
            <a:spLocks noChangeArrowheads="1"/>
          </p:cNvSpPr>
          <p:nvPr/>
        </p:nvSpPr>
        <p:spPr bwMode="auto">
          <a:xfrm>
            <a:off x="3733800" y="4114800"/>
            <a:ext cx="1676400" cy="609600"/>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Transmission</a:t>
            </a:r>
          </a:p>
          <a:p>
            <a:pPr algn="ctr" eaLnBrk="1" hangingPunct="1">
              <a:defRPr/>
            </a:pPr>
            <a:r>
              <a:rPr lang="en-US" altLang="en-US" sz="1600" b="1">
                <a:latin typeface="Arial" charset="0"/>
              </a:rPr>
              <a:t>medium</a:t>
            </a:r>
            <a:endParaRPr lang="en-US" altLang="en-US" sz="2400">
              <a:latin typeface="Times New Roman" charset="0"/>
              <a:cs typeface="CordiaUPC" charset="0"/>
            </a:endParaRPr>
          </a:p>
        </p:txBody>
      </p:sp>
      <p:sp>
        <p:nvSpPr>
          <p:cNvPr id="17" name="Rectangle 98">
            <a:extLst>
              <a:ext uri="{FF2B5EF4-FFF2-40B4-BE49-F238E27FC236}">
                <a16:creationId xmlns:a16="http://schemas.microsoft.com/office/drawing/2014/main" id="{F8045134-94D3-4DDD-BDD6-19AEDCFD7474}"/>
              </a:ext>
            </a:extLst>
          </p:cNvPr>
          <p:cNvSpPr>
            <a:spLocks noChangeArrowheads="1"/>
          </p:cNvSpPr>
          <p:nvPr/>
        </p:nvSpPr>
        <p:spPr bwMode="auto">
          <a:xfrm>
            <a:off x="6553200" y="4191000"/>
            <a:ext cx="1412875" cy="473075"/>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Receiver</a:t>
            </a:r>
            <a:endParaRPr lang="en-US" altLang="en-US" sz="2400">
              <a:latin typeface="Times New Roman" charset="0"/>
              <a:cs typeface="CordiaUPC" charset="0"/>
            </a:endParaRPr>
          </a:p>
        </p:txBody>
      </p:sp>
      <p:sp>
        <p:nvSpPr>
          <p:cNvPr id="18" name="Rectangle 99">
            <a:extLst>
              <a:ext uri="{FF2B5EF4-FFF2-40B4-BE49-F238E27FC236}">
                <a16:creationId xmlns:a16="http://schemas.microsoft.com/office/drawing/2014/main" id="{4E2A55DF-1617-4CF9-88BF-FEDDE3778AF0}"/>
              </a:ext>
            </a:extLst>
          </p:cNvPr>
          <p:cNvSpPr>
            <a:spLocks noChangeArrowheads="1"/>
          </p:cNvSpPr>
          <p:nvPr/>
        </p:nvSpPr>
        <p:spPr bwMode="auto">
          <a:xfrm>
            <a:off x="6477000" y="2819400"/>
            <a:ext cx="1524000" cy="533400"/>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Destination </a:t>
            </a:r>
          </a:p>
          <a:p>
            <a:pPr algn="ctr" eaLnBrk="1" hangingPunct="1">
              <a:defRPr/>
            </a:pPr>
            <a:r>
              <a:rPr lang="en-US" altLang="en-US" sz="1600" b="1">
                <a:latin typeface="Arial" charset="0"/>
              </a:rPr>
              <a:t>device</a:t>
            </a:r>
            <a:endParaRPr lang="en-US" altLang="en-US" sz="2000">
              <a:latin typeface="Times New Roman" charset="0"/>
              <a:cs typeface="CordiaUPC" charset="0"/>
            </a:endParaRPr>
          </a:p>
        </p:txBody>
      </p:sp>
      <p:sp>
        <p:nvSpPr>
          <p:cNvPr id="19" name="Rectangle 100">
            <a:extLst>
              <a:ext uri="{FF2B5EF4-FFF2-40B4-BE49-F238E27FC236}">
                <a16:creationId xmlns:a16="http://schemas.microsoft.com/office/drawing/2014/main" id="{67D5BDC5-6ABE-4598-BB33-CEBDCC92D1D3}"/>
              </a:ext>
            </a:extLst>
          </p:cNvPr>
          <p:cNvSpPr>
            <a:spLocks noChangeArrowheads="1"/>
          </p:cNvSpPr>
          <p:nvPr/>
        </p:nvSpPr>
        <p:spPr bwMode="auto">
          <a:xfrm>
            <a:off x="1676400" y="3498850"/>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a:latin typeface="Arial" charset="0"/>
              </a:rPr>
              <a:t>input  data</a:t>
            </a:r>
          </a:p>
        </p:txBody>
      </p:sp>
      <p:sp>
        <p:nvSpPr>
          <p:cNvPr id="20" name="Rectangle 101">
            <a:extLst>
              <a:ext uri="{FF2B5EF4-FFF2-40B4-BE49-F238E27FC236}">
                <a16:creationId xmlns:a16="http://schemas.microsoft.com/office/drawing/2014/main" id="{16377843-15EC-4081-886F-0C33F2E22589}"/>
              </a:ext>
            </a:extLst>
          </p:cNvPr>
          <p:cNvSpPr>
            <a:spLocks noChangeArrowheads="1"/>
          </p:cNvSpPr>
          <p:nvPr/>
        </p:nvSpPr>
        <p:spPr bwMode="auto">
          <a:xfrm>
            <a:off x="2209800" y="4572000"/>
            <a:ext cx="1778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a:latin typeface="Arial" charset="0"/>
              </a:rPr>
              <a:t>transmitted  </a:t>
            </a:r>
          </a:p>
          <a:p>
            <a:pPr algn="ctr">
              <a:defRPr/>
            </a:pPr>
            <a:r>
              <a:rPr lang="en-US" altLang="en-US" sz="1400">
                <a:latin typeface="Arial" charset="0"/>
              </a:rPr>
              <a:t>signal</a:t>
            </a:r>
          </a:p>
        </p:txBody>
      </p:sp>
      <p:sp>
        <p:nvSpPr>
          <p:cNvPr id="21" name="Rectangle 102">
            <a:extLst>
              <a:ext uri="{FF2B5EF4-FFF2-40B4-BE49-F238E27FC236}">
                <a16:creationId xmlns:a16="http://schemas.microsoft.com/office/drawing/2014/main" id="{2F3BB35E-F4F5-4F79-898B-F93F3692FA51}"/>
              </a:ext>
            </a:extLst>
          </p:cNvPr>
          <p:cNvSpPr>
            <a:spLocks noChangeArrowheads="1"/>
          </p:cNvSpPr>
          <p:nvPr/>
        </p:nvSpPr>
        <p:spPr bwMode="auto">
          <a:xfrm>
            <a:off x="5192713" y="4513263"/>
            <a:ext cx="15636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a:latin typeface="Arial" charset="0"/>
              </a:rPr>
              <a:t>received </a:t>
            </a:r>
          </a:p>
          <a:p>
            <a:pPr algn="ctr">
              <a:defRPr/>
            </a:pPr>
            <a:r>
              <a:rPr lang="en-US" altLang="en-US" sz="1400">
                <a:latin typeface="Arial" charset="0"/>
              </a:rPr>
              <a:t>signal</a:t>
            </a:r>
          </a:p>
        </p:txBody>
      </p:sp>
      <p:sp>
        <p:nvSpPr>
          <p:cNvPr id="22" name="Rectangle 103">
            <a:extLst>
              <a:ext uri="{FF2B5EF4-FFF2-40B4-BE49-F238E27FC236}">
                <a16:creationId xmlns:a16="http://schemas.microsoft.com/office/drawing/2014/main" id="{F29D030F-7AC7-4519-9771-874C9D18165F}"/>
              </a:ext>
            </a:extLst>
          </p:cNvPr>
          <p:cNvSpPr>
            <a:spLocks noChangeArrowheads="1"/>
          </p:cNvSpPr>
          <p:nvPr/>
        </p:nvSpPr>
        <p:spPr bwMode="auto">
          <a:xfrm>
            <a:off x="5943600" y="3613150"/>
            <a:ext cx="12525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a:latin typeface="Arial" charset="0"/>
              </a:rPr>
              <a:t>output data</a:t>
            </a:r>
            <a:endParaRPr lang="en-US" altLang="en-US" sz="1200">
              <a:latin typeface="Arial" charset="0"/>
            </a:endParaRPr>
          </a:p>
        </p:txBody>
      </p:sp>
      <p:sp>
        <p:nvSpPr>
          <p:cNvPr id="23" name="Rectangle 104">
            <a:extLst>
              <a:ext uri="{FF2B5EF4-FFF2-40B4-BE49-F238E27FC236}">
                <a16:creationId xmlns:a16="http://schemas.microsoft.com/office/drawing/2014/main" id="{D6B06A24-DAEB-4BEF-834D-22AC7C35448C}"/>
              </a:ext>
            </a:extLst>
          </p:cNvPr>
          <p:cNvSpPr>
            <a:spLocks noChangeArrowheads="1"/>
          </p:cNvSpPr>
          <p:nvPr/>
        </p:nvSpPr>
        <p:spPr bwMode="auto">
          <a:xfrm>
            <a:off x="6763701" y="2047875"/>
            <a:ext cx="952184"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dirty="0">
                <a:solidFill>
                  <a:srgbClr val="C00000"/>
                </a:solidFill>
                <a:latin typeface="Arial" charset="0"/>
              </a:rPr>
              <a:t>message</a:t>
            </a:r>
            <a:endParaRPr lang="en-US" altLang="en-US" sz="1200" b="1" dirty="0">
              <a:solidFill>
                <a:srgbClr val="C00000"/>
              </a:solidFill>
              <a:latin typeface="Arial" charset="0"/>
            </a:endParaRPr>
          </a:p>
        </p:txBody>
      </p:sp>
      <p:sp>
        <p:nvSpPr>
          <p:cNvPr id="24" name="Oval 23">
            <a:extLst>
              <a:ext uri="{FF2B5EF4-FFF2-40B4-BE49-F238E27FC236}">
                <a16:creationId xmlns:a16="http://schemas.microsoft.com/office/drawing/2014/main" id="{70C74B67-137B-4303-98A9-6743121CBBED}"/>
              </a:ext>
            </a:extLst>
          </p:cNvPr>
          <p:cNvSpPr/>
          <p:nvPr/>
        </p:nvSpPr>
        <p:spPr>
          <a:xfrm>
            <a:off x="457200" y="1343819"/>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p>
        </p:txBody>
      </p:sp>
      <p:sp>
        <p:nvSpPr>
          <p:cNvPr id="25" name="Oval 24">
            <a:extLst>
              <a:ext uri="{FF2B5EF4-FFF2-40B4-BE49-F238E27FC236}">
                <a16:creationId xmlns:a16="http://schemas.microsoft.com/office/drawing/2014/main" id="{1426A519-AD85-4387-A70E-C42CB9FEEAA7}"/>
              </a:ext>
            </a:extLst>
          </p:cNvPr>
          <p:cNvSpPr/>
          <p:nvPr/>
        </p:nvSpPr>
        <p:spPr>
          <a:xfrm>
            <a:off x="5600700" y="1372353"/>
            <a:ext cx="533400" cy="533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sp>
        <p:nvSpPr>
          <p:cNvPr id="26" name="Oval 25">
            <a:extLst>
              <a:ext uri="{FF2B5EF4-FFF2-40B4-BE49-F238E27FC236}">
                <a16:creationId xmlns:a16="http://schemas.microsoft.com/office/drawing/2014/main" id="{2C6F96E0-490D-4F6A-A457-D4C52DA89980}"/>
              </a:ext>
            </a:extLst>
          </p:cNvPr>
          <p:cNvSpPr/>
          <p:nvPr/>
        </p:nvSpPr>
        <p:spPr>
          <a:xfrm>
            <a:off x="4328319" y="2381228"/>
            <a:ext cx="533400" cy="5334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sp>
        <p:nvSpPr>
          <p:cNvPr id="27" name="Oval 26">
            <a:extLst>
              <a:ext uri="{FF2B5EF4-FFF2-40B4-BE49-F238E27FC236}">
                <a16:creationId xmlns:a16="http://schemas.microsoft.com/office/drawing/2014/main" id="{F39F7364-3ECD-4864-A499-4DEEEC670C24}"/>
              </a:ext>
            </a:extLst>
          </p:cNvPr>
          <p:cNvSpPr/>
          <p:nvPr/>
        </p:nvSpPr>
        <p:spPr>
          <a:xfrm>
            <a:off x="2204834" y="1843895"/>
            <a:ext cx="533400" cy="5334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a:t>
            </a:r>
          </a:p>
        </p:txBody>
      </p:sp>
      <p:grpSp>
        <p:nvGrpSpPr>
          <p:cNvPr id="30" name="Group 29">
            <a:extLst>
              <a:ext uri="{FF2B5EF4-FFF2-40B4-BE49-F238E27FC236}">
                <a16:creationId xmlns:a16="http://schemas.microsoft.com/office/drawing/2014/main" id="{5CAFEF4C-259E-445F-88AF-1F3C07E2F650}"/>
              </a:ext>
            </a:extLst>
          </p:cNvPr>
          <p:cNvGrpSpPr/>
          <p:nvPr/>
        </p:nvGrpSpPr>
        <p:grpSpPr>
          <a:xfrm>
            <a:off x="2463994" y="5427697"/>
            <a:ext cx="1523806" cy="533400"/>
            <a:chOff x="2463994" y="5427697"/>
            <a:chExt cx="1523806" cy="533400"/>
          </a:xfrm>
        </p:grpSpPr>
        <p:sp>
          <p:nvSpPr>
            <p:cNvPr id="28" name="Oval 27">
              <a:extLst>
                <a:ext uri="{FF2B5EF4-FFF2-40B4-BE49-F238E27FC236}">
                  <a16:creationId xmlns:a16="http://schemas.microsoft.com/office/drawing/2014/main" id="{7AD7B234-53AF-413A-96BE-DCACDC5EA7F5}"/>
                </a:ext>
              </a:extLst>
            </p:cNvPr>
            <p:cNvSpPr/>
            <p:nvPr/>
          </p:nvSpPr>
          <p:spPr>
            <a:xfrm>
              <a:off x="2463994" y="5427697"/>
              <a:ext cx="533400" cy="533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5</a:t>
              </a:r>
            </a:p>
          </p:txBody>
        </p:sp>
        <p:sp>
          <p:nvSpPr>
            <p:cNvPr id="29" name="TextBox 28">
              <a:extLst>
                <a:ext uri="{FF2B5EF4-FFF2-40B4-BE49-F238E27FC236}">
                  <a16:creationId xmlns:a16="http://schemas.microsoft.com/office/drawing/2014/main" id="{C57612F7-7D7A-4D4C-9C15-687862B18273}"/>
                </a:ext>
              </a:extLst>
            </p:cNvPr>
            <p:cNvSpPr txBox="1"/>
            <p:nvPr/>
          </p:nvSpPr>
          <p:spPr>
            <a:xfrm>
              <a:off x="3019137" y="5515188"/>
              <a:ext cx="968663" cy="369332"/>
            </a:xfrm>
            <a:prstGeom prst="rect">
              <a:avLst/>
            </a:prstGeom>
            <a:noFill/>
          </p:spPr>
          <p:txBody>
            <a:bodyPr wrap="none" rtlCol="0">
              <a:spAutoFit/>
            </a:bodyPr>
            <a:lstStyle/>
            <a:p>
              <a:r>
                <a:rPr lang="en-US" dirty="0"/>
                <a:t>Protocol</a:t>
              </a:r>
            </a:p>
          </p:txBody>
        </p:sp>
      </p:grpSp>
    </p:spTree>
    <p:extLst>
      <p:ext uri="{BB962C8B-B14F-4D97-AF65-F5344CB8AC3E}">
        <p14:creationId xmlns:p14="http://schemas.microsoft.com/office/powerpoint/2010/main" val="31694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t>1.1.2 Message -Data Representation</a:t>
            </a:r>
          </a:p>
        </p:txBody>
      </p:sp>
      <p:sp>
        <p:nvSpPr>
          <p:cNvPr id="14339" name="Rectangle 3"/>
          <p:cNvSpPr>
            <a:spLocks noGrp="1" noChangeArrowheads="1"/>
          </p:cNvSpPr>
          <p:nvPr>
            <p:ph type="body" idx="1"/>
          </p:nvPr>
        </p:nvSpPr>
        <p:spPr>
          <a:xfrm>
            <a:off x="457200" y="1371600"/>
            <a:ext cx="8305800" cy="5105400"/>
          </a:xfrm>
        </p:spPr>
        <p:txBody>
          <a:bodyPr/>
          <a:lstStyle/>
          <a:p>
            <a:pPr eaLnBrk="1" hangingPunct="1">
              <a:defRPr/>
            </a:pPr>
            <a:r>
              <a:rPr lang="en-US" dirty="0"/>
              <a:t>Numbers</a:t>
            </a:r>
          </a:p>
          <a:p>
            <a:pPr lvl="1" eaLnBrk="1" hangingPunct="1">
              <a:defRPr/>
            </a:pPr>
            <a:r>
              <a:rPr lang="en-US" dirty="0"/>
              <a:t>8/16/32 bit integers, signed/unsigned</a:t>
            </a:r>
          </a:p>
          <a:p>
            <a:pPr lvl="1" eaLnBrk="1" hangingPunct="1">
              <a:defRPr/>
            </a:pPr>
            <a:r>
              <a:rPr lang="en-US" dirty="0"/>
              <a:t>floating-point</a:t>
            </a:r>
          </a:p>
          <a:p>
            <a:pPr eaLnBrk="1" hangingPunct="1">
              <a:defRPr/>
            </a:pPr>
            <a:r>
              <a:rPr lang="en-US" dirty="0"/>
              <a:t>Text</a:t>
            </a:r>
          </a:p>
          <a:p>
            <a:pPr lvl="1" eaLnBrk="1" hangingPunct="1">
              <a:defRPr/>
            </a:pPr>
            <a:r>
              <a:rPr lang="en-US" dirty="0"/>
              <a:t>ASCII, Unicode</a:t>
            </a:r>
          </a:p>
          <a:p>
            <a:pPr eaLnBrk="1" hangingPunct="1">
              <a:defRPr/>
            </a:pPr>
            <a:r>
              <a:rPr lang="en-US" dirty="0"/>
              <a:t>Images</a:t>
            </a:r>
          </a:p>
          <a:p>
            <a:pPr lvl="1" eaLnBrk="1" hangingPunct="1">
              <a:defRPr/>
            </a:pPr>
            <a:r>
              <a:rPr lang="en-US" dirty="0"/>
              <a:t>Bit patterns, Graphics formats JPG, PNG, </a:t>
            </a:r>
            <a:r>
              <a:rPr lang="en-US" i="1" dirty="0"/>
              <a:t>etc.</a:t>
            </a:r>
          </a:p>
          <a:p>
            <a:pPr eaLnBrk="1" hangingPunct="1">
              <a:defRPr/>
            </a:pPr>
            <a:r>
              <a:rPr lang="en-US" dirty="0"/>
              <a:t>Audio </a:t>
            </a:r>
            <a:r>
              <a:rPr lang="en-US" dirty="0">
                <a:sym typeface="Symbol" pitchFamily="18" charset="2"/>
              </a:rPr>
              <a:t> </a:t>
            </a:r>
            <a:r>
              <a:rPr lang="en-US" dirty="0"/>
              <a:t>Samples of continuous signal</a:t>
            </a:r>
          </a:p>
          <a:p>
            <a:pPr eaLnBrk="1" hangingPunct="1">
              <a:defRPr/>
            </a:pPr>
            <a:r>
              <a:rPr lang="en-US" dirty="0"/>
              <a:t>Video </a:t>
            </a:r>
            <a:r>
              <a:rPr lang="en-US" dirty="0">
                <a:sym typeface="Symbol" pitchFamily="18" charset="2"/>
              </a:rPr>
              <a:t> </a:t>
            </a:r>
            <a:r>
              <a:rPr lang="en-US" dirty="0"/>
              <a:t>Sequence of bitmap images</a:t>
            </a:r>
          </a:p>
        </p:txBody>
      </p:sp>
      <p:pic>
        <p:nvPicPr>
          <p:cNvPr id="14341" name="Picture 5" descr="tiger-Q300"/>
          <p:cNvPicPr>
            <a:picLocks noChangeAspect="1" noChangeArrowheads="1"/>
          </p:cNvPicPr>
          <p:nvPr/>
        </p:nvPicPr>
        <p:blipFill>
          <a:blip r:embed="rId2" cstate="print"/>
          <a:srcRect/>
          <a:stretch>
            <a:fillRect/>
          </a:stretch>
        </p:blipFill>
        <p:spPr bwMode="auto">
          <a:xfrm>
            <a:off x="4838545" y="2314575"/>
            <a:ext cx="1582738" cy="1636713"/>
          </a:xfrm>
          <a:prstGeom prst="rect">
            <a:avLst/>
          </a:prstGeom>
          <a:noFill/>
          <a:ln w="9525">
            <a:noFill/>
            <a:miter lim="800000"/>
            <a:headEnd/>
            <a:tailEnd/>
          </a:ln>
        </p:spPr>
      </p:pic>
      <p:grpSp>
        <p:nvGrpSpPr>
          <p:cNvPr id="2" name="Group 14"/>
          <p:cNvGrpSpPr>
            <a:grpSpLocks/>
          </p:cNvGrpSpPr>
          <p:nvPr/>
        </p:nvGrpSpPr>
        <p:grpSpPr bwMode="auto">
          <a:xfrm>
            <a:off x="6246658" y="2314575"/>
            <a:ext cx="2460625" cy="1676400"/>
            <a:chOff x="3970" y="912"/>
            <a:chExt cx="1550" cy="1056"/>
          </a:xfrm>
        </p:grpSpPr>
        <p:pic>
          <p:nvPicPr>
            <p:cNvPr id="10250" name="Picture 6" descr="t"/>
            <p:cNvPicPr>
              <a:picLocks noChangeAspect="1" noChangeArrowheads="1"/>
            </p:cNvPicPr>
            <p:nvPr/>
          </p:nvPicPr>
          <p:blipFill>
            <a:blip r:embed="rId3" cstate="print"/>
            <a:srcRect/>
            <a:stretch>
              <a:fillRect/>
            </a:stretch>
          </p:blipFill>
          <p:spPr bwMode="auto">
            <a:xfrm>
              <a:off x="4464" y="912"/>
              <a:ext cx="1056" cy="1056"/>
            </a:xfrm>
            <a:prstGeom prst="rect">
              <a:avLst/>
            </a:prstGeom>
            <a:noFill/>
            <a:ln w="38100">
              <a:solidFill>
                <a:srgbClr val="FF3300"/>
              </a:solidFill>
              <a:miter lim="800000"/>
              <a:headEnd/>
              <a:tailEnd/>
            </a:ln>
          </p:spPr>
        </p:pic>
        <p:sp>
          <p:nvSpPr>
            <p:cNvPr id="10251" name="Rectangle 7"/>
            <p:cNvSpPr>
              <a:spLocks noChangeArrowheads="1"/>
            </p:cNvSpPr>
            <p:nvPr/>
          </p:nvSpPr>
          <p:spPr bwMode="auto">
            <a:xfrm>
              <a:off x="3984" y="1296"/>
              <a:ext cx="96" cy="96"/>
            </a:xfrm>
            <a:prstGeom prst="rect">
              <a:avLst/>
            </a:prstGeom>
            <a:noFill/>
            <a:ln w="28575" algn="ctr">
              <a:solidFill>
                <a:srgbClr val="FF3300"/>
              </a:solidFill>
              <a:miter lim="800000"/>
              <a:headEnd/>
              <a:tailEnd/>
            </a:ln>
          </p:spPr>
          <p:txBody>
            <a:bodyPr anchor="ctr">
              <a:spAutoFit/>
            </a:bodyPr>
            <a:lstStyle/>
            <a:p>
              <a:endParaRPr lang="en-US"/>
            </a:p>
          </p:txBody>
        </p:sp>
        <p:sp>
          <p:nvSpPr>
            <p:cNvPr id="10252" name="Line 8"/>
            <p:cNvSpPr>
              <a:spLocks noChangeShapeType="1"/>
            </p:cNvSpPr>
            <p:nvPr/>
          </p:nvSpPr>
          <p:spPr bwMode="auto">
            <a:xfrm flipV="1">
              <a:off x="3970" y="912"/>
              <a:ext cx="494" cy="388"/>
            </a:xfrm>
            <a:prstGeom prst="line">
              <a:avLst/>
            </a:prstGeom>
            <a:noFill/>
            <a:ln w="38100">
              <a:solidFill>
                <a:srgbClr val="FF3300"/>
              </a:solidFill>
              <a:round/>
              <a:headEnd/>
              <a:tailEnd/>
            </a:ln>
          </p:spPr>
          <p:txBody>
            <a:bodyPr/>
            <a:lstStyle/>
            <a:p>
              <a:endParaRPr lang="en-US"/>
            </a:p>
          </p:txBody>
        </p:sp>
        <p:sp>
          <p:nvSpPr>
            <p:cNvPr id="10253" name="Line 9"/>
            <p:cNvSpPr>
              <a:spLocks noChangeShapeType="1"/>
            </p:cNvSpPr>
            <p:nvPr/>
          </p:nvSpPr>
          <p:spPr bwMode="auto">
            <a:xfrm>
              <a:off x="3984" y="1392"/>
              <a:ext cx="480" cy="576"/>
            </a:xfrm>
            <a:prstGeom prst="line">
              <a:avLst/>
            </a:prstGeom>
            <a:noFill/>
            <a:ln w="38100">
              <a:solidFill>
                <a:srgbClr val="FF3300"/>
              </a:solidFill>
              <a:round/>
              <a:headEnd/>
              <a:tailEnd/>
            </a:ln>
          </p:spPr>
          <p:txBody>
            <a:bodyPr/>
            <a:lstStyle/>
            <a:p>
              <a:endParaRPr lang="en-US"/>
            </a:p>
          </p:txBody>
        </p:sp>
      </p:grpSp>
      <p:sp>
        <p:nvSpPr>
          <p:cNvPr id="14346" name="AutoShape 10"/>
          <p:cNvSpPr>
            <a:spLocks noChangeArrowheads="1"/>
          </p:cNvSpPr>
          <p:nvPr/>
        </p:nvSpPr>
        <p:spPr bwMode="auto">
          <a:xfrm>
            <a:off x="7202333" y="2238375"/>
            <a:ext cx="685800" cy="228600"/>
          </a:xfrm>
          <a:prstGeom prst="wedgeRoundRectCallout">
            <a:avLst>
              <a:gd name="adj1" fmla="val -43750"/>
              <a:gd name="adj2" fmla="val 150000"/>
              <a:gd name="adj3" fmla="val 16667"/>
            </a:avLst>
          </a:prstGeom>
          <a:solidFill>
            <a:schemeClr val="accent2"/>
          </a:solidFill>
          <a:ln w="12700" algn="ctr">
            <a:solidFill>
              <a:schemeClr val="tx1"/>
            </a:solidFill>
            <a:miter lim="800000"/>
            <a:headEnd/>
            <a:tailEnd/>
          </a:ln>
        </p:spPr>
        <p:txBody>
          <a:bodyPr tIns="0" bIns="0"/>
          <a:lstStyle/>
          <a:p>
            <a:pPr algn="ctr">
              <a:spcBef>
                <a:spcPct val="50000"/>
              </a:spcBef>
            </a:pPr>
            <a:r>
              <a:rPr lang="en-US" sz="1400" b="1">
                <a:solidFill>
                  <a:srgbClr val="FFCCCC"/>
                </a:solidFill>
                <a:latin typeface="Times New Roman" pitchFamily="18" charset="0"/>
                <a:cs typeface="Times New Roman" pitchFamily="18" charset="0"/>
              </a:rPr>
              <a:t>150</a:t>
            </a:r>
          </a:p>
        </p:txBody>
      </p:sp>
      <p:sp>
        <p:nvSpPr>
          <p:cNvPr id="14347" name="AutoShape 11"/>
          <p:cNvSpPr>
            <a:spLocks noChangeArrowheads="1"/>
          </p:cNvSpPr>
          <p:nvPr/>
        </p:nvSpPr>
        <p:spPr bwMode="auto">
          <a:xfrm>
            <a:off x="8108795" y="2506663"/>
            <a:ext cx="685800" cy="228600"/>
          </a:xfrm>
          <a:prstGeom prst="wedgeRoundRectCallout">
            <a:avLst>
              <a:gd name="adj1" fmla="val -43750"/>
              <a:gd name="adj2" fmla="val 150000"/>
              <a:gd name="adj3" fmla="val 16667"/>
            </a:avLst>
          </a:prstGeom>
          <a:solidFill>
            <a:schemeClr val="accent2"/>
          </a:solidFill>
          <a:ln w="12700" algn="ctr">
            <a:solidFill>
              <a:schemeClr val="tx1"/>
            </a:solidFill>
            <a:miter lim="800000"/>
            <a:headEnd/>
            <a:tailEnd/>
          </a:ln>
        </p:spPr>
        <p:txBody>
          <a:bodyPr tIns="0" bIns="0"/>
          <a:lstStyle/>
          <a:p>
            <a:pPr algn="ctr">
              <a:spcBef>
                <a:spcPct val="50000"/>
              </a:spcBef>
            </a:pPr>
            <a:r>
              <a:rPr lang="en-US" sz="1400" b="1">
                <a:solidFill>
                  <a:srgbClr val="FFCCCC"/>
                </a:solidFill>
                <a:latin typeface="Times New Roman" pitchFamily="18" charset="0"/>
                <a:cs typeface="Times New Roman" pitchFamily="18" charset="0"/>
              </a:rPr>
              <a:t>2</a:t>
            </a:r>
          </a:p>
        </p:txBody>
      </p:sp>
      <p:sp>
        <p:nvSpPr>
          <p:cNvPr id="14348" name="AutoShape 12"/>
          <p:cNvSpPr>
            <a:spLocks noChangeArrowheads="1"/>
          </p:cNvSpPr>
          <p:nvPr/>
        </p:nvSpPr>
        <p:spPr bwMode="auto">
          <a:xfrm>
            <a:off x="7224558" y="4114800"/>
            <a:ext cx="685800" cy="228600"/>
          </a:xfrm>
          <a:prstGeom prst="wedgeRoundRectCallout">
            <a:avLst>
              <a:gd name="adj1" fmla="val -36343"/>
              <a:gd name="adj2" fmla="val -177778"/>
              <a:gd name="adj3" fmla="val 16667"/>
            </a:avLst>
          </a:prstGeom>
          <a:solidFill>
            <a:schemeClr val="accent2"/>
          </a:solidFill>
          <a:ln w="12700" algn="ctr">
            <a:solidFill>
              <a:schemeClr val="tx1"/>
            </a:solidFill>
            <a:miter lim="800000"/>
            <a:headEnd/>
            <a:tailEnd/>
          </a:ln>
        </p:spPr>
        <p:txBody>
          <a:bodyPr tIns="0" bIns="0"/>
          <a:lstStyle/>
          <a:p>
            <a:pPr algn="ctr">
              <a:spcBef>
                <a:spcPct val="50000"/>
              </a:spcBef>
            </a:pPr>
            <a:r>
              <a:rPr lang="en-US" sz="1400" b="1">
                <a:solidFill>
                  <a:srgbClr val="FFCCCC"/>
                </a:solidFill>
                <a:latin typeface="Times New Roman" pitchFamily="18" charset="0"/>
                <a:cs typeface="Times New Roman" pitchFamily="18" charset="0"/>
              </a:rPr>
              <a:t>255</a:t>
            </a:r>
          </a:p>
        </p:txBody>
      </p:sp>
    </p:spTree>
    <p:extLst>
      <p:ext uri="{BB962C8B-B14F-4D97-AF65-F5344CB8AC3E}">
        <p14:creationId xmlns:p14="http://schemas.microsoft.com/office/powerpoint/2010/main" val="296853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wipe(up)">
                                      <p:cBhvr>
                                        <p:cTn id="7" dur="500"/>
                                        <p:tgtEl>
                                          <p:spTgt spid="1433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339">
                                            <p:txEl>
                                              <p:pRg st="1" end="1"/>
                                            </p:txEl>
                                          </p:spTgt>
                                        </p:tgtEl>
                                        <p:attrNameLst>
                                          <p:attrName>style.visibility</p:attrName>
                                        </p:attrNameLst>
                                      </p:cBhvr>
                                      <p:to>
                                        <p:strVal val="visible"/>
                                      </p:to>
                                    </p:set>
                                    <p:animEffect transition="in" filter="wipe(up)">
                                      <p:cBhvr>
                                        <p:cTn id="10" dur="500"/>
                                        <p:tgtEl>
                                          <p:spTgt spid="1433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animEffect transition="in" filter="wipe(up)">
                                      <p:cBhvr>
                                        <p:cTn id="13" dur="500"/>
                                        <p:tgtEl>
                                          <p:spTgt spid="1433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4339">
                                            <p:txEl>
                                              <p:pRg st="3" end="3"/>
                                            </p:txEl>
                                          </p:spTgt>
                                        </p:tgtEl>
                                        <p:attrNameLst>
                                          <p:attrName>style.visibility</p:attrName>
                                        </p:attrNameLst>
                                      </p:cBhvr>
                                      <p:to>
                                        <p:strVal val="visible"/>
                                      </p:to>
                                    </p:set>
                                    <p:animEffect transition="in" filter="wipe(up)">
                                      <p:cBhvr>
                                        <p:cTn id="18" dur="500"/>
                                        <p:tgtEl>
                                          <p:spTgt spid="14339">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4339">
                                            <p:txEl>
                                              <p:pRg st="4" end="4"/>
                                            </p:txEl>
                                          </p:spTgt>
                                        </p:tgtEl>
                                        <p:attrNameLst>
                                          <p:attrName>style.visibility</p:attrName>
                                        </p:attrNameLst>
                                      </p:cBhvr>
                                      <p:to>
                                        <p:strVal val="visible"/>
                                      </p:to>
                                    </p:set>
                                    <p:animEffect transition="in" filter="wipe(up)">
                                      <p:cBhvr>
                                        <p:cTn id="21" dur="500"/>
                                        <p:tgtEl>
                                          <p:spTgt spid="1433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4339">
                                            <p:txEl>
                                              <p:pRg st="5" end="5"/>
                                            </p:txEl>
                                          </p:spTgt>
                                        </p:tgtEl>
                                        <p:attrNameLst>
                                          <p:attrName>style.visibility</p:attrName>
                                        </p:attrNameLst>
                                      </p:cBhvr>
                                      <p:to>
                                        <p:strVal val="visible"/>
                                      </p:to>
                                    </p:set>
                                    <p:animEffect transition="in" filter="wipe(up)">
                                      <p:cBhvr>
                                        <p:cTn id="26" dur="500"/>
                                        <p:tgtEl>
                                          <p:spTgt spid="14339">
                                            <p:txEl>
                                              <p:pRg st="5" end="5"/>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4339">
                                            <p:txEl>
                                              <p:pRg st="6" end="6"/>
                                            </p:txEl>
                                          </p:spTgt>
                                        </p:tgtEl>
                                        <p:attrNameLst>
                                          <p:attrName>style.visibility</p:attrName>
                                        </p:attrNameLst>
                                      </p:cBhvr>
                                      <p:to>
                                        <p:strVal val="visible"/>
                                      </p:to>
                                    </p:set>
                                    <p:animEffect transition="in" filter="wipe(up)">
                                      <p:cBhvr>
                                        <p:cTn id="29" dur="500"/>
                                        <p:tgtEl>
                                          <p:spTgt spid="14339">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34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346"/>
                                        </p:tgtEl>
                                        <p:attrNameLst>
                                          <p:attrName>style.visibility</p:attrName>
                                        </p:attrNameLst>
                                      </p:cBhvr>
                                      <p:to>
                                        <p:strVal val="visible"/>
                                      </p:to>
                                    </p:set>
                                    <p:animEffect transition="in" filter="fade">
                                      <p:cBhvr>
                                        <p:cTn id="43" dur="500"/>
                                        <p:tgtEl>
                                          <p:spTgt spid="143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347"/>
                                        </p:tgtEl>
                                        <p:attrNameLst>
                                          <p:attrName>style.visibility</p:attrName>
                                        </p:attrNameLst>
                                      </p:cBhvr>
                                      <p:to>
                                        <p:strVal val="visible"/>
                                      </p:to>
                                    </p:set>
                                    <p:animEffect transition="in" filter="fade">
                                      <p:cBhvr>
                                        <p:cTn id="48" dur="500"/>
                                        <p:tgtEl>
                                          <p:spTgt spid="143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348"/>
                                        </p:tgtEl>
                                        <p:attrNameLst>
                                          <p:attrName>style.visibility</p:attrName>
                                        </p:attrNameLst>
                                      </p:cBhvr>
                                      <p:to>
                                        <p:strVal val="visible"/>
                                      </p:to>
                                    </p:set>
                                    <p:animEffect transition="in" filter="fade">
                                      <p:cBhvr>
                                        <p:cTn id="53" dur="500"/>
                                        <p:tgtEl>
                                          <p:spTgt spid="143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339">
                                            <p:txEl>
                                              <p:pRg st="7" end="7"/>
                                            </p:txEl>
                                          </p:spTgt>
                                        </p:tgtEl>
                                        <p:attrNameLst>
                                          <p:attrName>style.visibility</p:attrName>
                                        </p:attrNameLst>
                                      </p:cBhvr>
                                      <p:to>
                                        <p:strVal val="visible"/>
                                      </p:to>
                                    </p:set>
                                    <p:animEffect transition="in" filter="wipe(up)">
                                      <p:cBhvr>
                                        <p:cTn id="58" dur="500"/>
                                        <p:tgtEl>
                                          <p:spTgt spid="14339">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14339">
                                            <p:txEl>
                                              <p:pRg st="8" end="8"/>
                                            </p:txEl>
                                          </p:spTgt>
                                        </p:tgtEl>
                                        <p:attrNameLst>
                                          <p:attrName>style.visibility</p:attrName>
                                        </p:attrNameLst>
                                      </p:cBhvr>
                                      <p:to>
                                        <p:strVal val="visible"/>
                                      </p:to>
                                    </p:set>
                                    <p:animEffect transition="in" filter="wipe(up)">
                                      <p:cBhvr>
                                        <p:cTn id="63" dur="500"/>
                                        <p:tgtEl>
                                          <p:spTgt spid="143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14346" grpId="0" animBg="1"/>
      <p:bldP spid="14347" grpId="0" animBg="1"/>
      <p:bldP spid="143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Protocols and Standards</a:t>
            </a:r>
          </a:p>
        </p:txBody>
      </p:sp>
      <p:sp>
        <p:nvSpPr>
          <p:cNvPr id="18435" name="Rectangle 3"/>
          <p:cNvSpPr>
            <a:spLocks noGrp="1" noChangeArrowheads="1"/>
          </p:cNvSpPr>
          <p:nvPr>
            <p:ph type="body" idx="1"/>
          </p:nvPr>
        </p:nvSpPr>
        <p:spPr/>
        <p:txBody>
          <a:bodyPr>
            <a:normAutofit/>
          </a:bodyPr>
          <a:lstStyle/>
          <a:p>
            <a:r>
              <a:rPr lang="en-US" sz="3200" dirty="0"/>
              <a:t>Protocol</a:t>
            </a:r>
          </a:p>
          <a:p>
            <a:pPr lvl="1"/>
            <a:r>
              <a:rPr lang="en-US" sz="2800" dirty="0"/>
              <a:t>A set of rules governing data communications</a:t>
            </a:r>
          </a:p>
          <a:p>
            <a:pPr lvl="2"/>
            <a:r>
              <a:rPr lang="en-US" sz="2000" dirty="0">
                <a:solidFill>
                  <a:srgbClr val="C00000"/>
                </a:solidFill>
              </a:rPr>
              <a:t>Syntax</a:t>
            </a:r>
            <a:r>
              <a:rPr lang="en-US" sz="2000" dirty="0"/>
              <a:t>: format of data block</a:t>
            </a:r>
          </a:p>
          <a:p>
            <a:pPr lvl="2"/>
            <a:r>
              <a:rPr lang="en-US" sz="2000" dirty="0">
                <a:solidFill>
                  <a:srgbClr val="C00000"/>
                </a:solidFill>
              </a:rPr>
              <a:t>Semantics</a:t>
            </a:r>
            <a:r>
              <a:rPr lang="en-US" sz="2000" dirty="0"/>
              <a:t>: meaning of each section</a:t>
            </a:r>
          </a:p>
          <a:p>
            <a:pPr lvl="2"/>
            <a:r>
              <a:rPr lang="en-US" sz="2000" dirty="0">
                <a:solidFill>
                  <a:srgbClr val="C00000"/>
                </a:solidFill>
              </a:rPr>
              <a:t>Timing</a:t>
            </a:r>
            <a:r>
              <a:rPr lang="en-US" sz="2000" dirty="0"/>
              <a:t>: speed and sequencing</a:t>
            </a:r>
          </a:p>
          <a:p>
            <a:r>
              <a:rPr lang="en-US" sz="3200" dirty="0"/>
              <a:t>Standard</a:t>
            </a:r>
          </a:p>
          <a:p>
            <a:pPr lvl="1"/>
            <a:r>
              <a:rPr lang="en-US" sz="2800" dirty="0"/>
              <a:t>De facto (in practice) standards </a:t>
            </a:r>
          </a:p>
          <a:p>
            <a:pPr lvl="2"/>
            <a:r>
              <a:rPr lang="en-US" sz="2000" dirty="0">
                <a:sym typeface="Symbol" pitchFamily="18" charset="2"/>
              </a:rPr>
              <a:t> </a:t>
            </a:r>
            <a:r>
              <a:rPr lang="en-US" sz="2000" dirty="0"/>
              <a:t>not approved but widely adopted</a:t>
            </a:r>
          </a:p>
          <a:p>
            <a:pPr lvl="1"/>
            <a:r>
              <a:rPr lang="en-US" sz="2800" dirty="0"/>
              <a:t>De jure (in law) standards</a:t>
            </a:r>
          </a:p>
          <a:p>
            <a:pPr lvl="2"/>
            <a:r>
              <a:rPr lang="en-US" sz="2000" dirty="0">
                <a:sym typeface="Symbol" pitchFamily="18" charset="2"/>
              </a:rPr>
              <a:t> </a:t>
            </a:r>
            <a:r>
              <a:rPr lang="en-US" sz="2000" dirty="0"/>
              <a:t>approved by an organization</a:t>
            </a:r>
          </a:p>
        </p:txBody>
      </p:sp>
    </p:spTree>
    <p:extLst>
      <p:ext uri="{BB962C8B-B14F-4D97-AF65-F5344CB8AC3E}">
        <p14:creationId xmlns:p14="http://schemas.microsoft.com/office/powerpoint/2010/main" val="32678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dissolve">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dissolve">
                                      <p:cBhvr>
                                        <p:cTn id="12" dur="500"/>
                                        <p:tgtEl>
                                          <p:spTgt spid="18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dissolve">
                                      <p:cBhvr>
                                        <p:cTn id="17" dur="500"/>
                                        <p:tgtEl>
                                          <p:spTgt spid="18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dissolve">
                                      <p:cBhvr>
                                        <p:cTn id="22" dur="500"/>
                                        <p:tgtEl>
                                          <p:spTgt spid="18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dissolve">
                                      <p:cBhvr>
                                        <p:cTn id="27" dur="500"/>
                                        <p:tgtEl>
                                          <p:spTgt spid="184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435">
                                            <p:txEl>
                                              <p:pRg st="5" end="5"/>
                                            </p:txEl>
                                          </p:spTgt>
                                        </p:tgtEl>
                                        <p:attrNameLst>
                                          <p:attrName>style.visibility</p:attrName>
                                        </p:attrNameLst>
                                      </p:cBhvr>
                                      <p:to>
                                        <p:strVal val="visible"/>
                                      </p:to>
                                    </p:set>
                                    <p:animEffect transition="in" filter="dissolve">
                                      <p:cBhvr>
                                        <p:cTn id="32" dur="500"/>
                                        <p:tgtEl>
                                          <p:spTgt spid="184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435">
                                            <p:txEl>
                                              <p:pRg st="6" end="6"/>
                                            </p:txEl>
                                          </p:spTgt>
                                        </p:tgtEl>
                                        <p:attrNameLst>
                                          <p:attrName>style.visibility</p:attrName>
                                        </p:attrNameLst>
                                      </p:cBhvr>
                                      <p:to>
                                        <p:strVal val="visible"/>
                                      </p:to>
                                    </p:set>
                                    <p:animEffect transition="in" filter="dissolve">
                                      <p:cBhvr>
                                        <p:cTn id="37" dur="500"/>
                                        <p:tgtEl>
                                          <p:spTgt spid="18435">
                                            <p:txEl>
                                              <p:pRg st="6" end="6"/>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8435">
                                            <p:txEl>
                                              <p:pRg st="7" end="7"/>
                                            </p:txEl>
                                          </p:spTgt>
                                        </p:tgtEl>
                                        <p:attrNameLst>
                                          <p:attrName>style.visibility</p:attrName>
                                        </p:attrNameLst>
                                      </p:cBhvr>
                                      <p:to>
                                        <p:strVal val="visible"/>
                                      </p:to>
                                    </p:set>
                                    <p:animEffect transition="in" filter="dissolve">
                                      <p:cBhvr>
                                        <p:cTn id="40" dur="500"/>
                                        <p:tgtEl>
                                          <p:spTgt spid="1843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8435">
                                            <p:txEl>
                                              <p:pRg st="8" end="8"/>
                                            </p:txEl>
                                          </p:spTgt>
                                        </p:tgtEl>
                                        <p:attrNameLst>
                                          <p:attrName>style.visibility</p:attrName>
                                        </p:attrNameLst>
                                      </p:cBhvr>
                                      <p:to>
                                        <p:strVal val="visible"/>
                                      </p:to>
                                    </p:set>
                                    <p:animEffect transition="in" filter="dissolve">
                                      <p:cBhvr>
                                        <p:cTn id="45" dur="500"/>
                                        <p:tgtEl>
                                          <p:spTgt spid="18435">
                                            <p:txEl>
                                              <p:pRg st="8" end="8"/>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8435">
                                            <p:txEl>
                                              <p:pRg st="9" end="9"/>
                                            </p:txEl>
                                          </p:spTgt>
                                        </p:tgtEl>
                                        <p:attrNameLst>
                                          <p:attrName>style.visibility</p:attrName>
                                        </p:attrNameLst>
                                      </p:cBhvr>
                                      <p:to>
                                        <p:strVal val="visible"/>
                                      </p:to>
                                    </p:set>
                                    <p:animEffect transition="in" filter="dissolve">
                                      <p:cBhvr>
                                        <p:cTn id="48" dur="500"/>
                                        <p:tgtEl>
                                          <p:spTgt spid="184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F989-5296-4204-9DA8-3E2F98A75B19}"/>
              </a:ext>
            </a:extLst>
          </p:cNvPr>
          <p:cNvSpPr>
            <a:spLocks noGrp="1"/>
          </p:cNvSpPr>
          <p:nvPr>
            <p:ph type="title"/>
          </p:nvPr>
        </p:nvSpPr>
        <p:spPr/>
        <p:txBody>
          <a:bodyPr/>
          <a:lstStyle/>
          <a:p>
            <a:pPr eaLnBrk="1" hangingPunct="1">
              <a:defRPr/>
            </a:pPr>
            <a:r>
              <a:rPr lang="en-US" altLang="en-US" dirty="0"/>
              <a:t>Examples of Standards Organizations</a:t>
            </a:r>
          </a:p>
        </p:txBody>
      </p:sp>
      <p:sp>
        <p:nvSpPr>
          <p:cNvPr id="3" name="Content Placeholder 2">
            <a:extLst>
              <a:ext uri="{FF2B5EF4-FFF2-40B4-BE49-F238E27FC236}">
                <a16:creationId xmlns:a16="http://schemas.microsoft.com/office/drawing/2014/main" id="{7E89173D-7900-47F8-85E7-C08300CA5B0E}"/>
              </a:ext>
            </a:extLst>
          </p:cNvPr>
          <p:cNvSpPr>
            <a:spLocks noGrp="1"/>
          </p:cNvSpPr>
          <p:nvPr>
            <p:ph idx="1"/>
          </p:nvPr>
        </p:nvSpPr>
        <p:spPr>
          <a:xfrm>
            <a:off x="457200" y="1346200"/>
            <a:ext cx="8305800" cy="685800"/>
          </a:xfrm>
        </p:spPr>
        <p:txBody>
          <a:bodyPr/>
          <a:lstStyle/>
          <a:p>
            <a:pPr eaLnBrk="1" hangingPunct="1">
              <a:buFont typeface="Wingdings" charset="2"/>
              <a:buChar char="l"/>
              <a:defRPr/>
            </a:pPr>
            <a:r>
              <a:rPr lang="en-US" dirty="0"/>
              <a:t>List of some major standard bodies</a:t>
            </a:r>
          </a:p>
        </p:txBody>
      </p:sp>
      <p:pic>
        <p:nvPicPr>
          <p:cNvPr id="11" name="Picture 10">
            <a:extLst>
              <a:ext uri="{FF2B5EF4-FFF2-40B4-BE49-F238E27FC236}">
                <a16:creationId xmlns:a16="http://schemas.microsoft.com/office/drawing/2014/main" id="{00D3153F-5FF5-4541-B5FE-5058C40C6027}"/>
              </a:ext>
            </a:extLst>
          </p:cNvPr>
          <p:cNvPicPr>
            <a:picLocks noChangeAspect="1"/>
          </p:cNvPicPr>
          <p:nvPr/>
        </p:nvPicPr>
        <p:blipFill>
          <a:blip r:embed="rId2"/>
          <a:stretch>
            <a:fillRect/>
          </a:stretch>
        </p:blipFill>
        <p:spPr>
          <a:xfrm>
            <a:off x="4610100" y="5204027"/>
            <a:ext cx="3423187" cy="821196"/>
          </a:xfrm>
          <a:prstGeom prst="rect">
            <a:avLst/>
          </a:prstGeom>
        </p:spPr>
      </p:pic>
      <p:pic>
        <p:nvPicPr>
          <p:cNvPr id="13" name="Picture 12">
            <a:extLst>
              <a:ext uri="{FF2B5EF4-FFF2-40B4-BE49-F238E27FC236}">
                <a16:creationId xmlns:a16="http://schemas.microsoft.com/office/drawing/2014/main" id="{4864E5A7-191B-48B7-9A59-538591D7077F}"/>
              </a:ext>
            </a:extLst>
          </p:cNvPr>
          <p:cNvPicPr>
            <a:picLocks noChangeAspect="1"/>
          </p:cNvPicPr>
          <p:nvPr/>
        </p:nvPicPr>
        <p:blipFill>
          <a:blip r:embed="rId3"/>
          <a:stretch>
            <a:fillRect/>
          </a:stretch>
        </p:blipFill>
        <p:spPr>
          <a:xfrm>
            <a:off x="391681" y="4921636"/>
            <a:ext cx="2933700" cy="1061795"/>
          </a:xfrm>
          <a:prstGeom prst="rect">
            <a:avLst/>
          </a:prstGeom>
        </p:spPr>
      </p:pic>
      <p:pic>
        <p:nvPicPr>
          <p:cNvPr id="21" name="Picture 20">
            <a:extLst>
              <a:ext uri="{FF2B5EF4-FFF2-40B4-BE49-F238E27FC236}">
                <a16:creationId xmlns:a16="http://schemas.microsoft.com/office/drawing/2014/main" id="{5E83DB0A-BE4E-4770-9F9B-5F5088C0E297}"/>
              </a:ext>
            </a:extLst>
          </p:cNvPr>
          <p:cNvPicPr>
            <a:picLocks noChangeAspect="1"/>
          </p:cNvPicPr>
          <p:nvPr/>
        </p:nvPicPr>
        <p:blipFill>
          <a:blip r:embed="rId4"/>
          <a:stretch>
            <a:fillRect/>
          </a:stretch>
        </p:blipFill>
        <p:spPr>
          <a:xfrm>
            <a:off x="1017381" y="2032000"/>
            <a:ext cx="3124200" cy="1110458"/>
          </a:xfrm>
          <a:prstGeom prst="rect">
            <a:avLst/>
          </a:prstGeom>
        </p:spPr>
      </p:pic>
      <p:pic>
        <p:nvPicPr>
          <p:cNvPr id="23" name="Picture 22">
            <a:extLst>
              <a:ext uri="{FF2B5EF4-FFF2-40B4-BE49-F238E27FC236}">
                <a16:creationId xmlns:a16="http://schemas.microsoft.com/office/drawing/2014/main" id="{935BDF08-D191-4D01-BD5F-872C3C1D4BB1}"/>
              </a:ext>
            </a:extLst>
          </p:cNvPr>
          <p:cNvPicPr>
            <a:picLocks noChangeAspect="1"/>
          </p:cNvPicPr>
          <p:nvPr/>
        </p:nvPicPr>
        <p:blipFill>
          <a:blip r:embed="rId5"/>
          <a:stretch>
            <a:fillRect/>
          </a:stretch>
        </p:blipFill>
        <p:spPr>
          <a:xfrm>
            <a:off x="5867400" y="1673253"/>
            <a:ext cx="2552700" cy="1359230"/>
          </a:xfrm>
          <a:prstGeom prst="rect">
            <a:avLst/>
          </a:prstGeom>
        </p:spPr>
      </p:pic>
      <p:pic>
        <p:nvPicPr>
          <p:cNvPr id="25" name="Picture 24">
            <a:extLst>
              <a:ext uri="{FF2B5EF4-FFF2-40B4-BE49-F238E27FC236}">
                <a16:creationId xmlns:a16="http://schemas.microsoft.com/office/drawing/2014/main" id="{BF54EF31-032B-453E-A4B2-806029488951}"/>
              </a:ext>
            </a:extLst>
          </p:cNvPr>
          <p:cNvPicPr>
            <a:picLocks noChangeAspect="1"/>
          </p:cNvPicPr>
          <p:nvPr/>
        </p:nvPicPr>
        <p:blipFill>
          <a:blip r:embed="rId6"/>
          <a:stretch>
            <a:fillRect/>
          </a:stretch>
        </p:blipFill>
        <p:spPr>
          <a:xfrm>
            <a:off x="2514601" y="3359536"/>
            <a:ext cx="1693771" cy="1562100"/>
          </a:xfrm>
          <a:prstGeom prst="rect">
            <a:avLst/>
          </a:prstGeom>
        </p:spPr>
      </p:pic>
      <p:pic>
        <p:nvPicPr>
          <p:cNvPr id="27" name="Picture 26">
            <a:extLst>
              <a:ext uri="{FF2B5EF4-FFF2-40B4-BE49-F238E27FC236}">
                <a16:creationId xmlns:a16="http://schemas.microsoft.com/office/drawing/2014/main" id="{9C18A818-2CEA-47A9-9012-1238E3B7DA78}"/>
              </a:ext>
            </a:extLst>
          </p:cNvPr>
          <p:cNvPicPr>
            <a:picLocks noChangeAspect="1"/>
          </p:cNvPicPr>
          <p:nvPr/>
        </p:nvPicPr>
        <p:blipFill>
          <a:blip r:embed="rId7"/>
          <a:stretch>
            <a:fillRect/>
          </a:stretch>
        </p:blipFill>
        <p:spPr>
          <a:xfrm>
            <a:off x="4800600" y="3223430"/>
            <a:ext cx="1675862" cy="1698206"/>
          </a:xfrm>
          <a:prstGeom prst="rect">
            <a:avLst/>
          </a:prstGeom>
        </p:spPr>
      </p:pic>
    </p:spTree>
    <p:extLst>
      <p:ext uri="{BB962C8B-B14F-4D97-AF65-F5344CB8AC3E}">
        <p14:creationId xmlns:p14="http://schemas.microsoft.com/office/powerpoint/2010/main" val="687878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3C4B69E-FF24-4A69-BA56-7CAACA90063F}"/>
              </a:ext>
            </a:extLst>
          </p:cNvPr>
          <p:cNvSpPr>
            <a:spLocks noGrp="1" noChangeArrowheads="1"/>
          </p:cNvSpPr>
          <p:nvPr>
            <p:ph type="title"/>
          </p:nvPr>
        </p:nvSpPr>
        <p:spPr/>
        <p:txBody>
          <a:bodyPr/>
          <a:lstStyle/>
          <a:p>
            <a:r>
              <a:rPr lang="en-US" altLang="en-US"/>
              <a:t>ITU-T</a:t>
            </a:r>
          </a:p>
        </p:txBody>
      </p:sp>
      <p:sp>
        <p:nvSpPr>
          <p:cNvPr id="82947" name="Rectangle 3">
            <a:extLst>
              <a:ext uri="{FF2B5EF4-FFF2-40B4-BE49-F238E27FC236}">
                <a16:creationId xmlns:a16="http://schemas.microsoft.com/office/drawing/2014/main" id="{B8BFCA6C-6592-4DFF-B1B7-AE83EDD172E0}"/>
              </a:ext>
            </a:extLst>
          </p:cNvPr>
          <p:cNvSpPr>
            <a:spLocks noGrp="1" noChangeArrowheads="1"/>
          </p:cNvSpPr>
          <p:nvPr>
            <p:ph type="body" idx="1"/>
          </p:nvPr>
        </p:nvSpPr>
        <p:spPr>
          <a:xfrm>
            <a:off x="198303" y="2334461"/>
            <a:ext cx="8780444" cy="3534633"/>
          </a:xfrm>
        </p:spPr>
        <p:txBody>
          <a:bodyPr/>
          <a:lstStyle/>
          <a:p>
            <a:r>
              <a:rPr lang="en-US" altLang="en-US" dirty="0"/>
              <a:t>International standard organization that develops standard for telecommunications</a:t>
            </a:r>
          </a:p>
          <a:p>
            <a:r>
              <a:rPr lang="en-US" altLang="en-US" dirty="0"/>
              <a:t>Some well known standards </a:t>
            </a:r>
          </a:p>
          <a:p>
            <a:pPr lvl="1"/>
            <a:r>
              <a:rPr lang="en-US" altLang="en-US" dirty="0"/>
              <a:t>V series</a:t>
            </a:r>
          </a:p>
          <a:p>
            <a:pPr lvl="1"/>
            <a:r>
              <a:rPr lang="en-US" altLang="en-US" dirty="0"/>
              <a:t>X series</a:t>
            </a:r>
          </a:p>
          <a:p>
            <a:pPr lvl="1"/>
            <a:r>
              <a:rPr lang="en-US" altLang="en-US" dirty="0"/>
              <a:t>H series</a:t>
            </a:r>
          </a:p>
          <a:p>
            <a:pPr lvl="1"/>
            <a:r>
              <a:rPr lang="en-US" altLang="en-US" dirty="0"/>
              <a:t>G Series</a:t>
            </a:r>
          </a:p>
        </p:txBody>
      </p:sp>
      <p:sp>
        <p:nvSpPr>
          <p:cNvPr id="82949" name="Rectangle 5">
            <a:extLst>
              <a:ext uri="{FF2B5EF4-FFF2-40B4-BE49-F238E27FC236}">
                <a16:creationId xmlns:a16="http://schemas.microsoft.com/office/drawing/2014/main" id="{F4FE8754-DD76-4C3D-8804-EDC982A73943}"/>
              </a:ext>
            </a:extLst>
          </p:cNvPr>
          <p:cNvSpPr>
            <a:spLocks noChangeArrowheads="1"/>
          </p:cNvSpPr>
          <p:nvPr/>
        </p:nvSpPr>
        <p:spPr bwMode="auto">
          <a:xfrm>
            <a:off x="557861" y="1297782"/>
            <a:ext cx="8061325"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defTabSz="762000">
              <a:spcBef>
                <a:spcPct val="20000"/>
              </a:spcBef>
              <a:buClr>
                <a:srgbClr val="993300"/>
              </a:buClr>
              <a:buSzPct val="40000"/>
              <a:buFont typeface="Wingdings" charset="2"/>
              <a:buChar char="l"/>
              <a:defRPr sz="2800" b="1">
                <a:solidFill>
                  <a:schemeClr val="tx1"/>
                </a:solidFill>
                <a:latin typeface="Times New Roman" charset="0"/>
                <a:cs typeface="FreesiaUPC" charset="0"/>
              </a:defRPr>
            </a:lvl1pPr>
            <a:lvl2pPr marL="742950" indent="-285750" defTabSz="762000">
              <a:spcBef>
                <a:spcPct val="20000"/>
              </a:spcBef>
              <a:buClr>
                <a:srgbClr val="993300"/>
              </a:buClr>
              <a:buSzPct val="40000"/>
              <a:buFont typeface="Wingdings" charset="2"/>
              <a:buChar char="l"/>
              <a:defRPr sz="2400" b="1">
                <a:solidFill>
                  <a:schemeClr val="tx1"/>
                </a:solidFill>
                <a:latin typeface="Times New Roman" charset="0"/>
                <a:cs typeface="FreesiaUPC" charset="0"/>
              </a:defRPr>
            </a:lvl2pPr>
            <a:lvl3pPr marL="11430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3pPr>
            <a:lvl4pPr marL="16002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4pPr>
            <a:lvl5pPr marL="20574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5pPr>
            <a:lvl6pPr marL="25146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6pPr>
            <a:lvl7pPr marL="29718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7pPr>
            <a:lvl8pPr marL="34290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8pPr>
            <a:lvl9pPr marL="38862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9pPr>
          </a:lstStyle>
          <a:p>
            <a:pPr marL="0" indent="0" algn="ctr" eaLnBrk="1" hangingPunct="1">
              <a:buNone/>
              <a:defRPr/>
            </a:pPr>
            <a:r>
              <a:rPr lang="en-US" altLang="en-US" sz="2400" dirty="0">
                <a:solidFill>
                  <a:srgbClr val="800000"/>
                </a:solidFill>
                <a:latin typeface="Arial" charset="0"/>
              </a:rPr>
              <a:t>International Telecommunications Union –   Telecommunication Standard Sector</a:t>
            </a:r>
            <a:endParaRPr lang="en-US" altLang="en-US" sz="2400" dirty="0">
              <a:latin typeface="Arial" charset="0"/>
            </a:endParaRPr>
          </a:p>
        </p:txBody>
      </p:sp>
      <p:pic>
        <p:nvPicPr>
          <p:cNvPr id="9" name="Picture 8">
            <a:extLst>
              <a:ext uri="{FF2B5EF4-FFF2-40B4-BE49-F238E27FC236}">
                <a16:creationId xmlns:a16="http://schemas.microsoft.com/office/drawing/2014/main" id="{F34283E8-94B8-42F5-83CD-4223ECFB245D}"/>
              </a:ext>
            </a:extLst>
          </p:cNvPr>
          <p:cNvPicPr>
            <a:picLocks noChangeAspect="1"/>
          </p:cNvPicPr>
          <p:nvPr/>
        </p:nvPicPr>
        <p:blipFill>
          <a:blip r:embed="rId2"/>
          <a:stretch>
            <a:fillRect/>
          </a:stretch>
        </p:blipFill>
        <p:spPr>
          <a:xfrm>
            <a:off x="4729709" y="3361041"/>
            <a:ext cx="4414291" cy="3049694"/>
          </a:xfrm>
          <a:prstGeom prst="rect">
            <a:avLst/>
          </a:prstGeom>
        </p:spPr>
      </p:pic>
      <p:pic>
        <p:nvPicPr>
          <p:cNvPr id="14" name="Picture 13">
            <a:extLst>
              <a:ext uri="{FF2B5EF4-FFF2-40B4-BE49-F238E27FC236}">
                <a16:creationId xmlns:a16="http://schemas.microsoft.com/office/drawing/2014/main" id="{7DBB832A-C53B-46B8-AF70-BD85BE490787}"/>
              </a:ext>
            </a:extLst>
          </p:cNvPr>
          <p:cNvPicPr>
            <a:picLocks noChangeAspect="1"/>
          </p:cNvPicPr>
          <p:nvPr/>
        </p:nvPicPr>
        <p:blipFill>
          <a:blip r:embed="rId3"/>
          <a:stretch>
            <a:fillRect/>
          </a:stretch>
        </p:blipFill>
        <p:spPr>
          <a:xfrm>
            <a:off x="453558" y="1297782"/>
            <a:ext cx="916944" cy="929170"/>
          </a:xfrm>
          <a:prstGeom prst="rect">
            <a:avLst/>
          </a:prstGeom>
        </p:spPr>
      </p:pic>
    </p:spTree>
    <p:extLst>
      <p:ext uri="{BB962C8B-B14F-4D97-AF65-F5344CB8AC3E}">
        <p14:creationId xmlns:p14="http://schemas.microsoft.com/office/powerpoint/2010/main" val="48078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E22987D-E571-4E3F-8104-F24E57DE1253}"/>
              </a:ext>
            </a:extLst>
          </p:cNvPr>
          <p:cNvSpPr>
            <a:spLocks noGrp="1" noChangeArrowheads="1"/>
          </p:cNvSpPr>
          <p:nvPr>
            <p:ph type="title"/>
          </p:nvPr>
        </p:nvSpPr>
        <p:spPr/>
        <p:txBody>
          <a:bodyPr/>
          <a:lstStyle/>
          <a:p>
            <a:r>
              <a:rPr lang="en-US" altLang="en-US"/>
              <a:t>ISO</a:t>
            </a:r>
          </a:p>
        </p:txBody>
      </p:sp>
      <p:sp>
        <p:nvSpPr>
          <p:cNvPr id="83971" name="Rectangle 3">
            <a:extLst>
              <a:ext uri="{FF2B5EF4-FFF2-40B4-BE49-F238E27FC236}">
                <a16:creationId xmlns:a16="http://schemas.microsoft.com/office/drawing/2014/main" id="{3EBE2475-50EC-4971-89BF-12EBC550D28F}"/>
              </a:ext>
            </a:extLst>
          </p:cNvPr>
          <p:cNvSpPr>
            <a:spLocks noGrp="1" noChangeArrowheads="1"/>
          </p:cNvSpPr>
          <p:nvPr>
            <p:ph type="body" idx="1"/>
          </p:nvPr>
        </p:nvSpPr>
        <p:spPr>
          <a:xfrm>
            <a:off x="198303" y="2438400"/>
            <a:ext cx="8780444" cy="3430694"/>
          </a:xfrm>
        </p:spPr>
        <p:txBody>
          <a:bodyPr/>
          <a:lstStyle/>
          <a:p>
            <a:r>
              <a:rPr lang="en-US" altLang="en-US" dirty="0"/>
              <a:t>An International standard organization that develops standard for variety of fields </a:t>
            </a:r>
          </a:p>
        </p:txBody>
      </p:sp>
      <p:sp>
        <p:nvSpPr>
          <p:cNvPr id="83972" name="Rectangle 4">
            <a:extLst>
              <a:ext uri="{FF2B5EF4-FFF2-40B4-BE49-F238E27FC236}">
                <a16:creationId xmlns:a16="http://schemas.microsoft.com/office/drawing/2014/main" id="{D4AE146F-E9DD-44F2-9FEE-9715B4BC4FEF}"/>
              </a:ext>
            </a:extLst>
          </p:cNvPr>
          <p:cNvSpPr>
            <a:spLocks noChangeArrowheads="1"/>
          </p:cNvSpPr>
          <p:nvPr/>
        </p:nvSpPr>
        <p:spPr bwMode="auto">
          <a:xfrm>
            <a:off x="557861" y="1337469"/>
            <a:ext cx="8061325"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defTabSz="762000">
              <a:spcBef>
                <a:spcPct val="20000"/>
              </a:spcBef>
              <a:buClr>
                <a:srgbClr val="993300"/>
              </a:buClr>
              <a:buSzPct val="40000"/>
              <a:buFont typeface="Wingdings" charset="2"/>
              <a:buChar char="l"/>
              <a:defRPr sz="2800" b="1">
                <a:solidFill>
                  <a:schemeClr val="tx1"/>
                </a:solidFill>
                <a:latin typeface="Times New Roman" charset="0"/>
                <a:cs typeface="FreesiaUPC" charset="0"/>
              </a:defRPr>
            </a:lvl1pPr>
            <a:lvl2pPr marL="742950" indent="-285750" defTabSz="762000">
              <a:spcBef>
                <a:spcPct val="20000"/>
              </a:spcBef>
              <a:buClr>
                <a:srgbClr val="993300"/>
              </a:buClr>
              <a:buSzPct val="40000"/>
              <a:buFont typeface="Wingdings" charset="2"/>
              <a:buChar char="l"/>
              <a:defRPr sz="2400" b="1">
                <a:solidFill>
                  <a:schemeClr val="tx1"/>
                </a:solidFill>
                <a:latin typeface="Times New Roman" charset="0"/>
                <a:cs typeface="FreesiaUPC" charset="0"/>
              </a:defRPr>
            </a:lvl2pPr>
            <a:lvl3pPr marL="11430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3pPr>
            <a:lvl4pPr marL="16002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4pPr>
            <a:lvl5pPr marL="20574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5pPr>
            <a:lvl6pPr marL="25146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6pPr>
            <a:lvl7pPr marL="29718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7pPr>
            <a:lvl8pPr marL="34290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8pPr>
            <a:lvl9pPr marL="38862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9pPr>
          </a:lstStyle>
          <a:p>
            <a:pPr marL="0" indent="0" algn="ctr" eaLnBrk="1" hangingPunct="1">
              <a:buNone/>
              <a:defRPr/>
            </a:pPr>
            <a:r>
              <a:rPr lang="en-US" altLang="en-US" sz="2400" dirty="0">
                <a:solidFill>
                  <a:srgbClr val="800000"/>
                </a:solidFill>
                <a:latin typeface="Arial" charset="0"/>
              </a:rPr>
              <a:t>International Standards Organization</a:t>
            </a:r>
            <a:endParaRPr lang="en-US" altLang="en-US" sz="2400" dirty="0">
              <a:latin typeface="Arial" charset="0"/>
            </a:endParaRPr>
          </a:p>
        </p:txBody>
      </p:sp>
      <p:pic>
        <p:nvPicPr>
          <p:cNvPr id="3" name="Picture 2">
            <a:extLst>
              <a:ext uri="{FF2B5EF4-FFF2-40B4-BE49-F238E27FC236}">
                <a16:creationId xmlns:a16="http://schemas.microsoft.com/office/drawing/2014/main" id="{B8009CB2-0FBF-41A8-8CE4-9932A0C6E3C3}"/>
              </a:ext>
            </a:extLst>
          </p:cNvPr>
          <p:cNvPicPr>
            <a:picLocks noChangeAspect="1"/>
          </p:cNvPicPr>
          <p:nvPr/>
        </p:nvPicPr>
        <p:blipFill>
          <a:blip r:embed="rId2"/>
          <a:stretch>
            <a:fillRect/>
          </a:stretch>
        </p:blipFill>
        <p:spPr>
          <a:xfrm>
            <a:off x="4572000" y="3344881"/>
            <a:ext cx="4572000" cy="3158649"/>
          </a:xfrm>
          <a:prstGeom prst="rect">
            <a:avLst/>
          </a:prstGeom>
        </p:spPr>
      </p:pic>
      <p:pic>
        <p:nvPicPr>
          <p:cNvPr id="8" name="Picture 7">
            <a:extLst>
              <a:ext uri="{FF2B5EF4-FFF2-40B4-BE49-F238E27FC236}">
                <a16:creationId xmlns:a16="http://schemas.microsoft.com/office/drawing/2014/main" id="{47B5841E-1A71-4AA2-BBFF-B54B65BB3105}"/>
              </a:ext>
            </a:extLst>
          </p:cNvPr>
          <p:cNvPicPr>
            <a:picLocks noChangeAspect="1"/>
          </p:cNvPicPr>
          <p:nvPr/>
        </p:nvPicPr>
        <p:blipFill>
          <a:blip r:embed="rId3"/>
          <a:stretch>
            <a:fillRect/>
          </a:stretch>
        </p:blipFill>
        <p:spPr>
          <a:xfrm>
            <a:off x="568558" y="1257259"/>
            <a:ext cx="931772" cy="859338"/>
          </a:xfrm>
          <a:prstGeom prst="rect">
            <a:avLst/>
          </a:prstGeom>
        </p:spPr>
      </p:pic>
    </p:spTree>
    <p:extLst>
      <p:ext uri="{BB962C8B-B14F-4D97-AF65-F5344CB8AC3E}">
        <p14:creationId xmlns:p14="http://schemas.microsoft.com/office/powerpoint/2010/main" val="106164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A2FF3E5-1D70-4516-BF40-F6463DBC055F}"/>
              </a:ext>
            </a:extLst>
          </p:cNvPr>
          <p:cNvSpPr>
            <a:spLocks noGrp="1" noChangeArrowheads="1"/>
          </p:cNvSpPr>
          <p:nvPr>
            <p:ph type="title"/>
          </p:nvPr>
        </p:nvSpPr>
        <p:spPr/>
        <p:txBody>
          <a:bodyPr/>
          <a:lstStyle/>
          <a:p>
            <a:r>
              <a:rPr lang="en-US" altLang="en-US"/>
              <a:t>IETF</a:t>
            </a:r>
          </a:p>
        </p:txBody>
      </p:sp>
      <p:sp>
        <p:nvSpPr>
          <p:cNvPr id="84995" name="Rectangle 3">
            <a:extLst>
              <a:ext uri="{FF2B5EF4-FFF2-40B4-BE49-F238E27FC236}">
                <a16:creationId xmlns:a16="http://schemas.microsoft.com/office/drawing/2014/main" id="{E43C1B50-43A0-4ED1-AA93-69A0706A9EF7}"/>
              </a:ext>
            </a:extLst>
          </p:cNvPr>
          <p:cNvSpPr>
            <a:spLocks noGrp="1" noChangeArrowheads="1"/>
          </p:cNvSpPr>
          <p:nvPr>
            <p:ph type="body" idx="1"/>
          </p:nvPr>
        </p:nvSpPr>
        <p:spPr>
          <a:xfrm>
            <a:off x="198303" y="2012950"/>
            <a:ext cx="4754697" cy="3856144"/>
          </a:xfrm>
        </p:spPr>
        <p:txBody>
          <a:bodyPr/>
          <a:lstStyle/>
          <a:p>
            <a:r>
              <a:rPr lang="en-US" altLang="en-US" dirty="0"/>
              <a:t>A large open international community of network designers, operators, vendors, and researchers concerned with the evolution of the Internet architecture</a:t>
            </a:r>
          </a:p>
        </p:txBody>
      </p:sp>
      <p:sp>
        <p:nvSpPr>
          <p:cNvPr id="84996" name="Rectangle 4">
            <a:extLst>
              <a:ext uri="{FF2B5EF4-FFF2-40B4-BE49-F238E27FC236}">
                <a16:creationId xmlns:a16="http://schemas.microsoft.com/office/drawing/2014/main" id="{AE2A8B89-7C48-4CB8-9E0A-1FBF32A84602}"/>
              </a:ext>
            </a:extLst>
          </p:cNvPr>
          <p:cNvSpPr>
            <a:spLocks noChangeArrowheads="1"/>
          </p:cNvSpPr>
          <p:nvPr/>
        </p:nvSpPr>
        <p:spPr bwMode="auto">
          <a:xfrm>
            <a:off x="557861" y="1295400"/>
            <a:ext cx="8061325"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defTabSz="762000">
              <a:spcBef>
                <a:spcPct val="20000"/>
              </a:spcBef>
              <a:buClr>
                <a:srgbClr val="993300"/>
              </a:buClr>
              <a:buSzPct val="40000"/>
              <a:buFont typeface="Wingdings" charset="2"/>
              <a:buChar char="l"/>
              <a:defRPr sz="2800" b="1">
                <a:solidFill>
                  <a:schemeClr val="tx1"/>
                </a:solidFill>
                <a:latin typeface="Times New Roman" charset="0"/>
                <a:cs typeface="FreesiaUPC" charset="0"/>
              </a:defRPr>
            </a:lvl1pPr>
            <a:lvl2pPr marL="742950" indent="-285750" defTabSz="762000">
              <a:spcBef>
                <a:spcPct val="20000"/>
              </a:spcBef>
              <a:buClr>
                <a:srgbClr val="993300"/>
              </a:buClr>
              <a:buSzPct val="40000"/>
              <a:buFont typeface="Wingdings" charset="2"/>
              <a:buChar char="l"/>
              <a:defRPr sz="2400" b="1">
                <a:solidFill>
                  <a:schemeClr val="tx1"/>
                </a:solidFill>
                <a:latin typeface="Times New Roman" charset="0"/>
                <a:cs typeface="FreesiaUPC" charset="0"/>
              </a:defRPr>
            </a:lvl2pPr>
            <a:lvl3pPr marL="11430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3pPr>
            <a:lvl4pPr marL="16002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4pPr>
            <a:lvl5pPr marL="20574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5pPr>
            <a:lvl6pPr marL="25146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6pPr>
            <a:lvl7pPr marL="29718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7pPr>
            <a:lvl8pPr marL="34290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8pPr>
            <a:lvl9pPr marL="38862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9pPr>
          </a:lstStyle>
          <a:p>
            <a:pPr marL="0" indent="0" algn="ctr" eaLnBrk="1" hangingPunct="1">
              <a:buNone/>
              <a:defRPr/>
            </a:pPr>
            <a:r>
              <a:rPr lang="en-US" altLang="en-US" dirty="0">
                <a:solidFill>
                  <a:srgbClr val="800000"/>
                </a:solidFill>
                <a:latin typeface="Arial" charset="0"/>
              </a:rPr>
              <a:t>Internet Engineering Task Force</a:t>
            </a:r>
            <a:endParaRPr lang="en-US" altLang="en-US" sz="2400" dirty="0">
              <a:latin typeface="Arial" charset="0"/>
            </a:endParaRPr>
          </a:p>
        </p:txBody>
      </p:sp>
      <p:pic>
        <p:nvPicPr>
          <p:cNvPr id="3" name="Picture 2">
            <a:extLst>
              <a:ext uri="{FF2B5EF4-FFF2-40B4-BE49-F238E27FC236}">
                <a16:creationId xmlns:a16="http://schemas.microsoft.com/office/drawing/2014/main" id="{51DAB445-7B56-44EC-801B-F60EC464E745}"/>
              </a:ext>
            </a:extLst>
          </p:cNvPr>
          <p:cNvPicPr>
            <a:picLocks noChangeAspect="1"/>
          </p:cNvPicPr>
          <p:nvPr/>
        </p:nvPicPr>
        <p:blipFill>
          <a:blip r:embed="rId2"/>
          <a:stretch>
            <a:fillRect/>
          </a:stretch>
        </p:blipFill>
        <p:spPr>
          <a:xfrm>
            <a:off x="4661054" y="3276600"/>
            <a:ext cx="4482946" cy="3097125"/>
          </a:xfrm>
          <a:prstGeom prst="rect">
            <a:avLst/>
          </a:prstGeom>
        </p:spPr>
      </p:pic>
      <p:pic>
        <p:nvPicPr>
          <p:cNvPr id="8" name="Picture 7">
            <a:extLst>
              <a:ext uri="{FF2B5EF4-FFF2-40B4-BE49-F238E27FC236}">
                <a16:creationId xmlns:a16="http://schemas.microsoft.com/office/drawing/2014/main" id="{C3406601-D737-46FB-91C5-F566EADB6A51}"/>
              </a:ext>
            </a:extLst>
          </p:cNvPr>
          <p:cNvPicPr>
            <a:picLocks noChangeAspect="1"/>
          </p:cNvPicPr>
          <p:nvPr/>
        </p:nvPicPr>
        <p:blipFill>
          <a:blip r:embed="rId3"/>
          <a:stretch>
            <a:fillRect/>
          </a:stretch>
        </p:blipFill>
        <p:spPr>
          <a:xfrm>
            <a:off x="6821737" y="2012950"/>
            <a:ext cx="2095500" cy="1115786"/>
          </a:xfrm>
          <a:prstGeom prst="rect">
            <a:avLst/>
          </a:prstGeom>
        </p:spPr>
      </p:pic>
    </p:spTree>
    <p:extLst>
      <p:ext uri="{BB962C8B-B14F-4D97-AF65-F5344CB8AC3E}">
        <p14:creationId xmlns:p14="http://schemas.microsoft.com/office/powerpoint/2010/main" val="2937560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F986590-E186-4F03-BEB1-EA755227DC99}"/>
              </a:ext>
            </a:extLst>
          </p:cNvPr>
          <p:cNvSpPr>
            <a:spLocks noGrp="1" noChangeArrowheads="1"/>
          </p:cNvSpPr>
          <p:nvPr>
            <p:ph type="title"/>
          </p:nvPr>
        </p:nvSpPr>
        <p:spPr/>
        <p:txBody>
          <a:bodyPr/>
          <a:lstStyle/>
          <a:p>
            <a:r>
              <a:rPr lang="en-US" altLang="en-US"/>
              <a:t>IEEE</a:t>
            </a:r>
          </a:p>
        </p:txBody>
      </p:sp>
      <p:sp>
        <p:nvSpPr>
          <p:cNvPr id="86019" name="Rectangle 3">
            <a:extLst>
              <a:ext uri="{FF2B5EF4-FFF2-40B4-BE49-F238E27FC236}">
                <a16:creationId xmlns:a16="http://schemas.microsoft.com/office/drawing/2014/main" id="{44DEE4FA-4D07-4971-A8B2-46420B77E9E7}"/>
              </a:ext>
            </a:extLst>
          </p:cNvPr>
          <p:cNvSpPr>
            <a:spLocks noGrp="1" noChangeArrowheads="1"/>
          </p:cNvSpPr>
          <p:nvPr>
            <p:ph type="body" idx="1"/>
          </p:nvPr>
        </p:nvSpPr>
        <p:spPr>
          <a:xfrm>
            <a:off x="198303" y="2068513"/>
            <a:ext cx="4449897" cy="3800581"/>
          </a:xfrm>
        </p:spPr>
        <p:txBody>
          <a:bodyPr/>
          <a:lstStyle/>
          <a:p>
            <a:r>
              <a:rPr lang="en-US" altLang="en-US" dirty="0"/>
              <a:t>The largest professional group involved in standards for computing, communications, electrical and electronics</a:t>
            </a:r>
          </a:p>
        </p:txBody>
      </p:sp>
      <p:sp>
        <p:nvSpPr>
          <p:cNvPr id="86021" name="Rectangle 5">
            <a:extLst>
              <a:ext uri="{FF2B5EF4-FFF2-40B4-BE49-F238E27FC236}">
                <a16:creationId xmlns:a16="http://schemas.microsoft.com/office/drawing/2014/main" id="{F1185419-14EB-4426-BFAF-E66507E9646F}"/>
              </a:ext>
            </a:extLst>
          </p:cNvPr>
          <p:cNvSpPr>
            <a:spLocks noChangeArrowheads="1"/>
          </p:cNvSpPr>
          <p:nvPr/>
        </p:nvSpPr>
        <p:spPr bwMode="auto">
          <a:xfrm>
            <a:off x="574675" y="1330325"/>
            <a:ext cx="8061325"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defTabSz="762000">
              <a:spcBef>
                <a:spcPct val="20000"/>
              </a:spcBef>
              <a:buClr>
                <a:srgbClr val="993300"/>
              </a:buClr>
              <a:buSzPct val="40000"/>
              <a:buFont typeface="Wingdings" charset="2"/>
              <a:buChar char="l"/>
              <a:defRPr sz="2800" b="1">
                <a:solidFill>
                  <a:schemeClr val="tx1"/>
                </a:solidFill>
                <a:latin typeface="Times New Roman" charset="0"/>
                <a:cs typeface="FreesiaUPC" charset="0"/>
              </a:defRPr>
            </a:lvl1pPr>
            <a:lvl2pPr marL="742950" indent="-285750" defTabSz="762000">
              <a:spcBef>
                <a:spcPct val="20000"/>
              </a:spcBef>
              <a:buClr>
                <a:srgbClr val="993300"/>
              </a:buClr>
              <a:buSzPct val="40000"/>
              <a:buFont typeface="Wingdings" charset="2"/>
              <a:buChar char="l"/>
              <a:defRPr sz="2400" b="1">
                <a:solidFill>
                  <a:schemeClr val="tx1"/>
                </a:solidFill>
                <a:latin typeface="Times New Roman" charset="0"/>
                <a:cs typeface="FreesiaUPC" charset="0"/>
              </a:defRPr>
            </a:lvl2pPr>
            <a:lvl3pPr marL="11430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3pPr>
            <a:lvl4pPr marL="16002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4pPr>
            <a:lvl5pPr marL="2057400" indent="-228600" defTabSz="762000">
              <a:spcBef>
                <a:spcPct val="20000"/>
              </a:spcBef>
              <a:buClr>
                <a:srgbClr val="993300"/>
              </a:buClr>
              <a:buSzPct val="40000"/>
              <a:buFont typeface="Wingdings" charset="2"/>
              <a:buChar char="l"/>
              <a:defRPr sz="2000" b="1">
                <a:solidFill>
                  <a:schemeClr val="tx1"/>
                </a:solidFill>
                <a:latin typeface="Times New Roman" charset="0"/>
                <a:cs typeface="FreesiaUPC" charset="0"/>
              </a:defRPr>
            </a:lvl5pPr>
            <a:lvl6pPr marL="25146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6pPr>
            <a:lvl7pPr marL="29718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7pPr>
            <a:lvl8pPr marL="34290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8pPr>
            <a:lvl9pPr marL="3886200" indent="-228600" defTabSz="762000" fontAlgn="base">
              <a:spcBef>
                <a:spcPct val="20000"/>
              </a:spcBef>
              <a:spcAft>
                <a:spcPct val="0"/>
              </a:spcAft>
              <a:buClr>
                <a:srgbClr val="993300"/>
              </a:buClr>
              <a:buSzPct val="40000"/>
              <a:buFont typeface="Wingdings" charset="2"/>
              <a:buChar char="l"/>
              <a:defRPr sz="2000" b="1">
                <a:solidFill>
                  <a:schemeClr val="tx1"/>
                </a:solidFill>
                <a:latin typeface="Times New Roman" charset="0"/>
                <a:cs typeface="FreesiaUPC" charset="0"/>
              </a:defRPr>
            </a:lvl9pPr>
          </a:lstStyle>
          <a:p>
            <a:pPr marL="0" indent="0" eaLnBrk="1" hangingPunct="1">
              <a:buNone/>
              <a:defRPr/>
            </a:pPr>
            <a:r>
              <a:rPr lang="en-US" altLang="en-US" sz="2400" dirty="0">
                <a:solidFill>
                  <a:srgbClr val="800000"/>
                </a:solidFill>
                <a:latin typeface="Arial" charset="0"/>
              </a:rPr>
              <a:t>Institute of Electrical and Electronics Engineers</a:t>
            </a:r>
            <a:endParaRPr lang="en-US" altLang="en-US" sz="2400" dirty="0">
              <a:latin typeface="Arial" charset="0"/>
            </a:endParaRPr>
          </a:p>
        </p:txBody>
      </p:sp>
      <p:pic>
        <p:nvPicPr>
          <p:cNvPr id="3" name="Picture 2">
            <a:extLst>
              <a:ext uri="{FF2B5EF4-FFF2-40B4-BE49-F238E27FC236}">
                <a16:creationId xmlns:a16="http://schemas.microsoft.com/office/drawing/2014/main" id="{36650B94-0CF7-4F60-BD1C-D77139D82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51407" y="3146809"/>
            <a:ext cx="4792593" cy="3311050"/>
          </a:xfrm>
          <a:prstGeom prst="rect">
            <a:avLst/>
          </a:prstGeom>
        </p:spPr>
      </p:pic>
      <p:pic>
        <p:nvPicPr>
          <p:cNvPr id="8" name="Picture 7">
            <a:extLst>
              <a:ext uri="{FF2B5EF4-FFF2-40B4-BE49-F238E27FC236}">
                <a16:creationId xmlns:a16="http://schemas.microsoft.com/office/drawing/2014/main" id="{A04D1299-9FE7-4052-8E1D-49574CB3F399}"/>
              </a:ext>
            </a:extLst>
          </p:cNvPr>
          <p:cNvPicPr>
            <a:picLocks noChangeAspect="1"/>
          </p:cNvPicPr>
          <p:nvPr/>
        </p:nvPicPr>
        <p:blipFill>
          <a:blip r:embed="rId3"/>
          <a:stretch>
            <a:fillRect/>
          </a:stretch>
        </p:blipFill>
        <p:spPr>
          <a:xfrm>
            <a:off x="5522817" y="1844318"/>
            <a:ext cx="3124200" cy="1110458"/>
          </a:xfrm>
          <a:prstGeom prst="rect">
            <a:avLst/>
          </a:prstGeom>
        </p:spPr>
      </p:pic>
    </p:spTree>
    <p:extLst>
      <p:ext uri="{BB962C8B-B14F-4D97-AF65-F5344CB8AC3E}">
        <p14:creationId xmlns:p14="http://schemas.microsoft.com/office/powerpoint/2010/main" val="925852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CE52C6C-493D-49B7-80E5-D49C180EDC3B}"/>
              </a:ext>
            </a:extLst>
          </p:cNvPr>
          <p:cNvSpPr>
            <a:spLocks noGrp="1" noChangeArrowheads="1"/>
          </p:cNvSpPr>
          <p:nvPr>
            <p:ph type="title"/>
          </p:nvPr>
        </p:nvSpPr>
        <p:spPr>
          <a:xfrm>
            <a:off x="210353" y="335936"/>
            <a:ext cx="8780443" cy="915153"/>
          </a:xfrm>
        </p:spPr>
        <p:txBody>
          <a:bodyPr/>
          <a:lstStyle/>
          <a:p>
            <a:r>
              <a:rPr lang="en-US" altLang="en-US" dirty="0"/>
              <a:t>Direction of Data Transmission</a:t>
            </a:r>
            <a:endParaRPr lang="en-US" altLang="en-US" b="0" dirty="0"/>
          </a:p>
        </p:txBody>
      </p:sp>
      <p:sp>
        <p:nvSpPr>
          <p:cNvPr id="48131" name="Line 3">
            <a:extLst>
              <a:ext uri="{FF2B5EF4-FFF2-40B4-BE49-F238E27FC236}">
                <a16:creationId xmlns:a16="http://schemas.microsoft.com/office/drawing/2014/main" id="{500C8D35-34A8-4B6C-A2CF-DDE23AD14251}"/>
              </a:ext>
            </a:extLst>
          </p:cNvPr>
          <p:cNvSpPr>
            <a:spLocks noChangeShapeType="1"/>
          </p:cNvSpPr>
          <p:nvPr/>
        </p:nvSpPr>
        <p:spPr bwMode="auto">
          <a:xfrm flipH="1">
            <a:off x="4267200" y="2081212"/>
            <a:ext cx="0" cy="24225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8132" name="Line 4">
            <a:extLst>
              <a:ext uri="{FF2B5EF4-FFF2-40B4-BE49-F238E27FC236}">
                <a16:creationId xmlns:a16="http://schemas.microsoft.com/office/drawing/2014/main" id="{CBBB30CB-3A6F-4519-B81F-C5B196F10C9E}"/>
              </a:ext>
            </a:extLst>
          </p:cNvPr>
          <p:cNvSpPr>
            <a:spLocks noChangeShapeType="1"/>
          </p:cNvSpPr>
          <p:nvPr/>
        </p:nvSpPr>
        <p:spPr bwMode="auto">
          <a:xfrm>
            <a:off x="4267200" y="2081212"/>
            <a:ext cx="334963"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8134" name="Line 6">
            <a:extLst>
              <a:ext uri="{FF2B5EF4-FFF2-40B4-BE49-F238E27FC236}">
                <a16:creationId xmlns:a16="http://schemas.microsoft.com/office/drawing/2014/main" id="{FA30A7B4-6B32-4B20-BD95-E8E11D95E86C}"/>
              </a:ext>
            </a:extLst>
          </p:cNvPr>
          <p:cNvSpPr>
            <a:spLocks noChangeShapeType="1"/>
          </p:cNvSpPr>
          <p:nvPr/>
        </p:nvSpPr>
        <p:spPr bwMode="auto">
          <a:xfrm>
            <a:off x="4006850" y="3311525"/>
            <a:ext cx="585788" cy="1111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8136" name="Rectangle 8">
            <a:extLst>
              <a:ext uri="{FF2B5EF4-FFF2-40B4-BE49-F238E27FC236}">
                <a16:creationId xmlns:a16="http://schemas.microsoft.com/office/drawing/2014/main" id="{CBF60651-E226-4573-B790-B6E137A47B52}"/>
              </a:ext>
            </a:extLst>
          </p:cNvPr>
          <p:cNvSpPr>
            <a:spLocks noChangeArrowheads="1"/>
          </p:cNvSpPr>
          <p:nvPr/>
        </p:nvSpPr>
        <p:spPr bwMode="auto">
          <a:xfrm>
            <a:off x="4600575" y="1816100"/>
            <a:ext cx="2263775"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a:latin typeface="Arial" charset="0"/>
                <a:ea typeface="Arial" charset="0"/>
                <a:cs typeface="Arial" charset="0"/>
              </a:rPr>
              <a:t>Simplex</a:t>
            </a:r>
            <a:endParaRPr lang="en-US" altLang="en-US" sz="2400">
              <a:latin typeface="Times New Roman" charset="0"/>
              <a:cs typeface="CordiaUPC" charset="0"/>
            </a:endParaRPr>
          </a:p>
        </p:txBody>
      </p:sp>
      <p:sp>
        <p:nvSpPr>
          <p:cNvPr id="48137" name="Rectangle 9">
            <a:extLst>
              <a:ext uri="{FF2B5EF4-FFF2-40B4-BE49-F238E27FC236}">
                <a16:creationId xmlns:a16="http://schemas.microsoft.com/office/drawing/2014/main" id="{5E3340DB-AADF-4733-AA97-95BD4614B8E6}"/>
              </a:ext>
            </a:extLst>
          </p:cNvPr>
          <p:cNvSpPr>
            <a:spLocks noChangeArrowheads="1"/>
          </p:cNvSpPr>
          <p:nvPr/>
        </p:nvSpPr>
        <p:spPr bwMode="auto">
          <a:xfrm>
            <a:off x="4592638" y="3019425"/>
            <a:ext cx="2263775"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a:latin typeface="Arial" charset="0"/>
                <a:ea typeface="Arial" charset="0"/>
                <a:cs typeface="Arial" charset="0"/>
              </a:rPr>
              <a:t>Half-duplex</a:t>
            </a:r>
            <a:endParaRPr lang="en-US" altLang="en-US" sz="2400">
              <a:latin typeface="Times New Roman" charset="0"/>
              <a:cs typeface="CordiaUPC" charset="0"/>
            </a:endParaRPr>
          </a:p>
        </p:txBody>
      </p:sp>
      <p:sp>
        <p:nvSpPr>
          <p:cNvPr id="48139" name="Rectangle 11">
            <a:extLst>
              <a:ext uri="{FF2B5EF4-FFF2-40B4-BE49-F238E27FC236}">
                <a16:creationId xmlns:a16="http://schemas.microsoft.com/office/drawing/2014/main" id="{BF9675C4-EFA7-4BCD-A672-D79EA3814019}"/>
              </a:ext>
            </a:extLst>
          </p:cNvPr>
          <p:cNvSpPr>
            <a:spLocks noChangeArrowheads="1"/>
          </p:cNvSpPr>
          <p:nvPr/>
        </p:nvSpPr>
        <p:spPr bwMode="auto">
          <a:xfrm>
            <a:off x="1303338" y="2997200"/>
            <a:ext cx="2700337"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dirty="0">
                <a:latin typeface="Arial" charset="0"/>
                <a:ea typeface="Arial" charset="0"/>
                <a:cs typeface="Arial" charset="0"/>
              </a:rPr>
              <a:t>Type of Direction</a:t>
            </a:r>
            <a:endParaRPr lang="en-US" altLang="en-US" sz="2400" dirty="0">
              <a:latin typeface="Times New Roman" charset="0"/>
              <a:cs typeface="CordiaUPC" charset="0"/>
            </a:endParaRPr>
          </a:p>
        </p:txBody>
      </p:sp>
      <p:sp>
        <p:nvSpPr>
          <p:cNvPr id="48143" name="Rectangle 15">
            <a:extLst>
              <a:ext uri="{FF2B5EF4-FFF2-40B4-BE49-F238E27FC236}">
                <a16:creationId xmlns:a16="http://schemas.microsoft.com/office/drawing/2014/main" id="{1831FBC0-9DE7-4627-A1E3-BB67C1DF1C0F}"/>
              </a:ext>
            </a:extLst>
          </p:cNvPr>
          <p:cNvSpPr>
            <a:spLocks noChangeArrowheads="1"/>
          </p:cNvSpPr>
          <p:nvPr/>
        </p:nvSpPr>
        <p:spPr bwMode="auto">
          <a:xfrm>
            <a:off x="4572000" y="4267200"/>
            <a:ext cx="2263775"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a:latin typeface="Arial" charset="0"/>
                <a:ea typeface="Arial" charset="0"/>
                <a:cs typeface="Arial" charset="0"/>
              </a:rPr>
              <a:t>Full-duplex</a:t>
            </a:r>
            <a:endParaRPr lang="en-US" altLang="en-US" sz="2400">
              <a:latin typeface="Times New Roman" charset="0"/>
              <a:cs typeface="CordiaUPC" charset="0"/>
            </a:endParaRPr>
          </a:p>
        </p:txBody>
      </p:sp>
      <p:sp>
        <p:nvSpPr>
          <p:cNvPr id="48144" name="Line 16">
            <a:extLst>
              <a:ext uri="{FF2B5EF4-FFF2-40B4-BE49-F238E27FC236}">
                <a16:creationId xmlns:a16="http://schemas.microsoft.com/office/drawing/2014/main" id="{32399A69-A442-4A95-9A03-4B6E6E9F6C31}"/>
              </a:ext>
            </a:extLst>
          </p:cNvPr>
          <p:cNvSpPr>
            <a:spLocks noChangeShapeType="1"/>
          </p:cNvSpPr>
          <p:nvPr/>
        </p:nvSpPr>
        <p:spPr bwMode="auto">
          <a:xfrm>
            <a:off x="4260850" y="4497387"/>
            <a:ext cx="311150"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2" name="Rectangle 1"/>
          <p:cNvSpPr/>
          <p:nvPr/>
        </p:nvSpPr>
        <p:spPr>
          <a:xfrm>
            <a:off x="210353" y="159069"/>
            <a:ext cx="1637564" cy="369332"/>
          </a:xfrm>
          <a:prstGeom prst="rect">
            <a:avLst/>
          </a:prstGeom>
        </p:spPr>
        <p:txBody>
          <a:bodyPr wrap="none">
            <a:spAutoFit/>
          </a:bodyPr>
          <a:lstStyle/>
          <a:p>
            <a:r>
              <a:rPr lang="en-GB" dirty="0"/>
              <a:t>1.1.3 Data Flow</a:t>
            </a:r>
          </a:p>
        </p:txBody>
      </p:sp>
    </p:spTree>
    <p:extLst>
      <p:ext uri="{BB962C8B-B14F-4D97-AF65-F5344CB8AC3E}">
        <p14:creationId xmlns:p14="http://schemas.microsoft.com/office/powerpoint/2010/main" val="401248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Book</a:t>
            </a:r>
            <a:endParaRPr lang="en-GB" dirty="0"/>
          </a:p>
        </p:txBody>
      </p:sp>
      <p:sp>
        <p:nvSpPr>
          <p:cNvPr id="3" name="Content Placeholder 2"/>
          <p:cNvSpPr>
            <a:spLocks noGrp="1"/>
          </p:cNvSpPr>
          <p:nvPr>
            <p:ph idx="1"/>
          </p:nvPr>
        </p:nvSpPr>
        <p:spPr/>
        <p:txBody>
          <a:bodyPr/>
          <a:lstStyle/>
          <a:p>
            <a:pPr lvl="0"/>
            <a:r>
              <a:rPr lang="en-US" dirty="0"/>
              <a:t>Data Communication and Networking - Behrouz A. </a:t>
            </a:r>
            <a:r>
              <a:rPr lang="en-US" dirty="0" err="1"/>
              <a:t>Forouzan</a:t>
            </a:r>
            <a:r>
              <a:rPr lang="en-US" dirty="0"/>
              <a:t> Latest Edition</a:t>
            </a:r>
            <a:endParaRPr lang="en-GB" dirty="0"/>
          </a:p>
          <a:p>
            <a:r>
              <a:rPr lang="en-US" dirty="0"/>
              <a:t>Data and Computer Communication - William Stallings Latest Edition</a:t>
            </a:r>
            <a:endParaRPr lang="en-GB" dirty="0"/>
          </a:p>
        </p:txBody>
      </p:sp>
    </p:spTree>
    <p:extLst>
      <p:ext uri="{BB962C8B-B14F-4D97-AF65-F5344CB8AC3E}">
        <p14:creationId xmlns:p14="http://schemas.microsoft.com/office/powerpoint/2010/main" val="99914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0" name="Rectangle 204">
            <a:extLst>
              <a:ext uri="{FF2B5EF4-FFF2-40B4-BE49-F238E27FC236}">
                <a16:creationId xmlns:a16="http://schemas.microsoft.com/office/drawing/2014/main" id="{9BA910C7-016B-4C98-9E51-DCD8162E1740}"/>
              </a:ext>
            </a:extLst>
          </p:cNvPr>
          <p:cNvSpPr>
            <a:spLocks noChangeArrowheads="1"/>
          </p:cNvSpPr>
          <p:nvPr/>
        </p:nvSpPr>
        <p:spPr bwMode="auto">
          <a:xfrm>
            <a:off x="1447800" y="4472094"/>
            <a:ext cx="6453187" cy="139700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endParaRPr lang="en-US" altLang="en-US" sz="2400">
              <a:latin typeface="CordiaUPC" charset="0"/>
              <a:cs typeface="CordiaUPC" charset="0"/>
            </a:endParaRPr>
          </a:p>
        </p:txBody>
      </p:sp>
      <p:sp>
        <p:nvSpPr>
          <p:cNvPr id="50379" name="Rectangle 203">
            <a:extLst>
              <a:ext uri="{FF2B5EF4-FFF2-40B4-BE49-F238E27FC236}">
                <a16:creationId xmlns:a16="http://schemas.microsoft.com/office/drawing/2014/main" id="{2DB57FB3-9DFD-4F15-B9BA-81C8E36BAB4B}"/>
              </a:ext>
            </a:extLst>
          </p:cNvPr>
          <p:cNvSpPr>
            <a:spLocks noChangeArrowheads="1"/>
          </p:cNvSpPr>
          <p:nvPr/>
        </p:nvSpPr>
        <p:spPr bwMode="auto">
          <a:xfrm>
            <a:off x="1409700" y="2589319"/>
            <a:ext cx="6453187" cy="1223963"/>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endParaRPr lang="en-US" altLang="en-US" sz="2400">
              <a:latin typeface="CordiaUPC" charset="0"/>
              <a:cs typeface="CordiaUPC" charset="0"/>
            </a:endParaRPr>
          </a:p>
        </p:txBody>
      </p:sp>
      <p:sp>
        <p:nvSpPr>
          <p:cNvPr id="50273" name="Line 97">
            <a:extLst>
              <a:ext uri="{FF2B5EF4-FFF2-40B4-BE49-F238E27FC236}">
                <a16:creationId xmlns:a16="http://schemas.microsoft.com/office/drawing/2014/main" id="{66A6B4DE-2F53-459F-ACB9-D23E04171DD2}"/>
              </a:ext>
            </a:extLst>
          </p:cNvPr>
          <p:cNvSpPr>
            <a:spLocks noChangeShapeType="1"/>
          </p:cNvSpPr>
          <p:nvPr/>
        </p:nvSpPr>
        <p:spPr bwMode="auto">
          <a:xfrm>
            <a:off x="2397125" y="3040169"/>
            <a:ext cx="4483100" cy="0"/>
          </a:xfrm>
          <a:prstGeom prst="line">
            <a:avLst/>
          </a:prstGeom>
          <a:noFill/>
          <a:ln w="5715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0187" name="Rectangle 11">
            <a:extLst>
              <a:ext uri="{FF2B5EF4-FFF2-40B4-BE49-F238E27FC236}">
                <a16:creationId xmlns:a16="http://schemas.microsoft.com/office/drawing/2014/main" id="{2447A210-5B5A-4A10-9B81-D4B773DB68B9}"/>
              </a:ext>
            </a:extLst>
          </p:cNvPr>
          <p:cNvSpPr>
            <a:spLocks noGrp="1" noChangeArrowheads="1"/>
          </p:cNvSpPr>
          <p:nvPr>
            <p:ph type="title"/>
          </p:nvPr>
        </p:nvSpPr>
        <p:spPr/>
        <p:txBody>
          <a:bodyPr/>
          <a:lstStyle/>
          <a:p>
            <a:pPr>
              <a:defRPr/>
            </a:pPr>
            <a:r>
              <a:rPr lang="th-TH" altLang="en-US" dirty="0"/>
              <a:t>Simplex</a:t>
            </a:r>
          </a:p>
        </p:txBody>
      </p:sp>
      <p:sp>
        <p:nvSpPr>
          <p:cNvPr id="50190" name="Rectangle 14">
            <a:extLst>
              <a:ext uri="{FF2B5EF4-FFF2-40B4-BE49-F238E27FC236}">
                <a16:creationId xmlns:a16="http://schemas.microsoft.com/office/drawing/2014/main" id="{26E16D5C-ED44-4642-9D86-9022C49FAC42}"/>
              </a:ext>
            </a:extLst>
          </p:cNvPr>
          <p:cNvSpPr>
            <a:spLocks noChangeArrowheads="1"/>
          </p:cNvSpPr>
          <p:nvPr/>
        </p:nvSpPr>
        <p:spPr bwMode="auto">
          <a:xfrm>
            <a:off x="3757612" y="3889482"/>
            <a:ext cx="1620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th-TH" altLang="en-US" sz="1600" b="1" dirty="0">
                <a:latin typeface="Arial" charset="0"/>
                <a:cs typeface="CordiaUPC" charset="0"/>
              </a:rPr>
              <a:t>Unidirectional</a:t>
            </a:r>
            <a:endParaRPr lang="th-TH" altLang="en-US" sz="1800" dirty="0">
              <a:cs typeface="CordiaUPC" charset="0"/>
            </a:endParaRPr>
          </a:p>
        </p:txBody>
      </p:sp>
      <p:grpSp>
        <p:nvGrpSpPr>
          <p:cNvPr id="17415" name="Group 46">
            <a:extLst>
              <a:ext uri="{FF2B5EF4-FFF2-40B4-BE49-F238E27FC236}">
                <a16:creationId xmlns:a16="http://schemas.microsoft.com/office/drawing/2014/main" id="{8F6DE69E-5A59-4DCC-AC7F-A6842647A01A}"/>
              </a:ext>
            </a:extLst>
          </p:cNvPr>
          <p:cNvGrpSpPr>
            <a:grpSpLocks/>
          </p:cNvGrpSpPr>
          <p:nvPr/>
        </p:nvGrpSpPr>
        <p:grpSpPr bwMode="auto">
          <a:xfrm>
            <a:off x="1979612" y="2694094"/>
            <a:ext cx="509588" cy="722313"/>
            <a:chOff x="2797" y="1442"/>
            <a:chExt cx="457" cy="640"/>
          </a:xfrm>
        </p:grpSpPr>
        <p:grpSp>
          <p:nvGrpSpPr>
            <p:cNvPr id="17449" name="Group 47">
              <a:extLst>
                <a:ext uri="{FF2B5EF4-FFF2-40B4-BE49-F238E27FC236}">
                  <a16:creationId xmlns:a16="http://schemas.microsoft.com/office/drawing/2014/main" id="{A094EFA7-B449-47D3-9F02-1206C9111425}"/>
                </a:ext>
              </a:extLst>
            </p:cNvPr>
            <p:cNvGrpSpPr>
              <a:grpSpLocks/>
            </p:cNvGrpSpPr>
            <p:nvPr/>
          </p:nvGrpSpPr>
          <p:grpSpPr bwMode="auto">
            <a:xfrm>
              <a:off x="2843" y="2033"/>
              <a:ext cx="365" cy="49"/>
              <a:chOff x="4319" y="2212"/>
              <a:chExt cx="365" cy="49"/>
            </a:xfrm>
          </p:grpSpPr>
          <p:sp>
            <p:nvSpPr>
              <p:cNvPr id="17497" name="Rectangle 48">
                <a:extLst>
                  <a:ext uri="{FF2B5EF4-FFF2-40B4-BE49-F238E27FC236}">
                    <a16:creationId xmlns:a16="http://schemas.microsoft.com/office/drawing/2014/main" id="{D1C6C512-0FC7-43DF-939D-C150A8291BA5}"/>
                  </a:ext>
                </a:extLst>
              </p:cNvPr>
              <p:cNvSpPr>
                <a:spLocks noChangeArrowheads="1"/>
              </p:cNvSpPr>
              <p:nvPr/>
            </p:nvSpPr>
            <p:spPr bwMode="auto">
              <a:xfrm>
                <a:off x="4319" y="2212"/>
                <a:ext cx="46" cy="49"/>
              </a:xfrm>
              <a:prstGeom prst="rect">
                <a:avLst/>
              </a:prstGeom>
              <a:solidFill>
                <a:srgbClr val="808080"/>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98" name="Rectangle 49">
                <a:extLst>
                  <a:ext uri="{FF2B5EF4-FFF2-40B4-BE49-F238E27FC236}">
                    <a16:creationId xmlns:a16="http://schemas.microsoft.com/office/drawing/2014/main" id="{DACB164F-9B55-4858-8895-9F743BE33933}"/>
                  </a:ext>
                </a:extLst>
              </p:cNvPr>
              <p:cNvSpPr>
                <a:spLocks noChangeArrowheads="1"/>
              </p:cNvSpPr>
              <p:nvPr/>
            </p:nvSpPr>
            <p:spPr bwMode="auto">
              <a:xfrm>
                <a:off x="4639" y="2212"/>
                <a:ext cx="45" cy="49"/>
              </a:xfrm>
              <a:prstGeom prst="rect">
                <a:avLst/>
              </a:prstGeom>
              <a:solidFill>
                <a:srgbClr val="808080"/>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grpSp>
        <p:sp>
          <p:nvSpPr>
            <p:cNvPr id="17450" name="Rectangle 50">
              <a:extLst>
                <a:ext uri="{FF2B5EF4-FFF2-40B4-BE49-F238E27FC236}">
                  <a16:creationId xmlns:a16="http://schemas.microsoft.com/office/drawing/2014/main" id="{F8C772D6-167E-4A5D-83F6-9C142CA0652C}"/>
                </a:ext>
              </a:extLst>
            </p:cNvPr>
            <p:cNvSpPr>
              <a:spLocks noChangeArrowheads="1"/>
            </p:cNvSpPr>
            <p:nvPr/>
          </p:nvSpPr>
          <p:spPr bwMode="auto">
            <a:xfrm>
              <a:off x="2797" y="1478"/>
              <a:ext cx="457" cy="567"/>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51" name="Freeform 51">
              <a:extLst>
                <a:ext uri="{FF2B5EF4-FFF2-40B4-BE49-F238E27FC236}">
                  <a16:creationId xmlns:a16="http://schemas.microsoft.com/office/drawing/2014/main" id="{B3FC6BFF-95C6-4D78-BD93-A1D968CF335B}"/>
                </a:ext>
              </a:extLst>
            </p:cNvPr>
            <p:cNvSpPr>
              <a:spLocks/>
            </p:cNvSpPr>
            <p:nvPr/>
          </p:nvSpPr>
          <p:spPr bwMode="auto">
            <a:xfrm>
              <a:off x="2797" y="1478"/>
              <a:ext cx="457" cy="567"/>
            </a:xfrm>
            <a:custGeom>
              <a:avLst/>
              <a:gdLst>
                <a:gd name="T0" fmla="*/ 457 w 457"/>
                <a:gd name="T1" fmla="*/ 0 h 567"/>
                <a:gd name="T2" fmla="*/ 0 w 457"/>
                <a:gd name="T3" fmla="*/ 567 h 567"/>
                <a:gd name="T4" fmla="*/ 457 w 457"/>
                <a:gd name="T5" fmla="*/ 567 h 567"/>
                <a:gd name="T6" fmla="*/ 457 w 457"/>
                <a:gd name="T7" fmla="*/ 0 h 5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 h="567">
                  <a:moveTo>
                    <a:pt x="457" y="0"/>
                  </a:moveTo>
                  <a:lnTo>
                    <a:pt x="0" y="567"/>
                  </a:lnTo>
                  <a:lnTo>
                    <a:pt x="457" y="567"/>
                  </a:lnTo>
                  <a:lnTo>
                    <a:pt x="457" y="0"/>
                  </a:lnTo>
                  <a:close/>
                </a:path>
              </a:pathLst>
            </a:custGeom>
            <a:solidFill>
              <a:srgbClr val="808080"/>
            </a:solidFill>
            <a:ln w="3175">
              <a:solidFill>
                <a:srgbClr val="000000"/>
              </a:solidFill>
              <a:prstDash val="solid"/>
              <a:round/>
              <a:headEnd/>
              <a:tailEnd/>
            </a:ln>
          </p:spPr>
          <p:txBody>
            <a:bodyPr/>
            <a:lstStyle/>
            <a:p>
              <a:endParaRPr lang="en-US"/>
            </a:p>
          </p:txBody>
        </p:sp>
        <p:sp>
          <p:nvSpPr>
            <p:cNvPr id="17452" name="Rectangle 52">
              <a:extLst>
                <a:ext uri="{FF2B5EF4-FFF2-40B4-BE49-F238E27FC236}">
                  <a16:creationId xmlns:a16="http://schemas.microsoft.com/office/drawing/2014/main" id="{F5439CCE-656F-4E03-A8CB-EDD1DD9C5171}"/>
                </a:ext>
              </a:extLst>
            </p:cNvPr>
            <p:cNvSpPr>
              <a:spLocks noChangeArrowheads="1"/>
            </p:cNvSpPr>
            <p:nvPr/>
          </p:nvSpPr>
          <p:spPr bwMode="auto">
            <a:xfrm>
              <a:off x="2797" y="1478"/>
              <a:ext cx="457" cy="567"/>
            </a:xfrm>
            <a:prstGeom prst="rect">
              <a:avLst/>
            </a:prstGeom>
            <a:solidFill>
              <a:srgbClr val="C8C8C8"/>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53" name="Rectangle 53">
              <a:extLst>
                <a:ext uri="{FF2B5EF4-FFF2-40B4-BE49-F238E27FC236}">
                  <a16:creationId xmlns:a16="http://schemas.microsoft.com/office/drawing/2014/main" id="{1D12AF2B-4C37-4DAB-ADBC-9BF0E3C74E37}"/>
                </a:ext>
              </a:extLst>
            </p:cNvPr>
            <p:cNvSpPr>
              <a:spLocks noChangeArrowheads="1"/>
            </p:cNvSpPr>
            <p:nvPr/>
          </p:nvSpPr>
          <p:spPr bwMode="auto">
            <a:xfrm>
              <a:off x="2843" y="1491"/>
              <a:ext cx="365" cy="554"/>
            </a:xfrm>
            <a:prstGeom prst="rect">
              <a:avLst/>
            </a:prstGeom>
            <a:solidFill>
              <a:srgbClr val="929292"/>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54" name="Rectangle 54">
              <a:extLst>
                <a:ext uri="{FF2B5EF4-FFF2-40B4-BE49-F238E27FC236}">
                  <a16:creationId xmlns:a16="http://schemas.microsoft.com/office/drawing/2014/main" id="{072E9DE9-2AA9-434C-AC25-C75D3EC4B712}"/>
                </a:ext>
              </a:extLst>
            </p:cNvPr>
            <p:cNvSpPr>
              <a:spLocks noChangeArrowheads="1"/>
            </p:cNvSpPr>
            <p:nvPr/>
          </p:nvSpPr>
          <p:spPr bwMode="auto">
            <a:xfrm>
              <a:off x="2828" y="1442"/>
              <a:ext cx="395" cy="133"/>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55" name="Freeform 55">
              <a:extLst>
                <a:ext uri="{FF2B5EF4-FFF2-40B4-BE49-F238E27FC236}">
                  <a16:creationId xmlns:a16="http://schemas.microsoft.com/office/drawing/2014/main" id="{8A5AC012-D95E-441A-9C1B-0E8D8878FC21}"/>
                </a:ext>
              </a:extLst>
            </p:cNvPr>
            <p:cNvSpPr>
              <a:spLocks/>
            </p:cNvSpPr>
            <p:nvPr/>
          </p:nvSpPr>
          <p:spPr bwMode="auto">
            <a:xfrm>
              <a:off x="2828" y="1442"/>
              <a:ext cx="395" cy="133"/>
            </a:xfrm>
            <a:custGeom>
              <a:avLst/>
              <a:gdLst>
                <a:gd name="T0" fmla="*/ 395 w 395"/>
                <a:gd name="T1" fmla="*/ 0 h 133"/>
                <a:gd name="T2" fmla="*/ 13 w 395"/>
                <a:gd name="T3" fmla="*/ 120 h 133"/>
                <a:gd name="T4" fmla="*/ 0 w 395"/>
                <a:gd name="T5" fmla="*/ 133 h 133"/>
                <a:gd name="T6" fmla="*/ 395 w 395"/>
                <a:gd name="T7" fmla="*/ 133 h 133"/>
                <a:gd name="T8" fmla="*/ 395 w 395"/>
                <a:gd name="T9" fmla="*/ 0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5" h="133">
                  <a:moveTo>
                    <a:pt x="395" y="0"/>
                  </a:moveTo>
                  <a:lnTo>
                    <a:pt x="13" y="120"/>
                  </a:lnTo>
                  <a:lnTo>
                    <a:pt x="0" y="133"/>
                  </a:lnTo>
                  <a:lnTo>
                    <a:pt x="395" y="133"/>
                  </a:lnTo>
                  <a:lnTo>
                    <a:pt x="395" y="0"/>
                  </a:lnTo>
                  <a:close/>
                </a:path>
              </a:pathLst>
            </a:custGeom>
            <a:solidFill>
              <a:srgbClr val="929292"/>
            </a:solidFill>
            <a:ln w="3175">
              <a:solidFill>
                <a:srgbClr val="000000"/>
              </a:solidFill>
              <a:prstDash val="solid"/>
              <a:round/>
              <a:headEnd/>
              <a:tailEnd/>
            </a:ln>
          </p:spPr>
          <p:txBody>
            <a:bodyPr/>
            <a:lstStyle/>
            <a:p>
              <a:endParaRPr lang="en-US"/>
            </a:p>
          </p:txBody>
        </p:sp>
        <p:sp>
          <p:nvSpPr>
            <p:cNvPr id="17456" name="Rectangle 56">
              <a:extLst>
                <a:ext uri="{FF2B5EF4-FFF2-40B4-BE49-F238E27FC236}">
                  <a16:creationId xmlns:a16="http://schemas.microsoft.com/office/drawing/2014/main" id="{E614E5D7-D421-4440-ABA3-717A423780D4}"/>
                </a:ext>
              </a:extLst>
            </p:cNvPr>
            <p:cNvSpPr>
              <a:spLocks noChangeArrowheads="1"/>
            </p:cNvSpPr>
            <p:nvPr/>
          </p:nvSpPr>
          <p:spPr bwMode="auto">
            <a:xfrm>
              <a:off x="2843" y="1442"/>
              <a:ext cx="380" cy="120"/>
            </a:xfrm>
            <a:prstGeom prst="rect">
              <a:avLst/>
            </a:prstGeom>
            <a:solidFill>
              <a:srgbClr val="DBDBDB"/>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57" name="Rectangle 57">
              <a:extLst>
                <a:ext uri="{FF2B5EF4-FFF2-40B4-BE49-F238E27FC236}">
                  <a16:creationId xmlns:a16="http://schemas.microsoft.com/office/drawing/2014/main" id="{FF33CAC0-6A4E-42FF-BFC3-5A4E30A69E9A}"/>
                </a:ext>
              </a:extLst>
            </p:cNvPr>
            <p:cNvSpPr>
              <a:spLocks noChangeArrowheads="1"/>
            </p:cNvSpPr>
            <p:nvPr/>
          </p:nvSpPr>
          <p:spPr bwMode="auto">
            <a:xfrm>
              <a:off x="2843" y="1454"/>
              <a:ext cx="136" cy="61"/>
            </a:xfrm>
            <a:prstGeom prst="rect">
              <a:avLst/>
            </a:prstGeom>
            <a:solidFill>
              <a:srgbClr val="929292"/>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grpSp>
          <p:nvGrpSpPr>
            <p:cNvPr id="17458" name="Group 58">
              <a:extLst>
                <a:ext uri="{FF2B5EF4-FFF2-40B4-BE49-F238E27FC236}">
                  <a16:creationId xmlns:a16="http://schemas.microsoft.com/office/drawing/2014/main" id="{272F2831-61AB-4F5F-B7AB-CB3FDE05DE0F}"/>
                </a:ext>
              </a:extLst>
            </p:cNvPr>
            <p:cNvGrpSpPr>
              <a:grpSpLocks/>
            </p:cNvGrpSpPr>
            <p:nvPr/>
          </p:nvGrpSpPr>
          <p:grpSpPr bwMode="auto">
            <a:xfrm>
              <a:off x="2843" y="1454"/>
              <a:ext cx="136" cy="61"/>
              <a:chOff x="4319" y="1633"/>
              <a:chExt cx="136" cy="61"/>
            </a:xfrm>
          </p:grpSpPr>
          <p:sp>
            <p:nvSpPr>
              <p:cNvPr id="17495" name="Freeform 59">
                <a:extLst>
                  <a:ext uri="{FF2B5EF4-FFF2-40B4-BE49-F238E27FC236}">
                    <a16:creationId xmlns:a16="http://schemas.microsoft.com/office/drawing/2014/main" id="{594893EC-6888-49F5-BDA2-28F210184D35}"/>
                  </a:ext>
                </a:extLst>
              </p:cNvPr>
              <p:cNvSpPr>
                <a:spLocks/>
              </p:cNvSpPr>
              <p:nvPr/>
            </p:nvSpPr>
            <p:spPr bwMode="auto">
              <a:xfrm>
                <a:off x="4319" y="1633"/>
                <a:ext cx="136" cy="61"/>
              </a:xfrm>
              <a:custGeom>
                <a:avLst/>
                <a:gdLst>
                  <a:gd name="T0" fmla="*/ 136 w 136"/>
                  <a:gd name="T1" fmla="*/ 0 h 61"/>
                  <a:gd name="T2" fmla="*/ 15 w 136"/>
                  <a:gd name="T3" fmla="*/ 48 h 61"/>
                  <a:gd name="T4" fmla="*/ 0 w 136"/>
                  <a:gd name="T5" fmla="*/ 61 h 61"/>
                  <a:gd name="T6" fmla="*/ 136 w 136"/>
                  <a:gd name="T7" fmla="*/ 61 h 61"/>
                  <a:gd name="T8" fmla="*/ 136 w 136"/>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61">
                    <a:moveTo>
                      <a:pt x="136" y="0"/>
                    </a:moveTo>
                    <a:lnTo>
                      <a:pt x="15" y="48"/>
                    </a:lnTo>
                    <a:lnTo>
                      <a:pt x="0" y="61"/>
                    </a:lnTo>
                    <a:lnTo>
                      <a:pt x="136" y="61"/>
                    </a:lnTo>
                    <a:lnTo>
                      <a:pt x="136" y="0"/>
                    </a:lnTo>
                    <a:close/>
                  </a:path>
                </a:pathLst>
              </a:custGeom>
              <a:solidFill>
                <a:srgbClr val="EDEDED"/>
              </a:solidFill>
              <a:ln w="3175">
                <a:solidFill>
                  <a:srgbClr val="000000"/>
                </a:solidFill>
                <a:prstDash val="solid"/>
                <a:round/>
                <a:headEnd/>
                <a:tailEnd/>
              </a:ln>
            </p:spPr>
            <p:txBody>
              <a:bodyPr/>
              <a:lstStyle/>
              <a:p>
                <a:endParaRPr lang="en-US"/>
              </a:p>
            </p:txBody>
          </p:sp>
          <p:sp>
            <p:nvSpPr>
              <p:cNvPr id="17496" name="Rectangle 60">
                <a:extLst>
                  <a:ext uri="{FF2B5EF4-FFF2-40B4-BE49-F238E27FC236}">
                    <a16:creationId xmlns:a16="http://schemas.microsoft.com/office/drawing/2014/main" id="{024BF9DE-B5F7-4822-BA80-DC75BB60A03F}"/>
                  </a:ext>
                </a:extLst>
              </p:cNvPr>
              <p:cNvSpPr>
                <a:spLocks noChangeArrowheads="1"/>
              </p:cNvSpPr>
              <p:nvPr/>
            </p:nvSpPr>
            <p:spPr bwMode="auto">
              <a:xfrm>
                <a:off x="4334" y="1633"/>
                <a:ext cx="121" cy="48"/>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grpSp>
        <p:sp>
          <p:nvSpPr>
            <p:cNvPr id="17459" name="Rectangle 61">
              <a:extLst>
                <a:ext uri="{FF2B5EF4-FFF2-40B4-BE49-F238E27FC236}">
                  <a16:creationId xmlns:a16="http://schemas.microsoft.com/office/drawing/2014/main" id="{C88C3181-47F9-46F8-9E14-4011A6DC509B}"/>
                </a:ext>
              </a:extLst>
            </p:cNvPr>
            <p:cNvSpPr>
              <a:spLocks noChangeArrowheads="1"/>
            </p:cNvSpPr>
            <p:nvPr/>
          </p:nvSpPr>
          <p:spPr bwMode="auto">
            <a:xfrm>
              <a:off x="2843" y="1478"/>
              <a:ext cx="136" cy="37"/>
            </a:xfrm>
            <a:prstGeom prst="rect">
              <a:avLst/>
            </a:prstGeom>
            <a:solidFill>
              <a:srgbClr val="929292"/>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grpSp>
          <p:nvGrpSpPr>
            <p:cNvPr id="17460" name="Group 62">
              <a:extLst>
                <a:ext uri="{FF2B5EF4-FFF2-40B4-BE49-F238E27FC236}">
                  <a16:creationId xmlns:a16="http://schemas.microsoft.com/office/drawing/2014/main" id="{98A9AC46-CAE7-4809-A42F-93219BDB60D7}"/>
                </a:ext>
              </a:extLst>
            </p:cNvPr>
            <p:cNvGrpSpPr>
              <a:grpSpLocks/>
            </p:cNvGrpSpPr>
            <p:nvPr/>
          </p:nvGrpSpPr>
          <p:grpSpPr bwMode="auto">
            <a:xfrm>
              <a:off x="2828" y="1478"/>
              <a:ext cx="395" cy="591"/>
              <a:chOff x="4304" y="1657"/>
              <a:chExt cx="395" cy="591"/>
            </a:xfrm>
          </p:grpSpPr>
          <p:sp>
            <p:nvSpPr>
              <p:cNvPr id="17492" name="Freeform 63">
                <a:extLst>
                  <a:ext uri="{FF2B5EF4-FFF2-40B4-BE49-F238E27FC236}">
                    <a16:creationId xmlns:a16="http://schemas.microsoft.com/office/drawing/2014/main" id="{03A7E28B-370F-4EFF-BEE2-3CA538C7B1D3}"/>
                  </a:ext>
                </a:extLst>
              </p:cNvPr>
              <p:cNvSpPr>
                <a:spLocks/>
              </p:cNvSpPr>
              <p:nvPr/>
            </p:nvSpPr>
            <p:spPr bwMode="auto">
              <a:xfrm>
                <a:off x="4317" y="1657"/>
                <a:ext cx="138" cy="37"/>
              </a:xfrm>
              <a:custGeom>
                <a:avLst/>
                <a:gdLst>
                  <a:gd name="T0" fmla="*/ 138 w 138"/>
                  <a:gd name="T1" fmla="*/ 13 h 37"/>
                  <a:gd name="T2" fmla="*/ 17 w 138"/>
                  <a:gd name="T3" fmla="*/ 24 h 37"/>
                  <a:gd name="T4" fmla="*/ 0 w 138"/>
                  <a:gd name="T5" fmla="*/ 37 h 37"/>
                  <a:gd name="T6" fmla="*/ 138 w 138"/>
                  <a:gd name="T7" fmla="*/ 37 h 37"/>
                  <a:gd name="T8" fmla="*/ 138 w 138"/>
                  <a:gd name="T9" fmla="*/ 0 h 37"/>
                  <a:gd name="T10" fmla="*/ 138 w 138"/>
                  <a:gd name="T11" fmla="*/ 13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37">
                    <a:moveTo>
                      <a:pt x="138" y="13"/>
                    </a:moveTo>
                    <a:lnTo>
                      <a:pt x="17" y="24"/>
                    </a:lnTo>
                    <a:lnTo>
                      <a:pt x="0" y="37"/>
                    </a:lnTo>
                    <a:lnTo>
                      <a:pt x="138" y="37"/>
                    </a:lnTo>
                    <a:lnTo>
                      <a:pt x="138" y="0"/>
                    </a:lnTo>
                    <a:lnTo>
                      <a:pt x="138" y="13"/>
                    </a:lnTo>
                    <a:close/>
                  </a:path>
                </a:pathLst>
              </a:custGeom>
              <a:solidFill>
                <a:srgbClr val="EDEDED"/>
              </a:solidFill>
              <a:ln w="3175">
                <a:solidFill>
                  <a:srgbClr val="000000"/>
                </a:solidFill>
                <a:prstDash val="solid"/>
                <a:round/>
                <a:headEnd/>
                <a:tailEnd/>
              </a:ln>
            </p:spPr>
            <p:txBody>
              <a:bodyPr/>
              <a:lstStyle/>
              <a:p>
                <a:endParaRPr lang="en-US"/>
              </a:p>
            </p:txBody>
          </p:sp>
          <p:sp>
            <p:nvSpPr>
              <p:cNvPr id="17493" name="Rectangle 64">
                <a:extLst>
                  <a:ext uri="{FF2B5EF4-FFF2-40B4-BE49-F238E27FC236}">
                    <a16:creationId xmlns:a16="http://schemas.microsoft.com/office/drawing/2014/main" id="{D738BEEC-1204-4394-A3F3-DB6090E117DB}"/>
                  </a:ext>
                </a:extLst>
              </p:cNvPr>
              <p:cNvSpPr>
                <a:spLocks noChangeArrowheads="1"/>
              </p:cNvSpPr>
              <p:nvPr/>
            </p:nvSpPr>
            <p:spPr bwMode="auto">
              <a:xfrm>
                <a:off x="4334" y="1670"/>
                <a:ext cx="121" cy="11"/>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94" name="Rectangle 65">
                <a:extLst>
                  <a:ext uri="{FF2B5EF4-FFF2-40B4-BE49-F238E27FC236}">
                    <a16:creationId xmlns:a16="http://schemas.microsoft.com/office/drawing/2014/main" id="{42AACBE5-5A84-4EDD-A00A-B91F45D74E65}"/>
                  </a:ext>
                </a:extLst>
              </p:cNvPr>
              <p:cNvSpPr>
                <a:spLocks noChangeArrowheads="1"/>
              </p:cNvSpPr>
              <p:nvPr/>
            </p:nvSpPr>
            <p:spPr bwMode="auto">
              <a:xfrm>
                <a:off x="4304" y="2200"/>
                <a:ext cx="395" cy="48"/>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grpSp>
        <p:sp>
          <p:nvSpPr>
            <p:cNvPr id="17461" name="Freeform 66">
              <a:extLst>
                <a:ext uri="{FF2B5EF4-FFF2-40B4-BE49-F238E27FC236}">
                  <a16:creationId xmlns:a16="http://schemas.microsoft.com/office/drawing/2014/main" id="{D4B4EB0B-FDC3-4AFF-A725-84ECDAF41842}"/>
                </a:ext>
              </a:extLst>
            </p:cNvPr>
            <p:cNvSpPr>
              <a:spLocks/>
            </p:cNvSpPr>
            <p:nvPr/>
          </p:nvSpPr>
          <p:spPr bwMode="auto">
            <a:xfrm>
              <a:off x="2828" y="2021"/>
              <a:ext cx="395" cy="48"/>
            </a:xfrm>
            <a:custGeom>
              <a:avLst/>
              <a:gdLst>
                <a:gd name="T0" fmla="*/ 395 w 395"/>
                <a:gd name="T1" fmla="*/ 12 h 48"/>
                <a:gd name="T2" fmla="*/ 13 w 395"/>
                <a:gd name="T3" fmla="*/ 48 h 48"/>
                <a:gd name="T4" fmla="*/ 0 w 395"/>
                <a:gd name="T5" fmla="*/ 48 h 48"/>
                <a:gd name="T6" fmla="*/ 395 w 395"/>
                <a:gd name="T7" fmla="*/ 48 h 48"/>
                <a:gd name="T8" fmla="*/ 395 w 395"/>
                <a:gd name="T9" fmla="*/ 0 h 48"/>
                <a:gd name="T10" fmla="*/ 395 w 395"/>
                <a:gd name="T11" fmla="*/ 12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5" h="48">
                  <a:moveTo>
                    <a:pt x="395" y="12"/>
                  </a:moveTo>
                  <a:lnTo>
                    <a:pt x="13" y="48"/>
                  </a:lnTo>
                  <a:lnTo>
                    <a:pt x="0" y="48"/>
                  </a:lnTo>
                  <a:lnTo>
                    <a:pt x="395" y="48"/>
                  </a:lnTo>
                  <a:lnTo>
                    <a:pt x="395" y="0"/>
                  </a:lnTo>
                  <a:lnTo>
                    <a:pt x="395" y="12"/>
                  </a:lnTo>
                  <a:close/>
                </a:path>
              </a:pathLst>
            </a:custGeom>
            <a:solidFill>
              <a:srgbClr val="929292"/>
            </a:solidFill>
            <a:ln w="3175">
              <a:solidFill>
                <a:srgbClr val="000000"/>
              </a:solidFill>
              <a:prstDash val="solid"/>
              <a:round/>
              <a:headEnd/>
              <a:tailEnd/>
            </a:ln>
          </p:spPr>
          <p:txBody>
            <a:bodyPr/>
            <a:lstStyle/>
            <a:p>
              <a:endParaRPr lang="en-US"/>
            </a:p>
          </p:txBody>
        </p:sp>
        <p:sp>
          <p:nvSpPr>
            <p:cNvPr id="17462" name="Rectangle 67">
              <a:extLst>
                <a:ext uri="{FF2B5EF4-FFF2-40B4-BE49-F238E27FC236}">
                  <a16:creationId xmlns:a16="http://schemas.microsoft.com/office/drawing/2014/main" id="{622C4C6E-94A3-4535-B6BD-DC8F6DB38B48}"/>
                </a:ext>
              </a:extLst>
            </p:cNvPr>
            <p:cNvSpPr>
              <a:spLocks noChangeArrowheads="1"/>
            </p:cNvSpPr>
            <p:nvPr/>
          </p:nvSpPr>
          <p:spPr bwMode="auto">
            <a:xfrm>
              <a:off x="2843" y="2033"/>
              <a:ext cx="380" cy="36"/>
            </a:xfrm>
            <a:prstGeom prst="rect">
              <a:avLst/>
            </a:prstGeom>
            <a:solidFill>
              <a:srgbClr val="C8C8C8"/>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63" name="Freeform 68">
              <a:extLst>
                <a:ext uri="{FF2B5EF4-FFF2-40B4-BE49-F238E27FC236}">
                  <a16:creationId xmlns:a16="http://schemas.microsoft.com/office/drawing/2014/main" id="{37EA7FC4-7AE9-470C-8554-7279878587DE}"/>
                </a:ext>
              </a:extLst>
            </p:cNvPr>
            <p:cNvSpPr>
              <a:spLocks/>
            </p:cNvSpPr>
            <p:nvPr/>
          </p:nvSpPr>
          <p:spPr bwMode="auto">
            <a:xfrm>
              <a:off x="2858" y="1502"/>
              <a:ext cx="106" cy="1"/>
            </a:xfrm>
            <a:custGeom>
              <a:avLst/>
              <a:gdLst>
                <a:gd name="T0" fmla="*/ 106 w 106"/>
                <a:gd name="T1" fmla="*/ 0 h 1"/>
                <a:gd name="T2" fmla="*/ 0 w 106"/>
                <a:gd name="T3" fmla="*/ 0 h 1"/>
                <a:gd name="T4" fmla="*/ 106 w 106"/>
                <a:gd name="T5" fmla="*/ 0 h 1"/>
                <a:gd name="T6" fmla="*/ 0 60000 65536"/>
                <a:gd name="T7" fmla="*/ 0 60000 65536"/>
                <a:gd name="T8" fmla="*/ 0 60000 65536"/>
              </a:gdLst>
              <a:ahLst/>
              <a:cxnLst>
                <a:cxn ang="T6">
                  <a:pos x="T0" y="T1"/>
                </a:cxn>
                <a:cxn ang="T7">
                  <a:pos x="T2" y="T3"/>
                </a:cxn>
                <a:cxn ang="T8">
                  <a:pos x="T4" y="T5"/>
                </a:cxn>
              </a:cxnLst>
              <a:rect l="0" t="0" r="r" b="b"/>
              <a:pathLst>
                <a:path w="106" h="1">
                  <a:moveTo>
                    <a:pt x="106" y="0"/>
                  </a:moveTo>
                  <a:lnTo>
                    <a:pt x="0" y="0"/>
                  </a:lnTo>
                  <a:lnTo>
                    <a:pt x="106" y="0"/>
                  </a:lnTo>
                  <a:close/>
                </a:path>
              </a:pathLst>
            </a:custGeom>
            <a:solidFill>
              <a:srgbClr val="FFFFFF"/>
            </a:solidFill>
            <a:ln w="3175">
              <a:solidFill>
                <a:srgbClr val="000000"/>
              </a:solidFill>
              <a:prstDash val="solid"/>
              <a:round/>
              <a:headEnd/>
              <a:tailEnd/>
            </a:ln>
          </p:spPr>
          <p:txBody>
            <a:bodyPr/>
            <a:lstStyle/>
            <a:p>
              <a:endParaRPr lang="en-US"/>
            </a:p>
          </p:txBody>
        </p:sp>
        <p:grpSp>
          <p:nvGrpSpPr>
            <p:cNvPr id="17464" name="Group 69">
              <a:extLst>
                <a:ext uri="{FF2B5EF4-FFF2-40B4-BE49-F238E27FC236}">
                  <a16:creationId xmlns:a16="http://schemas.microsoft.com/office/drawing/2014/main" id="{59BE6AF6-A09D-4BDC-912E-7C6008735DF8}"/>
                </a:ext>
              </a:extLst>
            </p:cNvPr>
            <p:cNvGrpSpPr>
              <a:grpSpLocks/>
            </p:cNvGrpSpPr>
            <p:nvPr/>
          </p:nvGrpSpPr>
          <p:grpSpPr bwMode="auto">
            <a:xfrm>
              <a:off x="2858" y="1467"/>
              <a:ext cx="106" cy="35"/>
              <a:chOff x="4334" y="1646"/>
              <a:chExt cx="106" cy="35"/>
            </a:xfrm>
          </p:grpSpPr>
          <p:sp>
            <p:nvSpPr>
              <p:cNvPr id="17490" name="Rectangle 70">
                <a:extLst>
                  <a:ext uri="{FF2B5EF4-FFF2-40B4-BE49-F238E27FC236}">
                    <a16:creationId xmlns:a16="http://schemas.microsoft.com/office/drawing/2014/main" id="{734214BE-60B0-4AAD-B076-282EED735DE1}"/>
                  </a:ext>
                </a:extLst>
              </p:cNvPr>
              <p:cNvSpPr>
                <a:spLocks noChangeArrowheads="1"/>
              </p:cNvSpPr>
              <p:nvPr/>
            </p:nvSpPr>
            <p:spPr bwMode="auto">
              <a:xfrm>
                <a:off x="4334" y="1670"/>
                <a:ext cx="106" cy="11"/>
              </a:xfrm>
              <a:prstGeom prst="rect">
                <a:avLst/>
              </a:prstGeom>
              <a:solidFill>
                <a:srgbClr val="929292"/>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91" name="Freeform 71">
                <a:extLst>
                  <a:ext uri="{FF2B5EF4-FFF2-40B4-BE49-F238E27FC236}">
                    <a16:creationId xmlns:a16="http://schemas.microsoft.com/office/drawing/2014/main" id="{96CA828C-7A78-4485-8318-5E4CFC3B42B1}"/>
                  </a:ext>
                </a:extLst>
              </p:cNvPr>
              <p:cNvSpPr>
                <a:spLocks/>
              </p:cNvSpPr>
              <p:nvPr/>
            </p:nvSpPr>
            <p:spPr bwMode="auto">
              <a:xfrm>
                <a:off x="4334" y="1646"/>
                <a:ext cx="106" cy="1"/>
              </a:xfrm>
              <a:custGeom>
                <a:avLst/>
                <a:gdLst>
                  <a:gd name="T0" fmla="*/ 106 w 106"/>
                  <a:gd name="T1" fmla="*/ 0 h 1"/>
                  <a:gd name="T2" fmla="*/ 0 w 106"/>
                  <a:gd name="T3" fmla="*/ 0 h 1"/>
                  <a:gd name="T4" fmla="*/ 106 w 106"/>
                  <a:gd name="T5" fmla="*/ 0 h 1"/>
                  <a:gd name="T6" fmla="*/ 0 60000 65536"/>
                  <a:gd name="T7" fmla="*/ 0 60000 65536"/>
                  <a:gd name="T8" fmla="*/ 0 60000 65536"/>
                </a:gdLst>
                <a:ahLst/>
                <a:cxnLst>
                  <a:cxn ang="T6">
                    <a:pos x="T0" y="T1"/>
                  </a:cxn>
                  <a:cxn ang="T7">
                    <a:pos x="T2" y="T3"/>
                  </a:cxn>
                  <a:cxn ang="T8">
                    <a:pos x="T4" y="T5"/>
                  </a:cxn>
                </a:cxnLst>
                <a:rect l="0" t="0" r="r" b="b"/>
                <a:pathLst>
                  <a:path w="106" h="1">
                    <a:moveTo>
                      <a:pt x="106" y="0"/>
                    </a:moveTo>
                    <a:lnTo>
                      <a:pt x="0" y="0"/>
                    </a:lnTo>
                    <a:lnTo>
                      <a:pt x="106" y="0"/>
                    </a:lnTo>
                    <a:close/>
                  </a:path>
                </a:pathLst>
              </a:custGeom>
              <a:solidFill>
                <a:srgbClr val="929292"/>
              </a:solidFill>
              <a:ln w="3175">
                <a:solidFill>
                  <a:srgbClr val="000000"/>
                </a:solidFill>
                <a:prstDash val="solid"/>
                <a:round/>
                <a:headEnd/>
                <a:tailEnd/>
              </a:ln>
            </p:spPr>
            <p:txBody>
              <a:bodyPr/>
              <a:lstStyle/>
              <a:p>
                <a:endParaRPr lang="en-US"/>
              </a:p>
            </p:txBody>
          </p:sp>
        </p:grpSp>
        <p:sp>
          <p:nvSpPr>
            <p:cNvPr id="17465" name="Freeform 72">
              <a:extLst>
                <a:ext uri="{FF2B5EF4-FFF2-40B4-BE49-F238E27FC236}">
                  <a16:creationId xmlns:a16="http://schemas.microsoft.com/office/drawing/2014/main" id="{036EDED7-4406-4BF6-A1D8-B0A3064EA661}"/>
                </a:ext>
              </a:extLst>
            </p:cNvPr>
            <p:cNvSpPr>
              <a:spLocks/>
            </p:cNvSpPr>
            <p:nvPr/>
          </p:nvSpPr>
          <p:spPr bwMode="auto">
            <a:xfrm>
              <a:off x="2889" y="1467"/>
              <a:ext cx="44" cy="1"/>
            </a:xfrm>
            <a:custGeom>
              <a:avLst/>
              <a:gdLst>
                <a:gd name="T0" fmla="*/ 44 w 44"/>
                <a:gd name="T1" fmla="*/ 0 h 1"/>
                <a:gd name="T2" fmla="*/ 0 w 44"/>
                <a:gd name="T3" fmla="*/ 0 h 1"/>
                <a:gd name="T4" fmla="*/ 44 w 44"/>
                <a:gd name="T5" fmla="*/ 0 h 1"/>
                <a:gd name="T6" fmla="*/ 0 60000 65536"/>
                <a:gd name="T7" fmla="*/ 0 60000 65536"/>
                <a:gd name="T8" fmla="*/ 0 60000 65536"/>
              </a:gdLst>
              <a:ahLst/>
              <a:cxnLst>
                <a:cxn ang="T6">
                  <a:pos x="T0" y="T1"/>
                </a:cxn>
                <a:cxn ang="T7">
                  <a:pos x="T2" y="T3"/>
                </a:cxn>
                <a:cxn ang="T8">
                  <a:pos x="T4" y="T5"/>
                </a:cxn>
              </a:cxnLst>
              <a:rect l="0" t="0" r="r" b="b"/>
              <a:pathLst>
                <a:path w="44" h="1">
                  <a:moveTo>
                    <a:pt x="44" y="0"/>
                  </a:moveTo>
                  <a:lnTo>
                    <a:pt x="0" y="0"/>
                  </a:lnTo>
                  <a:lnTo>
                    <a:pt x="44" y="0"/>
                  </a:lnTo>
                  <a:close/>
                </a:path>
              </a:pathLst>
            </a:custGeom>
            <a:solidFill>
              <a:srgbClr val="FFFFFF"/>
            </a:solidFill>
            <a:ln w="3175">
              <a:solidFill>
                <a:srgbClr val="000000"/>
              </a:solidFill>
              <a:prstDash val="solid"/>
              <a:round/>
              <a:headEnd/>
              <a:tailEnd/>
            </a:ln>
          </p:spPr>
          <p:txBody>
            <a:bodyPr/>
            <a:lstStyle/>
            <a:p>
              <a:endParaRPr lang="en-US"/>
            </a:p>
          </p:txBody>
        </p:sp>
        <p:sp>
          <p:nvSpPr>
            <p:cNvPr id="17466" name="Freeform 73">
              <a:extLst>
                <a:ext uri="{FF2B5EF4-FFF2-40B4-BE49-F238E27FC236}">
                  <a16:creationId xmlns:a16="http://schemas.microsoft.com/office/drawing/2014/main" id="{56FC3DA9-3603-40F5-808C-C9472714F257}"/>
                </a:ext>
              </a:extLst>
            </p:cNvPr>
            <p:cNvSpPr>
              <a:spLocks/>
            </p:cNvSpPr>
            <p:nvPr/>
          </p:nvSpPr>
          <p:spPr bwMode="auto">
            <a:xfrm>
              <a:off x="2843" y="1539"/>
              <a:ext cx="46" cy="1"/>
            </a:xfrm>
            <a:custGeom>
              <a:avLst/>
              <a:gdLst>
                <a:gd name="T0" fmla="*/ 46 w 46"/>
                <a:gd name="T1" fmla="*/ 0 h 1"/>
                <a:gd name="T2" fmla="*/ 0 w 46"/>
                <a:gd name="T3" fmla="*/ 0 h 1"/>
                <a:gd name="T4" fmla="*/ 46 w 46"/>
                <a:gd name="T5" fmla="*/ 0 h 1"/>
                <a:gd name="T6" fmla="*/ 0 60000 65536"/>
                <a:gd name="T7" fmla="*/ 0 60000 65536"/>
                <a:gd name="T8" fmla="*/ 0 60000 65536"/>
              </a:gdLst>
              <a:ahLst/>
              <a:cxnLst>
                <a:cxn ang="T6">
                  <a:pos x="T0" y="T1"/>
                </a:cxn>
                <a:cxn ang="T7">
                  <a:pos x="T2" y="T3"/>
                </a:cxn>
                <a:cxn ang="T8">
                  <a:pos x="T4" y="T5"/>
                </a:cxn>
              </a:cxnLst>
              <a:rect l="0" t="0" r="r" b="b"/>
              <a:pathLst>
                <a:path w="46" h="1">
                  <a:moveTo>
                    <a:pt x="46" y="0"/>
                  </a:moveTo>
                  <a:lnTo>
                    <a:pt x="0" y="0"/>
                  </a:lnTo>
                  <a:lnTo>
                    <a:pt x="46" y="0"/>
                  </a:lnTo>
                  <a:close/>
                </a:path>
              </a:pathLst>
            </a:custGeom>
            <a:solidFill>
              <a:srgbClr val="688CC0"/>
            </a:solidFill>
            <a:ln w="3175">
              <a:solidFill>
                <a:srgbClr val="000000"/>
              </a:solidFill>
              <a:prstDash val="solid"/>
              <a:round/>
              <a:headEnd/>
              <a:tailEnd/>
            </a:ln>
          </p:spPr>
          <p:txBody>
            <a:bodyPr/>
            <a:lstStyle/>
            <a:p>
              <a:endParaRPr lang="en-US"/>
            </a:p>
          </p:txBody>
        </p:sp>
        <p:sp>
          <p:nvSpPr>
            <p:cNvPr id="17467" name="Rectangle 74">
              <a:extLst>
                <a:ext uri="{FF2B5EF4-FFF2-40B4-BE49-F238E27FC236}">
                  <a16:creationId xmlns:a16="http://schemas.microsoft.com/office/drawing/2014/main" id="{CDE3C653-1B59-448D-BCF0-140BFA1F631F}"/>
                </a:ext>
              </a:extLst>
            </p:cNvPr>
            <p:cNvSpPr>
              <a:spLocks noChangeArrowheads="1"/>
            </p:cNvSpPr>
            <p:nvPr/>
          </p:nvSpPr>
          <p:spPr bwMode="auto">
            <a:xfrm>
              <a:off x="2828" y="1586"/>
              <a:ext cx="395" cy="121"/>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68" name="Freeform 75">
              <a:extLst>
                <a:ext uri="{FF2B5EF4-FFF2-40B4-BE49-F238E27FC236}">
                  <a16:creationId xmlns:a16="http://schemas.microsoft.com/office/drawing/2014/main" id="{33FF24EF-D13E-427C-B83D-7B44392C6E9F}"/>
                </a:ext>
              </a:extLst>
            </p:cNvPr>
            <p:cNvSpPr>
              <a:spLocks/>
            </p:cNvSpPr>
            <p:nvPr/>
          </p:nvSpPr>
          <p:spPr bwMode="auto">
            <a:xfrm>
              <a:off x="2828" y="1586"/>
              <a:ext cx="395" cy="121"/>
            </a:xfrm>
            <a:custGeom>
              <a:avLst/>
              <a:gdLst>
                <a:gd name="T0" fmla="*/ 395 w 395"/>
                <a:gd name="T1" fmla="*/ 0 h 121"/>
                <a:gd name="T2" fmla="*/ 13 w 395"/>
                <a:gd name="T3" fmla="*/ 121 h 121"/>
                <a:gd name="T4" fmla="*/ 0 w 395"/>
                <a:gd name="T5" fmla="*/ 121 h 121"/>
                <a:gd name="T6" fmla="*/ 395 w 395"/>
                <a:gd name="T7" fmla="*/ 121 h 121"/>
                <a:gd name="T8" fmla="*/ 395 w 395"/>
                <a:gd name="T9" fmla="*/ 0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5" h="121">
                  <a:moveTo>
                    <a:pt x="395" y="0"/>
                  </a:moveTo>
                  <a:lnTo>
                    <a:pt x="13" y="121"/>
                  </a:lnTo>
                  <a:lnTo>
                    <a:pt x="0" y="121"/>
                  </a:lnTo>
                  <a:lnTo>
                    <a:pt x="395" y="121"/>
                  </a:lnTo>
                  <a:lnTo>
                    <a:pt x="395" y="0"/>
                  </a:lnTo>
                  <a:close/>
                </a:path>
              </a:pathLst>
            </a:custGeom>
            <a:solidFill>
              <a:srgbClr val="929292"/>
            </a:solidFill>
            <a:ln w="3175">
              <a:solidFill>
                <a:srgbClr val="000000"/>
              </a:solidFill>
              <a:prstDash val="solid"/>
              <a:round/>
              <a:headEnd/>
              <a:tailEnd/>
            </a:ln>
          </p:spPr>
          <p:txBody>
            <a:bodyPr/>
            <a:lstStyle/>
            <a:p>
              <a:endParaRPr lang="en-US"/>
            </a:p>
          </p:txBody>
        </p:sp>
        <p:sp>
          <p:nvSpPr>
            <p:cNvPr id="17469" name="Rectangle 76">
              <a:extLst>
                <a:ext uri="{FF2B5EF4-FFF2-40B4-BE49-F238E27FC236}">
                  <a16:creationId xmlns:a16="http://schemas.microsoft.com/office/drawing/2014/main" id="{700A6A4A-D336-48EB-9712-B85A3A163FC0}"/>
                </a:ext>
              </a:extLst>
            </p:cNvPr>
            <p:cNvSpPr>
              <a:spLocks noChangeArrowheads="1"/>
            </p:cNvSpPr>
            <p:nvPr/>
          </p:nvSpPr>
          <p:spPr bwMode="auto">
            <a:xfrm>
              <a:off x="2843" y="1586"/>
              <a:ext cx="380" cy="121"/>
            </a:xfrm>
            <a:prstGeom prst="rect">
              <a:avLst/>
            </a:prstGeom>
            <a:solidFill>
              <a:srgbClr val="DBDBDB"/>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70" name="Freeform 77">
              <a:extLst>
                <a:ext uri="{FF2B5EF4-FFF2-40B4-BE49-F238E27FC236}">
                  <a16:creationId xmlns:a16="http://schemas.microsoft.com/office/drawing/2014/main" id="{AB8B1A16-50E4-404F-AA1F-A271622B15AE}"/>
                </a:ext>
              </a:extLst>
            </p:cNvPr>
            <p:cNvSpPr>
              <a:spLocks/>
            </p:cNvSpPr>
            <p:nvPr/>
          </p:nvSpPr>
          <p:spPr bwMode="auto">
            <a:xfrm>
              <a:off x="2843" y="1683"/>
              <a:ext cx="46" cy="1"/>
            </a:xfrm>
            <a:custGeom>
              <a:avLst/>
              <a:gdLst>
                <a:gd name="T0" fmla="*/ 46 w 46"/>
                <a:gd name="T1" fmla="*/ 0 h 1"/>
                <a:gd name="T2" fmla="*/ 0 w 46"/>
                <a:gd name="T3" fmla="*/ 0 h 1"/>
                <a:gd name="T4" fmla="*/ 46 w 46"/>
                <a:gd name="T5" fmla="*/ 0 h 1"/>
                <a:gd name="T6" fmla="*/ 0 60000 65536"/>
                <a:gd name="T7" fmla="*/ 0 60000 65536"/>
                <a:gd name="T8" fmla="*/ 0 60000 65536"/>
              </a:gdLst>
              <a:ahLst/>
              <a:cxnLst>
                <a:cxn ang="T6">
                  <a:pos x="T0" y="T1"/>
                </a:cxn>
                <a:cxn ang="T7">
                  <a:pos x="T2" y="T3"/>
                </a:cxn>
                <a:cxn ang="T8">
                  <a:pos x="T4" y="T5"/>
                </a:cxn>
              </a:cxnLst>
              <a:rect l="0" t="0" r="r" b="b"/>
              <a:pathLst>
                <a:path w="46" h="1">
                  <a:moveTo>
                    <a:pt x="46" y="0"/>
                  </a:moveTo>
                  <a:lnTo>
                    <a:pt x="0" y="0"/>
                  </a:lnTo>
                  <a:lnTo>
                    <a:pt x="46" y="0"/>
                  </a:lnTo>
                  <a:close/>
                </a:path>
              </a:pathLst>
            </a:custGeom>
            <a:solidFill>
              <a:srgbClr val="688CC0"/>
            </a:solidFill>
            <a:ln w="3175">
              <a:solidFill>
                <a:srgbClr val="000000"/>
              </a:solidFill>
              <a:prstDash val="solid"/>
              <a:round/>
              <a:headEnd/>
              <a:tailEnd/>
            </a:ln>
          </p:spPr>
          <p:txBody>
            <a:bodyPr/>
            <a:lstStyle/>
            <a:p>
              <a:endParaRPr lang="en-US"/>
            </a:p>
          </p:txBody>
        </p:sp>
        <p:sp>
          <p:nvSpPr>
            <p:cNvPr id="17471" name="Rectangle 78">
              <a:extLst>
                <a:ext uri="{FF2B5EF4-FFF2-40B4-BE49-F238E27FC236}">
                  <a16:creationId xmlns:a16="http://schemas.microsoft.com/office/drawing/2014/main" id="{05AE04DE-44CF-4B7D-8031-72BA859EBBB5}"/>
                </a:ext>
              </a:extLst>
            </p:cNvPr>
            <p:cNvSpPr>
              <a:spLocks noChangeArrowheads="1"/>
            </p:cNvSpPr>
            <p:nvPr/>
          </p:nvSpPr>
          <p:spPr bwMode="auto">
            <a:xfrm>
              <a:off x="2828" y="1720"/>
              <a:ext cx="395" cy="132"/>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72" name="Freeform 79">
              <a:extLst>
                <a:ext uri="{FF2B5EF4-FFF2-40B4-BE49-F238E27FC236}">
                  <a16:creationId xmlns:a16="http://schemas.microsoft.com/office/drawing/2014/main" id="{AB2ECE9C-4F84-42C5-BA9C-50B276ABE1D0}"/>
                </a:ext>
              </a:extLst>
            </p:cNvPr>
            <p:cNvSpPr>
              <a:spLocks/>
            </p:cNvSpPr>
            <p:nvPr/>
          </p:nvSpPr>
          <p:spPr bwMode="auto">
            <a:xfrm>
              <a:off x="2828" y="1720"/>
              <a:ext cx="395" cy="132"/>
            </a:xfrm>
            <a:custGeom>
              <a:avLst/>
              <a:gdLst>
                <a:gd name="T0" fmla="*/ 395 w 395"/>
                <a:gd name="T1" fmla="*/ 11 h 132"/>
                <a:gd name="T2" fmla="*/ 13 w 395"/>
                <a:gd name="T3" fmla="*/ 132 h 132"/>
                <a:gd name="T4" fmla="*/ 0 w 395"/>
                <a:gd name="T5" fmla="*/ 132 h 132"/>
                <a:gd name="T6" fmla="*/ 395 w 395"/>
                <a:gd name="T7" fmla="*/ 132 h 132"/>
                <a:gd name="T8" fmla="*/ 395 w 395"/>
                <a:gd name="T9" fmla="*/ 0 h 132"/>
                <a:gd name="T10" fmla="*/ 395 w 395"/>
                <a:gd name="T11" fmla="*/ 11 h 1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5" h="132">
                  <a:moveTo>
                    <a:pt x="395" y="11"/>
                  </a:moveTo>
                  <a:lnTo>
                    <a:pt x="13" y="132"/>
                  </a:lnTo>
                  <a:lnTo>
                    <a:pt x="0" y="132"/>
                  </a:lnTo>
                  <a:lnTo>
                    <a:pt x="395" y="132"/>
                  </a:lnTo>
                  <a:lnTo>
                    <a:pt x="395" y="0"/>
                  </a:lnTo>
                  <a:lnTo>
                    <a:pt x="395" y="11"/>
                  </a:lnTo>
                  <a:close/>
                </a:path>
              </a:pathLst>
            </a:custGeom>
            <a:solidFill>
              <a:srgbClr val="929292"/>
            </a:solidFill>
            <a:ln w="3175">
              <a:solidFill>
                <a:srgbClr val="000000"/>
              </a:solidFill>
              <a:prstDash val="solid"/>
              <a:round/>
              <a:headEnd/>
              <a:tailEnd/>
            </a:ln>
          </p:spPr>
          <p:txBody>
            <a:bodyPr/>
            <a:lstStyle/>
            <a:p>
              <a:endParaRPr lang="en-US"/>
            </a:p>
          </p:txBody>
        </p:sp>
        <p:sp>
          <p:nvSpPr>
            <p:cNvPr id="17473" name="Rectangle 80">
              <a:extLst>
                <a:ext uri="{FF2B5EF4-FFF2-40B4-BE49-F238E27FC236}">
                  <a16:creationId xmlns:a16="http://schemas.microsoft.com/office/drawing/2014/main" id="{2C378D4B-61D5-484D-A615-2FC6AB1877E5}"/>
                </a:ext>
              </a:extLst>
            </p:cNvPr>
            <p:cNvSpPr>
              <a:spLocks noChangeArrowheads="1"/>
            </p:cNvSpPr>
            <p:nvPr/>
          </p:nvSpPr>
          <p:spPr bwMode="auto">
            <a:xfrm>
              <a:off x="2843" y="1731"/>
              <a:ext cx="380" cy="121"/>
            </a:xfrm>
            <a:prstGeom prst="rect">
              <a:avLst/>
            </a:prstGeom>
            <a:solidFill>
              <a:srgbClr val="DBDBDB"/>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74" name="Rectangle 81">
              <a:extLst>
                <a:ext uri="{FF2B5EF4-FFF2-40B4-BE49-F238E27FC236}">
                  <a16:creationId xmlns:a16="http://schemas.microsoft.com/office/drawing/2014/main" id="{EB6512B7-7875-47D1-955D-054EEB535A48}"/>
                </a:ext>
              </a:extLst>
            </p:cNvPr>
            <p:cNvSpPr>
              <a:spLocks noChangeArrowheads="1"/>
            </p:cNvSpPr>
            <p:nvPr/>
          </p:nvSpPr>
          <p:spPr bwMode="auto">
            <a:xfrm>
              <a:off x="2843" y="1731"/>
              <a:ext cx="136" cy="60"/>
            </a:xfrm>
            <a:prstGeom prst="rect">
              <a:avLst/>
            </a:prstGeom>
            <a:solidFill>
              <a:srgbClr val="929292"/>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75" name="Freeform 82">
              <a:extLst>
                <a:ext uri="{FF2B5EF4-FFF2-40B4-BE49-F238E27FC236}">
                  <a16:creationId xmlns:a16="http://schemas.microsoft.com/office/drawing/2014/main" id="{17165E59-F656-4F85-9E47-3DAD997B388B}"/>
                </a:ext>
              </a:extLst>
            </p:cNvPr>
            <p:cNvSpPr>
              <a:spLocks/>
            </p:cNvSpPr>
            <p:nvPr/>
          </p:nvSpPr>
          <p:spPr bwMode="auto">
            <a:xfrm>
              <a:off x="2843" y="1731"/>
              <a:ext cx="136" cy="60"/>
            </a:xfrm>
            <a:custGeom>
              <a:avLst/>
              <a:gdLst>
                <a:gd name="T0" fmla="*/ 136 w 136"/>
                <a:gd name="T1" fmla="*/ 13 h 60"/>
                <a:gd name="T2" fmla="*/ 15 w 136"/>
                <a:gd name="T3" fmla="*/ 60 h 60"/>
                <a:gd name="T4" fmla="*/ 0 w 136"/>
                <a:gd name="T5" fmla="*/ 60 h 60"/>
                <a:gd name="T6" fmla="*/ 136 w 136"/>
                <a:gd name="T7" fmla="*/ 60 h 60"/>
                <a:gd name="T8" fmla="*/ 136 w 136"/>
                <a:gd name="T9" fmla="*/ 0 h 60"/>
                <a:gd name="T10" fmla="*/ 136 w 136"/>
                <a:gd name="T11" fmla="*/ 13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 h="60">
                  <a:moveTo>
                    <a:pt x="136" y="13"/>
                  </a:moveTo>
                  <a:lnTo>
                    <a:pt x="15" y="60"/>
                  </a:lnTo>
                  <a:lnTo>
                    <a:pt x="0" y="60"/>
                  </a:lnTo>
                  <a:lnTo>
                    <a:pt x="136" y="60"/>
                  </a:lnTo>
                  <a:lnTo>
                    <a:pt x="136" y="0"/>
                  </a:lnTo>
                  <a:lnTo>
                    <a:pt x="136" y="13"/>
                  </a:lnTo>
                  <a:close/>
                </a:path>
              </a:pathLst>
            </a:custGeom>
            <a:solidFill>
              <a:srgbClr val="FFFFFF"/>
            </a:solidFill>
            <a:ln w="3175">
              <a:solidFill>
                <a:srgbClr val="000000"/>
              </a:solidFill>
              <a:prstDash val="solid"/>
              <a:round/>
              <a:headEnd/>
              <a:tailEnd/>
            </a:ln>
          </p:spPr>
          <p:txBody>
            <a:bodyPr/>
            <a:lstStyle/>
            <a:p>
              <a:endParaRPr lang="en-US"/>
            </a:p>
          </p:txBody>
        </p:sp>
        <p:sp>
          <p:nvSpPr>
            <p:cNvPr id="17476" name="Rectangle 83">
              <a:extLst>
                <a:ext uri="{FF2B5EF4-FFF2-40B4-BE49-F238E27FC236}">
                  <a16:creationId xmlns:a16="http://schemas.microsoft.com/office/drawing/2014/main" id="{2DC16149-2ADE-44D2-91BD-4C523583C1F2}"/>
                </a:ext>
              </a:extLst>
            </p:cNvPr>
            <p:cNvSpPr>
              <a:spLocks noChangeArrowheads="1"/>
            </p:cNvSpPr>
            <p:nvPr/>
          </p:nvSpPr>
          <p:spPr bwMode="auto">
            <a:xfrm>
              <a:off x="2858" y="1744"/>
              <a:ext cx="121" cy="47"/>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77" name="Rectangle 84">
              <a:extLst>
                <a:ext uri="{FF2B5EF4-FFF2-40B4-BE49-F238E27FC236}">
                  <a16:creationId xmlns:a16="http://schemas.microsoft.com/office/drawing/2014/main" id="{F3DE0226-303E-425C-A8B8-EABB28564565}"/>
                </a:ext>
              </a:extLst>
            </p:cNvPr>
            <p:cNvSpPr>
              <a:spLocks noChangeArrowheads="1"/>
            </p:cNvSpPr>
            <p:nvPr/>
          </p:nvSpPr>
          <p:spPr bwMode="auto">
            <a:xfrm>
              <a:off x="2843" y="1767"/>
              <a:ext cx="136" cy="24"/>
            </a:xfrm>
            <a:prstGeom prst="rect">
              <a:avLst/>
            </a:prstGeom>
            <a:solidFill>
              <a:srgbClr val="929292"/>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78" name="Freeform 85">
              <a:extLst>
                <a:ext uri="{FF2B5EF4-FFF2-40B4-BE49-F238E27FC236}">
                  <a16:creationId xmlns:a16="http://schemas.microsoft.com/office/drawing/2014/main" id="{FA038635-E82C-4F9D-8889-14DF2B072466}"/>
                </a:ext>
              </a:extLst>
            </p:cNvPr>
            <p:cNvSpPr>
              <a:spLocks/>
            </p:cNvSpPr>
            <p:nvPr/>
          </p:nvSpPr>
          <p:spPr bwMode="auto">
            <a:xfrm>
              <a:off x="2843" y="1767"/>
              <a:ext cx="136" cy="24"/>
            </a:xfrm>
            <a:custGeom>
              <a:avLst/>
              <a:gdLst>
                <a:gd name="T0" fmla="*/ 136 w 136"/>
                <a:gd name="T1" fmla="*/ 0 h 24"/>
                <a:gd name="T2" fmla="*/ 15 w 136"/>
                <a:gd name="T3" fmla="*/ 24 h 24"/>
                <a:gd name="T4" fmla="*/ 0 w 136"/>
                <a:gd name="T5" fmla="*/ 24 h 24"/>
                <a:gd name="T6" fmla="*/ 136 w 136"/>
                <a:gd name="T7" fmla="*/ 24 h 24"/>
                <a:gd name="T8" fmla="*/ 136 w 13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24">
                  <a:moveTo>
                    <a:pt x="136" y="0"/>
                  </a:moveTo>
                  <a:lnTo>
                    <a:pt x="15" y="24"/>
                  </a:lnTo>
                  <a:lnTo>
                    <a:pt x="0" y="24"/>
                  </a:lnTo>
                  <a:lnTo>
                    <a:pt x="136" y="24"/>
                  </a:lnTo>
                  <a:lnTo>
                    <a:pt x="136" y="0"/>
                  </a:lnTo>
                  <a:close/>
                </a:path>
              </a:pathLst>
            </a:custGeom>
            <a:solidFill>
              <a:srgbClr val="FFFFFF"/>
            </a:solidFill>
            <a:ln w="3175">
              <a:solidFill>
                <a:srgbClr val="000000"/>
              </a:solidFill>
              <a:prstDash val="solid"/>
              <a:round/>
              <a:headEnd/>
              <a:tailEnd/>
            </a:ln>
          </p:spPr>
          <p:txBody>
            <a:bodyPr/>
            <a:lstStyle/>
            <a:p>
              <a:endParaRPr lang="en-US"/>
            </a:p>
          </p:txBody>
        </p:sp>
        <p:sp>
          <p:nvSpPr>
            <p:cNvPr id="17479" name="Rectangle 86">
              <a:extLst>
                <a:ext uri="{FF2B5EF4-FFF2-40B4-BE49-F238E27FC236}">
                  <a16:creationId xmlns:a16="http://schemas.microsoft.com/office/drawing/2014/main" id="{FC2AFE55-F72D-4CDB-979E-2FB4754C697B}"/>
                </a:ext>
              </a:extLst>
            </p:cNvPr>
            <p:cNvSpPr>
              <a:spLocks noChangeArrowheads="1"/>
            </p:cNvSpPr>
            <p:nvPr/>
          </p:nvSpPr>
          <p:spPr bwMode="auto">
            <a:xfrm>
              <a:off x="2858" y="1767"/>
              <a:ext cx="121" cy="24"/>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80" name="Freeform 87">
              <a:extLst>
                <a:ext uri="{FF2B5EF4-FFF2-40B4-BE49-F238E27FC236}">
                  <a16:creationId xmlns:a16="http://schemas.microsoft.com/office/drawing/2014/main" id="{96EBE866-C191-4ABD-8F39-E5ACB7F57D0E}"/>
                </a:ext>
              </a:extLst>
            </p:cNvPr>
            <p:cNvSpPr>
              <a:spLocks/>
            </p:cNvSpPr>
            <p:nvPr/>
          </p:nvSpPr>
          <p:spPr bwMode="auto">
            <a:xfrm>
              <a:off x="2858" y="1780"/>
              <a:ext cx="106" cy="1"/>
            </a:xfrm>
            <a:custGeom>
              <a:avLst/>
              <a:gdLst>
                <a:gd name="T0" fmla="*/ 106 w 106"/>
                <a:gd name="T1" fmla="*/ 0 h 1"/>
                <a:gd name="T2" fmla="*/ 0 w 106"/>
                <a:gd name="T3" fmla="*/ 0 h 1"/>
                <a:gd name="T4" fmla="*/ 106 w 106"/>
                <a:gd name="T5" fmla="*/ 0 h 1"/>
                <a:gd name="T6" fmla="*/ 0 60000 65536"/>
                <a:gd name="T7" fmla="*/ 0 60000 65536"/>
                <a:gd name="T8" fmla="*/ 0 60000 65536"/>
              </a:gdLst>
              <a:ahLst/>
              <a:cxnLst>
                <a:cxn ang="T6">
                  <a:pos x="T0" y="T1"/>
                </a:cxn>
                <a:cxn ang="T7">
                  <a:pos x="T2" y="T3"/>
                </a:cxn>
                <a:cxn ang="T8">
                  <a:pos x="T4" y="T5"/>
                </a:cxn>
              </a:cxnLst>
              <a:rect l="0" t="0" r="r" b="b"/>
              <a:pathLst>
                <a:path w="106" h="1">
                  <a:moveTo>
                    <a:pt x="106" y="0"/>
                  </a:moveTo>
                  <a:lnTo>
                    <a:pt x="0" y="0"/>
                  </a:lnTo>
                  <a:lnTo>
                    <a:pt x="106" y="0"/>
                  </a:lnTo>
                  <a:close/>
                </a:path>
              </a:pathLst>
            </a:custGeom>
            <a:solidFill>
              <a:srgbClr val="FFFFFF"/>
            </a:solidFill>
            <a:ln w="3175">
              <a:solidFill>
                <a:srgbClr val="000000"/>
              </a:solidFill>
              <a:prstDash val="solid"/>
              <a:round/>
              <a:headEnd/>
              <a:tailEnd/>
            </a:ln>
          </p:spPr>
          <p:txBody>
            <a:bodyPr/>
            <a:lstStyle/>
            <a:p>
              <a:endParaRPr lang="en-US"/>
            </a:p>
          </p:txBody>
        </p:sp>
        <p:grpSp>
          <p:nvGrpSpPr>
            <p:cNvPr id="17481" name="Group 88">
              <a:extLst>
                <a:ext uri="{FF2B5EF4-FFF2-40B4-BE49-F238E27FC236}">
                  <a16:creationId xmlns:a16="http://schemas.microsoft.com/office/drawing/2014/main" id="{403BCAD0-A0F6-4575-AE35-B206F130476C}"/>
                </a:ext>
              </a:extLst>
            </p:cNvPr>
            <p:cNvGrpSpPr>
              <a:grpSpLocks/>
            </p:cNvGrpSpPr>
            <p:nvPr/>
          </p:nvGrpSpPr>
          <p:grpSpPr bwMode="auto">
            <a:xfrm>
              <a:off x="2858" y="1744"/>
              <a:ext cx="106" cy="37"/>
              <a:chOff x="4334" y="1923"/>
              <a:chExt cx="106" cy="37"/>
            </a:xfrm>
          </p:grpSpPr>
          <p:sp>
            <p:nvSpPr>
              <p:cNvPr id="17488" name="Freeform 89">
                <a:extLst>
                  <a:ext uri="{FF2B5EF4-FFF2-40B4-BE49-F238E27FC236}">
                    <a16:creationId xmlns:a16="http://schemas.microsoft.com/office/drawing/2014/main" id="{C3357781-1F67-40B7-97D3-AB76C12A8F60}"/>
                  </a:ext>
                </a:extLst>
              </p:cNvPr>
              <p:cNvSpPr>
                <a:spLocks/>
              </p:cNvSpPr>
              <p:nvPr/>
            </p:nvSpPr>
            <p:spPr bwMode="auto">
              <a:xfrm>
                <a:off x="4334" y="1959"/>
                <a:ext cx="106" cy="1"/>
              </a:xfrm>
              <a:custGeom>
                <a:avLst/>
                <a:gdLst>
                  <a:gd name="T0" fmla="*/ 106 w 106"/>
                  <a:gd name="T1" fmla="*/ 0 h 1"/>
                  <a:gd name="T2" fmla="*/ 0 w 106"/>
                  <a:gd name="T3" fmla="*/ 0 h 1"/>
                  <a:gd name="T4" fmla="*/ 106 w 106"/>
                  <a:gd name="T5" fmla="*/ 0 h 1"/>
                  <a:gd name="T6" fmla="*/ 0 60000 65536"/>
                  <a:gd name="T7" fmla="*/ 0 60000 65536"/>
                  <a:gd name="T8" fmla="*/ 0 60000 65536"/>
                </a:gdLst>
                <a:ahLst/>
                <a:cxnLst>
                  <a:cxn ang="T6">
                    <a:pos x="T0" y="T1"/>
                  </a:cxn>
                  <a:cxn ang="T7">
                    <a:pos x="T2" y="T3"/>
                  </a:cxn>
                  <a:cxn ang="T8">
                    <a:pos x="T4" y="T5"/>
                  </a:cxn>
                </a:cxnLst>
                <a:rect l="0" t="0" r="r" b="b"/>
                <a:pathLst>
                  <a:path w="106" h="1">
                    <a:moveTo>
                      <a:pt x="106" y="0"/>
                    </a:moveTo>
                    <a:lnTo>
                      <a:pt x="0" y="0"/>
                    </a:lnTo>
                    <a:lnTo>
                      <a:pt x="106" y="0"/>
                    </a:lnTo>
                    <a:close/>
                  </a:path>
                </a:pathLst>
              </a:custGeom>
              <a:solidFill>
                <a:srgbClr val="929292"/>
              </a:solidFill>
              <a:ln w="3175">
                <a:solidFill>
                  <a:srgbClr val="000000"/>
                </a:solidFill>
                <a:prstDash val="solid"/>
                <a:round/>
                <a:headEnd/>
                <a:tailEnd/>
              </a:ln>
            </p:spPr>
            <p:txBody>
              <a:bodyPr/>
              <a:lstStyle/>
              <a:p>
                <a:endParaRPr lang="en-US"/>
              </a:p>
            </p:txBody>
          </p:sp>
          <p:sp>
            <p:nvSpPr>
              <p:cNvPr id="17489" name="Rectangle 90">
                <a:extLst>
                  <a:ext uri="{FF2B5EF4-FFF2-40B4-BE49-F238E27FC236}">
                    <a16:creationId xmlns:a16="http://schemas.microsoft.com/office/drawing/2014/main" id="{C413CBC1-FCAE-4027-B46B-F800F7A466F8}"/>
                  </a:ext>
                </a:extLst>
              </p:cNvPr>
              <p:cNvSpPr>
                <a:spLocks noChangeArrowheads="1"/>
              </p:cNvSpPr>
              <p:nvPr/>
            </p:nvSpPr>
            <p:spPr bwMode="auto">
              <a:xfrm>
                <a:off x="4334" y="1923"/>
                <a:ext cx="106" cy="11"/>
              </a:xfrm>
              <a:prstGeom prst="rect">
                <a:avLst/>
              </a:prstGeom>
              <a:solidFill>
                <a:srgbClr val="929292"/>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grpSp>
        <p:sp>
          <p:nvSpPr>
            <p:cNvPr id="17482" name="Rectangle 91">
              <a:extLst>
                <a:ext uri="{FF2B5EF4-FFF2-40B4-BE49-F238E27FC236}">
                  <a16:creationId xmlns:a16="http://schemas.microsoft.com/office/drawing/2014/main" id="{31922698-6EB9-4D12-8BC4-D15452FADD7B}"/>
                </a:ext>
              </a:extLst>
            </p:cNvPr>
            <p:cNvSpPr>
              <a:spLocks noChangeArrowheads="1"/>
            </p:cNvSpPr>
            <p:nvPr/>
          </p:nvSpPr>
          <p:spPr bwMode="auto">
            <a:xfrm>
              <a:off x="2889" y="1744"/>
              <a:ext cx="44" cy="11"/>
            </a:xfrm>
            <a:prstGeom prst="rect">
              <a:avLst/>
            </a:prstGeom>
            <a:solidFill>
              <a:srgbClr val="FFFFFF"/>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83" name="Rectangle 92">
              <a:extLst>
                <a:ext uri="{FF2B5EF4-FFF2-40B4-BE49-F238E27FC236}">
                  <a16:creationId xmlns:a16="http://schemas.microsoft.com/office/drawing/2014/main" id="{758289A1-0DD3-4347-9D9F-3C98F534B756}"/>
                </a:ext>
              </a:extLst>
            </p:cNvPr>
            <p:cNvSpPr>
              <a:spLocks noChangeArrowheads="1"/>
            </p:cNvSpPr>
            <p:nvPr/>
          </p:nvSpPr>
          <p:spPr bwMode="auto">
            <a:xfrm>
              <a:off x="2843" y="1817"/>
              <a:ext cx="46" cy="11"/>
            </a:xfrm>
            <a:prstGeom prst="rect">
              <a:avLst/>
            </a:prstGeom>
            <a:solidFill>
              <a:srgbClr val="688CC0"/>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84" name="Rectangle 93">
              <a:extLst>
                <a:ext uri="{FF2B5EF4-FFF2-40B4-BE49-F238E27FC236}">
                  <a16:creationId xmlns:a16="http://schemas.microsoft.com/office/drawing/2014/main" id="{FC64AB24-8956-4566-B6B1-80C68E0175CA}"/>
                </a:ext>
              </a:extLst>
            </p:cNvPr>
            <p:cNvSpPr>
              <a:spLocks noChangeArrowheads="1"/>
            </p:cNvSpPr>
            <p:nvPr/>
          </p:nvSpPr>
          <p:spPr bwMode="auto">
            <a:xfrm>
              <a:off x="2828" y="1864"/>
              <a:ext cx="395" cy="134"/>
            </a:xfrm>
            <a:prstGeom prst="rect">
              <a:avLst/>
            </a:prstGeom>
            <a:solidFill>
              <a:srgbClr val="EDEDED"/>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85" name="Freeform 94">
              <a:extLst>
                <a:ext uri="{FF2B5EF4-FFF2-40B4-BE49-F238E27FC236}">
                  <a16:creationId xmlns:a16="http://schemas.microsoft.com/office/drawing/2014/main" id="{114A92AA-D51E-484F-9F99-10A4A71EFA4D}"/>
                </a:ext>
              </a:extLst>
            </p:cNvPr>
            <p:cNvSpPr>
              <a:spLocks/>
            </p:cNvSpPr>
            <p:nvPr/>
          </p:nvSpPr>
          <p:spPr bwMode="auto">
            <a:xfrm>
              <a:off x="2828" y="1864"/>
              <a:ext cx="395" cy="134"/>
            </a:xfrm>
            <a:custGeom>
              <a:avLst/>
              <a:gdLst>
                <a:gd name="T0" fmla="*/ 395 w 395"/>
                <a:gd name="T1" fmla="*/ 0 h 134"/>
                <a:gd name="T2" fmla="*/ 13 w 395"/>
                <a:gd name="T3" fmla="*/ 134 h 134"/>
                <a:gd name="T4" fmla="*/ 0 w 395"/>
                <a:gd name="T5" fmla="*/ 134 h 134"/>
                <a:gd name="T6" fmla="*/ 395 w 395"/>
                <a:gd name="T7" fmla="*/ 134 h 134"/>
                <a:gd name="T8" fmla="*/ 395 w 395"/>
                <a:gd name="T9" fmla="*/ 0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5" h="134">
                  <a:moveTo>
                    <a:pt x="395" y="0"/>
                  </a:moveTo>
                  <a:lnTo>
                    <a:pt x="13" y="134"/>
                  </a:lnTo>
                  <a:lnTo>
                    <a:pt x="0" y="134"/>
                  </a:lnTo>
                  <a:lnTo>
                    <a:pt x="395" y="134"/>
                  </a:lnTo>
                  <a:lnTo>
                    <a:pt x="395" y="0"/>
                  </a:lnTo>
                  <a:close/>
                </a:path>
              </a:pathLst>
            </a:custGeom>
            <a:solidFill>
              <a:srgbClr val="929292"/>
            </a:solidFill>
            <a:ln w="3175">
              <a:solidFill>
                <a:srgbClr val="000000"/>
              </a:solidFill>
              <a:prstDash val="solid"/>
              <a:round/>
              <a:headEnd/>
              <a:tailEnd/>
            </a:ln>
          </p:spPr>
          <p:txBody>
            <a:bodyPr/>
            <a:lstStyle/>
            <a:p>
              <a:endParaRPr lang="en-US"/>
            </a:p>
          </p:txBody>
        </p:sp>
        <p:sp>
          <p:nvSpPr>
            <p:cNvPr id="17486" name="Rectangle 95">
              <a:extLst>
                <a:ext uri="{FF2B5EF4-FFF2-40B4-BE49-F238E27FC236}">
                  <a16:creationId xmlns:a16="http://schemas.microsoft.com/office/drawing/2014/main" id="{562CCE07-154C-49EC-8E10-65CDB9698D6A}"/>
                </a:ext>
              </a:extLst>
            </p:cNvPr>
            <p:cNvSpPr>
              <a:spLocks noChangeArrowheads="1"/>
            </p:cNvSpPr>
            <p:nvPr/>
          </p:nvSpPr>
          <p:spPr bwMode="auto">
            <a:xfrm>
              <a:off x="2843" y="1864"/>
              <a:ext cx="380" cy="134"/>
            </a:xfrm>
            <a:prstGeom prst="rect">
              <a:avLst/>
            </a:prstGeom>
            <a:solidFill>
              <a:srgbClr val="DBDBDB"/>
            </a:solidFill>
            <a:ln w="3175">
              <a:solidFill>
                <a:srgbClr val="000000"/>
              </a:solidFill>
              <a:miter lim="800000"/>
              <a:headEnd/>
              <a:tailEnd/>
            </a:ln>
          </p:spPr>
          <p:txBody>
            <a:bodyPr/>
            <a:lstStyle>
              <a:lvl1pPr>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742950" indent="-28575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6002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057400" indent="-2286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5146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29718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4290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3886200" indent="-2286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endParaRPr lang="en-US" altLang="en-US" sz="2000" b="0">
                <a:cs typeface="CordiaUPC" panose="020B0304020202020204" pitchFamily="34" charset="-34"/>
              </a:endParaRPr>
            </a:p>
          </p:txBody>
        </p:sp>
        <p:sp>
          <p:nvSpPr>
            <p:cNvPr id="17487" name="Freeform 96">
              <a:extLst>
                <a:ext uri="{FF2B5EF4-FFF2-40B4-BE49-F238E27FC236}">
                  <a16:creationId xmlns:a16="http://schemas.microsoft.com/office/drawing/2014/main" id="{2E60D435-1821-4DAA-968E-EEEE8DB86291}"/>
                </a:ext>
              </a:extLst>
            </p:cNvPr>
            <p:cNvSpPr>
              <a:spLocks/>
            </p:cNvSpPr>
            <p:nvPr/>
          </p:nvSpPr>
          <p:spPr bwMode="auto">
            <a:xfrm>
              <a:off x="2843" y="1961"/>
              <a:ext cx="46" cy="1"/>
            </a:xfrm>
            <a:custGeom>
              <a:avLst/>
              <a:gdLst>
                <a:gd name="T0" fmla="*/ 46 w 46"/>
                <a:gd name="T1" fmla="*/ 0 h 1"/>
                <a:gd name="T2" fmla="*/ 0 w 46"/>
                <a:gd name="T3" fmla="*/ 0 h 1"/>
                <a:gd name="T4" fmla="*/ 46 w 46"/>
                <a:gd name="T5" fmla="*/ 0 h 1"/>
                <a:gd name="T6" fmla="*/ 0 60000 65536"/>
                <a:gd name="T7" fmla="*/ 0 60000 65536"/>
                <a:gd name="T8" fmla="*/ 0 60000 65536"/>
              </a:gdLst>
              <a:ahLst/>
              <a:cxnLst>
                <a:cxn ang="T6">
                  <a:pos x="T0" y="T1"/>
                </a:cxn>
                <a:cxn ang="T7">
                  <a:pos x="T2" y="T3"/>
                </a:cxn>
                <a:cxn ang="T8">
                  <a:pos x="T4" y="T5"/>
                </a:cxn>
              </a:cxnLst>
              <a:rect l="0" t="0" r="r" b="b"/>
              <a:pathLst>
                <a:path w="46" h="1">
                  <a:moveTo>
                    <a:pt x="46" y="0"/>
                  </a:moveTo>
                  <a:lnTo>
                    <a:pt x="0" y="0"/>
                  </a:lnTo>
                  <a:lnTo>
                    <a:pt x="46" y="0"/>
                  </a:lnTo>
                  <a:close/>
                </a:path>
              </a:pathLst>
            </a:custGeom>
            <a:solidFill>
              <a:srgbClr val="688CC0"/>
            </a:solidFill>
            <a:ln w="3175">
              <a:solidFill>
                <a:srgbClr val="000000"/>
              </a:solidFill>
              <a:prstDash val="solid"/>
              <a:round/>
              <a:headEnd/>
              <a:tailEnd/>
            </a:ln>
          </p:spPr>
          <p:txBody>
            <a:bodyPr/>
            <a:lstStyle/>
            <a:p>
              <a:endParaRPr lang="en-US"/>
            </a:p>
          </p:txBody>
        </p:sp>
      </p:grpSp>
      <p:sp>
        <p:nvSpPr>
          <p:cNvPr id="50274" name="Rectangle 98">
            <a:extLst>
              <a:ext uri="{FF2B5EF4-FFF2-40B4-BE49-F238E27FC236}">
                <a16:creationId xmlns:a16="http://schemas.microsoft.com/office/drawing/2014/main" id="{8170AA56-3D27-4842-AF0E-7EF07DDCBFEF}"/>
              </a:ext>
            </a:extLst>
          </p:cNvPr>
          <p:cNvSpPr>
            <a:spLocks noChangeArrowheads="1"/>
          </p:cNvSpPr>
          <p:nvPr/>
        </p:nvSpPr>
        <p:spPr bwMode="auto">
          <a:xfrm>
            <a:off x="1663700" y="3437044"/>
            <a:ext cx="1190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600" b="1">
                <a:latin typeface="Arial" charset="0"/>
                <a:cs typeface="CordiaUPC" charset="0"/>
              </a:rPr>
              <a:t>Computer</a:t>
            </a:r>
          </a:p>
        </p:txBody>
      </p:sp>
      <p:sp>
        <p:nvSpPr>
          <p:cNvPr id="50275" name="Rectangle 99">
            <a:extLst>
              <a:ext uri="{FF2B5EF4-FFF2-40B4-BE49-F238E27FC236}">
                <a16:creationId xmlns:a16="http://schemas.microsoft.com/office/drawing/2014/main" id="{9BE1ED2C-FD41-4874-A573-C33E76DD71A0}"/>
              </a:ext>
            </a:extLst>
          </p:cNvPr>
          <p:cNvSpPr>
            <a:spLocks noChangeArrowheads="1"/>
          </p:cNvSpPr>
          <p:nvPr/>
        </p:nvSpPr>
        <p:spPr bwMode="auto">
          <a:xfrm>
            <a:off x="6607175" y="3392594"/>
            <a:ext cx="935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600" b="1">
                <a:latin typeface="Arial" charset="0"/>
                <a:cs typeface="CordiaUPC" charset="0"/>
              </a:rPr>
              <a:t>Display</a:t>
            </a:r>
          </a:p>
        </p:txBody>
      </p:sp>
      <p:sp>
        <p:nvSpPr>
          <p:cNvPr id="50283" name="Freeform 107">
            <a:extLst>
              <a:ext uri="{FF2B5EF4-FFF2-40B4-BE49-F238E27FC236}">
                <a16:creationId xmlns:a16="http://schemas.microsoft.com/office/drawing/2014/main" id="{34837E32-10A5-424C-8FAF-A230AF1DF11C}"/>
              </a:ext>
            </a:extLst>
          </p:cNvPr>
          <p:cNvSpPr>
            <a:spLocks/>
          </p:cNvSpPr>
          <p:nvPr/>
        </p:nvSpPr>
        <p:spPr bwMode="auto">
          <a:xfrm>
            <a:off x="6985000" y="3187807"/>
            <a:ext cx="293687" cy="61912"/>
          </a:xfrm>
          <a:custGeom>
            <a:avLst/>
            <a:gdLst>
              <a:gd name="T0" fmla="*/ 292595 w 269"/>
              <a:gd name="T1" fmla="*/ 27241 h 50"/>
              <a:gd name="T2" fmla="*/ 287136 w 269"/>
              <a:gd name="T3" fmla="*/ 22288 h 50"/>
              <a:gd name="T4" fmla="*/ 279494 w 269"/>
              <a:gd name="T5" fmla="*/ 17335 h 50"/>
              <a:gd name="T6" fmla="*/ 266393 w 269"/>
              <a:gd name="T7" fmla="*/ 13621 h 50"/>
              <a:gd name="T8" fmla="*/ 250016 w 269"/>
              <a:gd name="T9" fmla="*/ 8668 h 50"/>
              <a:gd name="T10" fmla="*/ 230364 w 269"/>
              <a:gd name="T11" fmla="*/ 6191 h 50"/>
              <a:gd name="T12" fmla="*/ 208529 w 269"/>
              <a:gd name="T13" fmla="*/ 2476 h 50"/>
              <a:gd name="T14" fmla="*/ 184510 w 269"/>
              <a:gd name="T15" fmla="*/ 1238 h 50"/>
              <a:gd name="T16" fmla="*/ 159399 w 269"/>
              <a:gd name="T17" fmla="*/ 0 h 50"/>
              <a:gd name="T18" fmla="*/ 133196 w 269"/>
              <a:gd name="T19" fmla="*/ 0 h 50"/>
              <a:gd name="T20" fmla="*/ 108086 w 269"/>
              <a:gd name="T21" fmla="*/ 1238 h 50"/>
              <a:gd name="T22" fmla="*/ 84067 w 269"/>
              <a:gd name="T23" fmla="*/ 2476 h 50"/>
              <a:gd name="T24" fmla="*/ 62231 w 269"/>
              <a:gd name="T25" fmla="*/ 6191 h 50"/>
              <a:gd name="T26" fmla="*/ 42579 w 269"/>
              <a:gd name="T27" fmla="*/ 8668 h 50"/>
              <a:gd name="T28" fmla="*/ 26203 w 269"/>
              <a:gd name="T29" fmla="*/ 13621 h 50"/>
              <a:gd name="T30" fmla="*/ 13101 w 269"/>
              <a:gd name="T31" fmla="*/ 17335 h 50"/>
              <a:gd name="T32" fmla="*/ 5459 w 269"/>
              <a:gd name="T33" fmla="*/ 22288 h 50"/>
              <a:gd name="T34" fmla="*/ 1092 w 269"/>
              <a:gd name="T35" fmla="*/ 27241 h 50"/>
              <a:gd name="T36" fmla="*/ 1092 w 269"/>
              <a:gd name="T37" fmla="*/ 33432 h 50"/>
              <a:gd name="T38" fmla="*/ 5459 w 269"/>
              <a:gd name="T39" fmla="*/ 38385 h 50"/>
              <a:gd name="T40" fmla="*/ 13101 w 269"/>
              <a:gd name="T41" fmla="*/ 43338 h 50"/>
              <a:gd name="T42" fmla="*/ 26203 w 269"/>
              <a:gd name="T43" fmla="*/ 47053 h 50"/>
              <a:gd name="T44" fmla="*/ 42579 w 269"/>
              <a:gd name="T45" fmla="*/ 52006 h 50"/>
              <a:gd name="T46" fmla="*/ 62231 w 269"/>
              <a:gd name="T47" fmla="*/ 54483 h 50"/>
              <a:gd name="T48" fmla="*/ 84067 w 269"/>
              <a:gd name="T49" fmla="*/ 58197 h 50"/>
              <a:gd name="T50" fmla="*/ 108086 w 269"/>
              <a:gd name="T51" fmla="*/ 59436 h 50"/>
              <a:gd name="T52" fmla="*/ 133196 w 269"/>
              <a:gd name="T53" fmla="*/ 60674 h 50"/>
              <a:gd name="T54" fmla="*/ 159399 w 269"/>
              <a:gd name="T55" fmla="*/ 60674 h 50"/>
              <a:gd name="T56" fmla="*/ 184510 w 269"/>
              <a:gd name="T57" fmla="*/ 59436 h 50"/>
              <a:gd name="T58" fmla="*/ 208529 w 269"/>
              <a:gd name="T59" fmla="*/ 58197 h 50"/>
              <a:gd name="T60" fmla="*/ 230364 w 269"/>
              <a:gd name="T61" fmla="*/ 54483 h 50"/>
              <a:gd name="T62" fmla="*/ 250016 w 269"/>
              <a:gd name="T63" fmla="*/ 52006 h 50"/>
              <a:gd name="T64" fmla="*/ 266393 w 269"/>
              <a:gd name="T65" fmla="*/ 47053 h 50"/>
              <a:gd name="T66" fmla="*/ 279494 w 269"/>
              <a:gd name="T67" fmla="*/ 43338 h 50"/>
              <a:gd name="T68" fmla="*/ 287136 w 269"/>
              <a:gd name="T69" fmla="*/ 38385 h 50"/>
              <a:gd name="T70" fmla="*/ 292595 w 269"/>
              <a:gd name="T71" fmla="*/ 33432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284" name="Freeform 108">
            <a:extLst>
              <a:ext uri="{FF2B5EF4-FFF2-40B4-BE49-F238E27FC236}">
                <a16:creationId xmlns:a16="http://schemas.microsoft.com/office/drawing/2014/main" id="{178CA070-3E50-4A1B-9DEE-CE8BB705B49C}"/>
              </a:ext>
            </a:extLst>
          </p:cNvPr>
          <p:cNvSpPr>
            <a:spLocks/>
          </p:cNvSpPr>
          <p:nvPr/>
        </p:nvSpPr>
        <p:spPr bwMode="auto">
          <a:xfrm>
            <a:off x="6985000" y="3217969"/>
            <a:ext cx="293687" cy="46038"/>
          </a:xfrm>
          <a:custGeom>
            <a:avLst/>
            <a:gdLst>
              <a:gd name="T0" fmla="*/ 292595 w 269"/>
              <a:gd name="T1" fmla="*/ 17420 h 37"/>
              <a:gd name="T2" fmla="*/ 287136 w 269"/>
              <a:gd name="T3" fmla="*/ 22397 h 37"/>
              <a:gd name="T4" fmla="*/ 279494 w 269"/>
              <a:gd name="T5" fmla="*/ 27374 h 37"/>
              <a:gd name="T6" fmla="*/ 266393 w 269"/>
              <a:gd name="T7" fmla="*/ 32351 h 37"/>
              <a:gd name="T8" fmla="*/ 250016 w 269"/>
              <a:gd name="T9" fmla="*/ 36084 h 37"/>
              <a:gd name="T10" fmla="*/ 230364 w 269"/>
              <a:gd name="T11" fmla="*/ 39817 h 37"/>
              <a:gd name="T12" fmla="*/ 208529 w 269"/>
              <a:gd name="T13" fmla="*/ 42305 h 37"/>
              <a:gd name="T14" fmla="*/ 184510 w 269"/>
              <a:gd name="T15" fmla="*/ 43549 h 37"/>
              <a:gd name="T16" fmla="*/ 159399 w 269"/>
              <a:gd name="T17" fmla="*/ 44794 h 37"/>
              <a:gd name="T18" fmla="*/ 133196 w 269"/>
              <a:gd name="T19" fmla="*/ 44794 h 37"/>
              <a:gd name="T20" fmla="*/ 108086 w 269"/>
              <a:gd name="T21" fmla="*/ 43549 h 37"/>
              <a:gd name="T22" fmla="*/ 84067 w 269"/>
              <a:gd name="T23" fmla="*/ 42305 h 37"/>
              <a:gd name="T24" fmla="*/ 62231 w 269"/>
              <a:gd name="T25" fmla="*/ 39817 h 37"/>
              <a:gd name="T26" fmla="*/ 42579 w 269"/>
              <a:gd name="T27" fmla="*/ 36084 h 37"/>
              <a:gd name="T28" fmla="*/ 26203 w 269"/>
              <a:gd name="T29" fmla="*/ 32351 h 37"/>
              <a:gd name="T30" fmla="*/ 13101 w 269"/>
              <a:gd name="T31" fmla="*/ 27374 h 37"/>
              <a:gd name="T32" fmla="*/ 5459 w 269"/>
              <a:gd name="T33" fmla="*/ 22397 h 37"/>
              <a:gd name="T34" fmla="*/ 1092 w 269"/>
              <a:gd name="T35" fmla="*/ 17420 h 37"/>
              <a:gd name="T36" fmla="*/ 0 w 269"/>
              <a:gd name="T37" fmla="*/ 0 h 37"/>
              <a:gd name="T38" fmla="*/ 2184 w 269"/>
              <a:gd name="T39" fmla="*/ 6221 h 37"/>
              <a:gd name="T40" fmla="*/ 8734 w 269"/>
              <a:gd name="T41" fmla="*/ 11198 h 37"/>
              <a:gd name="T42" fmla="*/ 19652 w 269"/>
              <a:gd name="T43" fmla="*/ 14931 h 37"/>
              <a:gd name="T44" fmla="*/ 33845 w 269"/>
              <a:gd name="T45" fmla="*/ 19908 h 37"/>
              <a:gd name="T46" fmla="*/ 52405 w 269"/>
              <a:gd name="T47" fmla="*/ 23641 h 37"/>
              <a:gd name="T48" fmla="*/ 73149 w 269"/>
              <a:gd name="T49" fmla="*/ 26130 h 37"/>
              <a:gd name="T50" fmla="*/ 96076 w 269"/>
              <a:gd name="T51" fmla="*/ 28618 h 37"/>
              <a:gd name="T52" fmla="*/ 121187 w 269"/>
              <a:gd name="T53" fmla="*/ 29862 h 37"/>
              <a:gd name="T54" fmla="*/ 146298 w 269"/>
              <a:gd name="T55" fmla="*/ 29862 h 37"/>
              <a:gd name="T56" fmla="*/ 171408 w 269"/>
              <a:gd name="T57" fmla="*/ 29862 h 37"/>
              <a:gd name="T58" fmla="*/ 196519 w 269"/>
              <a:gd name="T59" fmla="*/ 28618 h 37"/>
              <a:gd name="T60" fmla="*/ 219446 w 269"/>
              <a:gd name="T61" fmla="*/ 26130 h 37"/>
              <a:gd name="T62" fmla="*/ 240190 w 269"/>
              <a:gd name="T63" fmla="*/ 23641 h 37"/>
              <a:gd name="T64" fmla="*/ 258750 w 269"/>
              <a:gd name="T65" fmla="*/ 19908 h 37"/>
              <a:gd name="T66" fmla="*/ 272943 w 269"/>
              <a:gd name="T67" fmla="*/ 14931 h 37"/>
              <a:gd name="T68" fmla="*/ 283861 w 269"/>
              <a:gd name="T69" fmla="*/ 11198 h 37"/>
              <a:gd name="T70" fmla="*/ 290412 w 269"/>
              <a:gd name="T71" fmla="*/ 6221 h 37"/>
              <a:gd name="T72" fmla="*/ 29259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286" name="Freeform 110">
            <a:extLst>
              <a:ext uri="{FF2B5EF4-FFF2-40B4-BE49-F238E27FC236}">
                <a16:creationId xmlns:a16="http://schemas.microsoft.com/office/drawing/2014/main" id="{AFCB3D4D-D0FE-4F80-9F39-5FD703D9902C}"/>
              </a:ext>
            </a:extLst>
          </p:cNvPr>
          <p:cNvSpPr>
            <a:spLocks/>
          </p:cNvSpPr>
          <p:nvPr/>
        </p:nvSpPr>
        <p:spPr bwMode="auto">
          <a:xfrm>
            <a:off x="6921500" y="3192569"/>
            <a:ext cx="403225" cy="34925"/>
          </a:xfrm>
          <a:custGeom>
            <a:avLst/>
            <a:gdLst>
              <a:gd name="T0" fmla="*/ 0 w 373"/>
              <a:gd name="T1" fmla="*/ 33721 h 29"/>
              <a:gd name="T2" fmla="*/ 0 w 373"/>
              <a:gd name="T3" fmla="*/ 0 h 29"/>
              <a:gd name="T4" fmla="*/ 402144 w 373"/>
              <a:gd name="T5" fmla="*/ 0 h 29"/>
              <a:gd name="T6" fmla="*/ 402144 w 373"/>
              <a:gd name="T7" fmla="*/ 33721 h 29"/>
              <a:gd name="T8" fmla="*/ 0 w 373"/>
              <a:gd name="T9" fmla="*/ 3372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292" name="Freeform 116">
            <a:extLst>
              <a:ext uri="{FF2B5EF4-FFF2-40B4-BE49-F238E27FC236}">
                <a16:creationId xmlns:a16="http://schemas.microsoft.com/office/drawing/2014/main" id="{CFD2E8EE-A1BC-43B7-9CCC-64EDC9851B50}"/>
              </a:ext>
            </a:extLst>
          </p:cNvPr>
          <p:cNvSpPr>
            <a:spLocks/>
          </p:cNvSpPr>
          <p:nvPr/>
        </p:nvSpPr>
        <p:spPr bwMode="auto">
          <a:xfrm>
            <a:off x="6877050" y="2740132"/>
            <a:ext cx="503237" cy="452437"/>
          </a:xfrm>
          <a:custGeom>
            <a:avLst/>
            <a:gdLst>
              <a:gd name="T0" fmla="*/ 502159 w 467"/>
              <a:gd name="T1" fmla="*/ 443784 h 366"/>
              <a:gd name="T2" fmla="*/ 502159 w 467"/>
              <a:gd name="T3" fmla="*/ 445020 h 366"/>
              <a:gd name="T4" fmla="*/ 502159 w 467"/>
              <a:gd name="T5" fmla="*/ 446256 h 366"/>
              <a:gd name="T6" fmla="*/ 501082 w 467"/>
              <a:gd name="T7" fmla="*/ 447492 h 366"/>
              <a:gd name="T8" fmla="*/ 500004 w 467"/>
              <a:gd name="T9" fmla="*/ 448729 h 366"/>
              <a:gd name="T10" fmla="*/ 498927 w 467"/>
              <a:gd name="T11" fmla="*/ 449965 h 366"/>
              <a:gd name="T12" fmla="*/ 496771 w 467"/>
              <a:gd name="T13" fmla="*/ 451201 h 366"/>
              <a:gd name="T14" fmla="*/ 495694 w 467"/>
              <a:gd name="T15" fmla="*/ 451201 h 366"/>
              <a:gd name="T16" fmla="*/ 494616 w 467"/>
              <a:gd name="T17" fmla="*/ 451201 h 366"/>
              <a:gd name="T18" fmla="*/ 6466 w 467"/>
              <a:gd name="T19" fmla="*/ 451201 h 366"/>
              <a:gd name="T20" fmla="*/ 5388 w 467"/>
              <a:gd name="T21" fmla="*/ 451201 h 366"/>
              <a:gd name="T22" fmla="*/ 4310 w 467"/>
              <a:gd name="T23" fmla="*/ 449965 h 366"/>
              <a:gd name="T24" fmla="*/ 3233 w 467"/>
              <a:gd name="T25" fmla="*/ 449965 h 366"/>
              <a:gd name="T26" fmla="*/ 1078 w 467"/>
              <a:gd name="T27" fmla="*/ 448729 h 366"/>
              <a:gd name="T28" fmla="*/ 1078 w 467"/>
              <a:gd name="T29" fmla="*/ 447492 h 366"/>
              <a:gd name="T30" fmla="*/ 0 w 467"/>
              <a:gd name="T31" fmla="*/ 445020 h 366"/>
              <a:gd name="T32" fmla="*/ 0 w 467"/>
              <a:gd name="T33" fmla="*/ 443784 h 366"/>
              <a:gd name="T34" fmla="*/ 0 w 467"/>
              <a:gd name="T35" fmla="*/ 442548 h 366"/>
              <a:gd name="T36" fmla="*/ 0 w 467"/>
              <a:gd name="T37" fmla="*/ 7417 h 366"/>
              <a:gd name="T38" fmla="*/ 0 w 467"/>
              <a:gd name="T39" fmla="*/ 6181 h 366"/>
              <a:gd name="T40" fmla="*/ 0 w 467"/>
              <a:gd name="T41" fmla="*/ 4945 h 366"/>
              <a:gd name="T42" fmla="*/ 1078 w 467"/>
              <a:gd name="T43" fmla="*/ 3709 h 366"/>
              <a:gd name="T44" fmla="*/ 2155 w 467"/>
              <a:gd name="T45" fmla="*/ 2472 h 366"/>
              <a:gd name="T46" fmla="*/ 3233 w 467"/>
              <a:gd name="T47" fmla="*/ 1236 h 366"/>
              <a:gd name="T48" fmla="*/ 4310 w 467"/>
              <a:gd name="T49" fmla="*/ 0 h 366"/>
              <a:gd name="T50" fmla="*/ 5388 w 467"/>
              <a:gd name="T51" fmla="*/ 0 h 366"/>
              <a:gd name="T52" fmla="*/ 6466 w 467"/>
              <a:gd name="T53" fmla="*/ 0 h 366"/>
              <a:gd name="T54" fmla="*/ 494616 w 467"/>
              <a:gd name="T55" fmla="*/ 0 h 366"/>
              <a:gd name="T56" fmla="*/ 495694 w 467"/>
              <a:gd name="T57" fmla="*/ 0 h 366"/>
              <a:gd name="T58" fmla="*/ 496771 w 467"/>
              <a:gd name="T59" fmla="*/ 0 h 366"/>
              <a:gd name="T60" fmla="*/ 498927 w 467"/>
              <a:gd name="T61" fmla="*/ 1236 h 366"/>
              <a:gd name="T62" fmla="*/ 498927 w 467"/>
              <a:gd name="T63" fmla="*/ 2472 h 366"/>
              <a:gd name="T64" fmla="*/ 500004 w 467"/>
              <a:gd name="T65" fmla="*/ 3709 h 366"/>
              <a:gd name="T66" fmla="*/ 502159 w 467"/>
              <a:gd name="T67" fmla="*/ 4945 h 366"/>
              <a:gd name="T68" fmla="*/ 502159 w 467"/>
              <a:gd name="T69" fmla="*/ 6181 h 366"/>
              <a:gd name="T70" fmla="*/ 502159 w 467"/>
              <a:gd name="T71" fmla="*/ 7417 h 366"/>
              <a:gd name="T72" fmla="*/ 502159 w 467"/>
              <a:gd name="T73" fmla="*/ 442548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293" name="Freeform 117">
            <a:extLst>
              <a:ext uri="{FF2B5EF4-FFF2-40B4-BE49-F238E27FC236}">
                <a16:creationId xmlns:a16="http://schemas.microsoft.com/office/drawing/2014/main" id="{55437390-A9EE-4CEE-9331-C31C67B58186}"/>
              </a:ext>
            </a:extLst>
          </p:cNvPr>
          <p:cNvSpPr>
            <a:spLocks/>
          </p:cNvSpPr>
          <p:nvPr/>
        </p:nvSpPr>
        <p:spPr bwMode="auto">
          <a:xfrm>
            <a:off x="7248525" y="3338619"/>
            <a:ext cx="152400" cy="0"/>
          </a:xfrm>
          <a:custGeom>
            <a:avLst/>
            <a:gdLst>
              <a:gd name="T0" fmla="*/ 0 w 142"/>
              <a:gd name="T1" fmla="*/ 0 h 1"/>
              <a:gd name="T2" fmla="*/ 151327 w 142"/>
              <a:gd name="T3" fmla="*/ 0 h 1"/>
              <a:gd name="T4" fmla="*/ 151327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294" name="Rectangle 118">
            <a:extLst>
              <a:ext uri="{FF2B5EF4-FFF2-40B4-BE49-F238E27FC236}">
                <a16:creationId xmlns:a16="http://schemas.microsoft.com/office/drawing/2014/main" id="{528C8822-D06A-45DD-B525-37CCE1690DFA}"/>
              </a:ext>
            </a:extLst>
          </p:cNvPr>
          <p:cNvSpPr>
            <a:spLocks noChangeArrowheads="1"/>
          </p:cNvSpPr>
          <p:nvPr/>
        </p:nvSpPr>
        <p:spPr bwMode="auto">
          <a:xfrm>
            <a:off x="6932612" y="2802044"/>
            <a:ext cx="392113" cy="328613"/>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0295" name="Freeform 119">
            <a:extLst>
              <a:ext uri="{FF2B5EF4-FFF2-40B4-BE49-F238E27FC236}">
                <a16:creationId xmlns:a16="http://schemas.microsoft.com/office/drawing/2014/main" id="{8A8EB28A-2B8D-4B00-A4F8-D3B066489885}"/>
              </a:ext>
            </a:extLst>
          </p:cNvPr>
          <p:cNvSpPr>
            <a:spLocks/>
          </p:cNvSpPr>
          <p:nvPr/>
        </p:nvSpPr>
        <p:spPr bwMode="auto">
          <a:xfrm>
            <a:off x="6950075" y="2802044"/>
            <a:ext cx="374650" cy="338138"/>
          </a:xfrm>
          <a:custGeom>
            <a:avLst/>
            <a:gdLst>
              <a:gd name="T0" fmla="*/ 7580 w 346"/>
              <a:gd name="T1" fmla="*/ 327031 h 274"/>
              <a:gd name="T2" fmla="*/ 360574 w 346"/>
              <a:gd name="T3" fmla="*/ 327031 h 274"/>
              <a:gd name="T4" fmla="*/ 361656 w 346"/>
              <a:gd name="T5" fmla="*/ 327031 h 274"/>
              <a:gd name="T6" fmla="*/ 363822 w 346"/>
              <a:gd name="T7" fmla="*/ 327031 h 274"/>
              <a:gd name="T8" fmla="*/ 364905 w 346"/>
              <a:gd name="T9" fmla="*/ 327031 h 274"/>
              <a:gd name="T10" fmla="*/ 364905 w 346"/>
              <a:gd name="T11" fmla="*/ 325797 h 274"/>
              <a:gd name="T12" fmla="*/ 365988 w 346"/>
              <a:gd name="T13" fmla="*/ 325797 h 274"/>
              <a:gd name="T14" fmla="*/ 365988 w 346"/>
              <a:gd name="T15" fmla="*/ 323329 h 274"/>
              <a:gd name="T16" fmla="*/ 365988 w 346"/>
              <a:gd name="T17" fmla="*/ 322095 h 274"/>
              <a:gd name="T18" fmla="*/ 365988 w 346"/>
              <a:gd name="T19" fmla="*/ 320861 h 274"/>
              <a:gd name="T20" fmla="*/ 365988 w 346"/>
              <a:gd name="T21" fmla="*/ 11107 h 274"/>
              <a:gd name="T22" fmla="*/ 365988 w 346"/>
              <a:gd name="T23" fmla="*/ 9873 h 274"/>
              <a:gd name="T24" fmla="*/ 365988 w 346"/>
              <a:gd name="T25" fmla="*/ 8639 h 274"/>
              <a:gd name="T26" fmla="*/ 364905 w 346"/>
              <a:gd name="T27" fmla="*/ 7404 h 274"/>
              <a:gd name="T28" fmla="*/ 371402 w 346"/>
              <a:gd name="T29" fmla="*/ 0 h 274"/>
              <a:gd name="T30" fmla="*/ 372484 w 346"/>
              <a:gd name="T31" fmla="*/ 0 h 274"/>
              <a:gd name="T32" fmla="*/ 372484 w 346"/>
              <a:gd name="T33" fmla="*/ 1234 h 274"/>
              <a:gd name="T34" fmla="*/ 372484 w 346"/>
              <a:gd name="T35" fmla="*/ 2468 h 274"/>
              <a:gd name="T36" fmla="*/ 373567 w 346"/>
              <a:gd name="T37" fmla="*/ 4936 h 274"/>
              <a:gd name="T38" fmla="*/ 373567 w 346"/>
              <a:gd name="T39" fmla="*/ 6170 h 274"/>
              <a:gd name="T40" fmla="*/ 373567 w 346"/>
              <a:gd name="T41" fmla="*/ 327031 h 274"/>
              <a:gd name="T42" fmla="*/ 373567 w 346"/>
              <a:gd name="T43" fmla="*/ 328265 h 274"/>
              <a:gd name="T44" fmla="*/ 372484 w 346"/>
              <a:gd name="T45" fmla="*/ 329499 h 274"/>
              <a:gd name="T46" fmla="*/ 372484 w 346"/>
              <a:gd name="T47" fmla="*/ 330734 h 274"/>
              <a:gd name="T48" fmla="*/ 372484 w 346"/>
              <a:gd name="T49" fmla="*/ 331968 h 274"/>
              <a:gd name="T50" fmla="*/ 371402 w 346"/>
              <a:gd name="T51" fmla="*/ 331968 h 274"/>
              <a:gd name="T52" fmla="*/ 371402 w 346"/>
              <a:gd name="T53" fmla="*/ 334436 h 274"/>
              <a:gd name="T54" fmla="*/ 369236 w 346"/>
              <a:gd name="T55" fmla="*/ 334436 h 274"/>
              <a:gd name="T56" fmla="*/ 369236 w 346"/>
              <a:gd name="T57" fmla="*/ 335670 h 274"/>
              <a:gd name="T58" fmla="*/ 368153 w 346"/>
              <a:gd name="T59" fmla="*/ 335670 h 274"/>
              <a:gd name="T60" fmla="*/ 367070 w 346"/>
              <a:gd name="T61" fmla="*/ 335670 h 274"/>
              <a:gd name="T62" fmla="*/ 365988 w 346"/>
              <a:gd name="T63" fmla="*/ 335670 h 274"/>
              <a:gd name="T64" fmla="*/ 364905 w 346"/>
              <a:gd name="T65" fmla="*/ 336904 h 274"/>
              <a:gd name="T66" fmla="*/ 0 w 346"/>
              <a:gd name="T67" fmla="*/ 336904 h 274"/>
              <a:gd name="T68" fmla="*/ 7580 w 346"/>
              <a:gd name="T69" fmla="*/ 327031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296" name="Freeform 120">
            <a:extLst>
              <a:ext uri="{FF2B5EF4-FFF2-40B4-BE49-F238E27FC236}">
                <a16:creationId xmlns:a16="http://schemas.microsoft.com/office/drawing/2014/main" id="{172D0DDA-82E3-4F9F-8478-24579908975F}"/>
              </a:ext>
            </a:extLst>
          </p:cNvPr>
          <p:cNvSpPr>
            <a:spLocks/>
          </p:cNvSpPr>
          <p:nvPr/>
        </p:nvSpPr>
        <p:spPr bwMode="auto">
          <a:xfrm>
            <a:off x="6932612" y="2789344"/>
            <a:ext cx="392113" cy="350838"/>
          </a:xfrm>
          <a:custGeom>
            <a:avLst/>
            <a:gdLst>
              <a:gd name="T0" fmla="*/ 382418 w 364"/>
              <a:gd name="T1" fmla="*/ 0 h 282"/>
              <a:gd name="T2" fmla="*/ 383495 w 364"/>
              <a:gd name="T3" fmla="*/ 0 h 282"/>
              <a:gd name="T4" fmla="*/ 384572 w 364"/>
              <a:gd name="T5" fmla="*/ 0 h 282"/>
              <a:gd name="T6" fmla="*/ 385650 w 364"/>
              <a:gd name="T7" fmla="*/ 0 h 282"/>
              <a:gd name="T8" fmla="*/ 386727 w 364"/>
              <a:gd name="T9" fmla="*/ 0 h 282"/>
              <a:gd name="T10" fmla="*/ 386727 w 364"/>
              <a:gd name="T11" fmla="*/ 1244 h 282"/>
              <a:gd name="T12" fmla="*/ 388881 w 364"/>
              <a:gd name="T13" fmla="*/ 2488 h 282"/>
              <a:gd name="T14" fmla="*/ 389959 w 364"/>
              <a:gd name="T15" fmla="*/ 2488 h 282"/>
              <a:gd name="T16" fmla="*/ 389959 w 364"/>
              <a:gd name="T17" fmla="*/ 4976 h 282"/>
              <a:gd name="T18" fmla="*/ 389959 w 364"/>
              <a:gd name="T19" fmla="*/ 6221 h 282"/>
              <a:gd name="T20" fmla="*/ 391036 w 364"/>
              <a:gd name="T21" fmla="*/ 7465 h 282"/>
              <a:gd name="T22" fmla="*/ 391036 w 364"/>
              <a:gd name="T23" fmla="*/ 8709 h 282"/>
              <a:gd name="T24" fmla="*/ 391036 w 364"/>
              <a:gd name="T25" fmla="*/ 339641 h 282"/>
              <a:gd name="T26" fmla="*/ 391036 w 364"/>
              <a:gd name="T27" fmla="*/ 340885 h 282"/>
              <a:gd name="T28" fmla="*/ 389959 w 364"/>
              <a:gd name="T29" fmla="*/ 342129 h 282"/>
              <a:gd name="T30" fmla="*/ 389959 w 364"/>
              <a:gd name="T31" fmla="*/ 343373 h 282"/>
              <a:gd name="T32" fmla="*/ 389959 w 364"/>
              <a:gd name="T33" fmla="*/ 344617 h 282"/>
              <a:gd name="T34" fmla="*/ 388881 w 364"/>
              <a:gd name="T35" fmla="*/ 344617 h 282"/>
              <a:gd name="T36" fmla="*/ 388881 w 364"/>
              <a:gd name="T37" fmla="*/ 347106 h 282"/>
              <a:gd name="T38" fmla="*/ 386727 w 364"/>
              <a:gd name="T39" fmla="*/ 347106 h 282"/>
              <a:gd name="T40" fmla="*/ 386727 w 364"/>
              <a:gd name="T41" fmla="*/ 348350 h 282"/>
              <a:gd name="T42" fmla="*/ 385650 w 364"/>
              <a:gd name="T43" fmla="*/ 348350 h 282"/>
              <a:gd name="T44" fmla="*/ 384572 w 364"/>
              <a:gd name="T45" fmla="*/ 348350 h 282"/>
              <a:gd name="T46" fmla="*/ 383495 w 364"/>
              <a:gd name="T47" fmla="*/ 348350 h 282"/>
              <a:gd name="T48" fmla="*/ 382418 w 364"/>
              <a:gd name="T49" fmla="*/ 349594 h 282"/>
              <a:gd name="T50" fmla="*/ 7541 w 364"/>
              <a:gd name="T51" fmla="*/ 349594 h 282"/>
              <a:gd name="T52" fmla="*/ 7541 w 364"/>
              <a:gd name="T53" fmla="*/ 348350 h 282"/>
              <a:gd name="T54" fmla="*/ 6463 w 364"/>
              <a:gd name="T55" fmla="*/ 348350 h 282"/>
              <a:gd name="T56" fmla="*/ 5386 w 364"/>
              <a:gd name="T57" fmla="*/ 348350 h 282"/>
              <a:gd name="T58" fmla="*/ 4309 w 364"/>
              <a:gd name="T59" fmla="*/ 348350 h 282"/>
              <a:gd name="T60" fmla="*/ 2154 w 364"/>
              <a:gd name="T61" fmla="*/ 348350 h 282"/>
              <a:gd name="T62" fmla="*/ 2154 w 364"/>
              <a:gd name="T63" fmla="*/ 347106 h 282"/>
              <a:gd name="T64" fmla="*/ 1077 w 364"/>
              <a:gd name="T65" fmla="*/ 347106 h 282"/>
              <a:gd name="T66" fmla="*/ 1077 w 364"/>
              <a:gd name="T67" fmla="*/ 344617 h 282"/>
              <a:gd name="T68" fmla="*/ 0 w 364"/>
              <a:gd name="T69" fmla="*/ 344617 h 282"/>
              <a:gd name="T70" fmla="*/ 0 w 364"/>
              <a:gd name="T71" fmla="*/ 343373 h 282"/>
              <a:gd name="T72" fmla="*/ 0 w 364"/>
              <a:gd name="T73" fmla="*/ 342129 h 282"/>
              <a:gd name="T74" fmla="*/ 0 w 364"/>
              <a:gd name="T75" fmla="*/ 340885 h 282"/>
              <a:gd name="T76" fmla="*/ 0 w 364"/>
              <a:gd name="T77" fmla="*/ 339641 h 282"/>
              <a:gd name="T78" fmla="*/ 0 w 364"/>
              <a:gd name="T79" fmla="*/ 8709 h 282"/>
              <a:gd name="T80" fmla="*/ 0 w 364"/>
              <a:gd name="T81" fmla="*/ 7465 h 282"/>
              <a:gd name="T82" fmla="*/ 0 w 364"/>
              <a:gd name="T83" fmla="*/ 6221 h 282"/>
              <a:gd name="T84" fmla="*/ 0 w 364"/>
              <a:gd name="T85" fmla="*/ 4976 h 282"/>
              <a:gd name="T86" fmla="*/ 1077 w 364"/>
              <a:gd name="T87" fmla="*/ 2488 h 282"/>
              <a:gd name="T88" fmla="*/ 2154 w 364"/>
              <a:gd name="T89" fmla="*/ 1244 h 282"/>
              <a:gd name="T90" fmla="*/ 4309 w 364"/>
              <a:gd name="T91" fmla="*/ 0 h 282"/>
              <a:gd name="T92" fmla="*/ 5386 w 364"/>
              <a:gd name="T93" fmla="*/ 0 h 282"/>
              <a:gd name="T94" fmla="*/ 6463 w 364"/>
              <a:gd name="T95" fmla="*/ 0 h 282"/>
              <a:gd name="T96" fmla="*/ 7541 w 364"/>
              <a:gd name="T97" fmla="*/ 0 h 282"/>
              <a:gd name="T98" fmla="*/ 38241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297" name="Freeform 121">
            <a:extLst>
              <a:ext uri="{FF2B5EF4-FFF2-40B4-BE49-F238E27FC236}">
                <a16:creationId xmlns:a16="http://schemas.microsoft.com/office/drawing/2014/main" id="{CC7D2C43-8233-4844-9A63-7F6FCD50D387}"/>
              </a:ext>
            </a:extLst>
          </p:cNvPr>
          <p:cNvSpPr>
            <a:spLocks/>
          </p:cNvSpPr>
          <p:nvPr/>
        </p:nvSpPr>
        <p:spPr bwMode="auto">
          <a:xfrm>
            <a:off x="6932612" y="2789344"/>
            <a:ext cx="392113" cy="350838"/>
          </a:xfrm>
          <a:custGeom>
            <a:avLst/>
            <a:gdLst>
              <a:gd name="T0" fmla="*/ 163739 w 364"/>
              <a:gd name="T1" fmla="*/ 349594 h 282"/>
              <a:gd name="T2" fmla="*/ 7541 w 364"/>
              <a:gd name="T3" fmla="*/ 349594 h 282"/>
              <a:gd name="T4" fmla="*/ 7541 w 364"/>
              <a:gd name="T5" fmla="*/ 348350 h 282"/>
              <a:gd name="T6" fmla="*/ 6463 w 364"/>
              <a:gd name="T7" fmla="*/ 348350 h 282"/>
              <a:gd name="T8" fmla="*/ 5386 w 364"/>
              <a:gd name="T9" fmla="*/ 348350 h 282"/>
              <a:gd name="T10" fmla="*/ 4309 w 364"/>
              <a:gd name="T11" fmla="*/ 348350 h 282"/>
              <a:gd name="T12" fmla="*/ 2154 w 364"/>
              <a:gd name="T13" fmla="*/ 348350 h 282"/>
              <a:gd name="T14" fmla="*/ 2154 w 364"/>
              <a:gd name="T15" fmla="*/ 347106 h 282"/>
              <a:gd name="T16" fmla="*/ 1077 w 364"/>
              <a:gd name="T17" fmla="*/ 347106 h 282"/>
              <a:gd name="T18" fmla="*/ 1077 w 364"/>
              <a:gd name="T19" fmla="*/ 344617 h 282"/>
              <a:gd name="T20" fmla="*/ 0 w 364"/>
              <a:gd name="T21" fmla="*/ 344617 h 282"/>
              <a:gd name="T22" fmla="*/ 0 w 364"/>
              <a:gd name="T23" fmla="*/ 343373 h 282"/>
              <a:gd name="T24" fmla="*/ 0 w 364"/>
              <a:gd name="T25" fmla="*/ 342129 h 282"/>
              <a:gd name="T26" fmla="*/ 0 w 364"/>
              <a:gd name="T27" fmla="*/ 340885 h 282"/>
              <a:gd name="T28" fmla="*/ 0 w 364"/>
              <a:gd name="T29" fmla="*/ 339641 h 282"/>
              <a:gd name="T30" fmla="*/ 0 w 364"/>
              <a:gd name="T31" fmla="*/ 8709 h 282"/>
              <a:gd name="T32" fmla="*/ 0 w 364"/>
              <a:gd name="T33" fmla="*/ 7465 h 282"/>
              <a:gd name="T34" fmla="*/ 0 w 364"/>
              <a:gd name="T35" fmla="*/ 6221 h 282"/>
              <a:gd name="T36" fmla="*/ 0 w 364"/>
              <a:gd name="T37" fmla="*/ 4976 h 282"/>
              <a:gd name="T38" fmla="*/ 1077 w 364"/>
              <a:gd name="T39" fmla="*/ 2488 h 282"/>
              <a:gd name="T40" fmla="*/ 2154 w 364"/>
              <a:gd name="T41" fmla="*/ 1244 h 282"/>
              <a:gd name="T42" fmla="*/ 4309 w 364"/>
              <a:gd name="T43" fmla="*/ 0 h 282"/>
              <a:gd name="T44" fmla="*/ 5386 w 364"/>
              <a:gd name="T45" fmla="*/ 0 h 282"/>
              <a:gd name="T46" fmla="*/ 6463 w 364"/>
              <a:gd name="T47" fmla="*/ 0 h 282"/>
              <a:gd name="T48" fmla="*/ 7541 w 364"/>
              <a:gd name="T49" fmla="*/ 0 h 282"/>
              <a:gd name="T50" fmla="*/ 382418 w 364"/>
              <a:gd name="T51" fmla="*/ 0 h 282"/>
              <a:gd name="T52" fmla="*/ 383495 w 364"/>
              <a:gd name="T53" fmla="*/ 0 h 282"/>
              <a:gd name="T54" fmla="*/ 384572 w 364"/>
              <a:gd name="T55" fmla="*/ 0 h 282"/>
              <a:gd name="T56" fmla="*/ 385650 w 364"/>
              <a:gd name="T57" fmla="*/ 0 h 282"/>
              <a:gd name="T58" fmla="*/ 386727 w 364"/>
              <a:gd name="T59" fmla="*/ 0 h 282"/>
              <a:gd name="T60" fmla="*/ 386727 w 364"/>
              <a:gd name="T61" fmla="*/ 1244 h 282"/>
              <a:gd name="T62" fmla="*/ 388881 w 364"/>
              <a:gd name="T63" fmla="*/ 2488 h 282"/>
              <a:gd name="T64" fmla="*/ 389959 w 364"/>
              <a:gd name="T65" fmla="*/ 2488 h 282"/>
              <a:gd name="T66" fmla="*/ 389959 w 364"/>
              <a:gd name="T67" fmla="*/ 4976 h 282"/>
              <a:gd name="T68" fmla="*/ 389959 w 364"/>
              <a:gd name="T69" fmla="*/ 6221 h 282"/>
              <a:gd name="T70" fmla="*/ 391036 w 364"/>
              <a:gd name="T71" fmla="*/ 7465 h 282"/>
              <a:gd name="T72" fmla="*/ 391036 w 364"/>
              <a:gd name="T73" fmla="*/ 8709 h 282"/>
              <a:gd name="T74" fmla="*/ 391036 w 364"/>
              <a:gd name="T75" fmla="*/ 339641 h 282"/>
              <a:gd name="T76" fmla="*/ 391036 w 364"/>
              <a:gd name="T77" fmla="*/ 340885 h 282"/>
              <a:gd name="T78" fmla="*/ 389959 w 364"/>
              <a:gd name="T79" fmla="*/ 342129 h 282"/>
              <a:gd name="T80" fmla="*/ 389959 w 364"/>
              <a:gd name="T81" fmla="*/ 343373 h 282"/>
              <a:gd name="T82" fmla="*/ 389959 w 364"/>
              <a:gd name="T83" fmla="*/ 344617 h 282"/>
              <a:gd name="T84" fmla="*/ 388881 w 364"/>
              <a:gd name="T85" fmla="*/ 344617 h 282"/>
              <a:gd name="T86" fmla="*/ 388881 w 364"/>
              <a:gd name="T87" fmla="*/ 347106 h 282"/>
              <a:gd name="T88" fmla="*/ 386727 w 364"/>
              <a:gd name="T89" fmla="*/ 347106 h 282"/>
              <a:gd name="T90" fmla="*/ 386727 w 364"/>
              <a:gd name="T91" fmla="*/ 348350 h 282"/>
              <a:gd name="T92" fmla="*/ 385650 w 364"/>
              <a:gd name="T93" fmla="*/ 348350 h 282"/>
              <a:gd name="T94" fmla="*/ 384572 w 364"/>
              <a:gd name="T95" fmla="*/ 348350 h 282"/>
              <a:gd name="T96" fmla="*/ 383495 w 364"/>
              <a:gd name="T97" fmla="*/ 348350 h 282"/>
              <a:gd name="T98" fmla="*/ 382418 w 364"/>
              <a:gd name="T99" fmla="*/ 349594 h 282"/>
              <a:gd name="T100" fmla="*/ 163739 w 364"/>
              <a:gd name="T101" fmla="*/ 349594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298" name="Freeform 122">
            <a:extLst>
              <a:ext uri="{FF2B5EF4-FFF2-40B4-BE49-F238E27FC236}">
                <a16:creationId xmlns:a16="http://schemas.microsoft.com/office/drawing/2014/main" id="{AFB9B62C-9232-404A-AB42-8819B50749F7}"/>
              </a:ext>
            </a:extLst>
          </p:cNvPr>
          <p:cNvSpPr>
            <a:spLocks/>
          </p:cNvSpPr>
          <p:nvPr/>
        </p:nvSpPr>
        <p:spPr bwMode="auto">
          <a:xfrm>
            <a:off x="6932612" y="2789344"/>
            <a:ext cx="392113" cy="350838"/>
          </a:xfrm>
          <a:custGeom>
            <a:avLst/>
            <a:gdLst>
              <a:gd name="T0" fmla="*/ 25854 w 364"/>
              <a:gd name="T1" fmla="*/ 339641 h 282"/>
              <a:gd name="T2" fmla="*/ 11850 w 364"/>
              <a:gd name="T3" fmla="*/ 339641 h 282"/>
              <a:gd name="T4" fmla="*/ 10772 w 364"/>
              <a:gd name="T5" fmla="*/ 339641 h 282"/>
              <a:gd name="T6" fmla="*/ 8618 w 364"/>
              <a:gd name="T7" fmla="*/ 339641 h 282"/>
              <a:gd name="T8" fmla="*/ 7541 w 364"/>
              <a:gd name="T9" fmla="*/ 339641 h 282"/>
              <a:gd name="T10" fmla="*/ 7541 w 364"/>
              <a:gd name="T11" fmla="*/ 337153 h 282"/>
              <a:gd name="T12" fmla="*/ 7541 w 364"/>
              <a:gd name="T13" fmla="*/ 335909 h 282"/>
              <a:gd name="T14" fmla="*/ 6463 w 364"/>
              <a:gd name="T15" fmla="*/ 335909 h 282"/>
              <a:gd name="T16" fmla="*/ 6463 w 364"/>
              <a:gd name="T17" fmla="*/ 334665 h 282"/>
              <a:gd name="T18" fmla="*/ 6463 w 364"/>
              <a:gd name="T19" fmla="*/ 333421 h 282"/>
              <a:gd name="T20" fmla="*/ 6463 w 364"/>
              <a:gd name="T21" fmla="*/ 14929 h 282"/>
              <a:gd name="T22" fmla="*/ 6463 w 364"/>
              <a:gd name="T23" fmla="*/ 13685 h 282"/>
              <a:gd name="T24" fmla="*/ 6463 w 364"/>
              <a:gd name="T25" fmla="*/ 12441 h 282"/>
              <a:gd name="T26" fmla="*/ 7541 w 364"/>
              <a:gd name="T27" fmla="*/ 12441 h 282"/>
              <a:gd name="T28" fmla="*/ 7541 w 364"/>
              <a:gd name="T29" fmla="*/ 9953 h 282"/>
              <a:gd name="T30" fmla="*/ 7541 w 364"/>
              <a:gd name="T31" fmla="*/ 8709 h 282"/>
              <a:gd name="T32" fmla="*/ 8618 w 364"/>
              <a:gd name="T33" fmla="*/ 8709 h 282"/>
              <a:gd name="T34" fmla="*/ 10772 w 364"/>
              <a:gd name="T35" fmla="*/ 8709 h 282"/>
              <a:gd name="T36" fmla="*/ 11850 w 364"/>
              <a:gd name="T37" fmla="*/ 8709 h 282"/>
              <a:gd name="T38" fmla="*/ 380263 w 364"/>
              <a:gd name="T39" fmla="*/ 8709 h 282"/>
              <a:gd name="T40" fmla="*/ 382418 w 364"/>
              <a:gd name="T41" fmla="*/ 8709 h 282"/>
              <a:gd name="T42" fmla="*/ 383495 w 364"/>
              <a:gd name="T43" fmla="*/ 8709 h 282"/>
              <a:gd name="T44" fmla="*/ 383495 w 364"/>
              <a:gd name="T45" fmla="*/ 9953 h 282"/>
              <a:gd name="T46" fmla="*/ 384572 w 364"/>
              <a:gd name="T47" fmla="*/ 9953 h 282"/>
              <a:gd name="T48" fmla="*/ 391036 w 364"/>
              <a:gd name="T49" fmla="*/ 2488 h 282"/>
              <a:gd name="T50" fmla="*/ 389959 w 364"/>
              <a:gd name="T51" fmla="*/ 1244 h 282"/>
              <a:gd name="T52" fmla="*/ 389959 w 364"/>
              <a:gd name="T53" fmla="*/ 0 h 282"/>
              <a:gd name="T54" fmla="*/ 388881 w 364"/>
              <a:gd name="T55" fmla="*/ 0 h 282"/>
              <a:gd name="T56" fmla="*/ 386727 w 364"/>
              <a:gd name="T57" fmla="*/ 0 h 282"/>
              <a:gd name="T58" fmla="*/ 385650 w 364"/>
              <a:gd name="T59" fmla="*/ 0 h 282"/>
              <a:gd name="T60" fmla="*/ 384572 w 364"/>
              <a:gd name="T61" fmla="*/ 0 h 282"/>
              <a:gd name="T62" fmla="*/ 7541 w 364"/>
              <a:gd name="T63" fmla="*/ 0 h 282"/>
              <a:gd name="T64" fmla="*/ 6463 w 364"/>
              <a:gd name="T65" fmla="*/ 0 h 282"/>
              <a:gd name="T66" fmla="*/ 5386 w 364"/>
              <a:gd name="T67" fmla="*/ 0 h 282"/>
              <a:gd name="T68" fmla="*/ 4309 w 364"/>
              <a:gd name="T69" fmla="*/ 0 h 282"/>
              <a:gd name="T70" fmla="*/ 2154 w 364"/>
              <a:gd name="T71" fmla="*/ 1244 h 282"/>
              <a:gd name="T72" fmla="*/ 1077 w 364"/>
              <a:gd name="T73" fmla="*/ 2488 h 282"/>
              <a:gd name="T74" fmla="*/ 0 w 364"/>
              <a:gd name="T75" fmla="*/ 4976 h 282"/>
              <a:gd name="T76" fmla="*/ 0 w 364"/>
              <a:gd name="T77" fmla="*/ 6221 h 282"/>
              <a:gd name="T78" fmla="*/ 0 w 364"/>
              <a:gd name="T79" fmla="*/ 7465 h 282"/>
              <a:gd name="T80" fmla="*/ 0 w 364"/>
              <a:gd name="T81" fmla="*/ 8709 h 282"/>
              <a:gd name="T82" fmla="*/ 0 w 364"/>
              <a:gd name="T83" fmla="*/ 339641 h 282"/>
              <a:gd name="T84" fmla="*/ 0 w 364"/>
              <a:gd name="T85" fmla="*/ 340885 h 282"/>
              <a:gd name="T86" fmla="*/ 0 w 364"/>
              <a:gd name="T87" fmla="*/ 342129 h 282"/>
              <a:gd name="T88" fmla="*/ 0 w 364"/>
              <a:gd name="T89" fmla="*/ 343373 h 282"/>
              <a:gd name="T90" fmla="*/ 0 w 364"/>
              <a:gd name="T91" fmla="*/ 344617 h 282"/>
              <a:gd name="T92" fmla="*/ 1077 w 364"/>
              <a:gd name="T93" fmla="*/ 344617 h 282"/>
              <a:gd name="T94" fmla="*/ 1077 w 364"/>
              <a:gd name="T95" fmla="*/ 347106 h 282"/>
              <a:gd name="T96" fmla="*/ 2154 w 364"/>
              <a:gd name="T97" fmla="*/ 347106 h 282"/>
              <a:gd name="T98" fmla="*/ 2154 w 364"/>
              <a:gd name="T99" fmla="*/ 348350 h 282"/>
              <a:gd name="T100" fmla="*/ 4309 w 364"/>
              <a:gd name="T101" fmla="*/ 348350 h 282"/>
              <a:gd name="T102" fmla="*/ 5386 w 364"/>
              <a:gd name="T103" fmla="*/ 348350 h 282"/>
              <a:gd name="T104" fmla="*/ 6463 w 364"/>
              <a:gd name="T105" fmla="*/ 348350 h 282"/>
              <a:gd name="T106" fmla="*/ 7541 w 364"/>
              <a:gd name="T107" fmla="*/ 348350 h 282"/>
              <a:gd name="T108" fmla="*/ 7541 w 364"/>
              <a:gd name="T109" fmla="*/ 349594 h 282"/>
              <a:gd name="T110" fmla="*/ 18313 w 364"/>
              <a:gd name="T111" fmla="*/ 349594 h 282"/>
              <a:gd name="T112" fmla="*/ 25854 w 364"/>
              <a:gd name="T113" fmla="*/ 339641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17428" name="Group 205">
            <a:extLst>
              <a:ext uri="{FF2B5EF4-FFF2-40B4-BE49-F238E27FC236}">
                <a16:creationId xmlns:a16="http://schemas.microsoft.com/office/drawing/2014/main" id="{25D9586A-2331-4A56-8FCA-14A48EFC9945}"/>
              </a:ext>
            </a:extLst>
          </p:cNvPr>
          <p:cNvGrpSpPr>
            <a:grpSpLocks/>
          </p:cNvGrpSpPr>
          <p:nvPr/>
        </p:nvGrpSpPr>
        <p:grpSpPr bwMode="auto">
          <a:xfrm>
            <a:off x="6811962" y="4757844"/>
            <a:ext cx="833438" cy="554038"/>
            <a:chOff x="4196" y="2233"/>
            <a:chExt cx="525" cy="349"/>
          </a:xfrm>
        </p:grpSpPr>
        <p:sp>
          <p:nvSpPr>
            <p:cNvPr id="50360" name="AutoShape 184">
              <a:extLst>
                <a:ext uri="{FF2B5EF4-FFF2-40B4-BE49-F238E27FC236}">
                  <a16:creationId xmlns:a16="http://schemas.microsoft.com/office/drawing/2014/main" id="{CC6D83B8-BF4F-4498-A4EE-EA079FC04EB7}"/>
                </a:ext>
              </a:extLst>
            </p:cNvPr>
            <p:cNvSpPr>
              <a:spLocks noChangeArrowheads="1"/>
            </p:cNvSpPr>
            <p:nvPr/>
          </p:nvSpPr>
          <p:spPr bwMode="auto">
            <a:xfrm>
              <a:off x="4196" y="2233"/>
              <a:ext cx="525" cy="349"/>
            </a:xfrm>
            <a:prstGeom prst="roundRect">
              <a:avLst>
                <a:gd name="adj" fmla="val 22917"/>
              </a:avLst>
            </a:prstGeom>
            <a:gradFill rotWithShape="0">
              <a:gsLst>
                <a:gs pos="0">
                  <a:srgbClr val="FFFF66"/>
                </a:gs>
                <a:gs pos="50000">
                  <a:srgbClr val="FFFF66">
                    <a:gamma/>
                    <a:tint val="18824"/>
                    <a:invGamma/>
                  </a:srgbClr>
                </a:gs>
                <a:gs pos="100000">
                  <a:srgbClr val="FFFF66"/>
                </a:gs>
              </a:gsLst>
              <a:lin ang="18900000" scaled="1"/>
            </a:gradFill>
            <a:ln w="19050">
              <a:solidFill>
                <a:schemeClr val="tx1"/>
              </a:solidFill>
              <a:round/>
              <a:headEnd type="none" w="sm" len="sm"/>
              <a:tailEnd type="none" w="sm" len="sm"/>
            </a:ln>
            <a:effectLst>
              <a:outerShdw blurRad="63500" dist="53882" dir="2700000" algn="ctr" rotWithShape="0">
                <a:srgbClr val="DDDDDD">
                  <a:alpha val="74998"/>
                </a:srgbClr>
              </a:outerShdw>
            </a:effectLst>
          </p:spPr>
          <p:txBody>
            <a:bodyPr wrap="none" anchor="ctr"/>
            <a:lstStyle/>
            <a:p>
              <a:pPr eaLnBrk="1" hangingPunct="1">
                <a:defRPr/>
              </a:pPr>
              <a:endParaRPr lang="en-US">
                <a:latin typeface="Times New Roman" charset="0"/>
                <a:cs typeface="CordiaUPC" charset="0"/>
              </a:endParaRPr>
            </a:p>
          </p:txBody>
        </p:sp>
        <p:sp>
          <p:nvSpPr>
            <p:cNvPr id="50361" name="AutoShape 185">
              <a:extLst>
                <a:ext uri="{FF2B5EF4-FFF2-40B4-BE49-F238E27FC236}">
                  <a16:creationId xmlns:a16="http://schemas.microsoft.com/office/drawing/2014/main" id="{401DB15D-5E2D-4997-877B-AAC4738A1457}"/>
                </a:ext>
              </a:extLst>
            </p:cNvPr>
            <p:cNvSpPr>
              <a:spLocks noChangeArrowheads="1"/>
            </p:cNvSpPr>
            <p:nvPr/>
          </p:nvSpPr>
          <p:spPr bwMode="auto">
            <a:xfrm>
              <a:off x="4270" y="2293"/>
              <a:ext cx="336" cy="175"/>
            </a:xfrm>
            <a:prstGeom prst="roundRect">
              <a:avLst>
                <a:gd name="adj" fmla="val 16667"/>
              </a:avLst>
            </a:prstGeom>
            <a:gradFill rotWithShape="0">
              <a:gsLst>
                <a:gs pos="0">
                  <a:srgbClr val="FFFF66"/>
                </a:gs>
                <a:gs pos="50000">
                  <a:srgbClr val="FFFF66">
                    <a:gamma/>
                    <a:tint val="0"/>
                    <a:invGamma/>
                  </a:srgbClr>
                </a:gs>
                <a:gs pos="100000">
                  <a:srgbClr val="FFFF66"/>
                </a:gs>
              </a:gsLst>
              <a:lin ang="2700000" scaled="1"/>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lgn="ctr" eaLnBrk="1" hangingPunct="1">
                <a:spcBef>
                  <a:spcPct val="0"/>
                </a:spcBef>
                <a:buClrTx/>
                <a:buSzTx/>
                <a:buFontTx/>
                <a:buNone/>
              </a:pPr>
              <a:r>
                <a:rPr lang="th-TH" altLang="en-US" sz="900" b="0">
                  <a:latin typeface="Arial" panose="020B0604020202020204" pitchFamily="34" charset="0"/>
                  <a:cs typeface="CordiaUPC" panose="020B0304020202020204" pitchFamily="34" charset="-34"/>
                </a:rPr>
                <a:t>Hi….</a:t>
              </a:r>
              <a:endParaRPr lang="th-TH" altLang="en-US" sz="2400" b="0">
                <a:latin typeface="CordiaUPC" panose="020B0304020202020204" pitchFamily="34" charset="-34"/>
                <a:cs typeface="CordiaUPC" panose="020B0304020202020204" pitchFamily="34" charset="-34"/>
              </a:endParaRPr>
            </a:p>
          </p:txBody>
        </p:sp>
        <p:sp>
          <p:nvSpPr>
            <p:cNvPr id="50362" name="Oval 186">
              <a:extLst>
                <a:ext uri="{FF2B5EF4-FFF2-40B4-BE49-F238E27FC236}">
                  <a16:creationId xmlns:a16="http://schemas.microsoft.com/office/drawing/2014/main" id="{F6E7E164-934B-4B9A-B3AA-E95CD73A6226}"/>
                </a:ext>
              </a:extLst>
            </p:cNvPr>
            <p:cNvSpPr>
              <a:spLocks noChangeArrowheads="1"/>
            </p:cNvSpPr>
            <p:nvPr/>
          </p:nvSpPr>
          <p:spPr bwMode="auto">
            <a:xfrm>
              <a:off x="4277" y="2487"/>
              <a:ext cx="88" cy="51"/>
            </a:xfrm>
            <a:prstGeom prst="ellipse">
              <a:avLst/>
            </a:prstGeom>
            <a:solidFill>
              <a:schemeClr val="folHlink"/>
            </a:solidFill>
            <a:ln w="12700">
              <a:solidFill>
                <a:schemeClr val="tx1"/>
              </a:solidFill>
              <a:round/>
              <a:headEnd type="none" w="sm" len="sm"/>
              <a:tailEnd type="none" w="sm" len="sm"/>
            </a:ln>
            <a:effectLst>
              <a:outerShdw blurRad="63500" dist="38099" dir="2700000" algn="ctr" rotWithShape="0">
                <a:schemeClr val="bg2">
                  <a:alpha val="74998"/>
                </a:schemeClr>
              </a:outerShdw>
            </a:effectLst>
          </p:spPr>
          <p:txBody>
            <a:bodyPr wrap="none" anchor="ctr"/>
            <a:lstStyle/>
            <a:p>
              <a:pPr eaLnBrk="1" hangingPunct="1">
                <a:defRPr/>
              </a:pPr>
              <a:endParaRPr lang="en-US">
                <a:latin typeface="Times New Roman" charset="0"/>
                <a:cs typeface="CordiaUPC" charset="0"/>
              </a:endParaRPr>
            </a:p>
          </p:txBody>
        </p:sp>
        <p:sp>
          <p:nvSpPr>
            <p:cNvPr id="50363" name="Oval 187">
              <a:extLst>
                <a:ext uri="{FF2B5EF4-FFF2-40B4-BE49-F238E27FC236}">
                  <a16:creationId xmlns:a16="http://schemas.microsoft.com/office/drawing/2014/main" id="{7BEF183B-D685-43D9-B74C-9F3AE793D10F}"/>
                </a:ext>
              </a:extLst>
            </p:cNvPr>
            <p:cNvSpPr>
              <a:spLocks noChangeArrowheads="1"/>
            </p:cNvSpPr>
            <p:nvPr/>
          </p:nvSpPr>
          <p:spPr bwMode="auto">
            <a:xfrm>
              <a:off x="4403" y="2488"/>
              <a:ext cx="88" cy="51"/>
            </a:xfrm>
            <a:prstGeom prst="ellipse">
              <a:avLst/>
            </a:prstGeom>
            <a:solidFill>
              <a:schemeClr val="folHlink"/>
            </a:solidFill>
            <a:ln w="12700">
              <a:solidFill>
                <a:schemeClr val="tx1"/>
              </a:solidFill>
              <a:round/>
              <a:headEnd type="none" w="sm" len="sm"/>
              <a:tailEnd type="none" w="sm" len="sm"/>
            </a:ln>
            <a:effectLst>
              <a:outerShdw blurRad="63500" dist="38099" dir="2700000" algn="ctr" rotWithShape="0">
                <a:schemeClr val="bg2">
                  <a:alpha val="74998"/>
                </a:schemeClr>
              </a:outerShdw>
            </a:effectLst>
          </p:spPr>
          <p:txBody>
            <a:bodyPr wrap="none" anchor="ctr"/>
            <a:lstStyle/>
            <a:p>
              <a:pPr eaLnBrk="1" hangingPunct="1">
                <a:defRPr/>
              </a:pPr>
              <a:endParaRPr lang="en-US">
                <a:latin typeface="Times New Roman" charset="0"/>
                <a:cs typeface="CordiaUPC" charset="0"/>
              </a:endParaRPr>
            </a:p>
          </p:txBody>
        </p:sp>
        <p:sp>
          <p:nvSpPr>
            <p:cNvPr id="50364" name="Oval 188">
              <a:extLst>
                <a:ext uri="{FF2B5EF4-FFF2-40B4-BE49-F238E27FC236}">
                  <a16:creationId xmlns:a16="http://schemas.microsoft.com/office/drawing/2014/main" id="{3E0E7649-8B7A-4C80-8D1E-6F1237B1AA96}"/>
                </a:ext>
              </a:extLst>
            </p:cNvPr>
            <p:cNvSpPr>
              <a:spLocks noChangeArrowheads="1"/>
            </p:cNvSpPr>
            <p:nvPr/>
          </p:nvSpPr>
          <p:spPr bwMode="auto">
            <a:xfrm>
              <a:off x="4540" y="2488"/>
              <a:ext cx="88" cy="51"/>
            </a:xfrm>
            <a:prstGeom prst="ellipse">
              <a:avLst/>
            </a:prstGeom>
            <a:solidFill>
              <a:schemeClr val="folHlink"/>
            </a:solidFill>
            <a:ln w="12700">
              <a:solidFill>
                <a:schemeClr val="tx1"/>
              </a:solidFill>
              <a:round/>
              <a:headEnd type="none" w="sm" len="sm"/>
              <a:tailEnd type="none" w="sm" len="sm"/>
            </a:ln>
            <a:effectLst>
              <a:outerShdw blurRad="63500" dist="38099" dir="2700000" algn="ctr" rotWithShape="0">
                <a:schemeClr val="bg2">
                  <a:alpha val="74998"/>
                </a:schemeClr>
              </a:outerShdw>
            </a:effectLst>
          </p:spPr>
          <p:txBody>
            <a:bodyPr wrap="none" anchor="ctr"/>
            <a:lstStyle/>
            <a:p>
              <a:pPr eaLnBrk="1" hangingPunct="1">
                <a:defRPr/>
              </a:pPr>
              <a:endParaRPr lang="en-US">
                <a:latin typeface="Times New Roman" charset="0"/>
                <a:cs typeface="CordiaUPC" charset="0"/>
              </a:endParaRPr>
            </a:p>
          </p:txBody>
        </p:sp>
      </p:grpSp>
      <p:pic>
        <p:nvPicPr>
          <p:cNvPr id="50365" name="Picture 189">
            <a:extLst>
              <a:ext uri="{FF2B5EF4-FFF2-40B4-BE49-F238E27FC236}">
                <a16:creationId xmlns:a16="http://schemas.microsoft.com/office/drawing/2014/main" id="{07281967-A633-421D-9BD0-B9BF4E00E85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87537" y="4570519"/>
            <a:ext cx="9096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0369" name="Rectangle 193">
            <a:extLst>
              <a:ext uri="{FF2B5EF4-FFF2-40B4-BE49-F238E27FC236}">
                <a16:creationId xmlns:a16="http://schemas.microsoft.com/office/drawing/2014/main" id="{B7896DC4-888C-48FA-8A58-E63950E13E53}"/>
              </a:ext>
            </a:extLst>
          </p:cNvPr>
          <p:cNvSpPr>
            <a:spLocks noChangeArrowheads="1"/>
          </p:cNvSpPr>
          <p:nvPr/>
        </p:nvSpPr>
        <p:spPr bwMode="auto">
          <a:xfrm>
            <a:off x="2657475" y="4929294"/>
            <a:ext cx="4144962" cy="171450"/>
          </a:xfrm>
          <a:prstGeom prst="rect">
            <a:avLst/>
          </a:prstGeom>
          <a:gradFill rotWithShape="0">
            <a:gsLst>
              <a:gs pos="0">
                <a:srgbClr val="FFFF66">
                  <a:gamma/>
                  <a:tint val="4706"/>
                  <a:invGamma/>
                </a:srgbClr>
              </a:gs>
              <a:gs pos="100000">
                <a:srgbClr val="FFFF66"/>
              </a:gs>
            </a:gsLst>
            <a:lin ang="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17431" name="Group 197">
            <a:extLst>
              <a:ext uri="{FF2B5EF4-FFF2-40B4-BE49-F238E27FC236}">
                <a16:creationId xmlns:a16="http://schemas.microsoft.com/office/drawing/2014/main" id="{A59B6E0B-8715-4119-B6F4-CFA0248B753E}"/>
              </a:ext>
            </a:extLst>
          </p:cNvPr>
          <p:cNvGrpSpPr>
            <a:grpSpLocks/>
          </p:cNvGrpSpPr>
          <p:nvPr/>
        </p:nvGrpSpPr>
        <p:grpSpPr bwMode="auto">
          <a:xfrm>
            <a:off x="3929062" y="4716569"/>
            <a:ext cx="1309688" cy="544513"/>
            <a:chOff x="2460" y="2011"/>
            <a:chExt cx="825" cy="343"/>
          </a:xfrm>
        </p:grpSpPr>
        <p:sp>
          <p:nvSpPr>
            <p:cNvPr id="50366" name="Arc 190">
              <a:extLst>
                <a:ext uri="{FF2B5EF4-FFF2-40B4-BE49-F238E27FC236}">
                  <a16:creationId xmlns:a16="http://schemas.microsoft.com/office/drawing/2014/main" id="{33D6074B-C647-43AD-91CB-588803DD04A9}"/>
                </a:ext>
              </a:extLst>
            </p:cNvPr>
            <p:cNvSpPr>
              <a:spLocks/>
            </p:cNvSpPr>
            <p:nvPr/>
          </p:nvSpPr>
          <p:spPr bwMode="auto">
            <a:xfrm>
              <a:off x="2460" y="2103"/>
              <a:ext cx="123" cy="211"/>
            </a:xfrm>
            <a:custGeom>
              <a:avLst/>
              <a:gdLst>
                <a:gd name="T0" fmla="*/ 6 w 22752"/>
                <a:gd name="T1" fmla="*/ 0 h 43200"/>
                <a:gd name="T2" fmla="*/ 0 w 22752"/>
                <a:gd name="T3" fmla="*/ 211 h 43200"/>
                <a:gd name="T4" fmla="*/ 6 w 22752"/>
                <a:gd name="T5" fmla="*/ 106 h 43200"/>
                <a:gd name="T6" fmla="*/ 0 60000 65536"/>
                <a:gd name="T7" fmla="*/ 0 60000 65536"/>
                <a:gd name="T8" fmla="*/ 0 60000 65536"/>
              </a:gdLst>
              <a:ahLst/>
              <a:cxnLst>
                <a:cxn ang="T6">
                  <a:pos x="T0" y="T1"/>
                </a:cxn>
                <a:cxn ang="T7">
                  <a:pos x="T2" y="T3"/>
                </a:cxn>
                <a:cxn ang="T8">
                  <a:pos x="T4" y="T5"/>
                </a:cxn>
              </a:cxnLst>
              <a:rect l="0" t="0" r="r" b="b"/>
              <a:pathLst>
                <a:path w="22752" h="43200" fill="none" extrusionOk="0">
                  <a:moveTo>
                    <a:pt x="1152" y="-1"/>
                  </a:moveTo>
                  <a:cubicBezTo>
                    <a:pt x="13081" y="0"/>
                    <a:pt x="22752" y="9670"/>
                    <a:pt x="22752" y="21600"/>
                  </a:cubicBezTo>
                  <a:cubicBezTo>
                    <a:pt x="22752" y="33529"/>
                    <a:pt x="13081" y="43200"/>
                    <a:pt x="1152" y="43200"/>
                  </a:cubicBezTo>
                  <a:cubicBezTo>
                    <a:pt x="767" y="43199"/>
                    <a:pt x="383" y="43189"/>
                    <a:pt x="-1" y="43169"/>
                  </a:cubicBezTo>
                </a:path>
                <a:path w="22752" h="43200" stroke="0" extrusionOk="0">
                  <a:moveTo>
                    <a:pt x="1152" y="-1"/>
                  </a:moveTo>
                  <a:cubicBezTo>
                    <a:pt x="13081" y="0"/>
                    <a:pt x="22752" y="9670"/>
                    <a:pt x="22752" y="21600"/>
                  </a:cubicBezTo>
                  <a:cubicBezTo>
                    <a:pt x="22752" y="33529"/>
                    <a:pt x="13081" y="43200"/>
                    <a:pt x="1152" y="43200"/>
                  </a:cubicBezTo>
                  <a:cubicBezTo>
                    <a:pt x="767" y="43199"/>
                    <a:pt x="383" y="43189"/>
                    <a:pt x="-1" y="43169"/>
                  </a:cubicBezTo>
                  <a:lnTo>
                    <a:pt x="1152" y="21600"/>
                  </a:lnTo>
                  <a:lnTo>
                    <a:pt x="1152" y="-1"/>
                  </a:lnTo>
                  <a:close/>
                </a:path>
              </a:pathLst>
            </a:custGeom>
            <a:noFill/>
            <a:ln w="28575">
              <a:solidFill>
                <a:srgbClr val="FF9900"/>
              </a:solidFill>
              <a:round/>
              <a:headEnd type="none" w="sm" len="sm"/>
              <a:tailEnd type="none" w="sm" len="sm"/>
            </a:ln>
            <a:effectLst>
              <a:outerShdw blurRad="63500" dist="46662" dir="2115817" algn="ctr" rotWithShape="0">
                <a:srgbClr val="DDDDDD">
                  <a:alpha val="74997"/>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50367" name="Arc 191">
              <a:extLst>
                <a:ext uri="{FF2B5EF4-FFF2-40B4-BE49-F238E27FC236}">
                  <a16:creationId xmlns:a16="http://schemas.microsoft.com/office/drawing/2014/main" id="{4943CCC4-0E3B-4458-8278-42E70EA6B4E6}"/>
                </a:ext>
              </a:extLst>
            </p:cNvPr>
            <p:cNvSpPr>
              <a:spLocks/>
            </p:cNvSpPr>
            <p:nvPr/>
          </p:nvSpPr>
          <p:spPr bwMode="auto">
            <a:xfrm>
              <a:off x="2606" y="2082"/>
              <a:ext cx="116" cy="241"/>
            </a:xfrm>
            <a:custGeom>
              <a:avLst/>
              <a:gdLst>
                <a:gd name="T0" fmla="*/ 6 w 22752"/>
                <a:gd name="T1" fmla="*/ 0 h 43200"/>
                <a:gd name="T2" fmla="*/ 0 w 22752"/>
                <a:gd name="T3" fmla="*/ 241 h 43200"/>
                <a:gd name="T4" fmla="*/ 6 w 22752"/>
                <a:gd name="T5" fmla="*/ 121 h 43200"/>
                <a:gd name="T6" fmla="*/ 0 60000 65536"/>
                <a:gd name="T7" fmla="*/ 0 60000 65536"/>
                <a:gd name="T8" fmla="*/ 0 60000 65536"/>
              </a:gdLst>
              <a:ahLst/>
              <a:cxnLst>
                <a:cxn ang="T6">
                  <a:pos x="T0" y="T1"/>
                </a:cxn>
                <a:cxn ang="T7">
                  <a:pos x="T2" y="T3"/>
                </a:cxn>
                <a:cxn ang="T8">
                  <a:pos x="T4" y="T5"/>
                </a:cxn>
              </a:cxnLst>
              <a:rect l="0" t="0" r="r" b="b"/>
              <a:pathLst>
                <a:path w="22752" h="43200" fill="none" extrusionOk="0">
                  <a:moveTo>
                    <a:pt x="1152" y="-1"/>
                  </a:moveTo>
                  <a:cubicBezTo>
                    <a:pt x="13081" y="0"/>
                    <a:pt x="22752" y="9670"/>
                    <a:pt x="22752" y="21600"/>
                  </a:cubicBezTo>
                  <a:cubicBezTo>
                    <a:pt x="22752" y="33529"/>
                    <a:pt x="13081" y="43200"/>
                    <a:pt x="1152" y="43200"/>
                  </a:cubicBezTo>
                  <a:cubicBezTo>
                    <a:pt x="767" y="43199"/>
                    <a:pt x="383" y="43189"/>
                    <a:pt x="-1" y="43169"/>
                  </a:cubicBezTo>
                </a:path>
                <a:path w="22752" h="43200" stroke="0" extrusionOk="0">
                  <a:moveTo>
                    <a:pt x="1152" y="-1"/>
                  </a:moveTo>
                  <a:cubicBezTo>
                    <a:pt x="13081" y="0"/>
                    <a:pt x="22752" y="9670"/>
                    <a:pt x="22752" y="21600"/>
                  </a:cubicBezTo>
                  <a:cubicBezTo>
                    <a:pt x="22752" y="33529"/>
                    <a:pt x="13081" y="43200"/>
                    <a:pt x="1152" y="43200"/>
                  </a:cubicBezTo>
                  <a:cubicBezTo>
                    <a:pt x="767" y="43199"/>
                    <a:pt x="383" y="43189"/>
                    <a:pt x="-1" y="43169"/>
                  </a:cubicBezTo>
                  <a:lnTo>
                    <a:pt x="1152" y="21600"/>
                  </a:lnTo>
                  <a:lnTo>
                    <a:pt x="1152" y="-1"/>
                  </a:lnTo>
                  <a:close/>
                </a:path>
              </a:pathLst>
            </a:custGeom>
            <a:noFill/>
            <a:ln w="28575">
              <a:solidFill>
                <a:srgbClr val="FF9900"/>
              </a:solidFill>
              <a:round/>
              <a:headEnd type="none" w="sm" len="sm"/>
              <a:tailEnd type="none" w="sm" len="sm"/>
            </a:ln>
            <a:effectLst>
              <a:outerShdw blurRad="63500" dist="46662" dir="2115817" algn="ctr" rotWithShape="0">
                <a:srgbClr val="DDDDDD">
                  <a:alpha val="74997"/>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50368" name="Arc 192">
              <a:extLst>
                <a:ext uri="{FF2B5EF4-FFF2-40B4-BE49-F238E27FC236}">
                  <a16:creationId xmlns:a16="http://schemas.microsoft.com/office/drawing/2014/main" id="{6CB0EE56-1CCB-4D78-9E2D-89A88DBDE785}"/>
                </a:ext>
              </a:extLst>
            </p:cNvPr>
            <p:cNvSpPr>
              <a:spLocks/>
            </p:cNvSpPr>
            <p:nvPr/>
          </p:nvSpPr>
          <p:spPr bwMode="auto">
            <a:xfrm>
              <a:off x="2753" y="2082"/>
              <a:ext cx="109" cy="248"/>
            </a:xfrm>
            <a:custGeom>
              <a:avLst/>
              <a:gdLst>
                <a:gd name="T0" fmla="*/ 6 w 22752"/>
                <a:gd name="T1" fmla="*/ 0 h 43200"/>
                <a:gd name="T2" fmla="*/ 0 w 22752"/>
                <a:gd name="T3" fmla="*/ 248 h 43200"/>
                <a:gd name="T4" fmla="*/ 6 w 22752"/>
                <a:gd name="T5" fmla="*/ 124 h 43200"/>
                <a:gd name="T6" fmla="*/ 0 60000 65536"/>
                <a:gd name="T7" fmla="*/ 0 60000 65536"/>
                <a:gd name="T8" fmla="*/ 0 60000 65536"/>
              </a:gdLst>
              <a:ahLst/>
              <a:cxnLst>
                <a:cxn ang="T6">
                  <a:pos x="T0" y="T1"/>
                </a:cxn>
                <a:cxn ang="T7">
                  <a:pos x="T2" y="T3"/>
                </a:cxn>
                <a:cxn ang="T8">
                  <a:pos x="T4" y="T5"/>
                </a:cxn>
              </a:cxnLst>
              <a:rect l="0" t="0" r="r" b="b"/>
              <a:pathLst>
                <a:path w="22752" h="43200" fill="none" extrusionOk="0">
                  <a:moveTo>
                    <a:pt x="1152" y="-1"/>
                  </a:moveTo>
                  <a:cubicBezTo>
                    <a:pt x="13081" y="0"/>
                    <a:pt x="22752" y="9670"/>
                    <a:pt x="22752" y="21600"/>
                  </a:cubicBezTo>
                  <a:cubicBezTo>
                    <a:pt x="22752" y="33529"/>
                    <a:pt x="13081" y="43200"/>
                    <a:pt x="1152" y="43200"/>
                  </a:cubicBezTo>
                  <a:cubicBezTo>
                    <a:pt x="767" y="43199"/>
                    <a:pt x="383" y="43189"/>
                    <a:pt x="-1" y="43169"/>
                  </a:cubicBezTo>
                </a:path>
                <a:path w="22752" h="43200" stroke="0" extrusionOk="0">
                  <a:moveTo>
                    <a:pt x="1152" y="-1"/>
                  </a:moveTo>
                  <a:cubicBezTo>
                    <a:pt x="13081" y="0"/>
                    <a:pt x="22752" y="9670"/>
                    <a:pt x="22752" y="21600"/>
                  </a:cubicBezTo>
                  <a:cubicBezTo>
                    <a:pt x="22752" y="33529"/>
                    <a:pt x="13081" y="43200"/>
                    <a:pt x="1152" y="43200"/>
                  </a:cubicBezTo>
                  <a:cubicBezTo>
                    <a:pt x="767" y="43199"/>
                    <a:pt x="383" y="43189"/>
                    <a:pt x="-1" y="43169"/>
                  </a:cubicBezTo>
                  <a:lnTo>
                    <a:pt x="1152" y="21600"/>
                  </a:lnTo>
                  <a:lnTo>
                    <a:pt x="1152" y="-1"/>
                  </a:lnTo>
                  <a:close/>
                </a:path>
              </a:pathLst>
            </a:custGeom>
            <a:noFill/>
            <a:ln w="28575">
              <a:solidFill>
                <a:srgbClr val="FF9900"/>
              </a:solidFill>
              <a:round/>
              <a:headEnd type="none" w="sm" len="sm"/>
              <a:tailEnd type="none" w="sm" len="sm"/>
            </a:ln>
            <a:effectLst>
              <a:outerShdw blurRad="63500" dist="46662" dir="2115817" algn="ctr" rotWithShape="0">
                <a:srgbClr val="DDDDDD">
                  <a:alpha val="74997"/>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50370" name="Arc 194">
              <a:extLst>
                <a:ext uri="{FF2B5EF4-FFF2-40B4-BE49-F238E27FC236}">
                  <a16:creationId xmlns:a16="http://schemas.microsoft.com/office/drawing/2014/main" id="{4D4EB82A-30E6-4148-9FF7-D0C92E66F342}"/>
                </a:ext>
              </a:extLst>
            </p:cNvPr>
            <p:cNvSpPr>
              <a:spLocks/>
            </p:cNvSpPr>
            <p:nvPr/>
          </p:nvSpPr>
          <p:spPr bwMode="auto">
            <a:xfrm>
              <a:off x="2883" y="2038"/>
              <a:ext cx="109" cy="313"/>
            </a:xfrm>
            <a:custGeom>
              <a:avLst/>
              <a:gdLst>
                <a:gd name="T0" fmla="*/ 6 w 22752"/>
                <a:gd name="T1" fmla="*/ 0 h 43200"/>
                <a:gd name="T2" fmla="*/ 0 w 22752"/>
                <a:gd name="T3" fmla="*/ 313 h 43200"/>
                <a:gd name="T4" fmla="*/ 6 w 22752"/>
                <a:gd name="T5" fmla="*/ 157 h 43200"/>
                <a:gd name="T6" fmla="*/ 0 60000 65536"/>
                <a:gd name="T7" fmla="*/ 0 60000 65536"/>
                <a:gd name="T8" fmla="*/ 0 60000 65536"/>
              </a:gdLst>
              <a:ahLst/>
              <a:cxnLst>
                <a:cxn ang="T6">
                  <a:pos x="T0" y="T1"/>
                </a:cxn>
                <a:cxn ang="T7">
                  <a:pos x="T2" y="T3"/>
                </a:cxn>
                <a:cxn ang="T8">
                  <a:pos x="T4" y="T5"/>
                </a:cxn>
              </a:cxnLst>
              <a:rect l="0" t="0" r="r" b="b"/>
              <a:pathLst>
                <a:path w="22752" h="43200" fill="none" extrusionOk="0">
                  <a:moveTo>
                    <a:pt x="1152" y="-1"/>
                  </a:moveTo>
                  <a:cubicBezTo>
                    <a:pt x="13081" y="0"/>
                    <a:pt x="22752" y="9670"/>
                    <a:pt x="22752" y="21600"/>
                  </a:cubicBezTo>
                  <a:cubicBezTo>
                    <a:pt x="22752" y="33529"/>
                    <a:pt x="13081" y="43200"/>
                    <a:pt x="1152" y="43200"/>
                  </a:cubicBezTo>
                  <a:cubicBezTo>
                    <a:pt x="767" y="43199"/>
                    <a:pt x="383" y="43189"/>
                    <a:pt x="-1" y="43169"/>
                  </a:cubicBezTo>
                </a:path>
                <a:path w="22752" h="43200" stroke="0" extrusionOk="0">
                  <a:moveTo>
                    <a:pt x="1152" y="-1"/>
                  </a:moveTo>
                  <a:cubicBezTo>
                    <a:pt x="13081" y="0"/>
                    <a:pt x="22752" y="9670"/>
                    <a:pt x="22752" y="21600"/>
                  </a:cubicBezTo>
                  <a:cubicBezTo>
                    <a:pt x="22752" y="33529"/>
                    <a:pt x="13081" y="43200"/>
                    <a:pt x="1152" y="43200"/>
                  </a:cubicBezTo>
                  <a:cubicBezTo>
                    <a:pt x="767" y="43199"/>
                    <a:pt x="383" y="43189"/>
                    <a:pt x="-1" y="43169"/>
                  </a:cubicBezTo>
                  <a:lnTo>
                    <a:pt x="1152" y="21600"/>
                  </a:lnTo>
                  <a:lnTo>
                    <a:pt x="1152" y="-1"/>
                  </a:lnTo>
                  <a:close/>
                </a:path>
              </a:pathLst>
            </a:custGeom>
            <a:noFill/>
            <a:ln w="28575">
              <a:solidFill>
                <a:srgbClr val="FF9900"/>
              </a:solidFill>
              <a:round/>
              <a:headEnd type="none" w="sm" len="sm"/>
              <a:tailEnd type="none" w="sm" len="sm"/>
            </a:ln>
            <a:effectLst>
              <a:outerShdw blurRad="63500" dist="46662" dir="2115817" algn="ctr" rotWithShape="0">
                <a:srgbClr val="DDDDDD">
                  <a:alpha val="74997"/>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50371" name="Arc 195">
              <a:extLst>
                <a:ext uri="{FF2B5EF4-FFF2-40B4-BE49-F238E27FC236}">
                  <a16:creationId xmlns:a16="http://schemas.microsoft.com/office/drawing/2014/main" id="{CB75DBDC-E3D6-4585-A9E9-FFFA0BCE7971}"/>
                </a:ext>
              </a:extLst>
            </p:cNvPr>
            <p:cNvSpPr>
              <a:spLocks/>
            </p:cNvSpPr>
            <p:nvPr/>
          </p:nvSpPr>
          <p:spPr bwMode="auto">
            <a:xfrm>
              <a:off x="3029" y="2026"/>
              <a:ext cx="116" cy="313"/>
            </a:xfrm>
            <a:custGeom>
              <a:avLst/>
              <a:gdLst>
                <a:gd name="T0" fmla="*/ 6 w 22752"/>
                <a:gd name="T1" fmla="*/ 0 h 43200"/>
                <a:gd name="T2" fmla="*/ 0 w 22752"/>
                <a:gd name="T3" fmla="*/ 313 h 43200"/>
                <a:gd name="T4" fmla="*/ 6 w 22752"/>
                <a:gd name="T5" fmla="*/ 157 h 43200"/>
                <a:gd name="T6" fmla="*/ 0 60000 65536"/>
                <a:gd name="T7" fmla="*/ 0 60000 65536"/>
                <a:gd name="T8" fmla="*/ 0 60000 65536"/>
              </a:gdLst>
              <a:ahLst/>
              <a:cxnLst>
                <a:cxn ang="T6">
                  <a:pos x="T0" y="T1"/>
                </a:cxn>
                <a:cxn ang="T7">
                  <a:pos x="T2" y="T3"/>
                </a:cxn>
                <a:cxn ang="T8">
                  <a:pos x="T4" y="T5"/>
                </a:cxn>
              </a:cxnLst>
              <a:rect l="0" t="0" r="r" b="b"/>
              <a:pathLst>
                <a:path w="22752" h="43200" fill="none" extrusionOk="0">
                  <a:moveTo>
                    <a:pt x="1152" y="-1"/>
                  </a:moveTo>
                  <a:cubicBezTo>
                    <a:pt x="13081" y="0"/>
                    <a:pt x="22752" y="9670"/>
                    <a:pt x="22752" y="21600"/>
                  </a:cubicBezTo>
                  <a:cubicBezTo>
                    <a:pt x="22752" y="33529"/>
                    <a:pt x="13081" y="43200"/>
                    <a:pt x="1152" y="43200"/>
                  </a:cubicBezTo>
                  <a:cubicBezTo>
                    <a:pt x="767" y="43199"/>
                    <a:pt x="383" y="43189"/>
                    <a:pt x="-1" y="43169"/>
                  </a:cubicBezTo>
                </a:path>
                <a:path w="22752" h="43200" stroke="0" extrusionOk="0">
                  <a:moveTo>
                    <a:pt x="1152" y="-1"/>
                  </a:moveTo>
                  <a:cubicBezTo>
                    <a:pt x="13081" y="0"/>
                    <a:pt x="22752" y="9670"/>
                    <a:pt x="22752" y="21600"/>
                  </a:cubicBezTo>
                  <a:cubicBezTo>
                    <a:pt x="22752" y="33529"/>
                    <a:pt x="13081" y="43200"/>
                    <a:pt x="1152" y="43200"/>
                  </a:cubicBezTo>
                  <a:cubicBezTo>
                    <a:pt x="767" y="43199"/>
                    <a:pt x="383" y="43189"/>
                    <a:pt x="-1" y="43169"/>
                  </a:cubicBezTo>
                  <a:lnTo>
                    <a:pt x="1152" y="21600"/>
                  </a:lnTo>
                  <a:lnTo>
                    <a:pt x="1152" y="-1"/>
                  </a:lnTo>
                  <a:close/>
                </a:path>
              </a:pathLst>
            </a:custGeom>
            <a:noFill/>
            <a:ln w="28575">
              <a:solidFill>
                <a:srgbClr val="FF9900"/>
              </a:solidFill>
              <a:round/>
              <a:headEnd type="none" w="sm" len="sm"/>
              <a:tailEnd type="none" w="sm" len="sm"/>
            </a:ln>
            <a:effectLst>
              <a:outerShdw blurRad="63500" dist="46662" dir="2115817" algn="ctr" rotWithShape="0">
                <a:srgbClr val="DDDDDD">
                  <a:alpha val="74997"/>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50372" name="Arc 196">
              <a:extLst>
                <a:ext uri="{FF2B5EF4-FFF2-40B4-BE49-F238E27FC236}">
                  <a16:creationId xmlns:a16="http://schemas.microsoft.com/office/drawing/2014/main" id="{59E24AB4-F3D9-4FA3-BA62-6610EAEE6572}"/>
                </a:ext>
              </a:extLst>
            </p:cNvPr>
            <p:cNvSpPr>
              <a:spLocks/>
            </p:cNvSpPr>
            <p:nvPr/>
          </p:nvSpPr>
          <p:spPr bwMode="auto">
            <a:xfrm>
              <a:off x="3162" y="2011"/>
              <a:ext cx="123" cy="343"/>
            </a:xfrm>
            <a:custGeom>
              <a:avLst/>
              <a:gdLst>
                <a:gd name="T0" fmla="*/ 6 w 22752"/>
                <a:gd name="T1" fmla="*/ 0 h 43200"/>
                <a:gd name="T2" fmla="*/ 0 w 22752"/>
                <a:gd name="T3" fmla="*/ 343 h 43200"/>
                <a:gd name="T4" fmla="*/ 6 w 22752"/>
                <a:gd name="T5" fmla="*/ 172 h 43200"/>
                <a:gd name="T6" fmla="*/ 0 60000 65536"/>
                <a:gd name="T7" fmla="*/ 0 60000 65536"/>
                <a:gd name="T8" fmla="*/ 0 60000 65536"/>
              </a:gdLst>
              <a:ahLst/>
              <a:cxnLst>
                <a:cxn ang="T6">
                  <a:pos x="T0" y="T1"/>
                </a:cxn>
                <a:cxn ang="T7">
                  <a:pos x="T2" y="T3"/>
                </a:cxn>
                <a:cxn ang="T8">
                  <a:pos x="T4" y="T5"/>
                </a:cxn>
              </a:cxnLst>
              <a:rect l="0" t="0" r="r" b="b"/>
              <a:pathLst>
                <a:path w="22752" h="43200" fill="none" extrusionOk="0">
                  <a:moveTo>
                    <a:pt x="1152" y="-1"/>
                  </a:moveTo>
                  <a:cubicBezTo>
                    <a:pt x="13081" y="0"/>
                    <a:pt x="22752" y="9670"/>
                    <a:pt x="22752" y="21600"/>
                  </a:cubicBezTo>
                  <a:cubicBezTo>
                    <a:pt x="22752" y="33529"/>
                    <a:pt x="13081" y="43200"/>
                    <a:pt x="1152" y="43200"/>
                  </a:cubicBezTo>
                  <a:cubicBezTo>
                    <a:pt x="767" y="43199"/>
                    <a:pt x="383" y="43189"/>
                    <a:pt x="-1" y="43169"/>
                  </a:cubicBezTo>
                </a:path>
                <a:path w="22752" h="43200" stroke="0" extrusionOk="0">
                  <a:moveTo>
                    <a:pt x="1152" y="-1"/>
                  </a:moveTo>
                  <a:cubicBezTo>
                    <a:pt x="13081" y="0"/>
                    <a:pt x="22752" y="9670"/>
                    <a:pt x="22752" y="21600"/>
                  </a:cubicBezTo>
                  <a:cubicBezTo>
                    <a:pt x="22752" y="33529"/>
                    <a:pt x="13081" y="43200"/>
                    <a:pt x="1152" y="43200"/>
                  </a:cubicBezTo>
                  <a:cubicBezTo>
                    <a:pt x="767" y="43199"/>
                    <a:pt x="383" y="43189"/>
                    <a:pt x="-1" y="43169"/>
                  </a:cubicBezTo>
                  <a:lnTo>
                    <a:pt x="1152" y="21600"/>
                  </a:lnTo>
                  <a:lnTo>
                    <a:pt x="1152" y="-1"/>
                  </a:lnTo>
                  <a:close/>
                </a:path>
              </a:pathLst>
            </a:custGeom>
            <a:noFill/>
            <a:ln w="28575">
              <a:solidFill>
                <a:srgbClr val="FF9900"/>
              </a:solidFill>
              <a:round/>
              <a:headEnd type="none" w="sm" len="sm"/>
              <a:tailEnd type="none" w="sm" len="sm"/>
            </a:ln>
            <a:effectLst>
              <a:outerShdw blurRad="63500" dist="46662" dir="2115817" algn="ctr" rotWithShape="0">
                <a:srgbClr val="DDDDDD">
                  <a:alpha val="74997"/>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50374" name="Rectangle 198">
            <a:extLst>
              <a:ext uri="{FF2B5EF4-FFF2-40B4-BE49-F238E27FC236}">
                <a16:creationId xmlns:a16="http://schemas.microsoft.com/office/drawing/2014/main" id="{5BC5B2BF-88F3-4241-A832-CA28D29873BC}"/>
              </a:ext>
            </a:extLst>
          </p:cNvPr>
          <p:cNvSpPr>
            <a:spLocks noChangeArrowheads="1"/>
          </p:cNvSpPr>
          <p:nvPr/>
        </p:nvSpPr>
        <p:spPr bwMode="auto">
          <a:xfrm>
            <a:off x="6873875" y="5389669"/>
            <a:ext cx="7731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600" b="1">
                <a:latin typeface="Arial" charset="0"/>
                <a:cs typeface="CordiaUPC" charset="0"/>
              </a:rPr>
              <a:t>pager</a:t>
            </a:r>
          </a:p>
        </p:txBody>
      </p:sp>
      <p:sp>
        <p:nvSpPr>
          <p:cNvPr id="50375" name="Rectangle 199">
            <a:extLst>
              <a:ext uri="{FF2B5EF4-FFF2-40B4-BE49-F238E27FC236}">
                <a16:creationId xmlns:a16="http://schemas.microsoft.com/office/drawing/2014/main" id="{8277747F-BA47-48C4-95EA-0AE4590CF7E8}"/>
              </a:ext>
            </a:extLst>
          </p:cNvPr>
          <p:cNvSpPr>
            <a:spLocks noChangeArrowheads="1"/>
          </p:cNvSpPr>
          <p:nvPr/>
        </p:nvSpPr>
        <p:spPr bwMode="auto">
          <a:xfrm>
            <a:off x="1579562" y="5459519"/>
            <a:ext cx="1387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600" b="1">
                <a:latin typeface="Arial" charset="0"/>
                <a:cs typeface="CordiaUPC" charset="0"/>
              </a:rPr>
              <a:t>Transmitter</a:t>
            </a:r>
          </a:p>
        </p:txBody>
      </p:sp>
      <p:sp>
        <p:nvSpPr>
          <p:cNvPr id="50377" name="Line 201">
            <a:extLst>
              <a:ext uri="{FF2B5EF4-FFF2-40B4-BE49-F238E27FC236}">
                <a16:creationId xmlns:a16="http://schemas.microsoft.com/office/drawing/2014/main" id="{42C8193E-9A58-4062-A1FA-5180A4796586}"/>
              </a:ext>
            </a:extLst>
          </p:cNvPr>
          <p:cNvSpPr>
            <a:spLocks noChangeShapeType="1"/>
          </p:cNvSpPr>
          <p:nvPr/>
        </p:nvSpPr>
        <p:spPr bwMode="auto">
          <a:xfrm>
            <a:off x="4186237" y="3262419"/>
            <a:ext cx="611188" cy="0"/>
          </a:xfrm>
          <a:prstGeom prst="line">
            <a:avLst/>
          </a:prstGeom>
          <a:noFill/>
          <a:ln w="76200">
            <a:solidFill>
              <a:schemeClr val="accent2"/>
            </a:solidFill>
            <a:round/>
            <a:headEnd type="none" w="med"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0378" name="Line 202">
            <a:extLst>
              <a:ext uri="{FF2B5EF4-FFF2-40B4-BE49-F238E27FC236}">
                <a16:creationId xmlns:a16="http://schemas.microsoft.com/office/drawing/2014/main" id="{017EE0A2-B135-422C-925A-0F8A794566EF}"/>
              </a:ext>
            </a:extLst>
          </p:cNvPr>
          <p:cNvSpPr>
            <a:spLocks noChangeShapeType="1"/>
          </p:cNvSpPr>
          <p:nvPr/>
        </p:nvSpPr>
        <p:spPr bwMode="auto">
          <a:xfrm>
            <a:off x="4200525" y="4672119"/>
            <a:ext cx="611187" cy="0"/>
          </a:xfrm>
          <a:prstGeom prst="line">
            <a:avLst/>
          </a:prstGeom>
          <a:noFill/>
          <a:ln w="76200">
            <a:solidFill>
              <a:schemeClr val="accent2"/>
            </a:solidFill>
            <a:round/>
            <a:headEnd type="none" w="med"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0382" name="Line 206">
            <a:extLst>
              <a:ext uri="{FF2B5EF4-FFF2-40B4-BE49-F238E27FC236}">
                <a16:creationId xmlns:a16="http://schemas.microsoft.com/office/drawing/2014/main" id="{D0570598-F81F-44B2-829C-F2E7ED493473}"/>
              </a:ext>
            </a:extLst>
          </p:cNvPr>
          <p:cNvSpPr>
            <a:spLocks noChangeShapeType="1"/>
          </p:cNvSpPr>
          <p:nvPr/>
        </p:nvSpPr>
        <p:spPr bwMode="auto">
          <a:xfrm flipV="1">
            <a:off x="4065587" y="3316394"/>
            <a:ext cx="415925" cy="6334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0383" name="Line 207">
            <a:extLst>
              <a:ext uri="{FF2B5EF4-FFF2-40B4-BE49-F238E27FC236}">
                <a16:creationId xmlns:a16="http://schemas.microsoft.com/office/drawing/2014/main" id="{0B15B579-7841-4A7C-814B-3BE97C179F11}"/>
              </a:ext>
            </a:extLst>
          </p:cNvPr>
          <p:cNvSpPr>
            <a:spLocks noChangeShapeType="1"/>
          </p:cNvSpPr>
          <p:nvPr/>
        </p:nvSpPr>
        <p:spPr bwMode="auto">
          <a:xfrm>
            <a:off x="4064000" y="4192694"/>
            <a:ext cx="346075" cy="3698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 name="Content Placeholder 4">
            <a:extLst>
              <a:ext uri="{FF2B5EF4-FFF2-40B4-BE49-F238E27FC236}">
                <a16:creationId xmlns:a16="http://schemas.microsoft.com/office/drawing/2014/main" id="{6A043A64-BEB9-4CB7-9223-E82115F3C90C}"/>
              </a:ext>
            </a:extLst>
          </p:cNvPr>
          <p:cNvSpPr>
            <a:spLocks noGrp="1"/>
          </p:cNvSpPr>
          <p:nvPr>
            <p:ph idx="1"/>
          </p:nvPr>
        </p:nvSpPr>
        <p:spPr>
          <a:xfrm>
            <a:off x="198303" y="1345139"/>
            <a:ext cx="8780444" cy="4523955"/>
          </a:xfrm>
        </p:spPr>
        <p:txBody>
          <a:bodyPr/>
          <a:lstStyle/>
          <a:p>
            <a:r>
              <a:rPr lang="en-US" dirty="0"/>
              <a:t>Data are only transmitted in one direction</a:t>
            </a:r>
          </a:p>
          <a:p>
            <a:r>
              <a:rPr lang="en-US" dirty="0"/>
              <a:t>One device can only transmit; the other can only receive</a:t>
            </a:r>
          </a:p>
        </p:txBody>
      </p:sp>
    </p:spTree>
    <p:extLst>
      <p:ext uri="{BB962C8B-B14F-4D97-AF65-F5344CB8AC3E}">
        <p14:creationId xmlns:p14="http://schemas.microsoft.com/office/powerpoint/2010/main" val="549250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Line 4">
            <a:extLst>
              <a:ext uri="{FF2B5EF4-FFF2-40B4-BE49-F238E27FC236}">
                <a16:creationId xmlns:a16="http://schemas.microsoft.com/office/drawing/2014/main" id="{C11ADC67-768F-4265-B065-C6E10881E377}"/>
              </a:ext>
            </a:extLst>
          </p:cNvPr>
          <p:cNvSpPr>
            <a:spLocks noChangeShapeType="1"/>
          </p:cNvSpPr>
          <p:nvPr/>
        </p:nvSpPr>
        <p:spPr bwMode="auto">
          <a:xfrm>
            <a:off x="1771650" y="3759200"/>
            <a:ext cx="5473700" cy="0"/>
          </a:xfrm>
          <a:prstGeom prst="line">
            <a:avLst/>
          </a:prstGeom>
          <a:noFill/>
          <a:ln w="5715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229" name="Rectangle 5">
            <a:extLst>
              <a:ext uri="{FF2B5EF4-FFF2-40B4-BE49-F238E27FC236}">
                <a16:creationId xmlns:a16="http://schemas.microsoft.com/office/drawing/2014/main" id="{0C857720-DA99-405F-9E8D-64AB7F13372E}"/>
              </a:ext>
            </a:extLst>
          </p:cNvPr>
          <p:cNvSpPr>
            <a:spLocks noGrp="1" noChangeArrowheads="1"/>
          </p:cNvSpPr>
          <p:nvPr>
            <p:ph type="title"/>
          </p:nvPr>
        </p:nvSpPr>
        <p:spPr/>
        <p:txBody>
          <a:bodyPr/>
          <a:lstStyle/>
          <a:p>
            <a:r>
              <a:rPr lang="th-TH" altLang="en-US"/>
              <a:t>Half-duplex</a:t>
            </a:r>
          </a:p>
        </p:txBody>
      </p:sp>
      <p:sp>
        <p:nvSpPr>
          <p:cNvPr id="52230" name="Rectangle 6">
            <a:extLst>
              <a:ext uri="{FF2B5EF4-FFF2-40B4-BE49-F238E27FC236}">
                <a16:creationId xmlns:a16="http://schemas.microsoft.com/office/drawing/2014/main" id="{E3E612C9-D65F-461E-A751-86ED1820BB91}"/>
              </a:ext>
            </a:extLst>
          </p:cNvPr>
          <p:cNvSpPr>
            <a:spLocks noGrp="1" noChangeArrowheads="1"/>
          </p:cNvSpPr>
          <p:nvPr>
            <p:ph type="body" idx="1"/>
          </p:nvPr>
        </p:nvSpPr>
        <p:spPr/>
        <p:txBody>
          <a:bodyPr/>
          <a:lstStyle/>
          <a:p>
            <a:r>
              <a:rPr lang="en-US" altLang="en-US" dirty="0"/>
              <a:t>Both stations may transmit; but only one at a time (alternate in transmitting)</a:t>
            </a:r>
          </a:p>
          <a:p>
            <a:r>
              <a:rPr lang="en-US" altLang="en-US" dirty="0"/>
              <a:t>Example: Walkie-Talkies</a:t>
            </a:r>
          </a:p>
          <a:p>
            <a:endParaRPr lang="en-US" altLang="en-US" dirty="0"/>
          </a:p>
          <a:p>
            <a:endParaRPr lang="en-US" altLang="en-US" dirty="0"/>
          </a:p>
          <a:p>
            <a:endParaRPr lang="en-US" altLang="en-US" dirty="0"/>
          </a:p>
          <a:p>
            <a:endParaRPr lang="th-TH" altLang="en-US" dirty="0"/>
          </a:p>
        </p:txBody>
      </p:sp>
      <p:sp>
        <p:nvSpPr>
          <p:cNvPr id="52231" name="Rectangle 7">
            <a:extLst>
              <a:ext uri="{FF2B5EF4-FFF2-40B4-BE49-F238E27FC236}">
                <a16:creationId xmlns:a16="http://schemas.microsoft.com/office/drawing/2014/main" id="{EF76D7CB-BAC3-4D6D-840A-DFAA38A1172E}"/>
              </a:ext>
            </a:extLst>
          </p:cNvPr>
          <p:cNvSpPr>
            <a:spLocks noChangeArrowheads="1"/>
          </p:cNvSpPr>
          <p:nvPr/>
        </p:nvSpPr>
        <p:spPr bwMode="auto">
          <a:xfrm>
            <a:off x="2965450" y="3143250"/>
            <a:ext cx="3525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lgn="ctr" eaLnBrk="1" hangingPunct="1">
              <a:spcBef>
                <a:spcPct val="0"/>
              </a:spcBef>
              <a:buClrTx/>
              <a:buSzTx/>
              <a:buFontTx/>
              <a:buNone/>
            </a:pPr>
            <a:r>
              <a:rPr lang="th-TH" altLang="en-US" sz="1600">
                <a:latin typeface="Arial" panose="020B0604020202020204" pitchFamily="34" charset="0"/>
                <a:cs typeface="CordiaUPC" panose="020B0304020202020204" pitchFamily="34" charset="-34"/>
              </a:rPr>
              <a:t>Transmit from S</a:t>
            </a:r>
            <a:r>
              <a:rPr lang="th-TH" altLang="en-US" sz="1600" baseline="-25000">
                <a:latin typeface="Arial" panose="020B0604020202020204" pitchFamily="34" charset="0"/>
                <a:cs typeface="CordiaUPC" panose="020B0304020202020204" pitchFamily="34" charset="-34"/>
              </a:rPr>
              <a:t>1</a:t>
            </a:r>
            <a:r>
              <a:rPr lang="th-TH" altLang="en-US" sz="1600">
                <a:latin typeface="Arial" panose="020B0604020202020204" pitchFamily="34" charset="0"/>
                <a:cs typeface="CordiaUPC" panose="020B0304020202020204" pitchFamily="34" charset="-34"/>
              </a:rPr>
              <a:t> to S</a:t>
            </a:r>
            <a:r>
              <a:rPr lang="th-TH" altLang="en-US" sz="1600" baseline="-25000">
                <a:latin typeface="Arial" panose="020B0604020202020204" pitchFamily="34" charset="0"/>
                <a:cs typeface="CordiaUPC" panose="020B0304020202020204" pitchFamily="34" charset="-34"/>
              </a:rPr>
              <a:t>2</a:t>
            </a:r>
            <a:r>
              <a:rPr lang="th-TH" altLang="en-US" sz="1600">
                <a:latin typeface="Arial" panose="020B0604020202020204" pitchFamily="34" charset="0"/>
                <a:cs typeface="CordiaUPC" panose="020B0304020202020204" pitchFamily="34" charset="-34"/>
              </a:rPr>
              <a:t> at time T</a:t>
            </a:r>
            <a:r>
              <a:rPr lang="th-TH" altLang="en-US" sz="1600" baseline="-25000">
                <a:latin typeface="Arial" panose="020B0604020202020204" pitchFamily="34" charset="0"/>
                <a:cs typeface="CordiaUPC" panose="020B0304020202020204" pitchFamily="34" charset="-34"/>
              </a:rPr>
              <a:t>1</a:t>
            </a:r>
            <a:endParaRPr lang="th-TH" altLang="en-US" sz="1800" b="0">
              <a:latin typeface="Angsana New" panose="02020603050405020304" pitchFamily="18" charset="-34"/>
              <a:cs typeface="CordiaUPC" panose="020B0304020202020204" pitchFamily="34" charset="-34"/>
            </a:endParaRPr>
          </a:p>
        </p:txBody>
      </p:sp>
      <p:sp>
        <p:nvSpPr>
          <p:cNvPr id="52284" name="Rectangle 60">
            <a:extLst>
              <a:ext uri="{FF2B5EF4-FFF2-40B4-BE49-F238E27FC236}">
                <a16:creationId xmlns:a16="http://schemas.microsoft.com/office/drawing/2014/main" id="{E56F694C-CD1E-48AA-893F-693A0FC31A9E}"/>
              </a:ext>
            </a:extLst>
          </p:cNvPr>
          <p:cNvSpPr>
            <a:spLocks noChangeArrowheads="1"/>
          </p:cNvSpPr>
          <p:nvPr/>
        </p:nvSpPr>
        <p:spPr bwMode="auto">
          <a:xfrm>
            <a:off x="6764338" y="4179888"/>
            <a:ext cx="18383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r>
              <a:rPr lang="th-TH" altLang="en-US" sz="1200">
                <a:latin typeface="Arial" panose="020B0604020202020204" pitchFamily="34" charset="0"/>
                <a:cs typeface="CordiaUPC" panose="020B0304020202020204" pitchFamily="34" charset="-34"/>
              </a:rPr>
              <a:t>Transmitter/Receiver</a:t>
            </a:r>
            <a:endParaRPr lang="th-TH" altLang="en-US" sz="1600">
              <a:latin typeface="Arial" panose="020B0604020202020204" pitchFamily="34" charset="0"/>
              <a:cs typeface="CordiaUPC" panose="020B0304020202020204" pitchFamily="34" charset="-34"/>
            </a:endParaRPr>
          </a:p>
        </p:txBody>
      </p:sp>
      <p:sp>
        <p:nvSpPr>
          <p:cNvPr id="52316" name="Line 92">
            <a:extLst>
              <a:ext uri="{FF2B5EF4-FFF2-40B4-BE49-F238E27FC236}">
                <a16:creationId xmlns:a16="http://schemas.microsoft.com/office/drawing/2014/main" id="{A8CB6EDF-D916-472D-8D57-6C05BA22C37B}"/>
              </a:ext>
            </a:extLst>
          </p:cNvPr>
          <p:cNvSpPr>
            <a:spLocks noChangeShapeType="1"/>
          </p:cNvSpPr>
          <p:nvPr/>
        </p:nvSpPr>
        <p:spPr bwMode="auto">
          <a:xfrm>
            <a:off x="4403725" y="3579813"/>
            <a:ext cx="611188" cy="0"/>
          </a:xfrm>
          <a:prstGeom prst="line">
            <a:avLst/>
          </a:prstGeom>
          <a:noFill/>
          <a:ln w="57150">
            <a:solidFill>
              <a:schemeClr val="accent2"/>
            </a:solidFill>
            <a:round/>
            <a:headEnd type="none" w="med"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52320" name="Picture 96">
            <a:extLst>
              <a:ext uri="{FF2B5EF4-FFF2-40B4-BE49-F238E27FC236}">
                <a16:creationId xmlns:a16="http://schemas.microsoft.com/office/drawing/2014/main" id="{0305D52F-B0B9-4487-86CA-B279980F7EFC}"/>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85900" y="3448050"/>
            <a:ext cx="74612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321" name="Picture 97">
            <a:extLst>
              <a:ext uri="{FF2B5EF4-FFF2-40B4-BE49-F238E27FC236}">
                <a16:creationId xmlns:a16="http://schemas.microsoft.com/office/drawing/2014/main" id="{35CECAA6-4E9F-406F-B47A-EA1AE319091F}"/>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43725" y="3481388"/>
            <a:ext cx="769938"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2322" name="Rectangle 98">
            <a:extLst>
              <a:ext uri="{FF2B5EF4-FFF2-40B4-BE49-F238E27FC236}">
                <a16:creationId xmlns:a16="http://schemas.microsoft.com/office/drawing/2014/main" id="{414D407B-31A8-4D0F-B682-55996A2C824E}"/>
              </a:ext>
            </a:extLst>
          </p:cNvPr>
          <p:cNvSpPr>
            <a:spLocks noChangeArrowheads="1"/>
          </p:cNvSpPr>
          <p:nvPr/>
        </p:nvSpPr>
        <p:spPr bwMode="auto">
          <a:xfrm>
            <a:off x="777875" y="4181475"/>
            <a:ext cx="18383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r>
              <a:rPr lang="th-TH" altLang="en-US" sz="1200">
                <a:latin typeface="Arial" panose="020B0604020202020204" pitchFamily="34" charset="0"/>
                <a:cs typeface="CordiaUPC" panose="020B0304020202020204" pitchFamily="34" charset="-34"/>
              </a:rPr>
              <a:t>Transmitter/Receiver</a:t>
            </a:r>
            <a:endParaRPr lang="th-TH" altLang="en-US" sz="1600">
              <a:latin typeface="Arial" panose="020B0604020202020204" pitchFamily="34" charset="0"/>
              <a:cs typeface="CordiaUPC" panose="020B0304020202020204" pitchFamily="34" charset="-34"/>
            </a:endParaRPr>
          </a:p>
        </p:txBody>
      </p:sp>
      <p:sp>
        <p:nvSpPr>
          <p:cNvPr id="52324" name="Rectangle 100">
            <a:extLst>
              <a:ext uri="{FF2B5EF4-FFF2-40B4-BE49-F238E27FC236}">
                <a16:creationId xmlns:a16="http://schemas.microsoft.com/office/drawing/2014/main" id="{58F2F9D8-99B7-4D10-B814-63E1D1649DD1}"/>
              </a:ext>
            </a:extLst>
          </p:cNvPr>
          <p:cNvSpPr>
            <a:spLocks noChangeArrowheads="1"/>
          </p:cNvSpPr>
          <p:nvPr/>
        </p:nvSpPr>
        <p:spPr bwMode="auto">
          <a:xfrm>
            <a:off x="3048000" y="4114800"/>
            <a:ext cx="3525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lgn="ctr" eaLnBrk="1" hangingPunct="1">
              <a:spcBef>
                <a:spcPct val="0"/>
              </a:spcBef>
              <a:buClrTx/>
              <a:buSzTx/>
              <a:buFontTx/>
              <a:buNone/>
            </a:pPr>
            <a:r>
              <a:rPr lang="th-TH" altLang="en-US" sz="1600">
                <a:latin typeface="Arial" panose="020B0604020202020204" pitchFamily="34" charset="0"/>
                <a:cs typeface="CordiaUPC" panose="020B0304020202020204" pitchFamily="34" charset="-34"/>
              </a:rPr>
              <a:t>Transmit from S</a:t>
            </a:r>
            <a:r>
              <a:rPr lang="th-TH" altLang="en-US" sz="1600" baseline="-25000">
                <a:latin typeface="Arial" panose="020B0604020202020204" pitchFamily="34" charset="0"/>
                <a:cs typeface="CordiaUPC" panose="020B0304020202020204" pitchFamily="34" charset="-34"/>
              </a:rPr>
              <a:t>2</a:t>
            </a:r>
            <a:r>
              <a:rPr lang="th-TH" altLang="en-US" sz="1600">
                <a:latin typeface="Arial" panose="020B0604020202020204" pitchFamily="34" charset="0"/>
                <a:cs typeface="CordiaUPC" panose="020B0304020202020204" pitchFamily="34" charset="-34"/>
              </a:rPr>
              <a:t> to S</a:t>
            </a:r>
            <a:r>
              <a:rPr lang="th-TH" altLang="en-US" sz="1600" baseline="-25000">
                <a:latin typeface="Arial" panose="020B0604020202020204" pitchFamily="34" charset="0"/>
                <a:cs typeface="CordiaUPC" panose="020B0304020202020204" pitchFamily="34" charset="-34"/>
              </a:rPr>
              <a:t>1</a:t>
            </a:r>
            <a:r>
              <a:rPr lang="th-TH" altLang="en-US" sz="1600">
                <a:latin typeface="Arial" panose="020B0604020202020204" pitchFamily="34" charset="0"/>
                <a:cs typeface="CordiaUPC" panose="020B0304020202020204" pitchFamily="34" charset="-34"/>
              </a:rPr>
              <a:t> at time T</a:t>
            </a:r>
            <a:r>
              <a:rPr lang="th-TH" altLang="en-US" sz="1600" baseline="-25000">
                <a:latin typeface="Arial" panose="020B0604020202020204" pitchFamily="34" charset="0"/>
                <a:cs typeface="CordiaUPC" panose="020B0304020202020204" pitchFamily="34" charset="-34"/>
              </a:rPr>
              <a:t>2</a:t>
            </a:r>
            <a:endParaRPr lang="th-TH" altLang="en-US" sz="1800" b="0">
              <a:latin typeface="Angsana New" panose="02020603050405020304" pitchFamily="18" charset="-34"/>
              <a:cs typeface="CordiaUPC" panose="020B0304020202020204" pitchFamily="34" charset="-34"/>
            </a:endParaRPr>
          </a:p>
        </p:txBody>
      </p:sp>
      <p:sp>
        <p:nvSpPr>
          <p:cNvPr id="52325" name="Line 101">
            <a:extLst>
              <a:ext uri="{FF2B5EF4-FFF2-40B4-BE49-F238E27FC236}">
                <a16:creationId xmlns:a16="http://schemas.microsoft.com/office/drawing/2014/main" id="{0630A103-3318-40BA-8751-0EEF6257837F}"/>
              </a:ext>
            </a:extLst>
          </p:cNvPr>
          <p:cNvSpPr>
            <a:spLocks noChangeShapeType="1"/>
          </p:cNvSpPr>
          <p:nvPr/>
        </p:nvSpPr>
        <p:spPr bwMode="auto">
          <a:xfrm flipH="1">
            <a:off x="4371975" y="3975100"/>
            <a:ext cx="611188" cy="0"/>
          </a:xfrm>
          <a:prstGeom prst="line">
            <a:avLst/>
          </a:prstGeom>
          <a:noFill/>
          <a:ln w="57150">
            <a:solidFill>
              <a:schemeClr val="accent2"/>
            </a:solidFill>
            <a:round/>
            <a:headEnd type="none" w="med"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326" name="Rectangle 102">
            <a:extLst>
              <a:ext uri="{FF2B5EF4-FFF2-40B4-BE49-F238E27FC236}">
                <a16:creationId xmlns:a16="http://schemas.microsoft.com/office/drawing/2014/main" id="{6A4CB3BF-C92A-4910-B7B2-A068CA2DEDDA}"/>
              </a:ext>
            </a:extLst>
          </p:cNvPr>
          <p:cNvSpPr>
            <a:spLocks noChangeArrowheads="1"/>
          </p:cNvSpPr>
          <p:nvPr/>
        </p:nvSpPr>
        <p:spPr bwMode="auto">
          <a:xfrm>
            <a:off x="7075488" y="3116263"/>
            <a:ext cx="4016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r>
              <a:rPr lang="th-TH" altLang="en-US" sz="1600">
                <a:latin typeface="Arial" panose="020B0604020202020204" pitchFamily="34" charset="0"/>
                <a:cs typeface="CordiaUPC" panose="020B0304020202020204" pitchFamily="34" charset="-34"/>
              </a:rPr>
              <a:t>S</a:t>
            </a:r>
            <a:r>
              <a:rPr lang="th-TH" altLang="en-US" sz="1600" baseline="-25000">
                <a:latin typeface="Arial" panose="020B0604020202020204" pitchFamily="34" charset="0"/>
                <a:cs typeface="CordiaUPC" panose="020B0304020202020204" pitchFamily="34" charset="-34"/>
              </a:rPr>
              <a:t>2</a:t>
            </a:r>
          </a:p>
        </p:txBody>
      </p:sp>
      <p:sp>
        <p:nvSpPr>
          <p:cNvPr id="52327" name="Rectangle 103">
            <a:extLst>
              <a:ext uri="{FF2B5EF4-FFF2-40B4-BE49-F238E27FC236}">
                <a16:creationId xmlns:a16="http://schemas.microsoft.com/office/drawing/2014/main" id="{C5CF05AD-2793-48BF-B2DB-8063B746DE98}"/>
              </a:ext>
            </a:extLst>
          </p:cNvPr>
          <p:cNvSpPr>
            <a:spLocks noChangeArrowheads="1"/>
          </p:cNvSpPr>
          <p:nvPr/>
        </p:nvSpPr>
        <p:spPr bwMode="auto">
          <a:xfrm>
            <a:off x="1630363" y="3095625"/>
            <a:ext cx="4016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r>
              <a:rPr lang="th-TH" altLang="en-US" sz="1600">
                <a:latin typeface="Arial" panose="020B0604020202020204" pitchFamily="34" charset="0"/>
                <a:cs typeface="CordiaUPC" panose="020B0304020202020204" pitchFamily="34" charset="-34"/>
              </a:rPr>
              <a:t>S</a:t>
            </a:r>
            <a:r>
              <a:rPr lang="th-TH" altLang="en-US" sz="1600" baseline="-25000">
                <a:latin typeface="Arial" panose="020B0604020202020204" pitchFamily="34" charset="0"/>
                <a:cs typeface="CordiaUPC" panose="020B0304020202020204" pitchFamily="34" charset="-34"/>
              </a:rPr>
              <a:t>1</a:t>
            </a:r>
          </a:p>
        </p:txBody>
      </p:sp>
      <p:pic>
        <p:nvPicPr>
          <p:cNvPr id="47" name="Picture 35" descr="MC900089394[1]">
            <a:extLst>
              <a:ext uri="{FF2B5EF4-FFF2-40B4-BE49-F238E27FC236}">
                <a16:creationId xmlns:a16="http://schemas.microsoft.com/office/drawing/2014/main" id="{F609E6DA-BC39-4555-8D4B-263870A98C79}"/>
              </a:ext>
            </a:extLst>
          </p:cNvPr>
          <p:cNvPicPr>
            <a:picLocks noChangeAspect="1" noChangeArrowheads="1"/>
          </p:cNvPicPr>
          <p:nvPr/>
        </p:nvPicPr>
        <p:blipFill>
          <a:blip r:embed="rId3" cstate="print"/>
          <a:srcRect/>
          <a:stretch>
            <a:fillRect/>
          </a:stretch>
        </p:blipFill>
        <p:spPr bwMode="auto">
          <a:xfrm>
            <a:off x="114300" y="4852367"/>
            <a:ext cx="2209800" cy="1903413"/>
          </a:xfrm>
          <a:prstGeom prst="rect">
            <a:avLst/>
          </a:prstGeom>
          <a:noFill/>
          <a:ln w="9525">
            <a:noFill/>
            <a:miter lim="800000"/>
            <a:headEnd/>
            <a:tailEnd/>
          </a:ln>
        </p:spPr>
      </p:pic>
    </p:spTree>
    <p:extLst>
      <p:ext uri="{BB962C8B-B14F-4D97-AF65-F5344CB8AC3E}">
        <p14:creationId xmlns:p14="http://schemas.microsoft.com/office/powerpoint/2010/main" val="1399975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7" name="Line 15">
            <a:extLst>
              <a:ext uri="{FF2B5EF4-FFF2-40B4-BE49-F238E27FC236}">
                <a16:creationId xmlns:a16="http://schemas.microsoft.com/office/drawing/2014/main" id="{53887A6D-CA35-413C-A021-ED86F5DA3E6F}"/>
              </a:ext>
            </a:extLst>
          </p:cNvPr>
          <p:cNvSpPr>
            <a:spLocks noChangeShapeType="1"/>
          </p:cNvSpPr>
          <p:nvPr/>
        </p:nvSpPr>
        <p:spPr bwMode="auto">
          <a:xfrm>
            <a:off x="1971675" y="4468812"/>
            <a:ext cx="5183188" cy="11113"/>
          </a:xfrm>
          <a:prstGeom prst="line">
            <a:avLst/>
          </a:prstGeom>
          <a:noFill/>
          <a:ln w="5715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4274" name="Line 2">
            <a:extLst>
              <a:ext uri="{FF2B5EF4-FFF2-40B4-BE49-F238E27FC236}">
                <a16:creationId xmlns:a16="http://schemas.microsoft.com/office/drawing/2014/main" id="{0F4993AD-F368-478D-8AB1-B9ED1D8D29B6}"/>
              </a:ext>
            </a:extLst>
          </p:cNvPr>
          <p:cNvSpPr>
            <a:spLocks noChangeShapeType="1"/>
          </p:cNvSpPr>
          <p:nvPr/>
        </p:nvSpPr>
        <p:spPr bwMode="auto">
          <a:xfrm>
            <a:off x="1830388" y="4259262"/>
            <a:ext cx="5183187" cy="11113"/>
          </a:xfrm>
          <a:prstGeom prst="line">
            <a:avLst/>
          </a:prstGeom>
          <a:noFill/>
          <a:ln w="5715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4275" name="Rectangle 3">
            <a:extLst>
              <a:ext uri="{FF2B5EF4-FFF2-40B4-BE49-F238E27FC236}">
                <a16:creationId xmlns:a16="http://schemas.microsoft.com/office/drawing/2014/main" id="{1D072ECA-E60B-458F-908B-F4F697365FB1}"/>
              </a:ext>
            </a:extLst>
          </p:cNvPr>
          <p:cNvSpPr>
            <a:spLocks noGrp="1" noChangeArrowheads="1"/>
          </p:cNvSpPr>
          <p:nvPr>
            <p:ph type="title"/>
          </p:nvPr>
        </p:nvSpPr>
        <p:spPr/>
        <p:txBody>
          <a:bodyPr/>
          <a:lstStyle/>
          <a:p>
            <a:r>
              <a:rPr lang="th-TH" altLang="en-US"/>
              <a:t>Full-duplex</a:t>
            </a:r>
          </a:p>
        </p:txBody>
      </p:sp>
      <p:sp>
        <p:nvSpPr>
          <p:cNvPr id="54276" name="Rectangle 4">
            <a:extLst>
              <a:ext uri="{FF2B5EF4-FFF2-40B4-BE49-F238E27FC236}">
                <a16:creationId xmlns:a16="http://schemas.microsoft.com/office/drawing/2014/main" id="{79CE0DDD-F473-41D4-B934-BA3BE76F0796}"/>
              </a:ext>
            </a:extLst>
          </p:cNvPr>
          <p:cNvSpPr>
            <a:spLocks noGrp="1" noChangeArrowheads="1"/>
          </p:cNvSpPr>
          <p:nvPr>
            <p:ph type="body" idx="1"/>
          </p:nvPr>
        </p:nvSpPr>
        <p:spPr/>
        <p:txBody>
          <a:bodyPr/>
          <a:lstStyle/>
          <a:p>
            <a:r>
              <a:rPr lang="en-US" altLang="en-US" dirty="0"/>
              <a:t>Full-Duplex operation can occur in two ways:</a:t>
            </a:r>
          </a:p>
          <a:p>
            <a:pPr lvl="1"/>
            <a:r>
              <a:rPr lang="en-US" altLang="en-US" dirty="0"/>
              <a:t>two separate transmission path</a:t>
            </a:r>
          </a:p>
          <a:p>
            <a:pPr lvl="1"/>
            <a:r>
              <a:rPr lang="en-US" altLang="en-US" dirty="0"/>
              <a:t>channel is divided between signals traveling in opposite directions</a:t>
            </a:r>
          </a:p>
          <a:p>
            <a:r>
              <a:rPr lang="en-US" altLang="en-US" dirty="0"/>
              <a:t>Example: telephones</a:t>
            </a:r>
          </a:p>
        </p:txBody>
      </p:sp>
      <p:sp>
        <p:nvSpPr>
          <p:cNvPr id="54277" name="Rectangle 5">
            <a:extLst>
              <a:ext uri="{FF2B5EF4-FFF2-40B4-BE49-F238E27FC236}">
                <a16:creationId xmlns:a16="http://schemas.microsoft.com/office/drawing/2014/main" id="{58151811-EF30-4142-8937-4EF49B0489C8}"/>
              </a:ext>
            </a:extLst>
          </p:cNvPr>
          <p:cNvSpPr>
            <a:spLocks noChangeArrowheads="1"/>
          </p:cNvSpPr>
          <p:nvPr/>
        </p:nvSpPr>
        <p:spPr bwMode="auto">
          <a:xfrm>
            <a:off x="2949575" y="3398837"/>
            <a:ext cx="34210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th-TH" altLang="en-US" sz="1600" b="1">
                <a:latin typeface="Arial" charset="0"/>
                <a:cs typeface="CordiaUPC" charset="0"/>
              </a:rPr>
              <a:t>Simulteneous send and receive </a:t>
            </a:r>
          </a:p>
          <a:p>
            <a:pPr algn="ctr" eaLnBrk="1" hangingPunct="1">
              <a:defRPr/>
            </a:pPr>
            <a:r>
              <a:rPr lang="th-TH" altLang="en-US" sz="1600" b="1">
                <a:latin typeface="Arial" charset="0"/>
                <a:cs typeface="CordiaUPC" charset="0"/>
              </a:rPr>
              <a:t>data from each other</a:t>
            </a:r>
            <a:endParaRPr lang="th-TH" altLang="en-US" sz="1800">
              <a:cs typeface="CordiaUPC" charset="0"/>
            </a:endParaRPr>
          </a:p>
        </p:txBody>
      </p:sp>
      <p:sp>
        <p:nvSpPr>
          <p:cNvPr id="54278" name="Rectangle 6">
            <a:extLst>
              <a:ext uri="{FF2B5EF4-FFF2-40B4-BE49-F238E27FC236}">
                <a16:creationId xmlns:a16="http://schemas.microsoft.com/office/drawing/2014/main" id="{65BA2AEF-A9A7-4AD0-A7FC-E1F5A51E2C8E}"/>
              </a:ext>
            </a:extLst>
          </p:cNvPr>
          <p:cNvSpPr>
            <a:spLocks noChangeArrowheads="1"/>
          </p:cNvSpPr>
          <p:nvPr/>
        </p:nvSpPr>
        <p:spPr bwMode="auto">
          <a:xfrm>
            <a:off x="6672263" y="4829175"/>
            <a:ext cx="18383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r>
              <a:rPr lang="th-TH" altLang="en-US" sz="1200">
                <a:latin typeface="Arial" panose="020B0604020202020204" pitchFamily="34" charset="0"/>
                <a:cs typeface="CordiaUPC" panose="020B0304020202020204" pitchFamily="34" charset="-34"/>
              </a:rPr>
              <a:t>Transmitter/Receiver</a:t>
            </a:r>
            <a:endParaRPr lang="th-TH" altLang="en-US" sz="1600">
              <a:latin typeface="Arial" panose="020B0604020202020204" pitchFamily="34" charset="0"/>
              <a:cs typeface="CordiaUPC" panose="020B0304020202020204" pitchFamily="34" charset="-34"/>
            </a:endParaRPr>
          </a:p>
        </p:txBody>
      </p:sp>
      <p:sp>
        <p:nvSpPr>
          <p:cNvPr id="54279" name="Line 7">
            <a:extLst>
              <a:ext uri="{FF2B5EF4-FFF2-40B4-BE49-F238E27FC236}">
                <a16:creationId xmlns:a16="http://schemas.microsoft.com/office/drawing/2014/main" id="{27A56327-3931-46B0-AABA-9D28F1C5EEF3}"/>
              </a:ext>
            </a:extLst>
          </p:cNvPr>
          <p:cNvSpPr>
            <a:spLocks noChangeShapeType="1"/>
          </p:cNvSpPr>
          <p:nvPr/>
        </p:nvSpPr>
        <p:spPr bwMode="auto">
          <a:xfrm>
            <a:off x="4311650" y="4159250"/>
            <a:ext cx="611188" cy="0"/>
          </a:xfrm>
          <a:prstGeom prst="line">
            <a:avLst/>
          </a:prstGeom>
          <a:noFill/>
          <a:ln w="57150">
            <a:solidFill>
              <a:schemeClr val="accent2"/>
            </a:solidFill>
            <a:round/>
            <a:headEnd type="none" w="med"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54280" name="Picture 8">
            <a:extLst>
              <a:ext uri="{FF2B5EF4-FFF2-40B4-BE49-F238E27FC236}">
                <a16:creationId xmlns:a16="http://schemas.microsoft.com/office/drawing/2014/main" id="{311A1EBE-680B-4EA2-8223-7E69E86B942B}"/>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93825" y="4097337"/>
            <a:ext cx="74612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4281" name="Picture 9">
            <a:extLst>
              <a:ext uri="{FF2B5EF4-FFF2-40B4-BE49-F238E27FC236}">
                <a16:creationId xmlns:a16="http://schemas.microsoft.com/office/drawing/2014/main" id="{5EEFA28B-D339-48D3-BE97-FF6531659FA1}"/>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1650" y="4130675"/>
            <a:ext cx="769938"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4282" name="Rectangle 10">
            <a:extLst>
              <a:ext uri="{FF2B5EF4-FFF2-40B4-BE49-F238E27FC236}">
                <a16:creationId xmlns:a16="http://schemas.microsoft.com/office/drawing/2014/main" id="{DF33B275-3B10-4D28-A543-84F7ADAF1F3D}"/>
              </a:ext>
            </a:extLst>
          </p:cNvPr>
          <p:cNvSpPr>
            <a:spLocks noChangeArrowheads="1"/>
          </p:cNvSpPr>
          <p:nvPr/>
        </p:nvSpPr>
        <p:spPr bwMode="auto">
          <a:xfrm>
            <a:off x="685800" y="4830762"/>
            <a:ext cx="18383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r>
              <a:rPr lang="th-TH" altLang="en-US" sz="1200">
                <a:latin typeface="Arial" panose="020B0604020202020204" pitchFamily="34" charset="0"/>
                <a:cs typeface="CordiaUPC" panose="020B0304020202020204" pitchFamily="34" charset="-34"/>
              </a:rPr>
              <a:t>Transmitter/Receiver</a:t>
            </a:r>
            <a:endParaRPr lang="th-TH" altLang="en-US" sz="1600">
              <a:latin typeface="Arial" panose="020B0604020202020204" pitchFamily="34" charset="0"/>
              <a:cs typeface="CordiaUPC" panose="020B0304020202020204" pitchFamily="34" charset="-34"/>
            </a:endParaRPr>
          </a:p>
        </p:txBody>
      </p:sp>
      <p:sp>
        <p:nvSpPr>
          <p:cNvPr id="54284" name="Line 12">
            <a:extLst>
              <a:ext uri="{FF2B5EF4-FFF2-40B4-BE49-F238E27FC236}">
                <a16:creationId xmlns:a16="http://schemas.microsoft.com/office/drawing/2014/main" id="{F6485FB0-71EF-47DA-92BC-D14667AE147C}"/>
              </a:ext>
            </a:extLst>
          </p:cNvPr>
          <p:cNvSpPr>
            <a:spLocks noChangeShapeType="1"/>
          </p:cNvSpPr>
          <p:nvPr/>
        </p:nvSpPr>
        <p:spPr bwMode="auto">
          <a:xfrm flipH="1">
            <a:off x="4279900" y="4624387"/>
            <a:ext cx="611188" cy="0"/>
          </a:xfrm>
          <a:prstGeom prst="line">
            <a:avLst/>
          </a:prstGeom>
          <a:noFill/>
          <a:ln w="57150">
            <a:solidFill>
              <a:schemeClr val="accent2"/>
            </a:solidFill>
            <a:round/>
            <a:headEnd type="none" w="med"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4285" name="Rectangle 13">
            <a:extLst>
              <a:ext uri="{FF2B5EF4-FFF2-40B4-BE49-F238E27FC236}">
                <a16:creationId xmlns:a16="http://schemas.microsoft.com/office/drawing/2014/main" id="{F8A4EE4C-CC3E-4720-9D34-4FB05E6FD3DB}"/>
              </a:ext>
            </a:extLst>
          </p:cNvPr>
          <p:cNvSpPr>
            <a:spLocks noChangeArrowheads="1"/>
          </p:cNvSpPr>
          <p:nvPr/>
        </p:nvSpPr>
        <p:spPr bwMode="auto">
          <a:xfrm>
            <a:off x="6983413" y="3765550"/>
            <a:ext cx="4016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r>
              <a:rPr lang="th-TH" altLang="en-US" sz="1600">
                <a:latin typeface="Arial" panose="020B0604020202020204" pitchFamily="34" charset="0"/>
                <a:cs typeface="CordiaUPC" panose="020B0304020202020204" pitchFamily="34" charset="-34"/>
              </a:rPr>
              <a:t>S</a:t>
            </a:r>
            <a:r>
              <a:rPr lang="th-TH" altLang="en-US" sz="1600" baseline="-25000">
                <a:latin typeface="Arial" panose="020B0604020202020204" pitchFamily="34" charset="0"/>
                <a:cs typeface="CordiaUPC" panose="020B0304020202020204" pitchFamily="34" charset="-34"/>
              </a:rPr>
              <a:t>2</a:t>
            </a:r>
          </a:p>
        </p:txBody>
      </p:sp>
      <p:sp>
        <p:nvSpPr>
          <p:cNvPr id="54286" name="Rectangle 14">
            <a:extLst>
              <a:ext uri="{FF2B5EF4-FFF2-40B4-BE49-F238E27FC236}">
                <a16:creationId xmlns:a16="http://schemas.microsoft.com/office/drawing/2014/main" id="{A1492A8D-2FF5-4EAD-B399-6A540250DCD0}"/>
              </a:ext>
            </a:extLst>
          </p:cNvPr>
          <p:cNvSpPr>
            <a:spLocks noChangeArrowheads="1"/>
          </p:cNvSpPr>
          <p:nvPr/>
        </p:nvSpPr>
        <p:spPr bwMode="auto">
          <a:xfrm>
            <a:off x="1538288" y="3744912"/>
            <a:ext cx="4016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r>
              <a:rPr lang="th-TH" altLang="en-US" sz="1600">
                <a:latin typeface="Arial" panose="020B0604020202020204" pitchFamily="34" charset="0"/>
                <a:cs typeface="CordiaUPC" panose="020B0304020202020204" pitchFamily="34" charset="-34"/>
              </a:rPr>
              <a:t>S</a:t>
            </a:r>
            <a:r>
              <a:rPr lang="th-TH" altLang="en-US" sz="1600" baseline="-25000">
                <a:latin typeface="Arial" panose="020B0604020202020204" pitchFamily="34" charset="0"/>
                <a:cs typeface="CordiaUPC" panose="020B0304020202020204" pitchFamily="34" charset="-34"/>
              </a:rPr>
              <a:t>1</a:t>
            </a:r>
          </a:p>
        </p:txBody>
      </p:sp>
    </p:spTree>
    <p:extLst>
      <p:ext uri="{BB962C8B-B14F-4D97-AF65-F5344CB8AC3E}">
        <p14:creationId xmlns:p14="http://schemas.microsoft.com/office/powerpoint/2010/main" val="1564940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379E4-20A3-4D65-B249-4CDB803A79FE}"/>
              </a:ext>
            </a:extLst>
          </p:cNvPr>
          <p:cNvSpPr>
            <a:spLocks noGrp="1"/>
          </p:cNvSpPr>
          <p:nvPr>
            <p:ph type="title"/>
          </p:nvPr>
        </p:nvSpPr>
        <p:spPr/>
        <p:txBody>
          <a:bodyPr/>
          <a:lstStyle/>
          <a:p>
            <a:r>
              <a:rPr lang="en-US" dirty="0"/>
              <a:t>Networks</a:t>
            </a:r>
          </a:p>
        </p:txBody>
      </p:sp>
      <p:sp>
        <p:nvSpPr>
          <p:cNvPr id="3" name="Content Placeholder 2">
            <a:extLst>
              <a:ext uri="{FF2B5EF4-FFF2-40B4-BE49-F238E27FC236}">
                <a16:creationId xmlns:a16="http://schemas.microsoft.com/office/drawing/2014/main" id="{F0137B07-DC41-4B6D-8643-A9639F0C75DD}"/>
              </a:ext>
            </a:extLst>
          </p:cNvPr>
          <p:cNvSpPr>
            <a:spLocks noGrp="1"/>
          </p:cNvSpPr>
          <p:nvPr>
            <p:ph idx="1"/>
          </p:nvPr>
        </p:nvSpPr>
        <p:spPr/>
        <p:txBody>
          <a:bodyPr/>
          <a:lstStyle/>
          <a:p>
            <a:r>
              <a:rPr lang="en-US" dirty="0"/>
              <a:t>A network is a set of two or more devices connected through a communication system</a:t>
            </a:r>
          </a:p>
        </p:txBody>
      </p:sp>
      <p:cxnSp>
        <p:nvCxnSpPr>
          <p:cNvPr id="16" name="Straight Connector 15">
            <a:extLst>
              <a:ext uri="{FF2B5EF4-FFF2-40B4-BE49-F238E27FC236}">
                <a16:creationId xmlns:a16="http://schemas.microsoft.com/office/drawing/2014/main" id="{8F96591D-7459-4153-91E5-9F394A7820B7}"/>
              </a:ext>
            </a:extLst>
          </p:cNvPr>
          <p:cNvCxnSpPr>
            <a:cxnSpLocks/>
          </p:cNvCxnSpPr>
          <p:nvPr/>
        </p:nvCxnSpPr>
        <p:spPr>
          <a:xfrm flipH="1" flipV="1">
            <a:off x="4588524" y="3941948"/>
            <a:ext cx="173976" cy="131630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031D4E0-E7E5-4023-8606-F21FE0CA76B7}"/>
              </a:ext>
            </a:extLst>
          </p:cNvPr>
          <p:cNvCxnSpPr>
            <a:cxnSpLocks/>
          </p:cNvCxnSpPr>
          <p:nvPr/>
        </p:nvCxnSpPr>
        <p:spPr>
          <a:xfrm flipH="1">
            <a:off x="4588524" y="3926612"/>
            <a:ext cx="2308608" cy="153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C42EEF-93C2-494D-B5D7-62309DBEA9D2}"/>
              </a:ext>
            </a:extLst>
          </p:cNvPr>
          <p:cNvCxnSpPr>
            <a:cxnSpLocks/>
            <a:stCxn id="7" idx="3"/>
          </p:cNvCxnSpPr>
          <p:nvPr/>
        </p:nvCxnSpPr>
        <p:spPr>
          <a:xfrm>
            <a:off x="2797824" y="3378968"/>
            <a:ext cx="1790700" cy="56298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D0552AA-5711-4A61-9D5D-5748DE50040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48400" y="2438400"/>
            <a:ext cx="1297464" cy="2138678"/>
          </a:xfrm>
          <a:prstGeom prst="rect">
            <a:avLst/>
          </a:prstGeom>
        </p:spPr>
      </p:pic>
      <p:pic>
        <p:nvPicPr>
          <p:cNvPr id="7" name="Picture 6" descr="A picture containing electronics, display&#10;&#10;Description generated with very high confidence">
            <a:extLst>
              <a:ext uri="{FF2B5EF4-FFF2-40B4-BE49-F238E27FC236}">
                <a16:creationId xmlns:a16="http://schemas.microsoft.com/office/drawing/2014/main" id="{0F87A39C-D33D-406C-A03F-81B4CA1D8F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40566" y="2635701"/>
            <a:ext cx="1557258" cy="1486533"/>
          </a:xfrm>
          <a:prstGeom prst="rect">
            <a:avLst/>
          </a:prstGeom>
        </p:spPr>
      </p:pic>
      <p:pic>
        <p:nvPicPr>
          <p:cNvPr id="13" name="Picture 12" descr="A close up of a device&#10;&#10;Description generated with high confidence">
            <a:extLst>
              <a:ext uri="{FF2B5EF4-FFF2-40B4-BE49-F238E27FC236}">
                <a16:creationId xmlns:a16="http://schemas.microsoft.com/office/drawing/2014/main" id="{80F298FF-CEA6-4497-B978-E58A6AF20FA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86200" y="4801052"/>
            <a:ext cx="1752600" cy="1239234"/>
          </a:xfrm>
          <a:prstGeom prst="rect">
            <a:avLst/>
          </a:prstGeom>
        </p:spPr>
      </p:pic>
      <p:sp>
        <p:nvSpPr>
          <p:cNvPr id="14" name="Oval 13">
            <a:extLst>
              <a:ext uri="{FF2B5EF4-FFF2-40B4-BE49-F238E27FC236}">
                <a16:creationId xmlns:a16="http://schemas.microsoft.com/office/drawing/2014/main" id="{88A4FDC5-10B9-4C05-BB52-8FBD46AFE948}"/>
              </a:ext>
            </a:extLst>
          </p:cNvPr>
          <p:cNvSpPr/>
          <p:nvPr/>
        </p:nvSpPr>
        <p:spPr>
          <a:xfrm>
            <a:off x="3293124" y="3529604"/>
            <a:ext cx="2590800" cy="794016"/>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Communication System</a:t>
            </a:r>
          </a:p>
        </p:txBody>
      </p:sp>
      <p:sp>
        <p:nvSpPr>
          <p:cNvPr id="28" name="TextBox 27">
            <a:extLst>
              <a:ext uri="{FF2B5EF4-FFF2-40B4-BE49-F238E27FC236}">
                <a16:creationId xmlns:a16="http://schemas.microsoft.com/office/drawing/2014/main" id="{A3AEF157-0D8C-4D83-ADFE-5A11EFC81F35}"/>
              </a:ext>
            </a:extLst>
          </p:cNvPr>
          <p:cNvSpPr txBox="1"/>
          <p:nvPr/>
        </p:nvSpPr>
        <p:spPr>
          <a:xfrm>
            <a:off x="0" y="6002174"/>
            <a:ext cx="3541034" cy="307777"/>
          </a:xfrm>
          <a:prstGeom prst="rect">
            <a:avLst/>
          </a:prstGeom>
          <a:noFill/>
        </p:spPr>
        <p:txBody>
          <a:bodyPr wrap="none" rtlCol="0">
            <a:spAutoFit/>
          </a:bodyPr>
          <a:lstStyle/>
          <a:p>
            <a:r>
              <a:rPr lang="en-US" sz="1400" i="1" dirty="0" err="1">
                <a:solidFill>
                  <a:schemeClr val="accent6"/>
                </a:solidFill>
              </a:rPr>
              <a:t>Cliparts</a:t>
            </a:r>
            <a:r>
              <a:rPr lang="en-US" sz="1400" i="1" dirty="0">
                <a:solidFill>
                  <a:schemeClr val="accent6"/>
                </a:solidFill>
              </a:rPr>
              <a:t> are taken from </a:t>
            </a:r>
            <a:r>
              <a:rPr lang="en-US" sz="1400" i="1" dirty="0">
                <a:solidFill>
                  <a:schemeClr val="accent6"/>
                </a:solidFill>
                <a:hlinkClick r:id="rId5"/>
              </a:rPr>
              <a:t>http://openclipart.org</a:t>
            </a:r>
            <a:r>
              <a:rPr lang="en-US" sz="1400" i="1" dirty="0">
                <a:solidFill>
                  <a:schemeClr val="accent6"/>
                </a:solidFill>
              </a:rPr>
              <a:t> </a:t>
            </a:r>
          </a:p>
        </p:txBody>
      </p:sp>
    </p:spTree>
    <p:extLst>
      <p:ext uri="{BB962C8B-B14F-4D97-AF65-F5344CB8AC3E}">
        <p14:creationId xmlns:p14="http://schemas.microsoft.com/office/powerpoint/2010/main" val="2025684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Criteria</a:t>
            </a:r>
          </a:p>
        </p:txBody>
      </p:sp>
      <p:sp>
        <p:nvSpPr>
          <p:cNvPr id="3" name="Content Placeholder 2"/>
          <p:cNvSpPr>
            <a:spLocks noGrp="1"/>
          </p:cNvSpPr>
          <p:nvPr>
            <p:ph idx="1"/>
          </p:nvPr>
        </p:nvSpPr>
        <p:spPr/>
        <p:txBody>
          <a:bodyPr/>
          <a:lstStyle/>
          <a:p>
            <a:r>
              <a:rPr lang="en-US" dirty="0"/>
              <a:t>A network must be able to meet a certain number of criteria. The most important of these are </a:t>
            </a:r>
          </a:p>
          <a:p>
            <a:r>
              <a:rPr lang="en-US" dirty="0"/>
              <a:t>performance, </a:t>
            </a:r>
          </a:p>
          <a:p>
            <a:r>
              <a:rPr lang="en-US" dirty="0"/>
              <a:t>reliability, and </a:t>
            </a:r>
          </a:p>
          <a:p>
            <a:r>
              <a:rPr lang="en-US" dirty="0"/>
              <a:t>security.</a:t>
            </a:r>
            <a:endParaRPr lang="en-GB" dirty="0"/>
          </a:p>
        </p:txBody>
      </p:sp>
    </p:spTree>
    <p:extLst>
      <p:ext uri="{BB962C8B-B14F-4D97-AF65-F5344CB8AC3E}">
        <p14:creationId xmlns:p14="http://schemas.microsoft.com/office/powerpoint/2010/main" val="3503797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EF2EE4F-1D6A-4EDA-8804-B42B7261CA94}"/>
              </a:ext>
            </a:extLst>
          </p:cNvPr>
          <p:cNvSpPr>
            <a:spLocks noGrp="1" noChangeArrowheads="1"/>
          </p:cNvSpPr>
          <p:nvPr>
            <p:ph type="title"/>
          </p:nvPr>
        </p:nvSpPr>
        <p:spPr>
          <a:xfrm>
            <a:off x="189715" y="1042612"/>
            <a:ext cx="8780443" cy="915153"/>
          </a:xfrm>
        </p:spPr>
        <p:txBody>
          <a:bodyPr/>
          <a:lstStyle/>
          <a:p>
            <a:r>
              <a:rPr lang="en-US" altLang="en-US" dirty="0"/>
              <a:t>Line Configurations</a:t>
            </a:r>
            <a:endParaRPr lang="en-US" altLang="en-US" b="0" dirty="0"/>
          </a:p>
        </p:txBody>
      </p:sp>
      <p:sp>
        <p:nvSpPr>
          <p:cNvPr id="56323" name="Line 3">
            <a:extLst>
              <a:ext uri="{FF2B5EF4-FFF2-40B4-BE49-F238E27FC236}">
                <a16:creationId xmlns:a16="http://schemas.microsoft.com/office/drawing/2014/main" id="{B5C23D2D-E643-4A62-AC71-568148949FA7}"/>
              </a:ext>
            </a:extLst>
          </p:cNvPr>
          <p:cNvSpPr>
            <a:spLocks noChangeShapeType="1"/>
          </p:cNvSpPr>
          <p:nvPr/>
        </p:nvSpPr>
        <p:spPr bwMode="auto">
          <a:xfrm flipH="1">
            <a:off x="4246562" y="2447925"/>
            <a:ext cx="0" cy="21685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4" name="Line 4">
            <a:extLst>
              <a:ext uri="{FF2B5EF4-FFF2-40B4-BE49-F238E27FC236}">
                <a16:creationId xmlns:a16="http://schemas.microsoft.com/office/drawing/2014/main" id="{4C5B62DD-BCF1-4393-8200-3140B38EDC51}"/>
              </a:ext>
            </a:extLst>
          </p:cNvPr>
          <p:cNvSpPr>
            <a:spLocks noChangeShapeType="1"/>
          </p:cNvSpPr>
          <p:nvPr/>
        </p:nvSpPr>
        <p:spPr bwMode="auto">
          <a:xfrm>
            <a:off x="4246562" y="2447925"/>
            <a:ext cx="334963"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5" name="Line 5">
            <a:extLst>
              <a:ext uri="{FF2B5EF4-FFF2-40B4-BE49-F238E27FC236}">
                <a16:creationId xmlns:a16="http://schemas.microsoft.com/office/drawing/2014/main" id="{D463698F-9FA2-478C-8B4F-CEFFC1A84BC1}"/>
              </a:ext>
            </a:extLst>
          </p:cNvPr>
          <p:cNvSpPr>
            <a:spLocks noChangeShapeType="1"/>
          </p:cNvSpPr>
          <p:nvPr/>
        </p:nvSpPr>
        <p:spPr bwMode="auto">
          <a:xfrm>
            <a:off x="4237037" y="4606925"/>
            <a:ext cx="311150"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6" name="Line 6">
            <a:extLst>
              <a:ext uri="{FF2B5EF4-FFF2-40B4-BE49-F238E27FC236}">
                <a16:creationId xmlns:a16="http://schemas.microsoft.com/office/drawing/2014/main" id="{7AE6CC36-C88A-4B35-B5EB-6E93E9F96D0F}"/>
              </a:ext>
            </a:extLst>
          </p:cNvPr>
          <p:cNvSpPr>
            <a:spLocks noChangeShapeType="1"/>
          </p:cNvSpPr>
          <p:nvPr/>
        </p:nvSpPr>
        <p:spPr bwMode="auto">
          <a:xfrm>
            <a:off x="3962400" y="3459163"/>
            <a:ext cx="298450" cy="1111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8" name="Rectangle 8">
            <a:extLst>
              <a:ext uri="{FF2B5EF4-FFF2-40B4-BE49-F238E27FC236}">
                <a16:creationId xmlns:a16="http://schemas.microsoft.com/office/drawing/2014/main" id="{5DAE7B6A-9137-420A-9D71-5B5D84BC93AE}"/>
              </a:ext>
            </a:extLst>
          </p:cNvPr>
          <p:cNvSpPr>
            <a:spLocks noChangeArrowheads="1"/>
          </p:cNvSpPr>
          <p:nvPr/>
        </p:nvSpPr>
        <p:spPr bwMode="auto">
          <a:xfrm>
            <a:off x="4579937" y="2182813"/>
            <a:ext cx="2263775"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a:latin typeface="Arial" charset="0"/>
                <a:ea typeface="Arial" charset="0"/>
                <a:cs typeface="Arial" charset="0"/>
              </a:rPr>
              <a:t>Point-to-Point</a:t>
            </a:r>
            <a:endParaRPr lang="en-US" altLang="en-US" sz="2400">
              <a:latin typeface="Times New Roman" charset="0"/>
              <a:cs typeface="CordiaUPC" charset="0"/>
            </a:endParaRPr>
          </a:p>
        </p:txBody>
      </p:sp>
      <p:sp>
        <p:nvSpPr>
          <p:cNvPr id="56329" name="Rectangle 9">
            <a:extLst>
              <a:ext uri="{FF2B5EF4-FFF2-40B4-BE49-F238E27FC236}">
                <a16:creationId xmlns:a16="http://schemas.microsoft.com/office/drawing/2014/main" id="{2B4A3FEC-70EE-4052-82D6-CD4144895E02}"/>
              </a:ext>
            </a:extLst>
          </p:cNvPr>
          <p:cNvSpPr>
            <a:spLocks noChangeArrowheads="1"/>
          </p:cNvSpPr>
          <p:nvPr/>
        </p:nvSpPr>
        <p:spPr bwMode="auto">
          <a:xfrm>
            <a:off x="4572000" y="4343400"/>
            <a:ext cx="2263775"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a:latin typeface="Arial" charset="0"/>
                <a:ea typeface="Arial" charset="0"/>
                <a:cs typeface="Arial" charset="0"/>
              </a:rPr>
              <a:t>Multipoint</a:t>
            </a:r>
            <a:endParaRPr lang="en-US" altLang="en-US" sz="2400">
              <a:latin typeface="Times New Roman" charset="0"/>
              <a:cs typeface="CordiaUPC" charset="0"/>
            </a:endParaRPr>
          </a:p>
        </p:txBody>
      </p:sp>
      <p:sp>
        <p:nvSpPr>
          <p:cNvPr id="56331" name="Rectangle 11">
            <a:extLst>
              <a:ext uri="{FF2B5EF4-FFF2-40B4-BE49-F238E27FC236}">
                <a16:creationId xmlns:a16="http://schemas.microsoft.com/office/drawing/2014/main" id="{E38890D1-B9F2-4AD7-BDB7-F1CD2E830AC5}"/>
              </a:ext>
            </a:extLst>
          </p:cNvPr>
          <p:cNvSpPr>
            <a:spLocks noChangeArrowheads="1"/>
          </p:cNvSpPr>
          <p:nvPr/>
        </p:nvSpPr>
        <p:spPr bwMode="auto">
          <a:xfrm>
            <a:off x="1408112" y="3157538"/>
            <a:ext cx="2551113"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dirty="0">
                <a:latin typeface="Arial" charset="0"/>
                <a:ea typeface="Arial" charset="0"/>
                <a:cs typeface="Arial" charset="0"/>
              </a:rPr>
              <a:t>Line configurations</a:t>
            </a:r>
            <a:endParaRPr lang="en-US" altLang="en-US" sz="2400" dirty="0">
              <a:latin typeface="Times New Roman" charset="0"/>
              <a:cs typeface="CordiaUPC" charset="0"/>
            </a:endParaRPr>
          </a:p>
        </p:txBody>
      </p:sp>
      <p:sp>
        <p:nvSpPr>
          <p:cNvPr id="3" name="Rectangle 2"/>
          <p:cNvSpPr/>
          <p:nvPr/>
        </p:nvSpPr>
        <p:spPr>
          <a:xfrm>
            <a:off x="2451183" y="352327"/>
            <a:ext cx="1941429" cy="369332"/>
          </a:xfrm>
          <a:prstGeom prst="rect">
            <a:avLst/>
          </a:prstGeom>
        </p:spPr>
        <p:txBody>
          <a:bodyPr wrap="none">
            <a:spAutoFit/>
          </a:bodyPr>
          <a:lstStyle/>
          <a:p>
            <a:r>
              <a:rPr lang="en-GB" dirty="0"/>
              <a:t>Physical Structures</a:t>
            </a:r>
          </a:p>
        </p:txBody>
      </p:sp>
      <p:sp>
        <p:nvSpPr>
          <p:cNvPr id="4" name="Rectangle 3"/>
          <p:cNvSpPr/>
          <p:nvPr/>
        </p:nvSpPr>
        <p:spPr>
          <a:xfrm>
            <a:off x="533400" y="4881562"/>
            <a:ext cx="8610600" cy="1200329"/>
          </a:xfrm>
          <a:prstGeom prst="rect">
            <a:avLst/>
          </a:prstGeom>
        </p:spPr>
        <p:txBody>
          <a:bodyPr wrap="square">
            <a:spAutoFit/>
          </a:bodyPr>
          <a:lstStyle/>
          <a:p>
            <a:r>
              <a:rPr lang="en-GB" dirty="0"/>
              <a:t>Type of Connection</a:t>
            </a:r>
          </a:p>
          <a:p>
            <a:pPr algn="just"/>
            <a:r>
              <a:rPr lang="en-GB" dirty="0"/>
              <a:t>A network is two or more devices connected through links. A link is a communications pathway that transfers data from one device to another. For communication to occur, two devices must be connected in some way to the same link at the same time. </a:t>
            </a:r>
          </a:p>
        </p:txBody>
      </p:sp>
    </p:spTree>
    <p:extLst>
      <p:ext uri="{BB962C8B-B14F-4D97-AF65-F5344CB8AC3E}">
        <p14:creationId xmlns:p14="http://schemas.microsoft.com/office/powerpoint/2010/main" val="422021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Line 2">
            <a:extLst>
              <a:ext uri="{FF2B5EF4-FFF2-40B4-BE49-F238E27FC236}">
                <a16:creationId xmlns:a16="http://schemas.microsoft.com/office/drawing/2014/main" id="{157A24DF-8B93-4673-BCC5-843DC3569451}"/>
              </a:ext>
            </a:extLst>
          </p:cNvPr>
          <p:cNvSpPr>
            <a:spLocks noChangeShapeType="1"/>
          </p:cNvSpPr>
          <p:nvPr/>
        </p:nvSpPr>
        <p:spPr bwMode="auto">
          <a:xfrm>
            <a:off x="1804987" y="4300538"/>
            <a:ext cx="2033588" cy="0"/>
          </a:xfrm>
          <a:prstGeom prst="line">
            <a:avLst/>
          </a:prstGeom>
          <a:noFill/>
          <a:ln w="5715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8371" name="Rectangle 3">
            <a:extLst>
              <a:ext uri="{FF2B5EF4-FFF2-40B4-BE49-F238E27FC236}">
                <a16:creationId xmlns:a16="http://schemas.microsoft.com/office/drawing/2014/main" id="{23AE8EF3-32FD-4D9F-AF97-425C555CF658}"/>
              </a:ext>
            </a:extLst>
          </p:cNvPr>
          <p:cNvSpPr>
            <a:spLocks noGrp="1" noChangeArrowheads="1"/>
          </p:cNvSpPr>
          <p:nvPr>
            <p:ph type="title"/>
          </p:nvPr>
        </p:nvSpPr>
        <p:spPr/>
        <p:txBody>
          <a:bodyPr/>
          <a:lstStyle/>
          <a:p>
            <a:r>
              <a:rPr lang="th-TH" altLang="en-US"/>
              <a:t>Point-to-Point</a:t>
            </a:r>
          </a:p>
        </p:txBody>
      </p:sp>
      <p:sp>
        <p:nvSpPr>
          <p:cNvPr id="58372" name="Rectangle 4">
            <a:extLst>
              <a:ext uri="{FF2B5EF4-FFF2-40B4-BE49-F238E27FC236}">
                <a16:creationId xmlns:a16="http://schemas.microsoft.com/office/drawing/2014/main" id="{83F229A6-6B76-4CEC-9B2F-A421E07FD3A9}"/>
              </a:ext>
            </a:extLst>
          </p:cNvPr>
          <p:cNvSpPr>
            <a:spLocks noGrp="1" noChangeArrowheads="1"/>
          </p:cNvSpPr>
          <p:nvPr>
            <p:ph type="body" idx="1"/>
          </p:nvPr>
        </p:nvSpPr>
        <p:spPr/>
        <p:txBody>
          <a:bodyPr/>
          <a:lstStyle/>
          <a:p>
            <a:r>
              <a:rPr lang="en-US" altLang="en-US" dirty="0"/>
              <a:t>Only two devices share the medium</a:t>
            </a:r>
          </a:p>
          <a:p>
            <a:r>
              <a:rPr lang="en-US" altLang="en-US" dirty="0"/>
              <a:t>The entire capacity of the link is reserved for the transmission between those two devices</a:t>
            </a:r>
          </a:p>
          <a:p>
            <a:endParaRPr lang="en-US" altLang="en-US" dirty="0"/>
          </a:p>
          <a:p>
            <a:endParaRPr lang="en-US" altLang="en-US" dirty="0"/>
          </a:p>
          <a:p>
            <a:endParaRPr lang="en-US" altLang="en-US" dirty="0"/>
          </a:p>
          <a:p>
            <a:endParaRPr lang="th-TH" altLang="en-US" dirty="0"/>
          </a:p>
        </p:txBody>
      </p:sp>
      <p:pic>
        <p:nvPicPr>
          <p:cNvPr id="58376" name="Picture 8">
            <a:extLst>
              <a:ext uri="{FF2B5EF4-FFF2-40B4-BE49-F238E27FC236}">
                <a16:creationId xmlns:a16="http://schemas.microsoft.com/office/drawing/2014/main" id="{A025324A-4FFC-4DFF-A06C-D5D924172CAA}"/>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79537" y="4116388"/>
            <a:ext cx="503238"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8383" name="Rectangle 15">
            <a:extLst>
              <a:ext uri="{FF2B5EF4-FFF2-40B4-BE49-F238E27FC236}">
                <a16:creationId xmlns:a16="http://schemas.microsoft.com/office/drawing/2014/main" id="{3040B3A0-B60B-4B4E-A7A5-92274592B6B9}"/>
              </a:ext>
            </a:extLst>
          </p:cNvPr>
          <p:cNvSpPr>
            <a:spLocks noChangeArrowheads="1"/>
          </p:cNvSpPr>
          <p:nvPr/>
        </p:nvSpPr>
        <p:spPr bwMode="auto">
          <a:xfrm>
            <a:off x="1174750" y="4610100"/>
            <a:ext cx="830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400" b="1">
                <a:latin typeface="Arial" charset="0"/>
                <a:cs typeface="CordiaUPC" charset="0"/>
              </a:rPr>
              <a:t>Station</a:t>
            </a:r>
          </a:p>
        </p:txBody>
      </p:sp>
      <p:sp>
        <p:nvSpPr>
          <p:cNvPr id="58384" name="Rectangle 16">
            <a:extLst>
              <a:ext uri="{FF2B5EF4-FFF2-40B4-BE49-F238E27FC236}">
                <a16:creationId xmlns:a16="http://schemas.microsoft.com/office/drawing/2014/main" id="{4D5A849A-3352-4649-A9E6-1D485CA31E4F}"/>
              </a:ext>
            </a:extLst>
          </p:cNvPr>
          <p:cNvSpPr>
            <a:spLocks noChangeArrowheads="1"/>
          </p:cNvSpPr>
          <p:nvPr/>
        </p:nvSpPr>
        <p:spPr bwMode="auto">
          <a:xfrm>
            <a:off x="3348037" y="4635500"/>
            <a:ext cx="8302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400" b="1">
                <a:latin typeface="Arial" charset="0"/>
                <a:cs typeface="CordiaUPC" charset="0"/>
              </a:rPr>
              <a:t>Station</a:t>
            </a:r>
          </a:p>
        </p:txBody>
      </p:sp>
      <p:sp>
        <p:nvSpPr>
          <p:cNvPr id="58385" name="Rectangle 17">
            <a:extLst>
              <a:ext uri="{FF2B5EF4-FFF2-40B4-BE49-F238E27FC236}">
                <a16:creationId xmlns:a16="http://schemas.microsoft.com/office/drawing/2014/main" id="{D6A2ED1A-08FA-4EA4-9D00-987CA5F6D60E}"/>
              </a:ext>
            </a:extLst>
          </p:cNvPr>
          <p:cNvSpPr>
            <a:spLocks noChangeArrowheads="1"/>
          </p:cNvSpPr>
          <p:nvPr/>
        </p:nvSpPr>
        <p:spPr bwMode="auto">
          <a:xfrm>
            <a:off x="2057400" y="3352800"/>
            <a:ext cx="20780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th-TH" altLang="en-US" sz="1400" b="1">
                <a:latin typeface="Arial" charset="0"/>
                <a:cs typeface="CordiaUPC" charset="0"/>
              </a:rPr>
              <a:t>A direct link </a:t>
            </a:r>
          </a:p>
          <a:p>
            <a:pPr algn="ctr" eaLnBrk="1" hangingPunct="1">
              <a:defRPr/>
            </a:pPr>
            <a:r>
              <a:rPr lang="th-TH" altLang="en-US" sz="1400" b="1">
                <a:latin typeface="Arial" charset="0"/>
                <a:cs typeface="CordiaUPC" charset="0"/>
              </a:rPr>
              <a:t>between two devices</a:t>
            </a:r>
          </a:p>
        </p:txBody>
      </p:sp>
      <p:sp>
        <p:nvSpPr>
          <p:cNvPr id="58386" name="Line 18">
            <a:extLst>
              <a:ext uri="{FF2B5EF4-FFF2-40B4-BE49-F238E27FC236}">
                <a16:creationId xmlns:a16="http://schemas.microsoft.com/office/drawing/2014/main" id="{618D7772-F142-4D5B-97E4-4B44F9D6A049}"/>
              </a:ext>
            </a:extLst>
          </p:cNvPr>
          <p:cNvSpPr>
            <a:spLocks noChangeShapeType="1"/>
          </p:cNvSpPr>
          <p:nvPr/>
        </p:nvSpPr>
        <p:spPr bwMode="auto">
          <a:xfrm flipV="1">
            <a:off x="2584450" y="3849688"/>
            <a:ext cx="412750" cy="3349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58387" name="Picture 19">
            <a:extLst>
              <a:ext uri="{FF2B5EF4-FFF2-40B4-BE49-F238E27FC236}">
                <a16:creationId xmlns:a16="http://schemas.microsoft.com/office/drawing/2014/main" id="{8FF64342-C142-4BEA-AF56-8965413C0DE8}"/>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6637" y="4105275"/>
            <a:ext cx="503238"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8388" name="Line 20">
            <a:extLst>
              <a:ext uri="{FF2B5EF4-FFF2-40B4-BE49-F238E27FC236}">
                <a16:creationId xmlns:a16="http://schemas.microsoft.com/office/drawing/2014/main" id="{383B99C0-E1E4-4482-B21D-AAAAB72493C4}"/>
              </a:ext>
            </a:extLst>
          </p:cNvPr>
          <p:cNvSpPr>
            <a:spLocks noChangeShapeType="1"/>
          </p:cNvSpPr>
          <p:nvPr/>
        </p:nvSpPr>
        <p:spPr bwMode="auto">
          <a:xfrm>
            <a:off x="5005387" y="4344988"/>
            <a:ext cx="1258888" cy="450850"/>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8389" name="Line 21">
            <a:extLst>
              <a:ext uri="{FF2B5EF4-FFF2-40B4-BE49-F238E27FC236}">
                <a16:creationId xmlns:a16="http://schemas.microsoft.com/office/drawing/2014/main" id="{BEAA9CBD-82B6-4620-AC8E-59609F14ACEA}"/>
              </a:ext>
            </a:extLst>
          </p:cNvPr>
          <p:cNvSpPr>
            <a:spLocks noChangeShapeType="1"/>
          </p:cNvSpPr>
          <p:nvPr/>
        </p:nvSpPr>
        <p:spPr bwMode="auto">
          <a:xfrm flipH="1" flipV="1">
            <a:off x="4857750" y="4300538"/>
            <a:ext cx="1062037" cy="1039812"/>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8390" name="Line 22">
            <a:extLst>
              <a:ext uri="{FF2B5EF4-FFF2-40B4-BE49-F238E27FC236}">
                <a16:creationId xmlns:a16="http://schemas.microsoft.com/office/drawing/2014/main" id="{C8BBEB45-F2F9-488F-AB8E-83471D9ED5B7}"/>
              </a:ext>
            </a:extLst>
          </p:cNvPr>
          <p:cNvSpPr>
            <a:spLocks noChangeShapeType="1"/>
          </p:cNvSpPr>
          <p:nvPr/>
        </p:nvSpPr>
        <p:spPr bwMode="auto">
          <a:xfrm flipV="1">
            <a:off x="4978400" y="3659188"/>
            <a:ext cx="865187" cy="601662"/>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8391" name="Line 23">
            <a:extLst>
              <a:ext uri="{FF2B5EF4-FFF2-40B4-BE49-F238E27FC236}">
                <a16:creationId xmlns:a16="http://schemas.microsoft.com/office/drawing/2014/main" id="{6B025A60-5A2C-4184-A1F2-8C406378353F}"/>
              </a:ext>
            </a:extLst>
          </p:cNvPr>
          <p:cNvSpPr>
            <a:spLocks noChangeShapeType="1"/>
          </p:cNvSpPr>
          <p:nvPr/>
        </p:nvSpPr>
        <p:spPr bwMode="auto">
          <a:xfrm flipV="1">
            <a:off x="5084762" y="4146550"/>
            <a:ext cx="1223963" cy="139700"/>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58392" name="Picture 24">
            <a:extLst>
              <a:ext uri="{FF2B5EF4-FFF2-40B4-BE49-F238E27FC236}">
                <a16:creationId xmlns:a16="http://schemas.microsoft.com/office/drawing/2014/main" id="{792728EE-C6DD-4419-BEB1-760637FBEC1C}"/>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89675" y="4672013"/>
            <a:ext cx="5207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8393" name="Picture 25">
            <a:extLst>
              <a:ext uri="{FF2B5EF4-FFF2-40B4-BE49-F238E27FC236}">
                <a16:creationId xmlns:a16="http://schemas.microsoft.com/office/drawing/2014/main" id="{72C00A76-FAF7-4675-9DF6-81C445CB66FF}"/>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16450" y="4202113"/>
            <a:ext cx="5207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8394" name="Picture 26">
            <a:extLst>
              <a:ext uri="{FF2B5EF4-FFF2-40B4-BE49-F238E27FC236}">
                <a16:creationId xmlns:a16="http://schemas.microsoft.com/office/drawing/2014/main" id="{74BB86CA-AE96-48B7-8580-79F527EF3C09}"/>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00725" y="3446463"/>
            <a:ext cx="5207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8395" name="Picture 27">
            <a:extLst>
              <a:ext uri="{FF2B5EF4-FFF2-40B4-BE49-F238E27FC236}">
                <a16:creationId xmlns:a16="http://schemas.microsoft.com/office/drawing/2014/main" id="{FE3C3E58-45C2-4767-8734-F1027EBD367B}"/>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11837" y="5281613"/>
            <a:ext cx="5207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8396" name="Picture 28">
            <a:extLst>
              <a:ext uri="{FF2B5EF4-FFF2-40B4-BE49-F238E27FC236}">
                <a16:creationId xmlns:a16="http://schemas.microsoft.com/office/drawing/2014/main" id="{542799BE-0AFF-415D-B316-6F9951AB63DA}"/>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80150" y="4029075"/>
            <a:ext cx="5207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8401" name="Rectangle 33">
            <a:extLst>
              <a:ext uri="{FF2B5EF4-FFF2-40B4-BE49-F238E27FC236}">
                <a16:creationId xmlns:a16="http://schemas.microsoft.com/office/drawing/2014/main" id="{EA95FCDF-0302-47D3-85C5-871C02797C44}"/>
              </a:ext>
            </a:extLst>
          </p:cNvPr>
          <p:cNvSpPr>
            <a:spLocks noChangeArrowheads="1"/>
          </p:cNvSpPr>
          <p:nvPr/>
        </p:nvSpPr>
        <p:spPr bwMode="auto">
          <a:xfrm>
            <a:off x="6386512" y="3308350"/>
            <a:ext cx="20780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th-TH" altLang="en-US" sz="1400" b="1">
                <a:latin typeface="Arial" charset="0"/>
                <a:cs typeface="CordiaUPC" charset="0"/>
              </a:rPr>
              <a:t>A direct link </a:t>
            </a:r>
          </a:p>
          <a:p>
            <a:pPr algn="ctr" eaLnBrk="1" hangingPunct="1">
              <a:defRPr/>
            </a:pPr>
            <a:r>
              <a:rPr lang="th-TH" altLang="en-US" sz="1400" b="1">
                <a:latin typeface="Arial" charset="0"/>
                <a:cs typeface="CordiaUPC" charset="0"/>
              </a:rPr>
              <a:t>between two devices</a:t>
            </a:r>
          </a:p>
        </p:txBody>
      </p:sp>
      <p:sp>
        <p:nvSpPr>
          <p:cNvPr id="58403" name="Freeform 35">
            <a:extLst>
              <a:ext uri="{FF2B5EF4-FFF2-40B4-BE49-F238E27FC236}">
                <a16:creationId xmlns:a16="http://schemas.microsoft.com/office/drawing/2014/main" id="{357F5A94-5EDF-42E8-A646-A6AA30DAB5EA}"/>
              </a:ext>
            </a:extLst>
          </p:cNvPr>
          <p:cNvSpPr>
            <a:spLocks/>
          </p:cNvSpPr>
          <p:nvPr/>
        </p:nvSpPr>
        <p:spPr bwMode="auto">
          <a:xfrm>
            <a:off x="5953125" y="3827463"/>
            <a:ext cx="1208087" cy="749300"/>
          </a:xfrm>
          <a:custGeom>
            <a:avLst/>
            <a:gdLst>
              <a:gd name="T0" fmla="*/ 0 w 761"/>
              <a:gd name="T1" fmla="*/ 749300 h 472"/>
              <a:gd name="T2" fmla="*/ 254000 w 761"/>
              <a:gd name="T3" fmla="*/ 587375 h 472"/>
              <a:gd name="T4" fmla="*/ 1073150 w 761"/>
              <a:gd name="T5" fmla="*/ 635000 h 472"/>
              <a:gd name="T6" fmla="*/ 1062037 w 761"/>
              <a:gd name="T7" fmla="*/ 0 h 4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1" h="472">
                <a:moveTo>
                  <a:pt x="0" y="472"/>
                </a:moveTo>
                <a:cubicBezTo>
                  <a:pt x="23" y="427"/>
                  <a:pt x="47" y="382"/>
                  <a:pt x="160" y="370"/>
                </a:cubicBezTo>
                <a:cubicBezTo>
                  <a:pt x="273" y="358"/>
                  <a:pt x="591" y="462"/>
                  <a:pt x="676" y="400"/>
                </a:cubicBezTo>
                <a:cubicBezTo>
                  <a:pt x="761" y="338"/>
                  <a:pt x="715" y="169"/>
                  <a:pt x="669" y="0"/>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8404" name="Freeform 36">
            <a:extLst>
              <a:ext uri="{FF2B5EF4-FFF2-40B4-BE49-F238E27FC236}">
                <a16:creationId xmlns:a16="http://schemas.microsoft.com/office/drawing/2014/main" id="{1AB56BB1-A665-448C-A596-C72203F772F4}"/>
              </a:ext>
            </a:extLst>
          </p:cNvPr>
          <p:cNvSpPr>
            <a:spLocks/>
          </p:cNvSpPr>
          <p:nvPr/>
        </p:nvSpPr>
        <p:spPr bwMode="auto">
          <a:xfrm>
            <a:off x="5595937" y="3838575"/>
            <a:ext cx="1909763" cy="1327150"/>
          </a:xfrm>
          <a:custGeom>
            <a:avLst/>
            <a:gdLst>
              <a:gd name="T0" fmla="*/ 0 w 1203"/>
              <a:gd name="T1" fmla="*/ 1085158 h 872"/>
              <a:gd name="T2" fmla="*/ 1362075 w 1203"/>
              <a:gd name="T3" fmla="*/ 1251052 h 872"/>
              <a:gd name="T4" fmla="*/ 1870075 w 1203"/>
              <a:gd name="T5" fmla="*/ 630092 h 872"/>
              <a:gd name="T6" fmla="*/ 1603375 w 1203"/>
              <a:gd name="T7" fmla="*/ 0 h 8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3" h="872">
                <a:moveTo>
                  <a:pt x="0" y="713"/>
                </a:moveTo>
                <a:cubicBezTo>
                  <a:pt x="331" y="792"/>
                  <a:pt x="662" y="872"/>
                  <a:pt x="858" y="822"/>
                </a:cubicBezTo>
                <a:cubicBezTo>
                  <a:pt x="1054" y="772"/>
                  <a:pt x="1153" y="551"/>
                  <a:pt x="1178" y="414"/>
                </a:cubicBezTo>
                <a:cubicBezTo>
                  <a:pt x="1203" y="277"/>
                  <a:pt x="1106" y="138"/>
                  <a:pt x="1010" y="0"/>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8405" name="Freeform 37">
            <a:extLst>
              <a:ext uri="{FF2B5EF4-FFF2-40B4-BE49-F238E27FC236}">
                <a16:creationId xmlns:a16="http://schemas.microsoft.com/office/drawing/2014/main" id="{1E827C28-9E48-4225-AE4A-029229A079EE}"/>
              </a:ext>
            </a:extLst>
          </p:cNvPr>
          <p:cNvSpPr>
            <a:spLocks/>
          </p:cNvSpPr>
          <p:nvPr/>
        </p:nvSpPr>
        <p:spPr bwMode="auto">
          <a:xfrm>
            <a:off x="5295900" y="3124200"/>
            <a:ext cx="1187450" cy="679450"/>
          </a:xfrm>
          <a:custGeom>
            <a:avLst/>
            <a:gdLst>
              <a:gd name="T0" fmla="*/ 149225 w 748"/>
              <a:gd name="T1" fmla="*/ 679450 h 428"/>
              <a:gd name="T2" fmla="*/ 173038 w 748"/>
              <a:gd name="T3" fmla="*/ 44450 h 428"/>
              <a:gd name="T4" fmla="*/ 1187450 w 748"/>
              <a:gd name="T5" fmla="*/ 414338 h 428"/>
              <a:gd name="T6" fmla="*/ 0 60000 65536"/>
              <a:gd name="T7" fmla="*/ 0 60000 65536"/>
              <a:gd name="T8" fmla="*/ 0 60000 65536"/>
            </a:gdLst>
            <a:ahLst/>
            <a:cxnLst>
              <a:cxn ang="T6">
                <a:pos x="T0" y="T1"/>
              </a:cxn>
              <a:cxn ang="T7">
                <a:pos x="T2" y="T3"/>
              </a:cxn>
              <a:cxn ang="T8">
                <a:pos x="T4" y="T5"/>
              </a:cxn>
            </a:cxnLst>
            <a:rect l="0" t="0" r="r" b="b"/>
            <a:pathLst>
              <a:path w="748" h="428">
                <a:moveTo>
                  <a:pt x="94" y="428"/>
                </a:moveTo>
                <a:cubicBezTo>
                  <a:pt x="47" y="242"/>
                  <a:pt x="0" y="56"/>
                  <a:pt x="109" y="28"/>
                </a:cubicBezTo>
                <a:cubicBezTo>
                  <a:pt x="218" y="0"/>
                  <a:pt x="483" y="130"/>
                  <a:pt x="748" y="261"/>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8406" name="Freeform 38">
            <a:extLst>
              <a:ext uri="{FF2B5EF4-FFF2-40B4-BE49-F238E27FC236}">
                <a16:creationId xmlns:a16="http://schemas.microsoft.com/office/drawing/2014/main" id="{32B129E6-8213-4EC4-84D6-17DA11659362}"/>
              </a:ext>
            </a:extLst>
          </p:cNvPr>
          <p:cNvSpPr>
            <a:spLocks/>
          </p:cNvSpPr>
          <p:nvPr/>
        </p:nvSpPr>
        <p:spPr bwMode="auto">
          <a:xfrm>
            <a:off x="5780087" y="3733800"/>
            <a:ext cx="600075" cy="393700"/>
          </a:xfrm>
          <a:custGeom>
            <a:avLst/>
            <a:gdLst>
              <a:gd name="T0" fmla="*/ 600075 w 378"/>
              <a:gd name="T1" fmla="*/ 0 h 248"/>
              <a:gd name="T2" fmla="*/ 369888 w 378"/>
              <a:gd name="T3" fmla="*/ 69850 h 248"/>
              <a:gd name="T4" fmla="*/ 357188 w 378"/>
              <a:gd name="T5" fmla="*/ 242888 h 248"/>
              <a:gd name="T6" fmla="*/ 0 w 378"/>
              <a:gd name="T7" fmla="*/ 393700 h 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248">
                <a:moveTo>
                  <a:pt x="378" y="0"/>
                </a:moveTo>
                <a:cubicBezTo>
                  <a:pt x="318" y="9"/>
                  <a:pt x="258" y="19"/>
                  <a:pt x="233" y="44"/>
                </a:cubicBezTo>
                <a:cubicBezTo>
                  <a:pt x="208" y="69"/>
                  <a:pt x="264" y="119"/>
                  <a:pt x="225" y="153"/>
                </a:cubicBezTo>
                <a:cubicBezTo>
                  <a:pt x="186" y="187"/>
                  <a:pt x="93" y="217"/>
                  <a:pt x="0" y="248"/>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570043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Line 2">
            <a:extLst>
              <a:ext uri="{FF2B5EF4-FFF2-40B4-BE49-F238E27FC236}">
                <a16:creationId xmlns:a16="http://schemas.microsoft.com/office/drawing/2014/main" id="{9270A39A-A69F-47CE-B7B8-1748E7642786}"/>
              </a:ext>
            </a:extLst>
          </p:cNvPr>
          <p:cNvSpPr>
            <a:spLocks noChangeShapeType="1"/>
          </p:cNvSpPr>
          <p:nvPr/>
        </p:nvSpPr>
        <p:spPr bwMode="auto">
          <a:xfrm>
            <a:off x="1905000" y="3810000"/>
            <a:ext cx="4875213" cy="0"/>
          </a:xfrm>
          <a:prstGeom prst="line">
            <a:avLst/>
          </a:prstGeom>
          <a:noFill/>
          <a:ln w="5715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43" name="Rectangle 3">
            <a:extLst>
              <a:ext uri="{FF2B5EF4-FFF2-40B4-BE49-F238E27FC236}">
                <a16:creationId xmlns:a16="http://schemas.microsoft.com/office/drawing/2014/main" id="{40BEDF81-AC7E-4D8F-BC34-4F3EBAE4A0B7}"/>
              </a:ext>
            </a:extLst>
          </p:cNvPr>
          <p:cNvSpPr>
            <a:spLocks noGrp="1" noChangeArrowheads="1"/>
          </p:cNvSpPr>
          <p:nvPr>
            <p:ph type="title"/>
          </p:nvPr>
        </p:nvSpPr>
        <p:spPr/>
        <p:txBody>
          <a:bodyPr/>
          <a:lstStyle/>
          <a:p>
            <a:r>
              <a:rPr lang="th-TH" altLang="en-US" dirty="0"/>
              <a:t>Multipoint</a:t>
            </a:r>
            <a:r>
              <a:rPr lang="en-US" altLang="en-US" dirty="0"/>
              <a:t> (or Multidrop)</a:t>
            </a:r>
            <a:endParaRPr lang="th-TH" altLang="en-US" dirty="0"/>
          </a:p>
        </p:txBody>
      </p:sp>
      <p:sp>
        <p:nvSpPr>
          <p:cNvPr id="61444" name="Rectangle 4">
            <a:extLst>
              <a:ext uri="{FF2B5EF4-FFF2-40B4-BE49-F238E27FC236}">
                <a16:creationId xmlns:a16="http://schemas.microsoft.com/office/drawing/2014/main" id="{ABA7B8FF-083D-4F73-B29F-D1D63D0A62AA}"/>
              </a:ext>
            </a:extLst>
          </p:cNvPr>
          <p:cNvSpPr>
            <a:spLocks noGrp="1" noChangeArrowheads="1"/>
          </p:cNvSpPr>
          <p:nvPr>
            <p:ph type="body" idx="1"/>
          </p:nvPr>
        </p:nvSpPr>
        <p:spPr/>
        <p:txBody>
          <a:bodyPr/>
          <a:lstStyle/>
          <a:p>
            <a:r>
              <a:rPr lang="en-US" altLang="en-US" dirty="0"/>
              <a:t>More than two devices share the same medium</a:t>
            </a:r>
          </a:p>
          <a:p>
            <a:r>
              <a:rPr lang="en-US" altLang="en-US" dirty="0"/>
              <a:t>The capacity of the link is shared</a:t>
            </a:r>
          </a:p>
        </p:txBody>
      </p:sp>
      <p:pic>
        <p:nvPicPr>
          <p:cNvPr id="61445" name="Picture 5">
            <a:extLst>
              <a:ext uri="{FF2B5EF4-FFF2-40B4-BE49-F238E27FC236}">
                <a16:creationId xmlns:a16="http://schemas.microsoft.com/office/drawing/2014/main" id="{BA816849-90F6-4882-9858-8381497E44D7}"/>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33700" y="4056062"/>
            <a:ext cx="503238"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1446" name="Rectangle 6">
            <a:extLst>
              <a:ext uri="{FF2B5EF4-FFF2-40B4-BE49-F238E27FC236}">
                <a16:creationId xmlns:a16="http://schemas.microsoft.com/office/drawing/2014/main" id="{17C3BB80-7993-4C7D-B815-02730CA724ED}"/>
              </a:ext>
            </a:extLst>
          </p:cNvPr>
          <p:cNvSpPr>
            <a:spLocks noChangeArrowheads="1"/>
          </p:cNvSpPr>
          <p:nvPr/>
        </p:nvSpPr>
        <p:spPr bwMode="auto">
          <a:xfrm>
            <a:off x="4922838" y="4478337"/>
            <a:ext cx="830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400" b="1">
                <a:latin typeface="Arial" charset="0"/>
                <a:cs typeface="CordiaUPC" charset="0"/>
              </a:rPr>
              <a:t>Station</a:t>
            </a:r>
          </a:p>
        </p:txBody>
      </p:sp>
      <p:sp>
        <p:nvSpPr>
          <p:cNvPr id="61447" name="Rectangle 7">
            <a:extLst>
              <a:ext uri="{FF2B5EF4-FFF2-40B4-BE49-F238E27FC236}">
                <a16:creationId xmlns:a16="http://schemas.microsoft.com/office/drawing/2014/main" id="{CC377435-FBE1-4E57-BB82-1BF782369F0B}"/>
              </a:ext>
            </a:extLst>
          </p:cNvPr>
          <p:cNvSpPr>
            <a:spLocks noChangeArrowheads="1"/>
          </p:cNvSpPr>
          <p:nvPr/>
        </p:nvSpPr>
        <p:spPr bwMode="auto">
          <a:xfrm>
            <a:off x="2824163" y="4503737"/>
            <a:ext cx="830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400" b="1">
                <a:latin typeface="Arial" charset="0"/>
                <a:cs typeface="CordiaUPC" charset="0"/>
              </a:rPr>
              <a:t>Station</a:t>
            </a:r>
          </a:p>
        </p:txBody>
      </p:sp>
      <p:sp>
        <p:nvSpPr>
          <p:cNvPr id="61448" name="Rectangle 8">
            <a:extLst>
              <a:ext uri="{FF2B5EF4-FFF2-40B4-BE49-F238E27FC236}">
                <a16:creationId xmlns:a16="http://schemas.microsoft.com/office/drawing/2014/main" id="{F5D50065-0B77-497D-B275-DCB481E02ED1}"/>
              </a:ext>
            </a:extLst>
          </p:cNvPr>
          <p:cNvSpPr>
            <a:spLocks noChangeArrowheads="1"/>
          </p:cNvSpPr>
          <p:nvPr/>
        </p:nvSpPr>
        <p:spPr bwMode="auto">
          <a:xfrm>
            <a:off x="5980113" y="4178300"/>
            <a:ext cx="23812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th-TH" altLang="en-US" sz="1400" b="1">
                <a:latin typeface="Arial" charset="0"/>
                <a:cs typeface="CordiaUPC" charset="0"/>
              </a:rPr>
              <a:t>A link is shared</a:t>
            </a:r>
          </a:p>
          <a:p>
            <a:pPr algn="ctr" eaLnBrk="1" hangingPunct="1">
              <a:defRPr/>
            </a:pPr>
            <a:r>
              <a:rPr lang="th-TH" altLang="en-US" sz="1400" b="1">
                <a:latin typeface="Arial" charset="0"/>
                <a:cs typeface="CordiaUPC" charset="0"/>
              </a:rPr>
              <a:t>between several devices</a:t>
            </a:r>
          </a:p>
        </p:txBody>
      </p:sp>
      <p:pic>
        <p:nvPicPr>
          <p:cNvPr id="61450" name="Picture 10">
            <a:extLst>
              <a:ext uri="{FF2B5EF4-FFF2-40B4-BE49-F238E27FC236}">
                <a16:creationId xmlns:a16="http://schemas.microsoft.com/office/drawing/2014/main" id="{739D32A0-8110-4FF5-9A31-FED93A543944}"/>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64125" y="4051300"/>
            <a:ext cx="503238"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1465" name="Line 25">
            <a:extLst>
              <a:ext uri="{FF2B5EF4-FFF2-40B4-BE49-F238E27FC236}">
                <a16:creationId xmlns:a16="http://schemas.microsoft.com/office/drawing/2014/main" id="{EB81DFD9-E540-40BB-8FBA-96FE074C922F}"/>
              </a:ext>
            </a:extLst>
          </p:cNvPr>
          <p:cNvSpPr>
            <a:spLocks noChangeShapeType="1"/>
          </p:cNvSpPr>
          <p:nvPr/>
        </p:nvSpPr>
        <p:spPr bwMode="auto">
          <a:xfrm flipV="1">
            <a:off x="3143250" y="3789362"/>
            <a:ext cx="0" cy="276225"/>
          </a:xfrm>
          <a:prstGeom prst="line">
            <a:avLst/>
          </a:prstGeom>
          <a:noFill/>
          <a:ln w="28575">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66" name="Line 26">
            <a:extLst>
              <a:ext uri="{FF2B5EF4-FFF2-40B4-BE49-F238E27FC236}">
                <a16:creationId xmlns:a16="http://schemas.microsoft.com/office/drawing/2014/main" id="{392E0D64-D0D4-4FAE-BCF6-5CA48BED64AF}"/>
              </a:ext>
            </a:extLst>
          </p:cNvPr>
          <p:cNvSpPr>
            <a:spLocks noChangeShapeType="1"/>
          </p:cNvSpPr>
          <p:nvPr/>
        </p:nvSpPr>
        <p:spPr bwMode="auto">
          <a:xfrm flipV="1">
            <a:off x="5295900" y="3811587"/>
            <a:ext cx="0" cy="276225"/>
          </a:xfrm>
          <a:prstGeom prst="line">
            <a:avLst/>
          </a:prstGeom>
          <a:noFill/>
          <a:ln w="28575">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61467" name="Picture 27">
            <a:extLst>
              <a:ext uri="{FF2B5EF4-FFF2-40B4-BE49-F238E27FC236}">
                <a16:creationId xmlns:a16="http://schemas.microsoft.com/office/drawing/2014/main" id="{3AFDBA67-53C0-42F2-A967-826BA85B192B}"/>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8913" y="3067050"/>
            <a:ext cx="503237"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1468" name="Rectangle 28">
            <a:extLst>
              <a:ext uri="{FF2B5EF4-FFF2-40B4-BE49-F238E27FC236}">
                <a16:creationId xmlns:a16="http://schemas.microsoft.com/office/drawing/2014/main" id="{B6684FAC-F52B-4B5F-AAD2-7FC8BE603978}"/>
              </a:ext>
            </a:extLst>
          </p:cNvPr>
          <p:cNvSpPr>
            <a:spLocks noChangeArrowheads="1"/>
          </p:cNvSpPr>
          <p:nvPr/>
        </p:nvSpPr>
        <p:spPr bwMode="auto">
          <a:xfrm>
            <a:off x="3854450" y="2751137"/>
            <a:ext cx="8302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400" b="1">
                <a:latin typeface="Arial" charset="0"/>
                <a:cs typeface="CordiaUPC" charset="0"/>
              </a:rPr>
              <a:t>Station</a:t>
            </a:r>
          </a:p>
        </p:txBody>
      </p:sp>
      <p:sp>
        <p:nvSpPr>
          <p:cNvPr id="61469" name="Line 29">
            <a:extLst>
              <a:ext uri="{FF2B5EF4-FFF2-40B4-BE49-F238E27FC236}">
                <a16:creationId xmlns:a16="http://schemas.microsoft.com/office/drawing/2014/main" id="{C60A0A0F-CE72-44D7-975E-CEEE52F8C05C}"/>
              </a:ext>
            </a:extLst>
          </p:cNvPr>
          <p:cNvSpPr>
            <a:spLocks noChangeShapeType="1"/>
          </p:cNvSpPr>
          <p:nvPr/>
        </p:nvSpPr>
        <p:spPr bwMode="auto">
          <a:xfrm flipV="1">
            <a:off x="4232275" y="3529012"/>
            <a:ext cx="0" cy="276225"/>
          </a:xfrm>
          <a:prstGeom prst="line">
            <a:avLst/>
          </a:prstGeom>
          <a:noFill/>
          <a:ln w="28575">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61470" name="Picture 30">
            <a:extLst>
              <a:ext uri="{FF2B5EF4-FFF2-40B4-BE49-F238E27FC236}">
                <a16:creationId xmlns:a16="http://schemas.microsoft.com/office/drawing/2014/main" id="{5F752DCE-8607-4183-90BE-A231D5D1DD4E}"/>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27238" y="3046412"/>
            <a:ext cx="503237"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1471" name="Rectangle 31">
            <a:extLst>
              <a:ext uri="{FF2B5EF4-FFF2-40B4-BE49-F238E27FC236}">
                <a16:creationId xmlns:a16="http://schemas.microsoft.com/office/drawing/2014/main" id="{76FA87F0-8319-4482-8D1D-671DFB951DEB}"/>
              </a:ext>
            </a:extLst>
          </p:cNvPr>
          <p:cNvSpPr>
            <a:spLocks noChangeArrowheads="1"/>
          </p:cNvSpPr>
          <p:nvPr/>
        </p:nvSpPr>
        <p:spPr bwMode="auto">
          <a:xfrm>
            <a:off x="1882775" y="2717800"/>
            <a:ext cx="8302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400" b="1">
                <a:latin typeface="Arial" charset="0"/>
                <a:cs typeface="CordiaUPC" charset="0"/>
              </a:rPr>
              <a:t>Station</a:t>
            </a:r>
          </a:p>
        </p:txBody>
      </p:sp>
      <p:sp>
        <p:nvSpPr>
          <p:cNvPr id="61472" name="Line 32">
            <a:extLst>
              <a:ext uri="{FF2B5EF4-FFF2-40B4-BE49-F238E27FC236}">
                <a16:creationId xmlns:a16="http://schemas.microsoft.com/office/drawing/2014/main" id="{20D1702E-1FCF-4130-955C-79759149F277}"/>
              </a:ext>
            </a:extLst>
          </p:cNvPr>
          <p:cNvSpPr>
            <a:spLocks noChangeShapeType="1"/>
          </p:cNvSpPr>
          <p:nvPr/>
        </p:nvSpPr>
        <p:spPr bwMode="auto">
          <a:xfrm flipV="1">
            <a:off x="2260600" y="3517900"/>
            <a:ext cx="0" cy="276225"/>
          </a:xfrm>
          <a:prstGeom prst="line">
            <a:avLst/>
          </a:prstGeom>
          <a:noFill/>
          <a:ln w="28575">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61473" name="Picture 33">
            <a:extLst>
              <a:ext uri="{FF2B5EF4-FFF2-40B4-BE49-F238E27FC236}">
                <a16:creationId xmlns:a16="http://schemas.microsoft.com/office/drawing/2014/main" id="{E923B966-5CFB-4B00-BAF9-A57353C305A4}"/>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13463" y="3044825"/>
            <a:ext cx="503237"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1474" name="Rectangle 34">
            <a:extLst>
              <a:ext uri="{FF2B5EF4-FFF2-40B4-BE49-F238E27FC236}">
                <a16:creationId xmlns:a16="http://schemas.microsoft.com/office/drawing/2014/main" id="{73527651-96D9-40EC-B05F-B7814E85DA17}"/>
              </a:ext>
            </a:extLst>
          </p:cNvPr>
          <p:cNvSpPr>
            <a:spLocks noChangeArrowheads="1"/>
          </p:cNvSpPr>
          <p:nvPr/>
        </p:nvSpPr>
        <p:spPr bwMode="auto">
          <a:xfrm>
            <a:off x="5969000" y="2728912"/>
            <a:ext cx="8302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eaLnBrk="1" hangingPunct="1">
              <a:defRPr/>
            </a:pPr>
            <a:r>
              <a:rPr lang="th-TH" altLang="en-US" sz="1400" b="1">
                <a:latin typeface="Arial" charset="0"/>
                <a:cs typeface="CordiaUPC" charset="0"/>
              </a:rPr>
              <a:t>Station</a:t>
            </a:r>
          </a:p>
        </p:txBody>
      </p:sp>
      <p:sp>
        <p:nvSpPr>
          <p:cNvPr id="61475" name="Line 35">
            <a:extLst>
              <a:ext uri="{FF2B5EF4-FFF2-40B4-BE49-F238E27FC236}">
                <a16:creationId xmlns:a16="http://schemas.microsoft.com/office/drawing/2014/main" id="{CF138003-81FF-49F1-BC78-A903D4825030}"/>
              </a:ext>
            </a:extLst>
          </p:cNvPr>
          <p:cNvSpPr>
            <a:spLocks noChangeShapeType="1"/>
          </p:cNvSpPr>
          <p:nvPr/>
        </p:nvSpPr>
        <p:spPr bwMode="auto">
          <a:xfrm flipV="1">
            <a:off x="6346825" y="3506787"/>
            <a:ext cx="0" cy="276225"/>
          </a:xfrm>
          <a:prstGeom prst="line">
            <a:avLst/>
          </a:prstGeom>
          <a:noFill/>
          <a:ln w="28575">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76" name="Line 36">
            <a:extLst>
              <a:ext uri="{FF2B5EF4-FFF2-40B4-BE49-F238E27FC236}">
                <a16:creationId xmlns:a16="http://schemas.microsoft.com/office/drawing/2014/main" id="{53C08C6C-FB84-469A-A723-CFC59076E672}"/>
              </a:ext>
            </a:extLst>
          </p:cNvPr>
          <p:cNvSpPr>
            <a:spLocks noChangeShapeType="1"/>
          </p:cNvSpPr>
          <p:nvPr/>
        </p:nvSpPr>
        <p:spPr bwMode="auto">
          <a:xfrm>
            <a:off x="5973763" y="3890962"/>
            <a:ext cx="460375" cy="4159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Tree>
    <p:extLst>
      <p:ext uri="{BB962C8B-B14F-4D97-AF65-F5344CB8AC3E}">
        <p14:creationId xmlns:p14="http://schemas.microsoft.com/office/powerpoint/2010/main" val="3181864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798C0A2-5F26-4375-9C72-99BAB0F35064}"/>
              </a:ext>
            </a:extLst>
          </p:cNvPr>
          <p:cNvSpPr>
            <a:spLocks noGrp="1" noChangeArrowheads="1"/>
          </p:cNvSpPr>
          <p:nvPr>
            <p:ph type="title"/>
          </p:nvPr>
        </p:nvSpPr>
        <p:spPr/>
        <p:txBody>
          <a:bodyPr/>
          <a:lstStyle/>
          <a:p>
            <a:r>
              <a:rPr lang="en-US" altLang="en-US"/>
              <a:t>Data Transmission</a:t>
            </a:r>
            <a:endParaRPr lang="en-US" altLang="en-US" b="0"/>
          </a:p>
        </p:txBody>
      </p:sp>
      <p:sp>
        <p:nvSpPr>
          <p:cNvPr id="31747" name="Line 3">
            <a:extLst>
              <a:ext uri="{FF2B5EF4-FFF2-40B4-BE49-F238E27FC236}">
                <a16:creationId xmlns:a16="http://schemas.microsoft.com/office/drawing/2014/main" id="{09D620BD-A2B6-40D9-823A-91D017F07ED3}"/>
              </a:ext>
            </a:extLst>
          </p:cNvPr>
          <p:cNvSpPr>
            <a:spLocks noChangeShapeType="1"/>
          </p:cNvSpPr>
          <p:nvPr/>
        </p:nvSpPr>
        <p:spPr bwMode="auto">
          <a:xfrm>
            <a:off x="3417888" y="2217738"/>
            <a:ext cx="0" cy="126841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31748" name="Line 4">
            <a:extLst>
              <a:ext uri="{FF2B5EF4-FFF2-40B4-BE49-F238E27FC236}">
                <a16:creationId xmlns:a16="http://schemas.microsoft.com/office/drawing/2014/main" id="{8896DC39-7877-402B-9F95-F3BB7F96CBC6}"/>
              </a:ext>
            </a:extLst>
          </p:cNvPr>
          <p:cNvSpPr>
            <a:spLocks noChangeShapeType="1"/>
          </p:cNvSpPr>
          <p:nvPr/>
        </p:nvSpPr>
        <p:spPr bwMode="auto">
          <a:xfrm>
            <a:off x="3417888" y="2217738"/>
            <a:ext cx="33496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31749" name="Line 5">
            <a:extLst>
              <a:ext uri="{FF2B5EF4-FFF2-40B4-BE49-F238E27FC236}">
                <a16:creationId xmlns:a16="http://schemas.microsoft.com/office/drawing/2014/main" id="{AE44E850-F746-4C9B-AC21-7BF1382CB1D7}"/>
              </a:ext>
            </a:extLst>
          </p:cNvPr>
          <p:cNvSpPr>
            <a:spLocks noChangeShapeType="1"/>
          </p:cNvSpPr>
          <p:nvPr/>
        </p:nvSpPr>
        <p:spPr bwMode="auto">
          <a:xfrm>
            <a:off x="3432175" y="3476625"/>
            <a:ext cx="311150"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31750" name="Line 6">
            <a:extLst>
              <a:ext uri="{FF2B5EF4-FFF2-40B4-BE49-F238E27FC236}">
                <a16:creationId xmlns:a16="http://schemas.microsoft.com/office/drawing/2014/main" id="{62A4E995-2574-4819-BBDC-938EAE412584}"/>
              </a:ext>
            </a:extLst>
          </p:cNvPr>
          <p:cNvSpPr>
            <a:spLocks noChangeShapeType="1"/>
          </p:cNvSpPr>
          <p:nvPr/>
        </p:nvSpPr>
        <p:spPr bwMode="auto">
          <a:xfrm>
            <a:off x="3133725" y="2835275"/>
            <a:ext cx="298450" cy="111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31752" name="Rectangle 8">
            <a:extLst>
              <a:ext uri="{FF2B5EF4-FFF2-40B4-BE49-F238E27FC236}">
                <a16:creationId xmlns:a16="http://schemas.microsoft.com/office/drawing/2014/main" id="{4C3FFCDB-5711-4B82-B89A-EE9A5504EFFE}"/>
              </a:ext>
            </a:extLst>
          </p:cNvPr>
          <p:cNvSpPr>
            <a:spLocks noChangeArrowheads="1"/>
          </p:cNvSpPr>
          <p:nvPr/>
        </p:nvSpPr>
        <p:spPr bwMode="auto">
          <a:xfrm>
            <a:off x="3751263" y="1952625"/>
            <a:ext cx="2263775"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a:latin typeface="Arial" charset="0"/>
                <a:ea typeface="Arial" charset="0"/>
                <a:cs typeface="Arial" charset="0"/>
              </a:rPr>
              <a:t>Parallel</a:t>
            </a:r>
            <a:endParaRPr lang="en-US" altLang="en-US" sz="2400">
              <a:latin typeface="Times New Roman" charset="0"/>
              <a:cs typeface="CordiaUPC" charset="0"/>
            </a:endParaRPr>
          </a:p>
        </p:txBody>
      </p:sp>
      <p:sp>
        <p:nvSpPr>
          <p:cNvPr id="31753" name="Rectangle 9">
            <a:extLst>
              <a:ext uri="{FF2B5EF4-FFF2-40B4-BE49-F238E27FC236}">
                <a16:creationId xmlns:a16="http://schemas.microsoft.com/office/drawing/2014/main" id="{D4885DF0-CE20-4568-913C-0CF708FE9410}"/>
              </a:ext>
            </a:extLst>
          </p:cNvPr>
          <p:cNvSpPr>
            <a:spLocks noChangeArrowheads="1"/>
          </p:cNvSpPr>
          <p:nvPr/>
        </p:nvSpPr>
        <p:spPr bwMode="auto">
          <a:xfrm>
            <a:off x="3743325" y="3155950"/>
            <a:ext cx="2263775"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a:latin typeface="Arial" charset="0"/>
                <a:ea typeface="Arial" charset="0"/>
                <a:cs typeface="Arial" charset="0"/>
              </a:rPr>
              <a:t>Serial</a:t>
            </a:r>
            <a:endParaRPr lang="en-US" altLang="en-US" sz="2400">
              <a:latin typeface="Times New Roman" charset="0"/>
              <a:cs typeface="CordiaUPC" charset="0"/>
            </a:endParaRPr>
          </a:p>
        </p:txBody>
      </p:sp>
      <p:sp>
        <p:nvSpPr>
          <p:cNvPr id="31754" name="Rectangle 10">
            <a:extLst>
              <a:ext uri="{FF2B5EF4-FFF2-40B4-BE49-F238E27FC236}">
                <a16:creationId xmlns:a16="http://schemas.microsoft.com/office/drawing/2014/main" id="{B973028E-3C71-41DD-8458-F8AD2D7FFAA9}"/>
              </a:ext>
            </a:extLst>
          </p:cNvPr>
          <p:cNvSpPr>
            <a:spLocks noChangeArrowheads="1"/>
          </p:cNvSpPr>
          <p:nvPr/>
        </p:nvSpPr>
        <p:spPr bwMode="auto">
          <a:xfrm>
            <a:off x="5035550" y="4059238"/>
            <a:ext cx="1860550" cy="461962"/>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1800" b="1">
                <a:latin typeface="Arial" charset="0"/>
                <a:ea typeface="Arial" charset="0"/>
                <a:cs typeface="Arial" charset="0"/>
              </a:rPr>
              <a:t>Asynchronous</a:t>
            </a:r>
            <a:endParaRPr lang="en-US" altLang="en-US" sz="2400">
              <a:latin typeface="Times New Roman" charset="0"/>
              <a:cs typeface="CordiaUPC" charset="0"/>
            </a:endParaRPr>
          </a:p>
        </p:txBody>
      </p:sp>
      <p:sp>
        <p:nvSpPr>
          <p:cNvPr id="31755" name="Rectangle 11">
            <a:extLst>
              <a:ext uri="{FF2B5EF4-FFF2-40B4-BE49-F238E27FC236}">
                <a16:creationId xmlns:a16="http://schemas.microsoft.com/office/drawing/2014/main" id="{C47D29E5-871D-458E-95AA-603D2F3FB47A}"/>
              </a:ext>
            </a:extLst>
          </p:cNvPr>
          <p:cNvSpPr>
            <a:spLocks noChangeArrowheads="1"/>
          </p:cNvSpPr>
          <p:nvPr/>
        </p:nvSpPr>
        <p:spPr bwMode="auto">
          <a:xfrm>
            <a:off x="579438" y="2533650"/>
            <a:ext cx="2551112" cy="600075"/>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2000" b="1">
                <a:latin typeface="Arial" charset="0"/>
                <a:ea typeface="Arial" charset="0"/>
                <a:cs typeface="Arial" charset="0"/>
              </a:rPr>
              <a:t>Data Transmission</a:t>
            </a:r>
            <a:endParaRPr lang="en-US" altLang="en-US" sz="2400">
              <a:latin typeface="Times New Roman" charset="0"/>
              <a:cs typeface="CordiaUPC" charset="0"/>
            </a:endParaRPr>
          </a:p>
        </p:txBody>
      </p:sp>
      <p:sp>
        <p:nvSpPr>
          <p:cNvPr id="31756" name="Rectangle 12">
            <a:extLst>
              <a:ext uri="{FF2B5EF4-FFF2-40B4-BE49-F238E27FC236}">
                <a16:creationId xmlns:a16="http://schemas.microsoft.com/office/drawing/2014/main" id="{D2B32D68-34BB-424A-9337-673C480C6B73}"/>
              </a:ext>
            </a:extLst>
          </p:cNvPr>
          <p:cNvSpPr>
            <a:spLocks noChangeArrowheads="1"/>
          </p:cNvSpPr>
          <p:nvPr/>
        </p:nvSpPr>
        <p:spPr bwMode="auto">
          <a:xfrm>
            <a:off x="5026025" y="4776788"/>
            <a:ext cx="1860550" cy="461962"/>
          </a:xfrm>
          <a:prstGeom prst="rect">
            <a:avLst/>
          </a:prstGeom>
          <a:gradFill rotWithShape="0">
            <a:gsLst>
              <a:gs pos="0">
                <a:srgbClr val="FFFF99"/>
              </a:gs>
              <a:gs pos="50000">
                <a:srgbClr val="FFFF99">
                  <a:gamma/>
                  <a:tint val="0"/>
                  <a:invGamma/>
                </a:srgbClr>
              </a:gs>
              <a:gs pos="100000">
                <a:srgbClr val="FFFF99"/>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en-US" altLang="en-US" sz="1800" b="1">
                <a:latin typeface="Arial" charset="0"/>
                <a:ea typeface="Arial" charset="0"/>
                <a:cs typeface="Arial" charset="0"/>
              </a:rPr>
              <a:t>Synchronous</a:t>
            </a:r>
            <a:endParaRPr lang="en-US" altLang="en-US" sz="2400">
              <a:latin typeface="Times New Roman" charset="0"/>
              <a:cs typeface="CordiaUPC" charset="0"/>
            </a:endParaRPr>
          </a:p>
        </p:txBody>
      </p:sp>
      <p:sp>
        <p:nvSpPr>
          <p:cNvPr id="31757" name="Freeform 13">
            <a:extLst>
              <a:ext uri="{FF2B5EF4-FFF2-40B4-BE49-F238E27FC236}">
                <a16:creationId xmlns:a16="http://schemas.microsoft.com/office/drawing/2014/main" id="{BB81BEC2-EC0C-4359-9579-EB12A01BDA4E}"/>
              </a:ext>
            </a:extLst>
          </p:cNvPr>
          <p:cNvSpPr>
            <a:spLocks/>
          </p:cNvSpPr>
          <p:nvPr/>
        </p:nvSpPr>
        <p:spPr bwMode="auto">
          <a:xfrm>
            <a:off x="4791075" y="3752850"/>
            <a:ext cx="254000" cy="542925"/>
          </a:xfrm>
          <a:custGeom>
            <a:avLst/>
            <a:gdLst>
              <a:gd name="T0" fmla="*/ 0 w 145"/>
              <a:gd name="T1" fmla="*/ 0 h 342"/>
              <a:gd name="T2" fmla="*/ 0 w 145"/>
              <a:gd name="T3" fmla="*/ 542925 h 342"/>
              <a:gd name="T4" fmla="*/ 254000 w 145"/>
              <a:gd name="T5" fmla="*/ 542925 h 342"/>
              <a:gd name="T6" fmla="*/ 0 60000 65536"/>
              <a:gd name="T7" fmla="*/ 0 60000 65536"/>
              <a:gd name="T8" fmla="*/ 0 60000 65536"/>
            </a:gdLst>
            <a:ahLst/>
            <a:cxnLst>
              <a:cxn ang="T6">
                <a:pos x="T0" y="T1"/>
              </a:cxn>
              <a:cxn ang="T7">
                <a:pos x="T2" y="T3"/>
              </a:cxn>
              <a:cxn ang="T8">
                <a:pos x="T4" y="T5"/>
              </a:cxn>
            </a:cxnLst>
            <a:rect l="0" t="0" r="r" b="b"/>
            <a:pathLst>
              <a:path w="145" h="342">
                <a:moveTo>
                  <a:pt x="0" y="0"/>
                </a:moveTo>
                <a:lnTo>
                  <a:pt x="0" y="342"/>
                </a:lnTo>
                <a:lnTo>
                  <a:pt x="145" y="342"/>
                </a:lnTo>
              </a:path>
            </a:pathLst>
          </a:custGeom>
          <a:noFill/>
          <a:ln w="190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31758" name="Freeform 14">
            <a:extLst>
              <a:ext uri="{FF2B5EF4-FFF2-40B4-BE49-F238E27FC236}">
                <a16:creationId xmlns:a16="http://schemas.microsoft.com/office/drawing/2014/main" id="{4F4A1032-B1F8-4EEA-BFB3-1A320EE863D4}"/>
              </a:ext>
            </a:extLst>
          </p:cNvPr>
          <p:cNvSpPr>
            <a:spLocks/>
          </p:cNvSpPr>
          <p:nvPr/>
        </p:nvSpPr>
        <p:spPr bwMode="auto">
          <a:xfrm>
            <a:off x="4794250" y="4297363"/>
            <a:ext cx="230188" cy="750887"/>
          </a:xfrm>
          <a:custGeom>
            <a:avLst/>
            <a:gdLst>
              <a:gd name="T0" fmla="*/ 0 w 145"/>
              <a:gd name="T1" fmla="*/ 0 h 342"/>
              <a:gd name="T2" fmla="*/ 0 w 145"/>
              <a:gd name="T3" fmla="*/ 750887 h 342"/>
              <a:gd name="T4" fmla="*/ 230188 w 145"/>
              <a:gd name="T5" fmla="*/ 750887 h 342"/>
              <a:gd name="T6" fmla="*/ 0 60000 65536"/>
              <a:gd name="T7" fmla="*/ 0 60000 65536"/>
              <a:gd name="T8" fmla="*/ 0 60000 65536"/>
            </a:gdLst>
            <a:ahLst/>
            <a:cxnLst>
              <a:cxn ang="T6">
                <a:pos x="T0" y="T1"/>
              </a:cxn>
              <a:cxn ang="T7">
                <a:pos x="T2" y="T3"/>
              </a:cxn>
              <a:cxn ang="T8">
                <a:pos x="T4" y="T5"/>
              </a:cxn>
            </a:cxnLst>
            <a:rect l="0" t="0" r="r" b="b"/>
            <a:pathLst>
              <a:path w="145" h="342">
                <a:moveTo>
                  <a:pt x="0" y="0"/>
                </a:moveTo>
                <a:lnTo>
                  <a:pt x="0" y="342"/>
                </a:lnTo>
                <a:lnTo>
                  <a:pt x="145" y="342"/>
                </a:lnTo>
              </a:path>
            </a:pathLst>
          </a:custGeom>
          <a:noFill/>
          <a:ln w="190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828191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Group 23">
            <a:extLst>
              <a:ext uri="{FF2B5EF4-FFF2-40B4-BE49-F238E27FC236}">
                <a16:creationId xmlns:a16="http://schemas.microsoft.com/office/drawing/2014/main" id="{EC52ADD9-E834-45E7-BA41-A94DD61CE544}"/>
              </a:ext>
            </a:extLst>
          </p:cNvPr>
          <p:cNvGrpSpPr>
            <a:grpSpLocks/>
          </p:cNvGrpSpPr>
          <p:nvPr/>
        </p:nvGrpSpPr>
        <p:grpSpPr bwMode="auto">
          <a:xfrm>
            <a:off x="1993900" y="3784600"/>
            <a:ext cx="5334000" cy="228600"/>
            <a:chOff x="960" y="1440"/>
            <a:chExt cx="3464" cy="672"/>
          </a:xfrm>
        </p:grpSpPr>
        <p:sp>
          <p:nvSpPr>
            <p:cNvPr id="46104" name="Line 24">
              <a:extLst>
                <a:ext uri="{FF2B5EF4-FFF2-40B4-BE49-F238E27FC236}">
                  <a16:creationId xmlns:a16="http://schemas.microsoft.com/office/drawing/2014/main" id="{0FD0D56B-2283-407B-A9A1-60B4977A042A}"/>
                </a:ext>
              </a:extLst>
            </p:cNvPr>
            <p:cNvSpPr>
              <a:spLocks noChangeShapeType="1"/>
            </p:cNvSpPr>
            <p:nvPr/>
          </p:nvSpPr>
          <p:spPr bwMode="auto">
            <a:xfrm>
              <a:off x="960" y="1440"/>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05" name="Line 25">
              <a:extLst>
                <a:ext uri="{FF2B5EF4-FFF2-40B4-BE49-F238E27FC236}">
                  <a16:creationId xmlns:a16="http://schemas.microsoft.com/office/drawing/2014/main" id="{C9E1E110-AC50-41BF-A583-5D6D2EE52D15}"/>
                </a:ext>
              </a:extLst>
            </p:cNvPr>
            <p:cNvSpPr>
              <a:spLocks noChangeShapeType="1"/>
            </p:cNvSpPr>
            <p:nvPr/>
          </p:nvSpPr>
          <p:spPr bwMode="auto">
            <a:xfrm>
              <a:off x="960" y="1538"/>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06" name="Line 26">
              <a:extLst>
                <a:ext uri="{FF2B5EF4-FFF2-40B4-BE49-F238E27FC236}">
                  <a16:creationId xmlns:a16="http://schemas.microsoft.com/office/drawing/2014/main" id="{1793491F-237C-4804-BB9B-F49F667B89E0}"/>
                </a:ext>
              </a:extLst>
            </p:cNvPr>
            <p:cNvSpPr>
              <a:spLocks noChangeShapeType="1"/>
            </p:cNvSpPr>
            <p:nvPr/>
          </p:nvSpPr>
          <p:spPr bwMode="auto">
            <a:xfrm>
              <a:off x="960" y="1631"/>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07" name="Line 27">
              <a:extLst>
                <a:ext uri="{FF2B5EF4-FFF2-40B4-BE49-F238E27FC236}">
                  <a16:creationId xmlns:a16="http://schemas.microsoft.com/office/drawing/2014/main" id="{2CE51830-D4BC-400E-B6F0-8E72B89382A9}"/>
                </a:ext>
              </a:extLst>
            </p:cNvPr>
            <p:cNvSpPr>
              <a:spLocks noChangeShapeType="1"/>
            </p:cNvSpPr>
            <p:nvPr/>
          </p:nvSpPr>
          <p:spPr bwMode="auto">
            <a:xfrm>
              <a:off x="960" y="1729"/>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08" name="Line 28">
              <a:extLst>
                <a:ext uri="{FF2B5EF4-FFF2-40B4-BE49-F238E27FC236}">
                  <a16:creationId xmlns:a16="http://schemas.microsoft.com/office/drawing/2014/main" id="{5716A3C3-A19A-4D0C-B848-E51546C26EC9}"/>
                </a:ext>
              </a:extLst>
            </p:cNvPr>
            <p:cNvSpPr>
              <a:spLocks noChangeShapeType="1"/>
            </p:cNvSpPr>
            <p:nvPr/>
          </p:nvSpPr>
          <p:spPr bwMode="auto">
            <a:xfrm>
              <a:off x="960" y="1823"/>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09" name="Line 29">
              <a:extLst>
                <a:ext uri="{FF2B5EF4-FFF2-40B4-BE49-F238E27FC236}">
                  <a16:creationId xmlns:a16="http://schemas.microsoft.com/office/drawing/2014/main" id="{8C657E8C-B3CA-4155-AFA5-9B85A7A0459F}"/>
                </a:ext>
              </a:extLst>
            </p:cNvPr>
            <p:cNvSpPr>
              <a:spLocks noChangeShapeType="1"/>
            </p:cNvSpPr>
            <p:nvPr/>
          </p:nvSpPr>
          <p:spPr bwMode="auto">
            <a:xfrm>
              <a:off x="960" y="1921"/>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10" name="Line 30">
              <a:extLst>
                <a:ext uri="{FF2B5EF4-FFF2-40B4-BE49-F238E27FC236}">
                  <a16:creationId xmlns:a16="http://schemas.microsoft.com/office/drawing/2014/main" id="{670C892F-7D28-4659-A4DA-F2C92391095E}"/>
                </a:ext>
              </a:extLst>
            </p:cNvPr>
            <p:cNvSpPr>
              <a:spLocks noChangeShapeType="1"/>
            </p:cNvSpPr>
            <p:nvPr/>
          </p:nvSpPr>
          <p:spPr bwMode="auto">
            <a:xfrm>
              <a:off x="960" y="2014"/>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11" name="Line 31">
              <a:extLst>
                <a:ext uri="{FF2B5EF4-FFF2-40B4-BE49-F238E27FC236}">
                  <a16:creationId xmlns:a16="http://schemas.microsoft.com/office/drawing/2014/main" id="{2BC5DDC2-13EB-4E1B-968B-8BD5B945F49A}"/>
                </a:ext>
              </a:extLst>
            </p:cNvPr>
            <p:cNvSpPr>
              <a:spLocks noChangeShapeType="1"/>
            </p:cNvSpPr>
            <p:nvPr/>
          </p:nvSpPr>
          <p:spPr bwMode="auto">
            <a:xfrm>
              <a:off x="960" y="2112"/>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sp>
        <p:nvSpPr>
          <p:cNvPr id="46082" name="Rectangle 2">
            <a:extLst>
              <a:ext uri="{FF2B5EF4-FFF2-40B4-BE49-F238E27FC236}">
                <a16:creationId xmlns:a16="http://schemas.microsoft.com/office/drawing/2014/main" id="{73580933-80CE-4E52-BCA0-C185DADFD07B}"/>
              </a:ext>
            </a:extLst>
          </p:cNvPr>
          <p:cNvSpPr>
            <a:spLocks noGrp="1" noChangeArrowheads="1"/>
          </p:cNvSpPr>
          <p:nvPr>
            <p:ph type="title"/>
          </p:nvPr>
        </p:nvSpPr>
        <p:spPr/>
        <p:txBody>
          <a:bodyPr/>
          <a:lstStyle/>
          <a:p>
            <a:r>
              <a:rPr lang="th-TH" altLang="en-US"/>
              <a:t>Parallel Transmission</a:t>
            </a:r>
          </a:p>
        </p:txBody>
      </p:sp>
      <p:sp>
        <p:nvSpPr>
          <p:cNvPr id="46083" name="Rectangle 3">
            <a:extLst>
              <a:ext uri="{FF2B5EF4-FFF2-40B4-BE49-F238E27FC236}">
                <a16:creationId xmlns:a16="http://schemas.microsoft.com/office/drawing/2014/main" id="{75794F2A-F418-41BB-9733-0567F9A7735E}"/>
              </a:ext>
            </a:extLst>
          </p:cNvPr>
          <p:cNvSpPr>
            <a:spLocks noGrp="1" noChangeArrowheads="1"/>
          </p:cNvSpPr>
          <p:nvPr>
            <p:ph type="body" idx="1"/>
          </p:nvPr>
        </p:nvSpPr>
        <p:spPr/>
        <p:txBody>
          <a:bodyPr/>
          <a:lstStyle/>
          <a:p>
            <a:r>
              <a:rPr lang="en-US" altLang="en-US" dirty="0"/>
              <a:t>Simultaneous transmission results in high speed</a:t>
            </a:r>
          </a:p>
          <a:p>
            <a:r>
              <a:rPr lang="en-US" altLang="en-US" dirty="0"/>
              <a:t>Required more data lines, hence higher cost</a:t>
            </a:r>
          </a:p>
          <a:p>
            <a:r>
              <a:rPr lang="en-US" altLang="en-US" dirty="0"/>
              <a:t>Usually limited to short distances because its costs and crosstalk</a:t>
            </a:r>
          </a:p>
        </p:txBody>
      </p:sp>
      <p:pic>
        <p:nvPicPr>
          <p:cNvPr id="46084" name="Picture 4">
            <a:extLst>
              <a:ext uri="{FF2B5EF4-FFF2-40B4-BE49-F238E27FC236}">
                <a16:creationId xmlns:a16="http://schemas.microsoft.com/office/drawing/2014/main" id="{FBD62E08-4324-4F33-A058-6F48AFD19152}"/>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60537" y="3675063"/>
            <a:ext cx="6540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6086" name="Rectangle 6">
            <a:extLst>
              <a:ext uri="{FF2B5EF4-FFF2-40B4-BE49-F238E27FC236}">
                <a16:creationId xmlns:a16="http://schemas.microsoft.com/office/drawing/2014/main" id="{1C79C55C-4F4D-4E20-9E50-A841D92AE51D}"/>
              </a:ext>
            </a:extLst>
          </p:cNvPr>
          <p:cNvSpPr>
            <a:spLocks noChangeArrowheads="1"/>
          </p:cNvSpPr>
          <p:nvPr/>
        </p:nvSpPr>
        <p:spPr bwMode="auto">
          <a:xfrm>
            <a:off x="6500812" y="4572000"/>
            <a:ext cx="24145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th-TH" altLang="en-US" sz="1600" b="1">
                <a:latin typeface="Arial" charset="0"/>
                <a:cs typeface="CordiaUPC" charset="0"/>
              </a:rPr>
              <a:t>Need eight data lines </a:t>
            </a:r>
          </a:p>
          <a:p>
            <a:pPr algn="ctr" eaLnBrk="1" hangingPunct="1">
              <a:defRPr/>
            </a:pPr>
            <a:r>
              <a:rPr lang="th-TH" altLang="en-US" sz="1600" b="1">
                <a:latin typeface="Arial" charset="0"/>
                <a:cs typeface="CordiaUPC" charset="0"/>
              </a:rPr>
              <a:t>for sending each byte</a:t>
            </a:r>
            <a:endParaRPr lang="th-TH" altLang="en-US" sz="1800">
              <a:cs typeface="CordiaUPC" charset="0"/>
            </a:endParaRPr>
          </a:p>
        </p:txBody>
      </p:sp>
      <p:grpSp>
        <p:nvGrpSpPr>
          <p:cNvPr id="24582" name="Group 22">
            <a:extLst>
              <a:ext uri="{FF2B5EF4-FFF2-40B4-BE49-F238E27FC236}">
                <a16:creationId xmlns:a16="http://schemas.microsoft.com/office/drawing/2014/main" id="{596AA12F-A04E-4ADB-869C-3488CA93F411}"/>
              </a:ext>
            </a:extLst>
          </p:cNvPr>
          <p:cNvGrpSpPr>
            <a:grpSpLocks/>
          </p:cNvGrpSpPr>
          <p:nvPr/>
        </p:nvGrpSpPr>
        <p:grpSpPr bwMode="auto">
          <a:xfrm>
            <a:off x="3546475" y="4430713"/>
            <a:ext cx="2166937" cy="1066800"/>
            <a:chOff x="960" y="1440"/>
            <a:chExt cx="3464" cy="672"/>
          </a:xfrm>
        </p:grpSpPr>
        <p:sp>
          <p:nvSpPr>
            <p:cNvPr id="46088" name="Line 8">
              <a:extLst>
                <a:ext uri="{FF2B5EF4-FFF2-40B4-BE49-F238E27FC236}">
                  <a16:creationId xmlns:a16="http://schemas.microsoft.com/office/drawing/2014/main" id="{BB564D35-1C7C-4659-8CAC-EAB14DCA9536}"/>
                </a:ext>
              </a:extLst>
            </p:cNvPr>
            <p:cNvSpPr>
              <a:spLocks noChangeShapeType="1"/>
            </p:cNvSpPr>
            <p:nvPr/>
          </p:nvSpPr>
          <p:spPr bwMode="auto">
            <a:xfrm>
              <a:off x="960" y="1440"/>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094" name="Line 14">
              <a:extLst>
                <a:ext uri="{FF2B5EF4-FFF2-40B4-BE49-F238E27FC236}">
                  <a16:creationId xmlns:a16="http://schemas.microsoft.com/office/drawing/2014/main" id="{2869B0F1-1782-4AF9-B0DC-45EF6F3F86AE}"/>
                </a:ext>
              </a:extLst>
            </p:cNvPr>
            <p:cNvSpPr>
              <a:spLocks noChangeShapeType="1"/>
            </p:cNvSpPr>
            <p:nvPr/>
          </p:nvSpPr>
          <p:spPr bwMode="auto">
            <a:xfrm>
              <a:off x="960" y="1536"/>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095" name="Line 15">
              <a:extLst>
                <a:ext uri="{FF2B5EF4-FFF2-40B4-BE49-F238E27FC236}">
                  <a16:creationId xmlns:a16="http://schemas.microsoft.com/office/drawing/2014/main" id="{2E931A3F-4503-4B8C-9CA1-7B0E7F819FD6}"/>
                </a:ext>
              </a:extLst>
            </p:cNvPr>
            <p:cNvSpPr>
              <a:spLocks noChangeShapeType="1"/>
            </p:cNvSpPr>
            <p:nvPr/>
          </p:nvSpPr>
          <p:spPr bwMode="auto">
            <a:xfrm>
              <a:off x="960" y="1632"/>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096" name="Line 16">
              <a:extLst>
                <a:ext uri="{FF2B5EF4-FFF2-40B4-BE49-F238E27FC236}">
                  <a16:creationId xmlns:a16="http://schemas.microsoft.com/office/drawing/2014/main" id="{A22CD396-D020-4A1E-A8DA-6137C7B49165}"/>
                </a:ext>
              </a:extLst>
            </p:cNvPr>
            <p:cNvSpPr>
              <a:spLocks noChangeShapeType="1"/>
            </p:cNvSpPr>
            <p:nvPr/>
          </p:nvSpPr>
          <p:spPr bwMode="auto">
            <a:xfrm>
              <a:off x="960" y="1728"/>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097" name="Line 17">
              <a:extLst>
                <a:ext uri="{FF2B5EF4-FFF2-40B4-BE49-F238E27FC236}">
                  <a16:creationId xmlns:a16="http://schemas.microsoft.com/office/drawing/2014/main" id="{81D34F4A-94FB-4354-B723-5DFB56B44733}"/>
                </a:ext>
              </a:extLst>
            </p:cNvPr>
            <p:cNvSpPr>
              <a:spLocks noChangeShapeType="1"/>
            </p:cNvSpPr>
            <p:nvPr/>
          </p:nvSpPr>
          <p:spPr bwMode="auto">
            <a:xfrm>
              <a:off x="960" y="1824"/>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098" name="Line 18">
              <a:extLst>
                <a:ext uri="{FF2B5EF4-FFF2-40B4-BE49-F238E27FC236}">
                  <a16:creationId xmlns:a16="http://schemas.microsoft.com/office/drawing/2014/main" id="{4A688984-9E55-46D3-979B-692994FBF2D4}"/>
                </a:ext>
              </a:extLst>
            </p:cNvPr>
            <p:cNvSpPr>
              <a:spLocks noChangeShapeType="1"/>
            </p:cNvSpPr>
            <p:nvPr/>
          </p:nvSpPr>
          <p:spPr bwMode="auto">
            <a:xfrm>
              <a:off x="960" y="1920"/>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099" name="Line 19">
              <a:extLst>
                <a:ext uri="{FF2B5EF4-FFF2-40B4-BE49-F238E27FC236}">
                  <a16:creationId xmlns:a16="http://schemas.microsoft.com/office/drawing/2014/main" id="{C90AD9D2-9008-4395-A51D-27B667B149E2}"/>
                </a:ext>
              </a:extLst>
            </p:cNvPr>
            <p:cNvSpPr>
              <a:spLocks noChangeShapeType="1"/>
            </p:cNvSpPr>
            <p:nvPr/>
          </p:nvSpPr>
          <p:spPr bwMode="auto">
            <a:xfrm>
              <a:off x="960" y="2016"/>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00" name="Line 20">
              <a:extLst>
                <a:ext uri="{FF2B5EF4-FFF2-40B4-BE49-F238E27FC236}">
                  <a16:creationId xmlns:a16="http://schemas.microsoft.com/office/drawing/2014/main" id="{39F934A0-2B15-4426-9626-4106090A8806}"/>
                </a:ext>
              </a:extLst>
            </p:cNvPr>
            <p:cNvSpPr>
              <a:spLocks noChangeShapeType="1"/>
            </p:cNvSpPr>
            <p:nvPr/>
          </p:nvSpPr>
          <p:spPr bwMode="auto">
            <a:xfrm>
              <a:off x="960" y="2112"/>
              <a:ext cx="3464" cy="0"/>
            </a:xfrm>
            <a:prstGeom prst="line">
              <a:avLst/>
            </a:prstGeom>
            <a:noFill/>
            <a:ln w="1270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pic>
        <p:nvPicPr>
          <p:cNvPr id="46101" name="Picture 21">
            <a:extLst>
              <a:ext uri="{FF2B5EF4-FFF2-40B4-BE49-F238E27FC236}">
                <a16:creationId xmlns:a16="http://schemas.microsoft.com/office/drawing/2014/main" id="{89F13B8B-E8EE-4A5E-8815-B84FBAD7A02E}"/>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27900" y="3708400"/>
            <a:ext cx="6540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6123" name="Rectangle 43">
            <a:extLst>
              <a:ext uri="{FF2B5EF4-FFF2-40B4-BE49-F238E27FC236}">
                <a16:creationId xmlns:a16="http://schemas.microsoft.com/office/drawing/2014/main" id="{2631189E-C6BB-4C85-A11A-389ADF0A4B86}"/>
              </a:ext>
            </a:extLst>
          </p:cNvPr>
          <p:cNvSpPr>
            <a:spLocks noChangeArrowheads="1"/>
          </p:cNvSpPr>
          <p:nvPr/>
        </p:nvSpPr>
        <p:spPr bwMode="auto">
          <a:xfrm>
            <a:off x="4484687" y="4225925"/>
            <a:ext cx="2651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eaLnBrk="1" hangingPunct="1">
              <a:spcBef>
                <a:spcPct val="0"/>
              </a:spcBef>
              <a:buClrTx/>
              <a:buSzTx/>
              <a:buFontTx/>
              <a:buNone/>
            </a:pPr>
            <a:r>
              <a:rPr lang="th-TH" altLang="en-US" sz="1000">
                <a:latin typeface="Arial" panose="020B0604020202020204" pitchFamily="34" charset="0"/>
                <a:cs typeface="CordiaUPC" panose="020B0304020202020204" pitchFamily="34" charset="-34"/>
              </a:rPr>
              <a:t>0</a:t>
            </a:r>
          </a:p>
          <a:p>
            <a:pPr eaLnBrk="1" hangingPunct="1">
              <a:spcBef>
                <a:spcPct val="0"/>
              </a:spcBef>
              <a:buClrTx/>
              <a:buSzTx/>
              <a:buFontTx/>
              <a:buNone/>
            </a:pPr>
            <a:r>
              <a:rPr lang="th-TH" altLang="en-US" sz="1000">
                <a:latin typeface="Arial" panose="020B0604020202020204" pitchFamily="34" charset="0"/>
                <a:cs typeface="CordiaUPC" panose="020B0304020202020204" pitchFamily="34" charset="-34"/>
              </a:rPr>
              <a:t>1</a:t>
            </a:r>
          </a:p>
          <a:p>
            <a:pPr eaLnBrk="1" hangingPunct="1">
              <a:spcBef>
                <a:spcPct val="0"/>
              </a:spcBef>
              <a:buClrTx/>
              <a:buSzTx/>
              <a:buFontTx/>
              <a:buNone/>
            </a:pPr>
            <a:r>
              <a:rPr lang="th-TH" altLang="en-US" sz="1000">
                <a:latin typeface="Arial" panose="020B0604020202020204" pitchFamily="34" charset="0"/>
                <a:cs typeface="CordiaUPC" panose="020B0304020202020204" pitchFamily="34" charset="-34"/>
              </a:rPr>
              <a:t>0</a:t>
            </a:r>
          </a:p>
          <a:p>
            <a:pPr eaLnBrk="1" hangingPunct="1">
              <a:spcBef>
                <a:spcPct val="0"/>
              </a:spcBef>
              <a:buClrTx/>
              <a:buSzTx/>
              <a:buFontTx/>
              <a:buNone/>
            </a:pPr>
            <a:r>
              <a:rPr lang="th-TH" altLang="en-US" sz="1000">
                <a:latin typeface="Arial" panose="020B0604020202020204" pitchFamily="34" charset="0"/>
                <a:cs typeface="CordiaUPC" panose="020B0304020202020204" pitchFamily="34" charset="-34"/>
              </a:rPr>
              <a:t>1</a:t>
            </a:r>
          </a:p>
          <a:p>
            <a:pPr eaLnBrk="1" hangingPunct="1">
              <a:spcBef>
                <a:spcPct val="0"/>
              </a:spcBef>
              <a:buClrTx/>
              <a:buSzTx/>
              <a:buFontTx/>
              <a:buNone/>
            </a:pPr>
            <a:r>
              <a:rPr lang="th-TH" altLang="en-US" sz="1000">
                <a:latin typeface="Arial" panose="020B0604020202020204" pitchFamily="34" charset="0"/>
                <a:cs typeface="CordiaUPC" panose="020B0304020202020204" pitchFamily="34" charset="-34"/>
              </a:rPr>
              <a:t>1</a:t>
            </a:r>
          </a:p>
          <a:p>
            <a:pPr eaLnBrk="1" hangingPunct="1">
              <a:spcBef>
                <a:spcPct val="0"/>
              </a:spcBef>
              <a:buClrTx/>
              <a:buSzTx/>
              <a:buFontTx/>
              <a:buNone/>
            </a:pPr>
            <a:r>
              <a:rPr lang="th-TH" altLang="en-US" sz="1000">
                <a:latin typeface="Arial" panose="020B0604020202020204" pitchFamily="34" charset="0"/>
                <a:cs typeface="CordiaUPC" panose="020B0304020202020204" pitchFamily="34" charset="-34"/>
              </a:rPr>
              <a:t>0</a:t>
            </a:r>
          </a:p>
          <a:p>
            <a:pPr eaLnBrk="1" hangingPunct="1">
              <a:spcBef>
                <a:spcPct val="0"/>
              </a:spcBef>
              <a:buClrTx/>
              <a:buSzTx/>
              <a:buFontTx/>
              <a:buNone/>
            </a:pPr>
            <a:r>
              <a:rPr lang="th-TH" altLang="en-US" sz="1000">
                <a:latin typeface="Arial" panose="020B0604020202020204" pitchFamily="34" charset="0"/>
                <a:cs typeface="CordiaUPC" panose="020B0304020202020204" pitchFamily="34" charset="-34"/>
              </a:rPr>
              <a:t>1</a:t>
            </a:r>
          </a:p>
          <a:p>
            <a:pPr eaLnBrk="1" hangingPunct="1">
              <a:spcBef>
                <a:spcPct val="0"/>
              </a:spcBef>
              <a:buClrTx/>
              <a:buSzTx/>
              <a:buFontTx/>
              <a:buNone/>
            </a:pPr>
            <a:r>
              <a:rPr lang="th-TH" altLang="en-US" sz="1000">
                <a:latin typeface="Arial" panose="020B0604020202020204" pitchFamily="34" charset="0"/>
                <a:cs typeface="CordiaUPC" panose="020B0304020202020204" pitchFamily="34" charset="-34"/>
              </a:rPr>
              <a:t>1</a:t>
            </a:r>
          </a:p>
        </p:txBody>
      </p:sp>
      <p:sp>
        <p:nvSpPr>
          <p:cNvPr id="46129" name="Oval 49">
            <a:extLst>
              <a:ext uri="{FF2B5EF4-FFF2-40B4-BE49-F238E27FC236}">
                <a16:creationId xmlns:a16="http://schemas.microsoft.com/office/drawing/2014/main" id="{B861EBB6-1E9A-4B37-A22D-27C323A9A690}"/>
              </a:ext>
            </a:extLst>
          </p:cNvPr>
          <p:cNvSpPr>
            <a:spLocks noChangeArrowheads="1"/>
          </p:cNvSpPr>
          <p:nvPr/>
        </p:nvSpPr>
        <p:spPr bwMode="auto">
          <a:xfrm>
            <a:off x="2836862" y="3695700"/>
            <a:ext cx="196850" cy="415925"/>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30" name="Line 50">
            <a:extLst>
              <a:ext uri="{FF2B5EF4-FFF2-40B4-BE49-F238E27FC236}">
                <a16:creationId xmlns:a16="http://schemas.microsoft.com/office/drawing/2014/main" id="{21E35F28-C4B1-4816-AD96-D257E005C222}"/>
              </a:ext>
            </a:extLst>
          </p:cNvPr>
          <p:cNvSpPr>
            <a:spLocks noChangeShapeType="1"/>
          </p:cNvSpPr>
          <p:nvPr/>
        </p:nvSpPr>
        <p:spPr bwMode="auto">
          <a:xfrm>
            <a:off x="3021012" y="4078288"/>
            <a:ext cx="484188" cy="322262"/>
          </a:xfrm>
          <a:prstGeom prst="line">
            <a:avLst/>
          </a:prstGeom>
          <a:noFill/>
          <a:ln w="38100">
            <a:solidFill>
              <a:srgbClr val="8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24587" name="Group 51">
            <a:extLst>
              <a:ext uri="{FF2B5EF4-FFF2-40B4-BE49-F238E27FC236}">
                <a16:creationId xmlns:a16="http://schemas.microsoft.com/office/drawing/2014/main" id="{33B93789-A85F-4C8F-8817-6CEDD581272D}"/>
              </a:ext>
            </a:extLst>
          </p:cNvPr>
          <p:cNvGrpSpPr>
            <a:grpSpLocks/>
          </p:cNvGrpSpPr>
          <p:nvPr/>
        </p:nvGrpSpPr>
        <p:grpSpPr bwMode="auto">
          <a:xfrm>
            <a:off x="2914650" y="4432300"/>
            <a:ext cx="608012" cy="1066800"/>
            <a:chOff x="960" y="1440"/>
            <a:chExt cx="3464" cy="672"/>
          </a:xfrm>
        </p:grpSpPr>
        <p:sp>
          <p:nvSpPr>
            <p:cNvPr id="46132" name="Line 52">
              <a:extLst>
                <a:ext uri="{FF2B5EF4-FFF2-40B4-BE49-F238E27FC236}">
                  <a16:creationId xmlns:a16="http://schemas.microsoft.com/office/drawing/2014/main" id="{593DF35D-4C1F-4AB3-AF24-3B3A3A6F9404}"/>
                </a:ext>
              </a:extLst>
            </p:cNvPr>
            <p:cNvSpPr>
              <a:spLocks noChangeShapeType="1"/>
            </p:cNvSpPr>
            <p:nvPr/>
          </p:nvSpPr>
          <p:spPr bwMode="auto">
            <a:xfrm>
              <a:off x="960" y="1440"/>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33" name="Line 53">
              <a:extLst>
                <a:ext uri="{FF2B5EF4-FFF2-40B4-BE49-F238E27FC236}">
                  <a16:creationId xmlns:a16="http://schemas.microsoft.com/office/drawing/2014/main" id="{9AF6C1D6-0D6B-4F1E-B4D6-EDAA6D9BF812}"/>
                </a:ext>
              </a:extLst>
            </p:cNvPr>
            <p:cNvSpPr>
              <a:spLocks noChangeShapeType="1"/>
            </p:cNvSpPr>
            <p:nvPr/>
          </p:nvSpPr>
          <p:spPr bwMode="auto">
            <a:xfrm>
              <a:off x="960" y="1536"/>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34" name="Line 54">
              <a:extLst>
                <a:ext uri="{FF2B5EF4-FFF2-40B4-BE49-F238E27FC236}">
                  <a16:creationId xmlns:a16="http://schemas.microsoft.com/office/drawing/2014/main" id="{79E52AB5-8ABC-484A-A9C9-DA19A69595C9}"/>
                </a:ext>
              </a:extLst>
            </p:cNvPr>
            <p:cNvSpPr>
              <a:spLocks noChangeShapeType="1"/>
            </p:cNvSpPr>
            <p:nvPr/>
          </p:nvSpPr>
          <p:spPr bwMode="auto">
            <a:xfrm>
              <a:off x="960" y="1632"/>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35" name="Line 55">
              <a:extLst>
                <a:ext uri="{FF2B5EF4-FFF2-40B4-BE49-F238E27FC236}">
                  <a16:creationId xmlns:a16="http://schemas.microsoft.com/office/drawing/2014/main" id="{F3B15774-6245-4E1A-86C8-37FB4E3F5EFD}"/>
                </a:ext>
              </a:extLst>
            </p:cNvPr>
            <p:cNvSpPr>
              <a:spLocks noChangeShapeType="1"/>
            </p:cNvSpPr>
            <p:nvPr/>
          </p:nvSpPr>
          <p:spPr bwMode="auto">
            <a:xfrm>
              <a:off x="960" y="1728"/>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36" name="Line 56">
              <a:extLst>
                <a:ext uri="{FF2B5EF4-FFF2-40B4-BE49-F238E27FC236}">
                  <a16:creationId xmlns:a16="http://schemas.microsoft.com/office/drawing/2014/main" id="{0381BEC2-DA76-4016-852A-2FEA0B7DC139}"/>
                </a:ext>
              </a:extLst>
            </p:cNvPr>
            <p:cNvSpPr>
              <a:spLocks noChangeShapeType="1"/>
            </p:cNvSpPr>
            <p:nvPr/>
          </p:nvSpPr>
          <p:spPr bwMode="auto">
            <a:xfrm>
              <a:off x="960" y="1824"/>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37" name="Line 57">
              <a:extLst>
                <a:ext uri="{FF2B5EF4-FFF2-40B4-BE49-F238E27FC236}">
                  <a16:creationId xmlns:a16="http://schemas.microsoft.com/office/drawing/2014/main" id="{F3DCE2B6-242C-4946-8591-4CA51F5DDF54}"/>
                </a:ext>
              </a:extLst>
            </p:cNvPr>
            <p:cNvSpPr>
              <a:spLocks noChangeShapeType="1"/>
            </p:cNvSpPr>
            <p:nvPr/>
          </p:nvSpPr>
          <p:spPr bwMode="auto">
            <a:xfrm>
              <a:off x="960" y="1920"/>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38" name="Line 58">
              <a:extLst>
                <a:ext uri="{FF2B5EF4-FFF2-40B4-BE49-F238E27FC236}">
                  <a16:creationId xmlns:a16="http://schemas.microsoft.com/office/drawing/2014/main" id="{4A8334D7-8FE5-43C6-BF61-4AB4D4B8581C}"/>
                </a:ext>
              </a:extLst>
            </p:cNvPr>
            <p:cNvSpPr>
              <a:spLocks noChangeShapeType="1"/>
            </p:cNvSpPr>
            <p:nvPr/>
          </p:nvSpPr>
          <p:spPr bwMode="auto">
            <a:xfrm>
              <a:off x="960" y="2016"/>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39" name="Line 59">
              <a:extLst>
                <a:ext uri="{FF2B5EF4-FFF2-40B4-BE49-F238E27FC236}">
                  <a16:creationId xmlns:a16="http://schemas.microsoft.com/office/drawing/2014/main" id="{6EFAC052-6339-4496-B116-4AD99D5AD3B3}"/>
                </a:ext>
              </a:extLst>
            </p:cNvPr>
            <p:cNvSpPr>
              <a:spLocks noChangeShapeType="1"/>
            </p:cNvSpPr>
            <p:nvPr/>
          </p:nvSpPr>
          <p:spPr bwMode="auto">
            <a:xfrm>
              <a:off x="960" y="2112"/>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nvGrpSpPr>
          <p:cNvPr id="24588" name="Group 69">
            <a:extLst>
              <a:ext uri="{FF2B5EF4-FFF2-40B4-BE49-F238E27FC236}">
                <a16:creationId xmlns:a16="http://schemas.microsoft.com/office/drawing/2014/main" id="{D86FB269-70B8-4056-92A7-2B577A638CF8}"/>
              </a:ext>
            </a:extLst>
          </p:cNvPr>
          <p:cNvGrpSpPr>
            <a:grpSpLocks/>
          </p:cNvGrpSpPr>
          <p:nvPr/>
        </p:nvGrpSpPr>
        <p:grpSpPr bwMode="auto">
          <a:xfrm>
            <a:off x="5734050" y="4435475"/>
            <a:ext cx="608012" cy="1066800"/>
            <a:chOff x="960" y="1440"/>
            <a:chExt cx="3464" cy="672"/>
          </a:xfrm>
        </p:grpSpPr>
        <p:sp>
          <p:nvSpPr>
            <p:cNvPr id="46150" name="Line 70">
              <a:extLst>
                <a:ext uri="{FF2B5EF4-FFF2-40B4-BE49-F238E27FC236}">
                  <a16:creationId xmlns:a16="http://schemas.microsoft.com/office/drawing/2014/main" id="{7DD8B425-A2CE-4023-AD01-9EF06E3AFA91}"/>
                </a:ext>
              </a:extLst>
            </p:cNvPr>
            <p:cNvSpPr>
              <a:spLocks noChangeShapeType="1"/>
            </p:cNvSpPr>
            <p:nvPr/>
          </p:nvSpPr>
          <p:spPr bwMode="auto">
            <a:xfrm>
              <a:off x="960" y="1440"/>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51" name="Line 71">
              <a:extLst>
                <a:ext uri="{FF2B5EF4-FFF2-40B4-BE49-F238E27FC236}">
                  <a16:creationId xmlns:a16="http://schemas.microsoft.com/office/drawing/2014/main" id="{15573D2E-5AF8-4C4C-834B-D92E71D16862}"/>
                </a:ext>
              </a:extLst>
            </p:cNvPr>
            <p:cNvSpPr>
              <a:spLocks noChangeShapeType="1"/>
            </p:cNvSpPr>
            <p:nvPr/>
          </p:nvSpPr>
          <p:spPr bwMode="auto">
            <a:xfrm>
              <a:off x="960" y="1536"/>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52" name="Line 72">
              <a:extLst>
                <a:ext uri="{FF2B5EF4-FFF2-40B4-BE49-F238E27FC236}">
                  <a16:creationId xmlns:a16="http://schemas.microsoft.com/office/drawing/2014/main" id="{4DC12DEF-1053-4665-A55D-58F28B0144CC}"/>
                </a:ext>
              </a:extLst>
            </p:cNvPr>
            <p:cNvSpPr>
              <a:spLocks noChangeShapeType="1"/>
            </p:cNvSpPr>
            <p:nvPr/>
          </p:nvSpPr>
          <p:spPr bwMode="auto">
            <a:xfrm>
              <a:off x="960" y="1632"/>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53" name="Line 73">
              <a:extLst>
                <a:ext uri="{FF2B5EF4-FFF2-40B4-BE49-F238E27FC236}">
                  <a16:creationId xmlns:a16="http://schemas.microsoft.com/office/drawing/2014/main" id="{59F25A3C-EE8B-40CB-BCCE-6A0DE90531F7}"/>
                </a:ext>
              </a:extLst>
            </p:cNvPr>
            <p:cNvSpPr>
              <a:spLocks noChangeShapeType="1"/>
            </p:cNvSpPr>
            <p:nvPr/>
          </p:nvSpPr>
          <p:spPr bwMode="auto">
            <a:xfrm>
              <a:off x="960" y="1728"/>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54" name="Line 74">
              <a:extLst>
                <a:ext uri="{FF2B5EF4-FFF2-40B4-BE49-F238E27FC236}">
                  <a16:creationId xmlns:a16="http://schemas.microsoft.com/office/drawing/2014/main" id="{58382ED3-EFF3-4801-AE9E-EA5E2D3085B3}"/>
                </a:ext>
              </a:extLst>
            </p:cNvPr>
            <p:cNvSpPr>
              <a:spLocks noChangeShapeType="1"/>
            </p:cNvSpPr>
            <p:nvPr/>
          </p:nvSpPr>
          <p:spPr bwMode="auto">
            <a:xfrm>
              <a:off x="960" y="1824"/>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55" name="Line 75">
              <a:extLst>
                <a:ext uri="{FF2B5EF4-FFF2-40B4-BE49-F238E27FC236}">
                  <a16:creationId xmlns:a16="http://schemas.microsoft.com/office/drawing/2014/main" id="{63DAE2D2-DE57-45AB-9F24-DECC28AC3E5E}"/>
                </a:ext>
              </a:extLst>
            </p:cNvPr>
            <p:cNvSpPr>
              <a:spLocks noChangeShapeType="1"/>
            </p:cNvSpPr>
            <p:nvPr/>
          </p:nvSpPr>
          <p:spPr bwMode="auto">
            <a:xfrm>
              <a:off x="960" y="1920"/>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56" name="Line 76">
              <a:extLst>
                <a:ext uri="{FF2B5EF4-FFF2-40B4-BE49-F238E27FC236}">
                  <a16:creationId xmlns:a16="http://schemas.microsoft.com/office/drawing/2014/main" id="{F8544E34-71CF-40F0-8DB0-13534857CECD}"/>
                </a:ext>
              </a:extLst>
            </p:cNvPr>
            <p:cNvSpPr>
              <a:spLocks noChangeShapeType="1"/>
            </p:cNvSpPr>
            <p:nvPr/>
          </p:nvSpPr>
          <p:spPr bwMode="auto">
            <a:xfrm>
              <a:off x="960" y="2016"/>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6157" name="Line 77">
              <a:extLst>
                <a:ext uri="{FF2B5EF4-FFF2-40B4-BE49-F238E27FC236}">
                  <a16:creationId xmlns:a16="http://schemas.microsoft.com/office/drawing/2014/main" id="{1FBF489E-9BD1-4BC3-9C56-4A8BF394A77C}"/>
                </a:ext>
              </a:extLst>
            </p:cNvPr>
            <p:cNvSpPr>
              <a:spLocks noChangeShapeType="1"/>
            </p:cNvSpPr>
            <p:nvPr/>
          </p:nvSpPr>
          <p:spPr bwMode="auto">
            <a:xfrm>
              <a:off x="960" y="2112"/>
              <a:ext cx="3464" cy="0"/>
            </a:xfrm>
            <a:prstGeom prst="line">
              <a:avLst/>
            </a:prstGeom>
            <a:noFill/>
            <a:ln w="12700" cap="rnd">
              <a:solidFill>
                <a:srgbClr val="A5002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sp>
        <p:nvSpPr>
          <p:cNvPr id="46158" name="Line 78">
            <a:extLst>
              <a:ext uri="{FF2B5EF4-FFF2-40B4-BE49-F238E27FC236}">
                <a16:creationId xmlns:a16="http://schemas.microsoft.com/office/drawing/2014/main" id="{D24775E2-E4ED-47B4-9F8C-3A527126D358}"/>
              </a:ext>
            </a:extLst>
          </p:cNvPr>
          <p:cNvSpPr>
            <a:spLocks noChangeShapeType="1"/>
          </p:cNvSpPr>
          <p:nvPr/>
        </p:nvSpPr>
        <p:spPr bwMode="auto">
          <a:xfrm>
            <a:off x="2127250" y="4240213"/>
            <a:ext cx="5499100" cy="0"/>
          </a:xfrm>
          <a:prstGeom prst="line">
            <a:avLst/>
          </a:prstGeom>
          <a:noFill/>
          <a:ln w="5715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5" name="Picture 4" descr="A picture containing sitting&#10;&#10;Description generated with high confidence">
            <a:extLst>
              <a:ext uri="{FF2B5EF4-FFF2-40B4-BE49-F238E27FC236}">
                <a16:creationId xmlns:a16="http://schemas.microsoft.com/office/drawing/2014/main" id="{68CC436A-E4D2-4ABA-8E15-3728AD6C02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8705" y="4565538"/>
            <a:ext cx="2220912" cy="1665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1" name="TextBox 50">
            <a:extLst>
              <a:ext uri="{FF2B5EF4-FFF2-40B4-BE49-F238E27FC236}">
                <a16:creationId xmlns:a16="http://schemas.microsoft.com/office/drawing/2014/main" id="{413FA326-0C9C-4C98-9386-5A5CB53BE5FD}"/>
              </a:ext>
            </a:extLst>
          </p:cNvPr>
          <p:cNvSpPr txBox="1"/>
          <p:nvPr/>
        </p:nvSpPr>
        <p:spPr>
          <a:xfrm>
            <a:off x="2432050" y="5991517"/>
            <a:ext cx="1854995" cy="307777"/>
          </a:xfrm>
          <a:prstGeom prst="rect">
            <a:avLst/>
          </a:prstGeom>
          <a:noFill/>
        </p:spPr>
        <p:txBody>
          <a:bodyPr wrap="none" rtlCol="0">
            <a:spAutoFit/>
          </a:bodyPr>
          <a:lstStyle/>
          <a:p>
            <a:r>
              <a:rPr lang="en-US" sz="1400" i="1" dirty="0">
                <a:solidFill>
                  <a:schemeClr val="accent6"/>
                </a:solidFill>
              </a:rPr>
              <a:t>Picture from Wikipedia</a:t>
            </a:r>
          </a:p>
        </p:txBody>
      </p:sp>
    </p:spTree>
    <p:extLst>
      <p:ext uri="{BB962C8B-B14F-4D97-AF65-F5344CB8AC3E}">
        <p14:creationId xmlns:p14="http://schemas.microsoft.com/office/powerpoint/2010/main" val="1866233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1C7C3-A197-42B0-B1CC-A8ED02867A80}"/>
              </a:ext>
            </a:extLst>
          </p:cNvPr>
          <p:cNvSpPr>
            <a:spLocks noGrp="1"/>
          </p:cNvSpPr>
          <p:nvPr>
            <p:ph type="title"/>
          </p:nvPr>
        </p:nvSpPr>
        <p:spPr/>
        <p:txBody>
          <a:bodyPr/>
          <a:lstStyle/>
          <a:p>
            <a:r>
              <a:rPr lang="en-US"/>
              <a:t>Outline</a:t>
            </a:r>
            <a:endParaRPr lang="en-US" dirty="0"/>
          </a:p>
        </p:txBody>
      </p:sp>
      <p:sp>
        <p:nvSpPr>
          <p:cNvPr id="3" name="Content Placeholder 2">
            <a:extLst>
              <a:ext uri="{FF2B5EF4-FFF2-40B4-BE49-F238E27FC236}">
                <a16:creationId xmlns:a16="http://schemas.microsoft.com/office/drawing/2014/main" id="{A3C4C88A-1E58-4F30-AC74-719E4F1321B1}"/>
              </a:ext>
            </a:extLst>
          </p:cNvPr>
          <p:cNvSpPr>
            <a:spLocks noGrp="1"/>
          </p:cNvSpPr>
          <p:nvPr>
            <p:ph idx="1"/>
          </p:nvPr>
        </p:nvSpPr>
        <p:spPr/>
        <p:txBody>
          <a:bodyPr/>
          <a:lstStyle/>
          <a:p>
            <a:r>
              <a:rPr lang="en-US" altLang="en-US"/>
              <a:t>Communications Model</a:t>
            </a:r>
          </a:p>
          <a:p>
            <a:r>
              <a:rPr lang="en-US" altLang="en-US"/>
              <a:t>Basic Data Communication Terminology</a:t>
            </a:r>
          </a:p>
          <a:p>
            <a:r>
              <a:rPr lang="en-US" altLang="en-US"/>
              <a:t>Networking</a:t>
            </a:r>
          </a:p>
          <a:p>
            <a:r>
              <a:rPr lang="en-US" altLang="en-US"/>
              <a:t>Standards Organizations</a:t>
            </a:r>
          </a:p>
          <a:p>
            <a:endParaRPr lang="en-US" dirty="0"/>
          </a:p>
        </p:txBody>
      </p:sp>
    </p:spTree>
    <p:extLst>
      <p:ext uri="{BB962C8B-B14F-4D97-AF65-F5344CB8AC3E}">
        <p14:creationId xmlns:p14="http://schemas.microsoft.com/office/powerpoint/2010/main" val="1845010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5C325667-B767-447C-BAB2-DEB8437938AA}"/>
              </a:ext>
            </a:extLst>
          </p:cNvPr>
          <p:cNvSpPr>
            <a:spLocks noGrp="1" noChangeArrowheads="1"/>
          </p:cNvSpPr>
          <p:nvPr>
            <p:ph type="title"/>
          </p:nvPr>
        </p:nvSpPr>
        <p:spPr/>
        <p:txBody>
          <a:bodyPr/>
          <a:lstStyle/>
          <a:p>
            <a:r>
              <a:rPr lang="th-TH" altLang="en-US"/>
              <a:t>Serial Transmission</a:t>
            </a:r>
          </a:p>
        </p:txBody>
      </p:sp>
      <p:sp>
        <p:nvSpPr>
          <p:cNvPr id="40964" name="Rectangle 4">
            <a:extLst>
              <a:ext uri="{FF2B5EF4-FFF2-40B4-BE49-F238E27FC236}">
                <a16:creationId xmlns:a16="http://schemas.microsoft.com/office/drawing/2014/main" id="{77D427EF-40BA-45D2-95F5-098929470268}"/>
              </a:ext>
            </a:extLst>
          </p:cNvPr>
          <p:cNvSpPr>
            <a:spLocks noGrp="1" noChangeArrowheads="1"/>
          </p:cNvSpPr>
          <p:nvPr>
            <p:ph type="body" idx="1"/>
          </p:nvPr>
        </p:nvSpPr>
        <p:spPr/>
        <p:txBody>
          <a:bodyPr/>
          <a:lstStyle/>
          <a:p>
            <a:r>
              <a:rPr lang="en-US" altLang="en-US" dirty="0"/>
              <a:t>One bit follows another, only one data line for each direction</a:t>
            </a:r>
          </a:p>
          <a:p>
            <a:r>
              <a:rPr lang="en-US" altLang="en-US" dirty="0"/>
              <a:t>The sender needs a parallel-to-serial converter and the receiver needs a serial-to-parallel converter.</a:t>
            </a:r>
          </a:p>
        </p:txBody>
      </p:sp>
      <p:pic>
        <p:nvPicPr>
          <p:cNvPr id="40965" name="Picture 5">
            <a:extLst>
              <a:ext uri="{FF2B5EF4-FFF2-40B4-BE49-F238E27FC236}">
                <a16:creationId xmlns:a16="http://schemas.microsoft.com/office/drawing/2014/main" id="{8319F1F7-8AC3-40BF-A9F1-51152C720303}"/>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3000" y="3940175"/>
            <a:ext cx="67468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41011" name="Picture 51">
            <a:extLst>
              <a:ext uri="{FF2B5EF4-FFF2-40B4-BE49-F238E27FC236}">
                <a16:creationId xmlns:a16="http://schemas.microsoft.com/office/drawing/2014/main" id="{9684C3A0-C14E-4C80-B807-5076394D8030}"/>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62800" y="3886200"/>
            <a:ext cx="67468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1024" name="Rectangle 64">
            <a:extLst>
              <a:ext uri="{FF2B5EF4-FFF2-40B4-BE49-F238E27FC236}">
                <a16:creationId xmlns:a16="http://schemas.microsoft.com/office/drawing/2014/main" id="{E91D0BC2-AE91-4CF8-AEC9-35CDE27A6674}"/>
              </a:ext>
            </a:extLst>
          </p:cNvPr>
          <p:cNvSpPr>
            <a:spLocks noChangeArrowheads="1"/>
          </p:cNvSpPr>
          <p:nvPr/>
        </p:nvSpPr>
        <p:spPr bwMode="auto">
          <a:xfrm>
            <a:off x="2959100" y="4678363"/>
            <a:ext cx="25955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th-TH" altLang="en-US" sz="1600" b="1">
                <a:latin typeface="Arial" charset="0"/>
                <a:cs typeface="CordiaUPC" charset="0"/>
              </a:rPr>
              <a:t>Need only one data line</a:t>
            </a:r>
            <a:endParaRPr lang="th-TH" altLang="en-US" sz="1800">
              <a:cs typeface="CordiaUPC" charset="0"/>
            </a:endParaRPr>
          </a:p>
        </p:txBody>
      </p:sp>
      <p:sp>
        <p:nvSpPr>
          <p:cNvPr id="41025" name="Line 65">
            <a:extLst>
              <a:ext uri="{FF2B5EF4-FFF2-40B4-BE49-F238E27FC236}">
                <a16:creationId xmlns:a16="http://schemas.microsoft.com/office/drawing/2014/main" id="{A75071CF-7D06-4EC3-A0F7-38B738FD4E09}"/>
              </a:ext>
            </a:extLst>
          </p:cNvPr>
          <p:cNvSpPr>
            <a:spLocks noChangeShapeType="1"/>
          </p:cNvSpPr>
          <p:nvPr/>
        </p:nvSpPr>
        <p:spPr bwMode="auto">
          <a:xfrm flipH="1" flipV="1">
            <a:off x="3881438" y="4308475"/>
            <a:ext cx="4762" cy="423863"/>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1029" name="Line 69">
            <a:extLst>
              <a:ext uri="{FF2B5EF4-FFF2-40B4-BE49-F238E27FC236}">
                <a16:creationId xmlns:a16="http://schemas.microsoft.com/office/drawing/2014/main" id="{1E522041-ADCA-42E7-BF4D-87A7A28FF3FB}"/>
              </a:ext>
            </a:extLst>
          </p:cNvPr>
          <p:cNvSpPr>
            <a:spLocks noChangeShapeType="1"/>
          </p:cNvSpPr>
          <p:nvPr/>
        </p:nvSpPr>
        <p:spPr bwMode="auto">
          <a:xfrm>
            <a:off x="1671638" y="4167188"/>
            <a:ext cx="5499100" cy="0"/>
          </a:xfrm>
          <a:prstGeom prst="line">
            <a:avLst/>
          </a:prstGeom>
          <a:noFill/>
          <a:ln w="57150">
            <a:solidFill>
              <a:srgbClr val="A5002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1031" name="Rectangle 71">
            <a:extLst>
              <a:ext uri="{FF2B5EF4-FFF2-40B4-BE49-F238E27FC236}">
                <a16:creationId xmlns:a16="http://schemas.microsoft.com/office/drawing/2014/main" id="{49F3315A-5064-411A-90D6-93EF2F6876E1}"/>
              </a:ext>
            </a:extLst>
          </p:cNvPr>
          <p:cNvSpPr>
            <a:spLocks noChangeArrowheads="1"/>
          </p:cNvSpPr>
          <p:nvPr/>
        </p:nvSpPr>
        <p:spPr bwMode="auto">
          <a:xfrm>
            <a:off x="1814513" y="3846513"/>
            <a:ext cx="1258887" cy="252412"/>
          </a:xfrm>
          <a:prstGeom prst="rect">
            <a:avLst/>
          </a:prstGeom>
          <a:solidFill>
            <a:srgbClr val="FFFF66"/>
          </a:solidFill>
          <a:ln>
            <a:noFill/>
          </a:ln>
          <a:effectLst/>
          <a:extLst>
            <a:ext uri="{91240B29-F687-4F45-9708-019B960494DF}">
              <a14:hiddenLine xmlns:a14="http://schemas.microsoft.com/office/drawing/2010/main" w="12700">
                <a:solidFill>
                  <a:srgbClr val="A5002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lgn="ctr" eaLnBrk="1" hangingPunct="1">
              <a:spcBef>
                <a:spcPct val="0"/>
              </a:spcBef>
              <a:buClrTx/>
              <a:buSzTx/>
              <a:buFontTx/>
              <a:buNone/>
            </a:pPr>
            <a:r>
              <a:rPr lang="th-TH" altLang="en-US" sz="1400">
                <a:latin typeface="Arial" panose="020B0604020202020204" pitchFamily="34" charset="0"/>
                <a:cs typeface="CordiaUPC" panose="020B0304020202020204" pitchFamily="34" charset="-34"/>
              </a:rPr>
              <a:t> 0101101110 </a:t>
            </a:r>
          </a:p>
        </p:txBody>
      </p:sp>
      <p:sp>
        <p:nvSpPr>
          <p:cNvPr id="41033" name="Rectangle 73">
            <a:extLst>
              <a:ext uri="{FF2B5EF4-FFF2-40B4-BE49-F238E27FC236}">
                <a16:creationId xmlns:a16="http://schemas.microsoft.com/office/drawing/2014/main" id="{A07FF83D-9D00-4254-AF73-8844435CB341}"/>
              </a:ext>
            </a:extLst>
          </p:cNvPr>
          <p:cNvSpPr>
            <a:spLocks noChangeArrowheads="1"/>
          </p:cNvSpPr>
          <p:nvPr/>
        </p:nvSpPr>
        <p:spPr bwMode="auto">
          <a:xfrm>
            <a:off x="3128963" y="3848100"/>
            <a:ext cx="1258887" cy="252413"/>
          </a:xfrm>
          <a:prstGeom prst="rect">
            <a:avLst/>
          </a:prstGeom>
          <a:solidFill>
            <a:srgbClr val="FFFF66"/>
          </a:solidFill>
          <a:ln>
            <a:noFill/>
          </a:ln>
          <a:effectLst/>
          <a:extLst>
            <a:ext uri="{91240B29-F687-4F45-9708-019B960494DF}">
              <a14:hiddenLine xmlns:a14="http://schemas.microsoft.com/office/drawing/2010/main" w="12700">
                <a:solidFill>
                  <a:srgbClr val="A5002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lgn="ctr" eaLnBrk="1" hangingPunct="1">
              <a:spcBef>
                <a:spcPct val="0"/>
              </a:spcBef>
              <a:buClrTx/>
              <a:buSzTx/>
              <a:buFontTx/>
              <a:buNone/>
            </a:pPr>
            <a:r>
              <a:rPr lang="th-TH" altLang="en-US" sz="1400">
                <a:latin typeface="Arial" panose="020B0604020202020204" pitchFamily="34" charset="0"/>
                <a:cs typeface="CordiaUPC" panose="020B0304020202020204" pitchFamily="34" charset="-34"/>
              </a:rPr>
              <a:t> 0100101110 </a:t>
            </a:r>
          </a:p>
        </p:txBody>
      </p:sp>
      <p:sp>
        <p:nvSpPr>
          <p:cNvPr id="41034" name="Rectangle 74">
            <a:extLst>
              <a:ext uri="{FF2B5EF4-FFF2-40B4-BE49-F238E27FC236}">
                <a16:creationId xmlns:a16="http://schemas.microsoft.com/office/drawing/2014/main" id="{50606D94-6588-4959-9EE8-DCE9B018404A}"/>
              </a:ext>
            </a:extLst>
          </p:cNvPr>
          <p:cNvSpPr>
            <a:spLocks noChangeArrowheads="1"/>
          </p:cNvSpPr>
          <p:nvPr/>
        </p:nvSpPr>
        <p:spPr bwMode="auto">
          <a:xfrm>
            <a:off x="4429125" y="3848100"/>
            <a:ext cx="1258888" cy="252413"/>
          </a:xfrm>
          <a:prstGeom prst="rect">
            <a:avLst/>
          </a:prstGeom>
          <a:solidFill>
            <a:srgbClr val="FFFF66"/>
          </a:solidFill>
          <a:ln>
            <a:noFill/>
          </a:ln>
          <a:effectLst/>
          <a:extLst>
            <a:ext uri="{91240B29-F687-4F45-9708-019B960494DF}">
              <a14:hiddenLine xmlns:a14="http://schemas.microsoft.com/office/drawing/2010/main" w="12700">
                <a:solidFill>
                  <a:srgbClr val="A5002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lgn="ctr" eaLnBrk="1" hangingPunct="1">
              <a:spcBef>
                <a:spcPct val="0"/>
              </a:spcBef>
              <a:buClrTx/>
              <a:buSzTx/>
              <a:buFontTx/>
              <a:buNone/>
            </a:pPr>
            <a:r>
              <a:rPr lang="th-TH" altLang="en-US" sz="1400">
                <a:latin typeface="Arial" panose="020B0604020202020204" pitchFamily="34" charset="0"/>
                <a:cs typeface="CordiaUPC" panose="020B0304020202020204" pitchFamily="34" charset="-34"/>
              </a:rPr>
              <a:t> 0000101110 </a:t>
            </a:r>
          </a:p>
        </p:txBody>
      </p:sp>
      <p:sp>
        <p:nvSpPr>
          <p:cNvPr id="41035" name="Rectangle 75">
            <a:extLst>
              <a:ext uri="{FF2B5EF4-FFF2-40B4-BE49-F238E27FC236}">
                <a16:creationId xmlns:a16="http://schemas.microsoft.com/office/drawing/2014/main" id="{0AF65A03-CCB9-42C1-8259-F34758076CEE}"/>
              </a:ext>
            </a:extLst>
          </p:cNvPr>
          <p:cNvSpPr>
            <a:spLocks noChangeArrowheads="1"/>
          </p:cNvSpPr>
          <p:nvPr/>
        </p:nvSpPr>
        <p:spPr bwMode="auto">
          <a:xfrm>
            <a:off x="5729288" y="3848100"/>
            <a:ext cx="1258887" cy="252413"/>
          </a:xfrm>
          <a:prstGeom prst="rect">
            <a:avLst/>
          </a:prstGeom>
          <a:solidFill>
            <a:srgbClr val="FFFF66"/>
          </a:solidFill>
          <a:ln>
            <a:noFill/>
          </a:ln>
          <a:effectLst/>
          <a:extLst>
            <a:ext uri="{91240B29-F687-4F45-9708-019B960494DF}">
              <a14:hiddenLine xmlns:a14="http://schemas.microsoft.com/office/drawing/2010/main" w="12700">
                <a:solidFill>
                  <a:srgbClr val="A5002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lgn="ctr" eaLnBrk="1" hangingPunct="1">
              <a:spcBef>
                <a:spcPct val="0"/>
              </a:spcBef>
              <a:buClrTx/>
              <a:buSzTx/>
              <a:buFontTx/>
              <a:buNone/>
            </a:pPr>
            <a:r>
              <a:rPr lang="th-TH" altLang="en-US" sz="1400">
                <a:latin typeface="Arial" panose="020B0604020202020204" pitchFamily="34" charset="0"/>
                <a:cs typeface="CordiaUPC" panose="020B0304020202020204" pitchFamily="34" charset="-34"/>
              </a:rPr>
              <a:t> 0110101110 </a:t>
            </a:r>
          </a:p>
        </p:txBody>
      </p:sp>
      <p:sp>
        <p:nvSpPr>
          <p:cNvPr id="41036" name="Rectangle 76">
            <a:extLst>
              <a:ext uri="{FF2B5EF4-FFF2-40B4-BE49-F238E27FC236}">
                <a16:creationId xmlns:a16="http://schemas.microsoft.com/office/drawing/2014/main" id="{BEF93082-1E6E-492F-A8A4-97598D602B40}"/>
              </a:ext>
            </a:extLst>
          </p:cNvPr>
          <p:cNvSpPr>
            <a:spLocks noChangeArrowheads="1"/>
          </p:cNvSpPr>
          <p:nvPr/>
        </p:nvSpPr>
        <p:spPr bwMode="auto">
          <a:xfrm>
            <a:off x="2268538" y="3306763"/>
            <a:ext cx="4433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eaLnBrk="1" hangingPunct="1">
              <a:defRPr/>
            </a:pPr>
            <a:r>
              <a:rPr lang="th-TH" altLang="en-US" sz="1600" b="1">
                <a:latin typeface="Arial" charset="0"/>
                <a:cs typeface="CordiaUPC" charset="0"/>
              </a:rPr>
              <a:t>A group of bits are sent one after another</a:t>
            </a:r>
            <a:endParaRPr lang="th-TH" altLang="en-US" sz="1800">
              <a:cs typeface="CordiaUPC" charset="0"/>
            </a:endParaRPr>
          </a:p>
        </p:txBody>
      </p:sp>
      <p:pic>
        <p:nvPicPr>
          <p:cNvPr id="5" name="Picture 4" descr="A close up of a device&#10;&#10;Description generated with high confidence">
            <a:extLst>
              <a:ext uri="{FF2B5EF4-FFF2-40B4-BE49-F238E27FC236}">
                <a16:creationId xmlns:a16="http://schemas.microsoft.com/office/drawing/2014/main" id="{63DE35BD-3B1D-4DD9-BD6F-547D6EEB6C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303" y="4927442"/>
            <a:ext cx="2514600" cy="1175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740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F11F-C84A-4D46-A0C7-3DD6B9FB133C}"/>
              </a:ext>
            </a:extLst>
          </p:cNvPr>
          <p:cNvSpPr>
            <a:spLocks noGrp="1"/>
          </p:cNvSpPr>
          <p:nvPr>
            <p:ph type="title"/>
          </p:nvPr>
        </p:nvSpPr>
        <p:spPr/>
        <p:txBody>
          <a:bodyPr/>
          <a:lstStyle/>
          <a:p>
            <a:r>
              <a:rPr lang="en-US" dirty="0"/>
              <a:t>Network Topologies</a:t>
            </a:r>
          </a:p>
        </p:txBody>
      </p:sp>
      <p:sp>
        <p:nvSpPr>
          <p:cNvPr id="3" name="Content Placeholder 2">
            <a:extLst>
              <a:ext uri="{FF2B5EF4-FFF2-40B4-BE49-F238E27FC236}">
                <a16:creationId xmlns:a16="http://schemas.microsoft.com/office/drawing/2014/main" id="{E5DE56DA-A385-40D0-9813-4246C8B4EB5D}"/>
              </a:ext>
            </a:extLst>
          </p:cNvPr>
          <p:cNvSpPr>
            <a:spLocks noGrp="1"/>
          </p:cNvSpPr>
          <p:nvPr>
            <p:ph idx="1"/>
          </p:nvPr>
        </p:nvSpPr>
        <p:spPr>
          <a:xfrm>
            <a:off x="198303" y="1345139"/>
            <a:ext cx="8780444" cy="4523955"/>
          </a:xfrm>
        </p:spPr>
        <p:txBody>
          <a:bodyPr/>
          <a:lstStyle/>
          <a:p>
            <a:r>
              <a:rPr lang="en-US" dirty="0"/>
              <a:t>Common topologies are bus, ring, star, and mesh</a:t>
            </a:r>
          </a:p>
        </p:txBody>
      </p:sp>
      <p:graphicFrame>
        <p:nvGraphicFramePr>
          <p:cNvPr id="27" name="Diagram 26">
            <a:extLst>
              <a:ext uri="{FF2B5EF4-FFF2-40B4-BE49-F238E27FC236}">
                <a16:creationId xmlns:a16="http://schemas.microsoft.com/office/drawing/2014/main" id="{388CD54B-68C0-44F3-A358-6D4457E2E766}"/>
              </a:ext>
            </a:extLst>
          </p:cNvPr>
          <p:cNvGraphicFramePr/>
          <p:nvPr>
            <p:extLst>
              <p:ext uri="{D42A27DB-BD31-4B8C-83A1-F6EECF244321}">
                <p14:modId xmlns:p14="http://schemas.microsoft.com/office/powerpoint/2010/main" val="726402304"/>
              </p:ext>
            </p:extLst>
          </p:nvPr>
        </p:nvGraphicFramePr>
        <p:xfrm>
          <a:off x="43891" y="200648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3" name="Group 72">
            <a:extLst>
              <a:ext uri="{FF2B5EF4-FFF2-40B4-BE49-F238E27FC236}">
                <a16:creationId xmlns:a16="http://schemas.microsoft.com/office/drawing/2014/main" id="{5AE48557-81AC-442D-B1E3-6CFC94E51E91}"/>
              </a:ext>
            </a:extLst>
          </p:cNvPr>
          <p:cNvGrpSpPr/>
          <p:nvPr/>
        </p:nvGrpSpPr>
        <p:grpSpPr>
          <a:xfrm>
            <a:off x="4927899" y="2209800"/>
            <a:ext cx="1275366" cy="381000"/>
            <a:chOff x="6528631" y="2204115"/>
            <a:chExt cx="1275366" cy="381000"/>
          </a:xfrm>
        </p:grpSpPr>
        <p:sp>
          <p:nvSpPr>
            <p:cNvPr id="28" name="Rectangle 27">
              <a:extLst>
                <a:ext uri="{FF2B5EF4-FFF2-40B4-BE49-F238E27FC236}">
                  <a16:creationId xmlns:a16="http://schemas.microsoft.com/office/drawing/2014/main" id="{72EC14C9-50D9-49DA-8213-AABA7CFF03E0}"/>
                </a:ext>
              </a:extLst>
            </p:cNvPr>
            <p:cNvSpPr/>
            <p:nvPr/>
          </p:nvSpPr>
          <p:spPr>
            <a:xfrm>
              <a:off x="6528631" y="2356515"/>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63051D7-826D-47BD-90FF-C188859944AA}"/>
                </a:ext>
              </a:extLst>
            </p:cNvPr>
            <p:cNvSpPr/>
            <p:nvPr/>
          </p:nvSpPr>
          <p:spPr>
            <a:xfrm>
              <a:off x="6877553" y="2356515"/>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6EBE26E-8353-4695-9CC3-B62D8A56CC72}"/>
                </a:ext>
              </a:extLst>
            </p:cNvPr>
            <p:cNvSpPr/>
            <p:nvPr/>
          </p:nvSpPr>
          <p:spPr>
            <a:xfrm>
              <a:off x="7226475" y="2356515"/>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6B280E-03B3-4302-8205-3603654D8561}"/>
                </a:ext>
              </a:extLst>
            </p:cNvPr>
            <p:cNvSpPr/>
            <p:nvPr/>
          </p:nvSpPr>
          <p:spPr>
            <a:xfrm>
              <a:off x="7575397" y="2356515"/>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ED1E513D-8B05-44BA-842B-60ADF80F708D}"/>
                </a:ext>
              </a:extLst>
            </p:cNvPr>
            <p:cNvCxnSpPr>
              <a:cxnSpLocks/>
            </p:cNvCxnSpPr>
            <p:nvPr/>
          </p:nvCxnSpPr>
          <p:spPr>
            <a:xfrm>
              <a:off x="6528631" y="2204115"/>
              <a:ext cx="127536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285D33-611F-406E-B95E-0BB18C45FF8D}"/>
                </a:ext>
              </a:extLst>
            </p:cNvPr>
            <p:cNvCxnSpPr>
              <a:stCxn id="28" idx="0"/>
            </p:cNvCxnSpPr>
            <p:nvPr/>
          </p:nvCxnSpPr>
          <p:spPr>
            <a:xfrm flipV="1">
              <a:off x="6642931" y="2204115"/>
              <a:ext cx="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6851A55-D020-457E-9189-CB56C1470382}"/>
                </a:ext>
              </a:extLst>
            </p:cNvPr>
            <p:cNvCxnSpPr>
              <a:cxnSpLocks/>
              <a:stCxn id="29" idx="0"/>
            </p:cNvCxnSpPr>
            <p:nvPr/>
          </p:nvCxnSpPr>
          <p:spPr>
            <a:xfrm flipV="1">
              <a:off x="6991853" y="2204115"/>
              <a:ext cx="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A08D2B-BD9C-4EA1-BDB9-6ECDCCC3F111}"/>
                </a:ext>
              </a:extLst>
            </p:cNvPr>
            <p:cNvCxnSpPr>
              <a:cxnSpLocks/>
              <a:stCxn id="30" idx="0"/>
            </p:cNvCxnSpPr>
            <p:nvPr/>
          </p:nvCxnSpPr>
          <p:spPr>
            <a:xfrm flipV="1">
              <a:off x="7340775" y="2204115"/>
              <a:ext cx="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F7775C-928C-4FD0-80AE-AAFA298A1FC6}"/>
                </a:ext>
              </a:extLst>
            </p:cNvPr>
            <p:cNvCxnSpPr>
              <a:cxnSpLocks/>
              <a:stCxn id="31" idx="0"/>
            </p:cNvCxnSpPr>
            <p:nvPr/>
          </p:nvCxnSpPr>
          <p:spPr>
            <a:xfrm flipV="1">
              <a:off x="7689697" y="2204115"/>
              <a:ext cx="0" cy="1524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8FBB0653-0986-4862-A8AE-471B8CC9165C}"/>
              </a:ext>
            </a:extLst>
          </p:cNvPr>
          <p:cNvGrpSpPr/>
          <p:nvPr/>
        </p:nvGrpSpPr>
        <p:grpSpPr>
          <a:xfrm>
            <a:off x="6217931" y="3029640"/>
            <a:ext cx="1136420" cy="1139708"/>
            <a:chOff x="6597678" y="2975092"/>
            <a:chExt cx="1136420" cy="1139708"/>
          </a:xfrm>
        </p:grpSpPr>
        <p:sp>
          <p:nvSpPr>
            <p:cNvPr id="50" name="Oval 49">
              <a:extLst>
                <a:ext uri="{FF2B5EF4-FFF2-40B4-BE49-F238E27FC236}">
                  <a16:creationId xmlns:a16="http://schemas.microsoft.com/office/drawing/2014/main" id="{9F52B6E8-AEFC-4F4D-A050-2F1945429F4D}"/>
                </a:ext>
              </a:extLst>
            </p:cNvPr>
            <p:cNvSpPr/>
            <p:nvPr/>
          </p:nvSpPr>
          <p:spPr>
            <a:xfrm>
              <a:off x="6702666" y="3074056"/>
              <a:ext cx="926444" cy="926444"/>
            </a:xfrm>
            <a:prstGeom prst="ellips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a:extLst>
                <a:ext uri="{FF2B5EF4-FFF2-40B4-BE49-F238E27FC236}">
                  <a16:creationId xmlns:a16="http://schemas.microsoft.com/office/drawing/2014/main" id="{3E5CC781-6085-4F67-AC95-1949E79B0963}"/>
                </a:ext>
              </a:extLst>
            </p:cNvPr>
            <p:cNvSpPr/>
            <p:nvPr/>
          </p:nvSpPr>
          <p:spPr>
            <a:xfrm>
              <a:off x="6597678" y="3403841"/>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622B870-A619-4075-8D2E-712366810DEA}"/>
                </a:ext>
              </a:extLst>
            </p:cNvPr>
            <p:cNvSpPr/>
            <p:nvPr/>
          </p:nvSpPr>
          <p:spPr>
            <a:xfrm>
              <a:off x="7051588" y="388620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246452B-FC62-4075-9F02-8F9EE823B4B2}"/>
                </a:ext>
              </a:extLst>
            </p:cNvPr>
            <p:cNvSpPr/>
            <p:nvPr/>
          </p:nvSpPr>
          <p:spPr>
            <a:xfrm>
              <a:off x="7051588" y="2975092"/>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755476-4709-47DE-A665-52DCD43D50FA}"/>
                </a:ext>
              </a:extLst>
            </p:cNvPr>
            <p:cNvSpPr/>
            <p:nvPr/>
          </p:nvSpPr>
          <p:spPr>
            <a:xfrm>
              <a:off x="7505498" y="3403841"/>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7D66492F-D402-4518-850A-755E6BCA5FA0}"/>
              </a:ext>
            </a:extLst>
          </p:cNvPr>
          <p:cNvGrpSpPr/>
          <p:nvPr/>
        </p:nvGrpSpPr>
        <p:grpSpPr>
          <a:xfrm>
            <a:off x="4937211" y="4038480"/>
            <a:ext cx="1136420" cy="1139708"/>
            <a:chOff x="7542005" y="4060692"/>
            <a:chExt cx="1136420" cy="1139708"/>
          </a:xfrm>
        </p:grpSpPr>
        <p:sp>
          <p:nvSpPr>
            <p:cNvPr id="51" name="Rectangle 50">
              <a:extLst>
                <a:ext uri="{FF2B5EF4-FFF2-40B4-BE49-F238E27FC236}">
                  <a16:creationId xmlns:a16="http://schemas.microsoft.com/office/drawing/2014/main" id="{A68DEACB-0A3C-4CBC-B2A0-6DA96F70D2DE}"/>
                </a:ext>
              </a:extLst>
            </p:cNvPr>
            <p:cNvSpPr/>
            <p:nvPr/>
          </p:nvSpPr>
          <p:spPr>
            <a:xfrm>
              <a:off x="7542005" y="4489441"/>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8C8CB94-6576-4B63-87DC-A8FCFD9B67CA}"/>
                </a:ext>
              </a:extLst>
            </p:cNvPr>
            <p:cNvSpPr/>
            <p:nvPr/>
          </p:nvSpPr>
          <p:spPr>
            <a:xfrm>
              <a:off x="7995915" y="497180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466CA13-00A1-4639-A543-814AAF8A6786}"/>
                </a:ext>
              </a:extLst>
            </p:cNvPr>
            <p:cNvSpPr/>
            <p:nvPr/>
          </p:nvSpPr>
          <p:spPr>
            <a:xfrm>
              <a:off x="7995915" y="4060692"/>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52FC971-E222-477A-BD8E-53C90804EDF8}"/>
                </a:ext>
              </a:extLst>
            </p:cNvPr>
            <p:cNvSpPr/>
            <p:nvPr/>
          </p:nvSpPr>
          <p:spPr>
            <a:xfrm>
              <a:off x="8449825" y="4489441"/>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5CFDDA-9EC1-4985-9A23-47ECAF229F35}"/>
                </a:ext>
              </a:extLst>
            </p:cNvPr>
            <p:cNvSpPr/>
            <p:nvPr/>
          </p:nvSpPr>
          <p:spPr>
            <a:xfrm>
              <a:off x="8036558" y="4530721"/>
              <a:ext cx="147315" cy="1460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8D3911C-3D7E-4C30-97B7-18BA0C6A8E3C}"/>
                </a:ext>
              </a:extLst>
            </p:cNvPr>
            <p:cNvCxnSpPr>
              <a:cxnSpLocks/>
              <a:stCxn id="53" idx="2"/>
              <a:endCxn id="55" idx="0"/>
            </p:cNvCxnSpPr>
            <p:nvPr/>
          </p:nvCxnSpPr>
          <p:spPr>
            <a:xfrm>
              <a:off x="8110215" y="4289292"/>
              <a:ext cx="1" cy="2414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9FC7E9-2AF5-4342-8A59-ADB6E69F88CD}"/>
                </a:ext>
              </a:extLst>
            </p:cNvPr>
            <p:cNvCxnSpPr>
              <a:cxnSpLocks/>
              <a:stCxn id="55" idx="1"/>
              <a:endCxn id="51" idx="3"/>
            </p:cNvCxnSpPr>
            <p:nvPr/>
          </p:nvCxnSpPr>
          <p:spPr>
            <a:xfrm flipH="1" flipV="1">
              <a:off x="7770605" y="4603741"/>
              <a:ext cx="265953"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AE23CB-E513-4DEB-B22C-43AB6F7B6F3B}"/>
                </a:ext>
              </a:extLst>
            </p:cNvPr>
            <p:cNvCxnSpPr>
              <a:cxnSpLocks/>
              <a:stCxn id="55" idx="2"/>
              <a:endCxn id="52" idx="0"/>
            </p:cNvCxnSpPr>
            <p:nvPr/>
          </p:nvCxnSpPr>
          <p:spPr>
            <a:xfrm flipH="1">
              <a:off x="8110215" y="4676762"/>
              <a:ext cx="1" cy="2950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C2D56-378F-4377-9A88-AFD473DAD84C}"/>
                </a:ext>
              </a:extLst>
            </p:cNvPr>
            <p:cNvCxnSpPr>
              <a:cxnSpLocks/>
              <a:stCxn id="55" idx="3"/>
              <a:endCxn id="54" idx="1"/>
            </p:cNvCxnSpPr>
            <p:nvPr/>
          </p:nvCxnSpPr>
          <p:spPr>
            <a:xfrm flipV="1">
              <a:off x="8183873" y="4603741"/>
              <a:ext cx="265952" cy="1"/>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F4B0857F-7B8D-40C9-93B5-D316DDC4F55A}"/>
              </a:ext>
            </a:extLst>
          </p:cNvPr>
          <p:cNvGrpSpPr/>
          <p:nvPr/>
        </p:nvGrpSpPr>
        <p:grpSpPr>
          <a:xfrm>
            <a:off x="6198092" y="5063888"/>
            <a:ext cx="1156259" cy="1185516"/>
            <a:chOff x="6500046" y="5118548"/>
            <a:chExt cx="1156259" cy="1185516"/>
          </a:xfrm>
        </p:grpSpPr>
        <p:sp>
          <p:nvSpPr>
            <p:cNvPr id="92" name="Diamond 91">
              <a:extLst>
                <a:ext uri="{FF2B5EF4-FFF2-40B4-BE49-F238E27FC236}">
                  <a16:creationId xmlns:a16="http://schemas.microsoft.com/office/drawing/2014/main" id="{8130CF7C-6146-4A0A-8109-11AD2461D32C}"/>
                </a:ext>
              </a:extLst>
            </p:cNvPr>
            <p:cNvSpPr/>
            <p:nvPr/>
          </p:nvSpPr>
          <p:spPr>
            <a:xfrm>
              <a:off x="6597678" y="5232848"/>
              <a:ext cx="966031" cy="966031"/>
            </a:xfrm>
            <a:prstGeom prst="diamond">
              <a:avLst/>
            </a:prstGeom>
            <a:ln w="285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9" name="Rectangle 68">
              <a:extLst>
                <a:ext uri="{FF2B5EF4-FFF2-40B4-BE49-F238E27FC236}">
                  <a16:creationId xmlns:a16="http://schemas.microsoft.com/office/drawing/2014/main" id="{EE57A49D-2651-4F57-ABDC-18A5A269508C}"/>
                </a:ext>
              </a:extLst>
            </p:cNvPr>
            <p:cNvSpPr/>
            <p:nvPr/>
          </p:nvSpPr>
          <p:spPr>
            <a:xfrm>
              <a:off x="6500046" y="5601563"/>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9AF019F-BACD-42FE-9DAA-2C78344C09E7}"/>
                </a:ext>
              </a:extLst>
            </p:cNvPr>
            <p:cNvSpPr/>
            <p:nvPr/>
          </p:nvSpPr>
          <p:spPr>
            <a:xfrm>
              <a:off x="6966393" y="6075464"/>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81C2021-B685-4C1B-9719-DF715CBC4D66}"/>
                </a:ext>
              </a:extLst>
            </p:cNvPr>
            <p:cNvSpPr/>
            <p:nvPr/>
          </p:nvSpPr>
          <p:spPr>
            <a:xfrm>
              <a:off x="6956586" y="5118548"/>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A8E7524-678A-4CCE-94BF-00F07C2FBCA6}"/>
                </a:ext>
              </a:extLst>
            </p:cNvPr>
            <p:cNvSpPr/>
            <p:nvPr/>
          </p:nvSpPr>
          <p:spPr>
            <a:xfrm>
              <a:off x="7427705" y="5601563"/>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644D28A9-53EF-4F38-A36C-2613C8A6727F}"/>
                </a:ext>
              </a:extLst>
            </p:cNvPr>
            <p:cNvCxnSpPr>
              <a:stCxn id="71" idx="2"/>
              <a:endCxn id="70" idx="0"/>
            </p:cNvCxnSpPr>
            <p:nvPr/>
          </p:nvCxnSpPr>
          <p:spPr>
            <a:xfrm>
              <a:off x="7070886" y="5347148"/>
              <a:ext cx="9807" cy="7283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E10740C-8CAA-4FCA-B62D-66617575F9CF}"/>
                </a:ext>
              </a:extLst>
            </p:cNvPr>
            <p:cNvCxnSpPr>
              <a:stCxn id="69" idx="3"/>
              <a:endCxn id="72" idx="1"/>
            </p:cNvCxnSpPr>
            <p:nvPr/>
          </p:nvCxnSpPr>
          <p:spPr>
            <a:xfrm>
              <a:off x="6728646" y="5715863"/>
              <a:ext cx="699059"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9107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p:txBody>
          <a:bodyPr/>
          <a:lstStyle/>
          <a:p>
            <a:pPr>
              <a:defRPr/>
            </a:pPr>
            <a:fld id="{205A8D1F-D649-4ED9-BE05-795D76C82EB2}" type="slidenum">
              <a:rPr lang="en-US"/>
              <a:pPr>
                <a:defRPr/>
              </a:pPr>
              <a:t>32</a:t>
            </a:fld>
            <a:endParaRPr lang="en-US"/>
          </a:p>
        </p:txBody>
      </p:sp>
      <p:sp>
        <p:nvSpPr>
          <p:cNvPr id="21506" name="Rectangle 2"/>
          <p:cNvSpPr>
            <a:spLocks noGrp="1" noChangeArrowheads="1"/>
          </p:cNvSpPr>
          <p:nvPr>
            <p:ph type="title"/>
          </p:nvPr>
        </p:nvSpPr>
        <p:spPr/>
        <p:txBody>
          <a:bodyPr/>
          <a:lstStyle/>
          <a:p>
            <a:pPr eaLnBrk="1" hangingPunct="1">
              <a:defRPr/>
            </a:pPr>
            <a:r>
              <a:rPr lang="en-US"/>
              <a:t>Topology</a:t>
            </a:r>
          </a:p>
        </p:txBody>
      </p:sp>
      <p:sp>
        <p:nvSpPr>
          <p:cNvPr id="21507" name="Rectangle 3"/>
          <p:cNvSpPr>
            <a:spLocks noGrp="1" noChangeArrowheads="1"/>
          </p:cNvSpPr>
          <p:nvPr>
            <p:ph type="body" idx="1"/>
          </p:nvPr>
        </p:nvSpPr>
        <p:spPr/>
        <p:txBody>
          <a:bodyPr/>
          <a:lstStyle/>
          <a:p>
            <a:pPr eaLnBrk="1" hangingPunct="1">
              <a:defRPr/>
            </a:pPr>
            <a:r>
              <a:rPr lang="en-US" dirty="0"/>
              <a:t>Topology: physical or logical arrangement of devices</a:t>
            </a:r>
          </a:p>
          <a:p>
            <a:pPr lvl="1" eaLnBrk="1" hangingPunct="1">
              <a:defRPr/>
            </a:pPr>
            <a:r>
              <a:rPr lang="en-US" dirty="0"/>
              <a:t>Point-to-point</a:t>
            </a:r>
          </a:p>
          <a:p>
            <a:pPr lvl="1" eaLnBrk="1" hangingPunct="1">
              <a:defRPr/>
            </a:pPr>
            <a:r>
              <a:rPr lang="en-US" dirty="0"/>
              <a:t>Mesh</a:t>
            </a:r>
          </a:p>
          <a:p>
            <a:pPr lvl="1" eaLnBrk="1" hangingPunct="1">
              <a:defRPr/>
            </a:pPr>
            <a:r>
              <a:rPr lang="en-US" dirty="0"/>
              <a:t>Star</a:t>
            </a:r>
          </a:p>
          <a:p>
            <a:pPr lvl="1" eaLnBrk="1" hangingPunct="1">
              <a:defRPr/>
            </a:pPr>
            <a:r>
              <a:rPr lang="en-US" dirty="0"/>
              <a:t>Bus</a:t>
            </a:r>
          </a:p>
          <a:p>
            <a:pPr lvl="1" eaLnBrk="1" hangingPunct="1">
              <a:defRPr/>
            </a:pPr>
            <a:r>
              <a:rPr lang="en-US" dirty="0"/>
              <a:t>Ring</a:t>
            </a:r>
          </a:p>
          <a:p>
            <a:pPr lvl="1" eaLnBrk="1" hangingPunct="1">
              <a:defRPr/>
            </a:pPr>
            <a:r>
              <a:rPr lang="en-US" dirty="0"/>
              <a:t>Hybrid</a:t>
            </a:r>
          </a:p>
        </p:txBody>
      </p:sp>
    </p:spTree>
    <p:extLst>
      <p:ext uri="{BB962C8B-B14F-4D97-AF65-F5344CB8AC3E}">
        <p14:creationId xmlns:p14="http://schemas.microsoft.com/office/powerpoint/2010/main" val="3104657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Point-to-Point Connection</a:t>
            </a:r>
          </a:p>
        </p:txBody>
      </p:sp>
      <p:sp>
        <p:nvSpPr>
          <p:cNvPr id="3" name="Content Placeholder 2"/>
          <p:cNvSpPr>
            <a:spLocks noGrp="1"/>
          </p:cNvSpPr>
          <p:nvPr>
            <p:ph idx="1"/>
          </p:nvPr>
        </p:nvSpPr>
        <p:spPr/>
        <p:txBody>
          <a:bodyPr/>
          <a:lstStyle/>
          <a:p>
            <a:pPr>
              <a:defRPr/>
            </a:pPr>
            <a:endParaRPr lang="en-US" dirty="0"/>
          </a:p>
        </p:txBody>
      </p:sp>
      <p:sp>
        <p:nvSpPr>
          <p:cNvPr id="4" name="Slide Number Placeholder 3"/>
          <p:cNvSpPr>
            <a:spLocks noGrp="1"/>
          </p:cNvSpPr>
          <p:nvPr>
            <p:ph type="sldNum" sz="quarter" idx="4294967295"/>
          </p:nvPr>
        </p:nvSpPr>
        <p:spPr/>
        <p:txBody>
          <a:bodyPr/>
          <a:lstStyle/>
          <a:p>
            <a:pPr>
              <a:defRPr/>
            </a:pPr>
            <a:fld id="{7D2E57D5-B7F4-4DE6-BD26-419A49AEF4CF}" type="slidenum">
              <a:rPr lang="en-US" smtClean="0"/>
              <a:pPr>
                <a:defRPr/>
              </a:pPr>
              <a:t>33</a:t>
            </a:fld>
            <a:endParaRPr lang="en-US"/>
          </a:p>
        </p:txBody>
      </p:sp>
      <p:sp>
        <p:nvSpPr>
          <p:cNvPr id="5" name="Rectangle 16"/>
          <p:cNvSpPr>
            <a:spLocks noChangeArrowheads="1"/>
          </p:cNvSpPr>
          <p:nvPr/>
        </p:nvSpPr>
        <p:spPr bwMode="auto">
          <a:xfrm>
            <a:off x="2286000" y="2590800"/>
            <a:ext cx="43434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6" name="laptop"/>
          <p:cNvSpPr>
            <a:spLocks noEditPoints="1" noChangeArrowheads="1"/>
          </p:cNvSpPr>
          <p:nvPr/>
        </p:nvSpPr>
        <p:spPr bwMode="auto">
          <a:xfrm>
            <a:off x="1828800" y="20574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7" name="laptop"/>
          <p:cNvSpPr>
            <a:spLocks noEditPoints="1" noChangeArrowheads="1"/>
          </p:cNvSpPr>
          <p:nvPr/>
        </p:nvSpPr>
        <p:spPr bwMode="auto">
          <a:xfrm>
            <a:off x="6096000" y="20574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4113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5"/>
          <p:cNvSpPr>
            <a:spLocks noGrp="1"/>
          </p:cNvSpPr>
          <p:nvPr>
            <p:ph type="sldNum" sz="quarter" idx="4294967295"/>
          </p:nvPr>
        </p:nvSpPr>
        <p:spPr/>
        <p:txBody>
          <a:bodyPr/>
          <a:lstStyle/>
          <a:p>
            <a:pPr>
              <a:defRPr/>
            </a:pPr>
            <a:fld id="{79614D6F-B616-420A-A8C1-788E00F23F2C}" type="slidenum">
              <a:rPr lang="en-US"/>
              <a:pPr>
                <a:defRPr/>
              </a:pPr>
              <a:t>34</a:t>
            </a:fld>
            <a:endParaRPr lang="en-US"/>
          </a:p>
        </p:txBody>
      </p:sp>
      <p:grpSp>
        <p:nvGrpSpPr>
          <p:cNvPr id="22531" name="Group 8"/>
          <p:cNvGrpSpPr>
            <a:grpSpLocks/>
          </p:cNvGrpSpPr>
          <p:nvPr/>
        </p:nvGrpSpPr>
        <p:grpSpPr bwMode="auto">
          <a:xfrm>
            <a:off x="2819400" y="2286000"/>
            <a:ext cx="3657600" cy="2743200"/>
            <a:chOff x="1584" y="1440"/>
            <a:chExt cx="2304" cy="1728"/>
          </a:xfrm>
        </p:grpSpPr>
        <p:sp>
          <p:nvSpPr>
            <p:cNvPr id="22546" name="Line 9"/>
            <p:cNvSpPr>
              <a:spLocks noChangeShapeType="1"/>
            </p:cNvSpPr>
            <p:nvPr/>
          </p:nvSpPr>
          <p:spPr bwMode="auto">
            <a:xfrm flipV="1">
              <a:off x="1584" y="1440"/>
              <a:ext cx="1104" cy="720"/>
            </a:xfrm>
            <a:prstGeom prst="line">
              <a:avLst/>
            </a:prstGeom>
            <a:noFill/>
            <a:ln w="38100">
              <a:solidFill>
                <a:schemeClr val="tx1"/>
              </a:solidFill>
              <a:round/>
              <a:headEnd/>
              <a:tailEnd/>
            </a:ln>
          </p:spPr>
          <p:txBody>
            <a:bodyPr/>
            <a:lstStyle/>
            <a:p>
              <a:endParaRPr lang="en-US"/>
            </a:p>
          </p:txBody>
        </p:sp>
        <p:sp>
          <p:nvSpPr>
            <p:cNvPr id="22547" name="Line 10"/>
            <p:cNvSpPr>
              <a:spLocks noChangeShapeType="1"/>
            </p:cNvSpPr>
            <p:nvPr/>
          </p:nvSpPr>
          <p:spPr bwMode="auto">
            <a:xfrm flipH="1" flipV="1">
              <a:off x="2736" y="1440"/>
              <a:ext cx="1152" cy="720"/>
            </a:xfrm>
            <a:prstGeom prst="line">
              <a:avLst/>
            </a:prstGeom>
            <a:noFill/>
            <a:ln w="38100">
              <a:solidFill>
                <a:schemeClr val="tx1"/>
              </a:solidFill>
              <a:round/>
              <a:headEnd/>
              <a:tailEnd/>
            </a:ln>
          </p:spPr>
          <p:txBody>
            <a:bodyPr/>
            <a:lstStyle/>
            <a:p>
              <a:endParaRPr lang="en-US"/>
            </a:p>
          </p:txBody>
        </p:sp>
        <p:sp>
          <p:nvSpPr>
            <p:cNvPr id="22548" name="Line 11"/>
            <p:cNvSpPr>
              <a:spLocks noChangeShapeType="1"/>
            </p:cNvSpPr>
            <p:nvPr/>
          </p:nvSpPr>
          <p:spPr bwMode="auto">
            <a:xfrm flipV="1">
              <a:off x="3408" y="2160"/>
              <a:ext cx="480" cy="1008"/>
            </a:xfrm>
            <a:prstGeom prst="line">
              <a:avLst/>
            </a:prstGeom>
            <a:noFill/>
            <a:ln w="38100">
              <a:solidFill>
                <a:schemeClr val="tx1"/>
              </a:solidFill>
              <a:round/>
              <a:headEnd/>
              <a:tailEnd/>
            </a:ln>
          </p:spPr>
          <p:txBody>
            <a:bodyPr/>
            <a:lstStyle/>
            <a:p>
              <a:endParaRPr lang="en-US"/>
            </a:p>
          </p:txBody>
        </p:sp>
        <p:sp>
          <p:nvSpPr>
            <p:cNvPr id="22549" name="Line 12"/>
            <p:cNvSpPr>
              <a:spLocks noChangeShapeType="1"/>
            </p:cNvSpPr>
            <p:nvPr/>
          </p:nvSpPr>
          <p:spPr bwMode="auto">
            <a:xfrm flipV="1">
              <a:off x="2064" y="3168"/>
              <a:ext cx="1344" cy="0"/>
            </a:xfrm>
            <a:prstGeom prst="line">
              <a:avLst/>
            </a:prstGeom>
            <a:noFill/>
            <a:ln w="38100">
              <a:solidFill>
                <a:schemeClr val="tx1"/>
              </a:solidFill>
              <a:round/>
              <a:headEnd/>
              <a:tailEnd/>
            </a:ln>
          </p:spPr>
          <p:txBody>
            <a:bodyPr/>
            <a:lstStyle/>
            <a:p>
              <a:endParaRPr lang="en-US"/>
            </a:p>
          </p:txBody>
        </p:sp>
        <p:sp>
          <p:nvSpPr>
            <p:cNvPr id="22550" name="Line 13"/>
            <p:cNvSpPr>
              <a:spLocks noChangeShapeType="1"/>
            </p:cNvSpPr>
            <p:nvPr/>
          </p:nvSpPr>
          <p:spPr bwMode="auto">
            <a:xfrm>
              <a:off x="1584" y="2160"/>
              <a:ext cx="480" cy="1008"/>
            </a:xfrm>
            <a:prstGeom prst="line">
              <a:avLst/>
            </a:prstGeom>
            <a:noFill/>
            <a:ln w="38100">
              <a:solidFill>
                <a:schemeClr val="tx1"/>
              </a:solidFill>
              <a:round/>
              <a:headEnd/>
              <a:tailEnd/>
            </a:ln>
          </p:spPr>
          <p:txBody>
            <a:bodyPr/>
            <a:lstStyle/>
            <a:p>
              <a:endParaRPr lang="en-US"/>
            </a:p>
          </p:txBody>
        </p:sp>
        <p:sp>
          <p:nvSpPr>
            <p:cNvPr id="22551" name="Line 14"/>
            <p:cNvSpPr>
              <a:spLocks noChangeShapeType="1"/>
            </p:cNvSpPr>
            <p:nvPr/>
          </p:nvSpPr>
          <p:spPr bwMode="auto">
            <a:xfrm flipH="1">
              <a:off x="1584" y="2160"/>
              <a:ext cx="2304" cy="0"/>
            </a:xfrm>
            <a:prstGeom prst="line">
              <a:avLst/>
            </a:prstGeom>
            <a:noFill/>
            <a:ln w="38100">
              <a:solidFill>
                <a:schemeClr val="tx1"/>
              </a:solidFill>
              <a:round/>
              <a:headEnd/>
              <a:tailEnd/>
            </a:ln>
          </p:spPr>
          <p:txBody>
            <a:bodyPr/>
            <a:lstStyle/>
            <a:p>
              <a:endParaRPr lang="en-US"/>
            </a:p>
          </p:txBody>
        </p:sp>
        <p:sp>
          <p:nvSpPr>
            <p:cNvPr id="22552" name="Line 15"/>
            <p:cNvSpPr>
              <a:spLocks noChangeShapeType="1"/>
            </p:cNvSpPr>
            <p:nvPr/>
          </p:nvSpPr>
          <p:spPr bwMode="auto">
            <a:xfrm flipH="1">
              <a:off x="2064" y="2160"/>
              <a:ext cx="1776" cy="1008"/>
            </a:xfrm>
            <a:prstGeom prst="line">
              <a:avLst/>
            </a:prstGeom>
            <a:noFill/>
            <a:ln w="38100">
              <a:solidFill>
                <a:schemeClr val="tx1"/>
              </a:solidFill>
              <a:round/>
              <a:headEnd/>
              <a:tailEnd/>
            </a:ln>
          </p:spPr>
          <p:txBody>
            <a:bodyPr/>
            <a:lstStyle/>
            <a:p>
              <a:endParaRPr lang="en-US"/>
            </a:p>
          </p:txBody>
        </p:sp>
        <p:sp>
          <p:nvSpPr>
            <p:cNvPr id="22553" name="Line 16"/>
            <p:cNvSpPr>
              <a:spLocks noChangeShapeType="1"/>
            </p:cNvSpPr>
            <p:nvPr/>
          </p:nvSpPr>
          <p:spPr bwMode="auto">
            <a:xfrm flipH="1" flipV="1">
              <a:off x="1632" y="2160"/>
              <a:ext cx="1776" cy="1008"/>
            </a:xfrm>
            <a:prstGeom prst="line">
              <a:avLst/>
            </a:prstGeom>
            <a:noFill/>
            <a:ln w="38100">
              <a:solidFill>
                <a:schemeClr val="tx1"/>
              </a:solidFill>
              <a:round/>
              <a:headEnd/>
              <a:tailEnd/>
            </a:ln>
          </p:spPr>
          <p:txBody>
            <a:bodyPr/>
            <a:lstStyle/>
            <a:p>
              <a:endParaRPr lang="en-US"/>
            </a:p>
          </p:txBody>
        </p:sp>
        <p:sp>
          <p:nvSpPr>
            <p:cNvPr id="22554" name="Line 17"/>
            <p:cNvSpPr>
              <a:spLocks noChangeShapeType="1"/>
            </p:cNvSpPr>
            <p:nvPr/>
          </p:nvSpPr>
          <p:spPr bwMode="auto">
            <a:xfrm flipH="1">
              <a:off x="2064" y="1440"/>
              <a:ext cx="672" cy="1728"/>
            </a:xfrm>
            <a:prstGeom prst="line">
              <a:avLst/>
            </a:prstGeom>
            <a:noFill/>
            <a:ln w="38100">
              <a:solidFill>
                <a:schemeClr val="tx1"/>
              </a:solidFill>
              <a:round/>
              <a:headEnd/>
              <a:tailEnd/>
            </a:ln>
          </p:spPr>
          <p:txBody>
            <a:bodyPr/>
            <a:lstStyle/>
            <a:p>
              <a:endParaRPr lang="en-US"/>
            </a:p>
          </p:txBody>
        </p:sp>
        <p:sp>
          <p:nvSpPr>
            <p:cNvPr id="22555" name="Line 18"/>
            <p:cNvSpPr>
              <a:spLocks noChangeShapeType="1"/>
            </p:cNvSpPr>
            <p:nvPr/>
          </p:nvSpPr>
          <p:spPr bwMode="auto">
            <a:xfrm flipH="1" flipV="1">
              <a:off x="2688" y="1440"/>
              <a:ext cx="720" cy="1728"/>
            </a:xfrm>
            <a:prstGeom prst="line">
              <a:avLst/>
            </a:prstGeom>
            <a:noFill/>
            <a:ln w="38100">
              <a:solidFill>
                <a:schemeClr val="tx1"/>
              </a:solidFill>
              <a:round/>
              <a:headEnd/>
              <a:tailEnd/>
            </a:ln>
          </p:spPr>
          <p:txBody>
            <a:bodyPr/>
            <a:lstStyle/>
            <a:p>
              <a:endParaRPr lang="en-US"/>
            </a:p>
          </p:txBody>
        </p:sp>
      </p:grpSp>
      <p:sp>
        <p:nvSpPr>
          <p:cNvPr id="29715" name="Rectangle 19"/>
          <p:cNvSpPr>
            <a:spLocks noGrp="1" noChangeArrowheads="1"/>
          </p:cNvSpPr>
          <p:nvPr>
            <p:ph type="title"/>
          </p:nvPr>
        </p:nvSpPr>
        <p:spPr/>
        <p:txBody>
          <a:bodyPr/>
          <a:lstStyle/>
          <a:p>
            <a:pPr eaLnBrk="1" hangingPunct="1">
              <a:defRPr/>
            </a:pPr>
            <a:r>
              <a:rPr lang="en-US"/>
              <a:t>Fully Connected Mesh Topology</a:t>
            </a:r>
          </a:p>
        </p:txBody>
      </p:sp>
      <p:sp>
        <p:nvSpPr>
          <p:cNvPr id="22533" name="laptop"/>
          <p:cNvSpPr>
            <a:spLocks noEditPoints="1" noChangeArrowheads="1"/>
          </p:cNvSpPr>
          <p:nvPr/>
        </p:nvSpPr>
        <p:spPr bwMode="auto">
          <a:xfrm>
            <a:off x="2286000" y="2895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2534" name="laptop"/>
          <p:cNvSpPr>
            <a:spLocks noEditPoints="1" noChangeArrowheads="1"/>
          </p:cNvSpPr>
          <p:nvPr/>
        </p:nvSpPr>
        <p:spPr bwMode="auto">
          <a:xfrm>
            <a:off x="3124200" y="4495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2535" name="laptop"/>
          <p:cNvSpPr>
            <a:spLocks noEditPoints="1" noChangeArrowheads="1"/>
          </p:cNvSpPr>
          <p:nvPr/>
        </p:nvSpPr>
        <p:spPr bwMode="auto">
          <a:xfrm>
            <a:off x="4114800" y="1752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2536" name="laptop"/>
          <p:cNvSpPr>
            <a:spLocks noEditPoints="1" noChangeArrowheads="1"/>
          </p:cNvSpPr>
          <p:nvPr/>
        </p:nvSpPr>
        <p:spPr bwMode="auto">
          <a:xfrm>
            <a:off x="5181600" y="45116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2537" name="laptop"/>
          <p:cNvSpPr>
            <a:spLocks noEditPoints="1" noChangeArrowheads="1"/>
          </p:cNvSpPr>
          <p:nvPr/>
        </p:nvSpPr>
        <p:spPr bwMode="auto">
          <a:xfrm>
            <a:off x="5943600" y="2911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2538" name="Text Box 27"/>
          <p:cNvSpPr txBox="1">
            <a:spLocks noChangeArrowheads="1"/>
          </p:cNvSpPr>
          <p:nvPr/>
        </p:nvSpPr>
        <p:spPr bwMode="auto">
          <a:xfrm>
            <a:off x="2574925" y="3657600"/>
            <a:ext cx="320675" cy="366713"/>
          </a:xfrm>
          <a:prstGeom prst="rect">
            <a:avLst/>
          </a:prstGeom>
          <a:noFill/>
          <a:ln w="9525">
            <a:noFill/>
            <a:miter lim="800000"/>
            <a:headEnd/>
            <a:tailEnd/>
          </a:ln>
        </p:spPr>
        <p:txBody>
          <a:bodyPr wrap="none">
            <a:spAutoFit/>
          </a:bodyPr>
          <a:lstStyle/>
          <a:p>
            <a:r>
              <a:rPr lang="en-US" i="1">
                <a:solidFill>
                  <a:schemeClr val="folHlink"/>
                </a:solidFill>
              </a:rPr>
              <a:t>A</a:t>
            </a:r>
          </a:p>
        </p:txBody>
      </p:sp>
      <p:sp>
        <p:nvSpPr>
          <p:cNvPr id="22539" name="Text Box 28"/>
          <p:cNvSpPr txBox="1">
            <a:spLocks noChangeArrowheads="1"/>
          </p:cNvSpPr>
          <p:nvPr/>
        </p:nvSpPr>
        <p:spPr bwMode="auto">
          <a:xfrm>
            <a:off x="5486400" y="5257800"/>
            <a:ext cx="319088" cy="366713"/>
          </a:xfrm>
          <a:prstGeom prst="rect">
            <a:avLst/>
          </a:prstGeom>
          <a:noFill/>
          <a:ln w="9525">
            <a:noFill/>
            <a:miter lim="800000"/>
            <a:headEnd/>
            <a:tailEnd/>
          </a:ln>
        </p:spPr>
        <p:txBody>
          <a:bodyPr wrap="none">
            <a:spAutoFit/>
          </a:bodyPr>
          <a:lstStyle/>
          <a:p>
            <a:r>
              <a:rPr lang="en-US" i="1">
                <a:solidFill>
                  <a:schemeClr val="folHlink"/>
                </a:solidFill>
              </a:rPr>
              <a:t>C</a:t>
            </a:r>
          </a:p>
        </p:txBody>
      </p:sp>
      <p:sp>
        <p:nvSpPr>
          <p:cNvPr id="22540" name="Text Box 29"/>
          <p:cNvSpPr txBox="1">
            <a:spLocks noChangeArrowheads="1"/>
          </p:cNvSpPr>
          <p:nvPr/>
        </p:nvSpPr>
        <p:spPr bwMode="auto">
          <a:xfrm>
            <a:off x="3429000" y="5257800"/>
            <a:ext cx="319088" cy="366713"/>
          </a:xfrm>
          <a:prstGeom prst="rect">
            <a:avLst/>
          </a:prstGeom>
          <a:noFill/>
          <a:ln w="9525">
            <a:noFill/>
            <a:miter lim="800000"/>
            <a:headEnd/>
            <a:tailEnd/>
          </a:ln>
        </p:spPr>
        <p:txBody>
          <a:bodyPr wrap="none">
            <a:spAutoFit/>
          </a:bodyPr>
          <a:lstStyle/>
          <a:p>
            <a:r>
              <a:rPr lang="en-US" i="1">
                <a:solidFill>
                  <a:schemeClr val="folHlink"/>
                </a:solidFill>
              </a:rPr>
              <a:t>B</a:t>
            </a:r>
          </a:p>
        </p:txBody>
      </p:sp>
      <p:sp>
        <p:nvSpPr>
          <p:cNvPr id="22541" name="Text Box 30"/>
          <p:cNvSpPr txBox="1">
            <a:spLocks noChangeArrowheads="1"/>
          </p:cNvSpPr>
          <p:nvPr/>
        </p:nvSpPr>
        <p:spPr bwMode="auto">
          <a:xfrm>
            <a:off x="6324600" y="3657600"/>
            <a:ext cx="339725" cy="366713"/>
          </a:xfrm>
          <a:prstGeom prst="rect">
            <a:avLst/>
          </a:prstGeom>
          <a:noFill/>
          <a:ln w="9525">
            <a:noFill/>
            <a:miter lim="800000"/>
            <a:headEnd/>
            <a:tailEnd/>
          </a:ln>
        </p:spPr>
        <p:txBody>
          <a:bodyPr wrap="none">
            <a:spAutoFit/>
          </a:bodyPr>
          <a:lstStyle/>
          <a:p>
            <a:r>
              <a:rPr lang="en-US" i="1">
                <a:solidFill>
                  <a:schemeClr val="folHlink"/>
                </a:solidFill>
              </a:rPr>
              <a:t>D</a:t>
            </a:r>
          </a:p>
        </p:txBody>
      </p:sp>
      <p:sp>
        <p:nvSpPr>
          <p:cNvPr id="22542" name="Text Box 31"/>
          <p:cNvSpPr txBox="1">
            <a:spLocks noChangeArrowheads="1"/>
          </p:cNvSpPr>
          <p:nvPr/>
        </p:nvSpPr>
        <p:spPr bwMode="auto">
          <a:xfrm>
            <a:off x="4937125" y="1905000"/>
            <a:ext cx="312738" cy="366713"/>
          </a:xfrm>
          <a:prstGeom prst="rect">
            <a:avLst/>
          </a:prstGeom>
          <a:noFill/>
          <a:ln w="9525">
            <a:noFill/>
            <a:miter lim="800000"/>
            <a:headEnd/>
            <a:tailEnd/>
          </a:ln>
        </p:spPr>
        <p:txBody>
          <a:bodyPr wrap="none">
            <a:spAutoFit/>
          </a:bodyPr>
          <a:lstStyle/>
          <a:p>
            <a:r>
              <a:rPr lang="en-US" i="1">
                <a:solidFill>
                  <a:schemeClr val="folHlink"/>
                </a:solidFill>
              </a:rPr>
              <a:t>E</a:t>
            </a:r>
          </a:p>
        </p:txBody>
      </p:sp>
      <p:sp>
        <p:nvSpPr>
          <p:cNvPr id="29728" name="Rectangle 32"/>
          <p:cNvSpPr>
            <a:spLocks noChangeArrowheads="1"/>
          </p:cNvSpPr>
          <p:nvPr/>
        </p:nvSpPr>
        <p:spPr bwMode="auto">
          <a:xfrm rot="1846120">
            <a:off x="3048000" y="3352800"/>
            <a:ext cx="3810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9729" name="Rectangle 33"/>
          <p:cNvSpPr>
            <a:spLocks noChangeArrowheads="1"/>
          </p:cNvSpPr>
          <p:nvPr/>
        </p:nvSpPr>
        <p:spPr bwMode="auto">
          <a:xfrm rot="-1928147">
            <a:off x="5867400" y="3352800"/>
            <a:ext cx="3810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9730" name="Rectangle 34"/>
          <p:cNvSpPr>
            <a:spLocks noChangeArrowheads="1"/>
          </p:cNvSpPr>
          <p:nvPr/>
        </p:nvSpPr>
        <p:spPr bwMode="auto">
          <a:xfrm rot="3908353">
            <a:off x="5524500" y="4610100"/>
            <a:ext cx="3810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62627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fill="hold" grpId="1" nodeType="clickEffect">
                                  <p:stCondLst>
                                    <p:cond delay="0"/>
                                  </p:stCondLst>
                                  <p:childTnLst>
                                    <p:animMotion origin="layout" path="M -3.33333E-6 0 L 0.25833 0.2 " pathEditMode="relative" ptsTypes="AA">
                                      <p:cBhvr>
                                        <p:cTn id="10" dur="1000" fill="hold"/>
                                        <p:tgtEl>
                                          <p:spTgt spid="2972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2972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97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29"/>
                                        </p:tgtEl>
                                        <p:attrNameLst>
                                          <p:attrName>style.visibility</p:attrName>
                                        </p:attrNameLst>
                                      </p:cBhvr>
                                      <p:to>
                                        <p:strVal val="visible"/>
                                      </p:to>
                                    </p:set>
                                  </p:childTnLst>
                                </p:cTn>
                              </p:par>
                            </p:childTnLst>
                          </p:cTn>
                        </p:par>
                        <p:par>
                          <p:cTn id="19" fill="hold">
                            <p:stCondLst>
                              <p:cond delay="0"/>
                            </p:stCondLst>
                            <p:childTnLst>
                              <p:par>
                                <p:cTn id="20" presetID="0" presetClass="path" presetSubtype="0" fill="hold" grpId="1" nodeType="afterEffect">
                                  <p:stCondLst>
                                    <p:cond delay="0"/>
                                  </p:stCondLst>
                                  <p:childTnLst>
                                    <p:animMotion origin="layout" path="M 1.11022E-16 4.44444E-6 L -0.10833 -0.35556 " pathEditMode="relative" ptsTypes="AA">
                                      <p:cBhvr>
                                        <p:cTn id="21" dur="1000" fill="hold"/>
                                        <p:tgtEl>
                                          <p:spTgt spid="29730"/>
                                        </p:tgtEl>
                                        <p:attrNameLst>
                                          <p:attrName>ppt_x</p:attrName>
                                          <p:attrName>ppt_y</p:attrName>
                                        </p:attrNameLst>
                                      </p:cBhvr>
                                    </p:animMotion>
                                  </p:childTnLst>
                                </p:cTn>
                              </p:par>
                              <p:par>
                                <p:cTn id="22" presetID="0" presetClass="path" presetSubtype="0" fill="hold" grpId="1" nodeType="withEffect">
                                  <p:stCondLst>
                                    <p:cond delay="0"/>
                                  </p:stCondLst>
                                  <p:childTnLst>
                                    <p:animMotion origin="layout" path="M -3.33333E-6 0 L -0.25833 0.2 " pathEditMode="relative" ptsTypes="AA">
                                      <p:cBhvr>
                                        <p:cTn id="23" dur="1000" fill="hold"/>
                                        <p:tgtEl>
                                          <p:spTgt spid="297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8" grpId="0" animBg="1"/>
      <p:bldP spid="29728" grpId="1" animBg="1"/>
      <p:bldP spid="29728" grpId="2" animBg="1"/>
      <p:bldP spid="29729" grpId="0" animBg="1"/>
      <p:bldP spid="29729" grpId="1" animBg="1"/>
      <p:bldP spid="29730" grpId="0" animBg="1"/>
      <p:bldP spid="2973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5"/>
          <p:cNvSpPr>
            <a:spLocks noGrp="1"/>
          </p:cNvSpPr>
          <p:nvPr>
            <p:ph type="sldNum" sz="quarter" idx="4294967295"/>
          </p:nvPr>
        </p:nvSpPr>
        <p:spPr/>
        <p:txBody>
          <a:bodyPr/>
          <a:lstStyle/>
          <a:p>
            <a:pPr>
              <a:defRPr/>
            </a:pPr>
            <a:fld id="{1114753E-3DF8-4015-AB3B-F45F892E4AAD}" type="slidenum">
              <a:rPr lang="en-US"/>
              <a:pPr>
                <a:defRPr/>
              </a:pPr>
              <a:t>35</a:t>
            </a:fld>
            <a:endParaRPr lang="en-US"/>
          </a:p>
        </p:txBody>
      </p:sp>
      <p:grpSp>
        <p:nvGrpSpPr>
          <p:cNvPr id="2" name="Group 33"/>
          <p:cNvGrpSpPr>
            <a:grpSpLocks/>
          </p:cNvGrpSpPr>
          <p:nvPr/>
        </p:nvGrpSpPr>
        <p:grpSpPr bwMode="auto">
          <a:xfrm>
            <a:off x="2895600" y="1828800"/>
            <a:ext cx="3657600" cy="3200400"/>
            <a:chOff x="1632" y="1152"/>
            <a:chExt cx="2304" cy="2016"/>
          </a:xfrm>
        </p:grpSpPr>
        <p:sp>
          <p:nvSpPr>
            <p:cNvPr id="23574" name="Line 23"/>
            <p:cNvSpPr>
              <a:spLocks noChangeShapeType="1"/>
            </p:cNvSpPr>
            <p:nvPr/>
          </p:nvSpPr>
          <p:spPr bwMode="auto">
            <a:xfrm flipV="1">
              <a:off x="2688" y="1152"/>
              <a:ext cx="1200" cy="288"/>
            </a:xfrm>
            <a:prstGeom prst="line">
              <a:avLst/>
            </a:prstGeom>
            <a:noFill/>
            <a:ln w="38100">
              <a:solidFill>
                <a:schemeClr val="tx1"/>
              </a:solidFill>
              <a:round/>
              <a:headEnd/>
              <a:tailEnd/>
            </a:ln>
          </p:spPr>
          <p:txBody>
            <a:bodyPr/>
            <a:lstStyle/>
            <a:p>
              <a:endParaRPr lang="en-US"/>
            </a:p>
          </p:txBody>
        </p:sp>
        <p:sp>
          <p:nvSpPr>
            <p:cNvPr id="23575" name="Line 24"/>
            <p:cNvSpPr>
              <a:spLocks noChangeShapeType="1"/>
            </p:cNvSpPr>
            <p:nvPr/>
          </p:nvSpPr>
          <p:spPr bwMode="auto">
            <a:xfrm flipV="1">
              <a:off x="3408" y="1152"/>
              <a:ext cx="480" cy="2016"/>
            </a:xfrm>
            <a:prstGeom prst="line">
              <a:avLst/>
            </a:prstGeom>
            <a:noFill/>
            <a:ln w="38100">
              <a:solidFill>
                <a:schemeClr val="tx1"/>
              </a:solidFill>
              <a:round/>
              <a:headEnd/>
              <a:tailEnd/>
            </a:ln>
          </p:spPr>
          <p:txBody>
            <a:bodyPr/>
            <a:lstStyle/>
            <a:p>
              <a:endParaRPr lang="en-US"/>
            </a:p>
          </p:txBody>
        </p:sp>
        <p:sp>
          <p:nvSpPr>
            <p:cNvPr id="23576" name="Line 28"/>
            <p:cNvSpPr>
              <a:spLocks noChangeShapeType="1"/>
            </p:cNvSpPr>
            <p:nvPr/>
          </p:nvSpPr>
          <p:spPr bwMode="auto">
            <a:xfrm flipH="1" flipV="1">
              <a:off x="3888" y="1152"/>
              <a:ext cx="0" cy="1008"/>
            </a:xfrm>
            <a:prstGeom prst="line">
              <a:avLst/>
            </a:prstGeom>
            <a:noFill/>
            <a:ln w="38100">
              <a:solidFill>
                <a:schemeClr val="tx1"/>
              </a:solidFill>
              <a:round/>
              <a:headEnd/>
              <a:tailEnd/>
            </a:ln>
          </p:spPr>
          <p:txBody>
            <a:bodyPr/>
            <a:lstStyle/>
            <a:p>
              <a:endParaRPr lang="en-US"/>
            </a:p>
          </p:txBody>
        </p:sp>
        <p:sp>
          <p:nvSpPr>
            <p:cNvPr id="23577" name="Line 31"/>
            <p:cNvSpPr>
              <a:spLocks noChangeShapeType="1"/>
            </p:cNvSpPr>
            <p:nvPr/>
          </p:nvSpPr>
          <p:spPr bwMode="auto">
            <a:xfrm flipH="1">
              <a:off x="1632" y="1152"/>
              <a:ext cx="2304" cy="960"/>
            </a:xfrm>
            <a:prstGeom prst="line">
              <a:avLst/>
            </a:prstGeom>
            <a:noFill/>
            <a:ln w="38100">
              <a:solidFill>
                <a:schemeClr val="tx1"/>
              </a:solidFill>
              <a:round/>
              <a:headEnd/>
              <a:tailEnd/>
            </a:ln>
          </p:spPr>
          <p:txBody>
            <a:bodyPr/>
            <a:lstStyle/>
            <a:p>
              <a:endParaRPr lang="en-US"/>
            </a:p>
          </p:txBody>
        </p:sp>
        <p:sp>
          <p:nvSpPr>
            <p:cNvPr id="23578" name="Line 32"/>
            <p:cNvSpPr>
              <a:spLocks noChangeShapeType="1"/>
            </p:cNvSpPr>
            <p:nvPr/>
          </p:nvSpPr>
          <p:spPr bwMode="auto">
            <a:xfrm flipV="1">
              <a:off x="2112" y="1152"/>
              <a:ext cx="1776" cy="2016"/>
            </a:xfrm>
            <a:prstGeom prst="line">
              <a:avLst/>
            </a:prstGeom>
            <a:noFill/>
            <a:ln w="38100">
              <a:solidFill>
                <a:schemeClr val="tx1"/>
              </a:solidFill>
              <a:round/>
              <a:headEnd/>
              <a:tailEnd/>
            </a:ln>
          </p:spPr>
          <p:txBody>
            <a:bodyPr/>
            <a:lstStyle/>
            <a:p>
              <a:endParaRPr lang="en-US"/>
            </a:p>
          </p:txBody>
        </p:sp>
      </p:grpSp>
      <p:grpSp>
        <p:nvGrpSpPr>
          <p:cNvPr id="23556" name="Group 19"/>
          <p:cNvGrpSpPr>
            <a:grpSpLocks/>
          </p:cNvGrpSpPr>
          <p:nvPr/>
        </p:nvGrpSpPr>
        <p:grpSpPr bwMode="auto">
          <a:xfrm>
            <a:off x="2819400" y="2286000"/>
            <a:ext cx="3657600" cy="2743200"/>
            <a:chOff x="1584" y="1440"/>
            <a:chExt cx="2304" cy="1728"/>
          </a:xfrm>
        </p:grpSpPr>
        <p:sp>
          <p:nvSpPr>
            <p:cNvPr id="23564" name="Line 9"/>
            <p:cNvSpPr>
              <a:spLocks noChangeShapeType="1"/>
            </p:cNvSpPr>
            <p:nvPr/>
          </p:nvSpPr>
          <p:spPr bwMode="auto">
            <a:xfrm flipV="1">
              <a:off x="1584" y="1440"/>
              <a:ext cx="1104" cy="720"/>
            </a:xfrm>
            <a:prstGeom prst="line">
              <a:avLst/>
            </a:prstGeom>
            <a:noFill/>
            <a:ln w="38100">
              <a:solidFill>
                <a:schemeClr val="tx1"/>
              </a:solidFill>
              <a:round/>
              <a:headEnd/>
              <a:tailEnd/>
            </a:ln>
          </p:spPr>
          <p:txBody>
            <a:bodyPr/>
            <a:lstStyle/>
            <a:p>
              <a:endParaRPr lang="en-US"/>
            </a:p>
          </p:txBody>
        </p:sp>
        <p:sp>
          <p:nvSpPr>
            <p:cNvPr id="23565" name="Line 10"/>
            <p:cNvSpPr>
              <a:spLocks noChangeShapeType="1"/>
            </p:cNvSpPr>
            <p:nvPr/>
          </p:nvSpPr>
          <p:spPr bwMode="auto">
            <a:xfrm flipH="1" flipV="1">
              <a:off x="2736" y="1440"/>
              <a:ext cx="1152" cy="720"/>
            </a:xfrm>
            <a:prstGeom prst="line">
              <a:avLst/>
            </a:prstGeom>
            <a:noFill/>
            <a:ln w="38100">
              <a:solidFill>
                <a:schemeClr val="tx1"/>
              </a:solidFill>
              <a:round/>
              <a:headEnd/>
              <a:tailEnd/>
            </a:ln>
          </p:spPr>
          <p:txBody>
            <a:bodyPr/>
            <a:lstStyle/>
            <a:p>
              <a:endParaRPr lang="en-US"/>
            </a:p>
          </p:txBody>
        </p:sp>
        <p:sp>
          <p:nvSpPr>
            <p:cNvPr id="23566" name="Line 11"/>
            <p:cNvSpPr>
              <a:spLocks noChangeShapeType="1"/>
            </p:cNvSpPr>
            <p:nvPr/>
          </p:nvSpPr>
          <p:spPr bwMode="auto">
            <a:xfrm flipV="1">
              <a:off x="3408" y="2160"/>
              <a:ext cx="480" cy="1008"/>
            </a:xfrm>
            <a:prstGeom prst="line">
              <a:avLst/>
            </a:prstGeom>
            <a:noFill/>
            <a:ln w="38100">
              <a:solidFill>
                <a:schemeClr val="tx1"/>
              </a:solidFill>
              <a:round/>
              <a:headEnd/>
              <a:tailEnd/>
            </a:ln>
          </p:spPr>
          <p:txBody>
            <a:bodyPr/>
            <a:lstStyle/>
            <a:p>
              <a:endParaRPr lang="en-US"/>
            </a:p>
          </p:txBody>
        </p:sp>
        <p:sp>
          <p:nvSpPr>
            <p:cNvPr id="23567" name="Line 12"/>
            <p:cNvSpPr>
              <a:spLocks noChangeShapeType="1"/>
            </p:cNvSpPr>
            <p:nvPr/>
          </p:nvSpPr>
          <p:spPr bwMode="auto">
            <a:xfrm flipV="1">
              <a:off x="2064" y="3168"/>
              <a:ext cx="1344" cy="0"/>
            </a:xfrm>
            <a:prstGeom prst="line">
              <a:avLst/>
            </a:prstGeom>
            <a:noFill/>
            <a:ln w="38100">
              <a:solidFill>
                <a:schemeClr val="tx1"/>
              </a:solidFill>
              <a:round/>
              <a:headEnd/>
              <a:tailEnd/>
            </a:ln>
          </p:spPr>
          <p:txBody>
            <a:bodyPr/>
            <a:lstStyle/>
            <a:p>
              <a:endParaRPr lang="en-US"/>
            </a:p>
          </p:txBody>
        </p:sp>
        <p:sp>
          <p:nvSpPr>
            <p:cNvPr id="23568" name="Line 13"/>
            <p:cNvSpPr>
              <a:spLocks noChangeShapeType="1"/>
            </p:cNvSpPr>
            <p:nvPr/>
          </p:nvSpPr>
          <p:spPr bwMode="auto">
            <a:xfrm>
              <a:off x="1584" y="2160"/>
              <a:ext cx="480" cy="1008"/>
            </a:xfrm>
            <a:prstGeom prst="line">
              <a:avLst/>
            </a:prstGeom>
            <a:noFill/>
            <a:ln w="38100">
              <a:solidFill>
                <a:schemeClr val="tx1"/>
              </a:solidFill>
              <a:round/>
              <a:headEnd/>
              <a:tailEnd/>
            </a:ln>
          </p:spPr>
          <p:txBody>
            <a:bodyPr/>
            <a:lstStyle/>
            <a:p>
              <a:endParaRPr lang="en-US"/>
            </a:p>
          </p:txBody>
        </p:sp>
        <p:sp>
          <p:nvSpPr>
            <p:cNvPr id="23569" name="Line 14"/>
            <p:cNvSpPr>
              <a:spLocks noChangeShapeType="1"/>
            </p:cNvSpPr>
            <p:nvPr/>
          </p:nvSpPr>
          <p:spPr bwMode="auto">
            <a:xfrm flipH="1">
              <a:off x="1584" y="2160"/>
              <a:ext cx="2304" cy="0"/>
            </a:xfrm>
            <a:prstGeom prst="line">
              <a:avLst/>
            </a:prstGeom>
            <a:noFill/>
            <a:ln w="38100">
              <a:solidFill>
                <a:schemeClr val="tx1"/>
              </a:solidFill>
              <a:round/>
              <a:headEnd/>
              <a:tailEnd/>
            </a:ln>
          </p:spPr>
          <p:txBody>
            <a:bodyPr/>
            <a:lstStyle/>
            <a:p>
              <a:endParaRPr lang="en-US"/>
            </a:p>
          </p:txBody>
        </p:sp>
        <p:sp>
          <p:nvSpPr>
            <p:cNvPr id="23570" name="Line 15"/>
            <p:cNvSpPr>
              <a:spLocks noChangeShapeType="1"/>
            </p:cNvSpPr>
            <p:nvPr/>
          </p:nvSpPr>
          <p:spPr bwMode="auto">
            <a:xfrm flipH="1">
              <a:off x="2064" y="2160"/>
              <a:ext cx="1776" cy="1008"/>
            </a:xfrm>
            <a:prstGeom prst="line">
              <a:avLst/>
            </a:prstGeom>
            <a:noFill/>
            <a:ln w="38100">
              <a:solidFill>
                <a:schemeClr val="tx1"/>
              </a:solidFill>
              <a:round/>
              <a:headEnd/>
              <a:tailEnd/>
            </a:ln>
          </p:spPr>
          <p:txBody>
            <a:bodyPr/>
            <a:lstStyle/>
            <a:p>
              <a:endParaRPr lang="en-US"/>
            </a:p>
          </p:txBody>
        </p:sp>
        <p:sp>
          <p:nvSpPr>
            <p:cNvPr id="23571" name="Line 16"/>
            <p:cNvSpPr>
              <a:spLocks noChangeShapeType="1"/>
            </p:cNvSpPr>
            <p:nvPr/>
          </p:nvSpPr>
          <p:spPr bwMode="auto">
            <a:xfrm flipH="1" flipV="1">
              <a:off x="1632" y="2160"/>
              <a:ext cx="1776" cy="1008"/>
            </a:xfrm>
            <a:prstGeom prst="line">
              <a:avLst/>
            </a:prstGeom>
            <a:noFill/>
            <a:ln w="38100">
              <a:solidFill>
                <a:schemeClr val="tx1"/>
              </a:solidFill>
              <a:round/>
              <a:headEnd/>
              <a:tailEnd/>
            </a:ln>
          </p:spPr>
          <p:txBody>
            <a:bodyPr/>
            <a:lstStyle/>
            <a:p>
              <a:endParaRPr lang="en-US"/>
            </a:p>
          </p:txBody>
        </p:sp>
        <p:sp>
          <p:nvSpPr>
            <p:cNvPr id="23572" name="Line 17"/>
            <p:cNvSpPr>
              <a:spLocks noChangeShapeType="1"/>
            </p:cNvSpPr>
            <p:nvPr/>
          </p:nvSpPr>
          <p:spPr bwMode="auto">
            <a:xfrm flipH="1">
              <a:off x="2064" y="1440"/>
              <a:ext cx="672" cy="1728"/>
            </a:xfrm>
            <a:prstGeom prst="line">
              <a:avLst/>
            </a:prstGeom>
            <a:noFill/>
            <a:ln w="38100">
              <a:solidFill>
                <a:schemeClr val="tx1"/>
              </a:solidFill>
              <a:round/>
              <a:headEnd/>
              <a:tailEnd/>
            </a:ln>
          </p:spPr>
          <p:txBody>
            <a:bodyPr/>
            <a:lstStyle/>
            <a:p>
              <a:endParaRPr lang="en-US"/>
            </a:p>
          </p:txBody>
        </p:sp>
        <p:sp>
          <p:nvSpPr>
            <p:cNvPr id="23573" name="Line 18"/>
            <p:cNvSpPr>
              <a:spLocks noChangeShapeType="1"/>
            </p:cNvSpPr>
            <p:nvPr/>
          </p:nvSpPr>
          <p:spPr bwMode="auto">
            <a:xfrm flipH="1" flipV="1">
              <a:off x="2688" y="1440"/>
              <a:ext cx="720" cy="1728"/>
            </a:xfrm>
            <a:prstGeom prst="line">
              <a:avLst/>
            </a:prstGeom>
            <a:noFill/>
            <a:ln w="38100">
              <a:solidFill>
                <a:schemeClr val="tx1"/>
              </a:solidFill>
              <a:round/>
              <a:headEnd/>
              <a:tailEnd/>
            </a:ln>
          </p:spPr>
          <p:txBody>
            <a:bodyPr/>
            <a:lstStyle/>
            <a:p>
              <a:endParaRPr lang="en-US"/>
            </a:p>
          </p:txBody>
        </p:sp>
      </p:grpSp>
      <p:sp>
        <p:nvSpPr>
          <p:cNvPr id="24578" name="Rectangle 2"/>
          <p:cNvSpPr>
            <a:spLocks noGrp="1" noChangeArrowheads="1"/>
          </p:cNvSpPr>
          <p:nvPr>
            <p:ph type="title"/>
          </p:nvPr>
        </p:nvSpPr>
        <p:spPr/>
        <p:txBody>
          <a:bodyPr/>
          <a:lstStyle/>
          <a:p>
            <a:pPr eaLnBrk="1" hangingPunct="1">
              <a:defRPr/>
            </a:pPr>
            <a:r>
              <a:rPr lang="en-US"/>
              <a:t>Fully Connected Mesh Topology</a:t>
            </a:r>
          </a:p>
        </p:txBody>
      </p:sp>
      <p:sp>
        <p:nvSpPr>
          <p:cNvPr id="23558" name="laptop"/>
          <p:cNvSpPr>
            <a:spLocks noEditPoints="1" noChangeArrowheads="1"/>
          </p:cNvSpPr>
          <p:nvPr/>
        </p:nvSpPr>
        <p:spPr bwMode="auto">
          <a:xfrm>
            <a:off x="2286000" y="2895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3559" name="laptop"/>
          <p:cNvSpPr>
            <a:spLocks noEditPoints="1" noChangeArrowheads="1"/>
          </p:cNvSpPr>
          <p:nvPr/>
        </p:nvSpPr>
        <p:spPr bwMode="auto">
          <a:xfrm>
            <a:off x="3124200" y="4495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3560" name="laptop"/>
          <p:cNvSpPr>
            <a:spLocks noEditPoints="1" noChangeArrowheads="1"/>
          </p:cNvSpPr>
          <p:nvPr/>
        </p:nvSpPr>
        <p:spPr bwMode="auto">
          <a:xfrm>
            <a:off x="4114800" y="1752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3561" name="laptop"/>
          <p:cNvSpPr>
            <a:spLocks noEditPoints="1" noChangeArrowheads="1"/>
          </p:cNvSpPr>
          <p:nvPr/>
        </p:nvSpPr>
        <p:spPr bwMode="auto">
          <a:xfrm>
            <a:off x="5181600" y="45116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3562" name="laptop"/>
          <p:cNvSpPr>
            <a:spLocks noEditPoints="1" noChangeArrowheads="1"/>
          </p:cNvSpPr>
          <p:nvPr/>
        </p:nvSpPr>
        <p:spPr bwMode="auto">
          <a:xfrm>
            <a:off x="5943600" y="2911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4596" name="laptop"/>
          <p:cNvSpPr>
            <a:spLocks noEditPoints="1" noChangeArrowheads="1"/>
          </p:cNvSpPr>
          <p:nvPr/>
        </p:nvSpPr>
        <p:spPr bwMode="auto">
          <a:xfrm>
            <a:off x="6019800" y="1371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68788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596"/>
                                        </p:tgtEl>
                                        <p:attrNameLst>
                                          <p:attrName>style.visibility</p:attrName>
                                        </p:attrNameLst>
                                      </p:cBhvr>
                                      <p:to>
                                        <p:strVal val="visible"/>
                                      </p:to>
                                    </p:set>
                                    <p:anim calcmode="lin" valueType="num">
                                      <p:cBhvr additive="base">
                                        <p:cTn id="7" dur="500" fill="hold"/>
                                        <p:tgtEl>
                                          <p:spTgt spid="24596"/>
                                        </p:tgtEl>
                                        <p:attrNameLst>
                                          <p:attrName>ppt_x</p:attrName>
                                        </p:attrNameLst>
                                      </p:cBhvr>
                                      <p:tavLst>
                                        <p:tav tm="0">
                                          <p:val>
                                            <p:strVal val="1+#ppt_w/2"/>
                                          </p:val>
                                        </p:tav>
                                        <p:tav tm="100000">
                                          <p:val>
                                            <p:strVal val="#ppt_x"/>
                                          </p:val>
                                        </p:tav>
                                      </p:tavLst>
                                    </p:anim>
                                    <p:anim calcmode="lin" valueType="num">
                                      <p:cBhvr additive="base">
                                        <p:cTn id="8" dur="500" fill="hold"/>
                                        <p:tgtEl>
                                          <p:spTgt spid="245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6"/>
          <p:cNvSpPr>
            <a:spLocks noGrp="1"/>
          </p:cNvSpPr>
          <p:nvPr>
            <p:ph type="sldNum" sz="quarter" idx="12"/>
          </p:nvPr>
        </p:nvSpPr>
        <p:spPr/>
        <p:txBody>
          <a:bodyPr/>
          <a:lstStyle/>
          <a:p>
            <a:pPr>
              <a:defRPr/>
            </a:pPr>
            <a:fld id="{F2C8B521-3FCB-4BC8-8FFF-5CC21170B6A4}" type="slidenum">
              <a:rPr lang="en-US"/>
              <a:pPr>
                <a:defRPr/>
              </a:pPr>
              <a:t>36</a:t>
            </a:fld>
            <a:endParaRPr lang="en-US"/>
          </a:p>
        </p:txBody>
      </p:sp>
      <p:grpSp>
        <p:nvGrpSpPr>
          <p:cNvPr id="24579" name="Group 8"/>
          <p:cNvGrpSpPr>
            <a:grpSpLocks/>
          </p:cNvGrpSpPr>
          <p:nvPr/>
        </p:nvGrpSpPr>
        <p:grpSpPr bwMode="auto">
          <a:xfrm>
            <a:off x="1219200" y="2286000"/>
            <a:ext cx="3657600" cy="2743200"/>
            <a:chOff x="1584" y="1440"/>
            <a:chExt cx="2304" cy="1728"/>
          </a:xfrm>
        </p:grpSpPr>
        <p:sp>
          <p:nvSpPr>
            <p:cNvPr id="24587" name="Line 9"/>
            <p:cNvSpPr>
              <a:spLocks noChangeShapeType="1"/>
            </p:cNvSpPr>
            <p:nvPr/>
          </p:nvSpPr>
          <p:spPr bwMode="auto">
            <a:xfrm flipV="1">
              <a:off x="1584" y="1440"/>
              <a:ext cx="1104" cy="720"/>
            </a:xfrm>
            <a:prstGeom prst="line">
              <a:avLst/>
            </a:prstGeom>
            <a:noFill/>
            <a:ln w="38100">
              <a:solidFill>
                <a:schemeClr val="tx1"/>
              </a:solidFill>
              <a:round/>
              <a:headEnd/>
              <a:tailEnd/>
            </a:ln>
          </p:spPr>
          <p:txBody>
            <a:bodyPr/>
            <a:lstStyle/>
            <a:p>
              <a:endParaRPr lang="en-US"/>
            </a:p>
          </p:txBody>
        </p:sp>
        <p:sp>
          <p:nvSpPr>
            <p:cNvPr id="24588" name="Line 10"/>
            <p:cNvSpPr>
              <a:spLocks noChangeShapeType="1"/>
            </p:cNvSpPr>
            <p:nvPr/>
          </p:nvSpPr>
          <p:spPr bwMode="auto">
            <a:xfrm flipH="1" flipV="1">
              <a:off x="2736" y="1440"/>
              <a:ext cx="1152" cy="720"/>
            </a:xfrm>
            <a:prstGeom prst="line">
              <a:avLst/>
            </a:prstGeom>
            <a:noFill/>
            <a:ln w="38100">
              <a:solidFill>
                <a:schemeClr val="tx1"/>
              </a:solidFill>
              <a:round/>
              <a:headEnd/>
              <a:tailEnd/>
            </a:ln>
          </p:spPr>
          <p:txBody>
            <a:bodyPr/>
            <a:lstStyle/>
            <a:p>
              <a:endParaRPr lang="en-US"/>
            </a:p>
          </p:txBody>
        </p:sp>
        <p:sp>
          <p:nvSpPr>
            <p:cNvPr id="24589" name="Line 11"/>
            <p:cNvSpPr>
              <a:spLocks noChangeShapeType="1"/>
            </p:cNvSpPr>
            <p:nvPr/>
          </p:nvSpPr>
          <p:spPr bwMode="auto">
            <a:xfrm flipV="1">
              <a:off x="3408" y="2160"/>
              <a:ext cx="480" cy="1008"/>
            </a:xfrm>
            <a:prstGeom prst="line">
              <a:avLst/>
            </a:prstGeom>
            <a:noFill/>
            <a:ln w="38100">
              <a:solidFill>
                <a:schemeClr val="tx1"/>
              </a:solidFill>
              <a:round/>
              <a:headEnd/>
              <a:tailEnd/>
            </a:ln>
          </p:spPr>
          <p:txBody>
            <a:bodyPr/>
            <a:lstStyle/>
            <a:p>
              <a:endParaRPr lang="en-US"/>
            </a:p>
          </p:txBody>
        </p:sp>
        <p:sp>
          <p:nvSpPr>
            <p:cNvPr id="24590" name="Line 12"/>
            <p:cNvSpPr>
              <a:spLocks noChangeShapeType="1"/>
            </p:cNvSpPr>
            <p:nvPr/>
          </p:nvSpPr>
          <p:spPr bwMode="auto">
            <a:xfrm flipV="1">
              <a:off x="2064" y="3168"/>
              <a:ext cx="1344" cy="0"/>
            </a:xfrm>
            <a:prstGeom prst="line">
              <a:avLst/>
            </a:prstGeom>
            <a:noFill/>
            <a:ln w="38100">
              <a:solidFill>
                <a:schemeClr val="tx1"/>
              </a:solidFill>
              <a:round/>
              <a:headEnd/>
              <a:tailEnd/>
            </a:ln>
          </p:spPr>
          <p:txBody>
            <a:bodyPr/>
            <a:lstStyle/>
            <a:p>
              <a:endParaRPr lang="en-US"/>
            </a:p>
          </p:txBody>
        </p:sp>
        <p:sp>
          <p:nvSpPr>
            <p:cNvPr id="24591" name="Line 13"/>
            <p:cNvSpPr>
              <a:spLocks noChangeShapeType="1"/>
            </p:cNvSpPr>
            <p:nvPr/>
          </p:nvSpPr>
          <p:spPr bwMode="auto">
            <a:xfrm>
              <a:off x="1584" y="2160"/>
              <a:ext cx="480" cy="1008"/>
            </a:xfrm>
            <a:prstGeom prst="line">
              <a:avLst/>
            </a:prstGeom>
            <a:noFill/>
            <a:ln w="38100">
              <a:solidFill>
                <a:schemeClr val="tx1"/>
              </a:solidFill>
              <a:round/>
              <a:headEnd/>
              <a:tailEnd/>
            </a:ln>
          </p:spPr>
          <p:txBody>
            <a:bodyPr/>
            <a:lstStyle/>
            <a:p>
              <a:endParaRPr lang="en-US"/>
            </a:p>
          </p:txBody>
        </p:sp>
        <p:sp>
          <p:nvSpPr>
            <p:cNvPr id="24592" name="Line 14"/>
            <p:cNvSpPr>
              <a:spLocks noChangeShapeType="1"/>
            </p:cNvSpPr>
            <p:nvPr/>
          </p:nvSpPr>
          <p:spPr bwMode="auto">
            <a:xfrm flipH="1">
              <a:off x="1584" y="2160"/>
              <a:ext cx="2304" cy="0"/>
            </a:xfrm>
            <a:prstGeom prst="line">
              <a:avLst/>
            </a:prstGeom>
            <a:noFill/>
            <a:ln w="38100">
              <a:solidFill>
                <a:schemeClr val="tx1"/>
              </a:solidFill>
              <a:round/>
              <a:headEnd/>
              <a:tailEnd/>
            </a:ln>
          </p:spPr>
          <p:txBody>
            <a:bodyPr/>
            <a:lstStyle/>
            <a:p>
              <a:endParaRPr lang="en-US"/>
            </a:p>
          </p:txBody>
        </p:sp>
        <p:sp>
          <p:nvSpPr>
            <p:cNvPr id="24593" name="Line 15"/>
            <p:cNvSpPr>
              <a:spLocks noChangeShapeType="1"/>
            </p:cNvSpPr>
            <p:nvPr/>
          </p:nvSpPr>
          <p:spPr bwMode="auto">
            <a:xfrm flipH="1">
              <a:off x="2064" y="2160"/>
              <a:ext cx="1776" cy="1008"/>
            </a:xfrm>
            <a:prstGeom prst="line">
              <a:avLst/>
            </a:prstGeom>
            <a:noFill/>
            <a:ln w="38100">
              <a:solidFill>
                <a:schemeClr val="tx1"/>
              </a:solidFill>
              <a:round/>
              <a:headEnd/>
              <a:tailEnd/>
            </a:ln>
          </p:spPr>
          <p:txBody>
            <a:bodyPr/>
            <a:lstStyle/>
            <a:p>
              <a:endParaRPr lang="en-US"/>
            </a:p>
          </p:txBody>
        </p:sp>
        <p:sp>
          <p:nvSpPr>
            <p:cNvPr id="24594" name="Line 16"/>
            <p:cNvSpPr>
              <a:spLocks noChangeShapeType="1"/>
            </p:cNvSpPr>
            <p:nvPr/>
          </p:nvSpPr>
          <p:spPr bwMode="auto">
            <a:xfrm flipH="1" flipV="1">
              <a:off x="1632" y="2160"/>
              <a:ext cx="1776" cy="1008"/>
            </a:xfrm>
            <a:prstGeom prst="line">
              <a:avLst/>
            </a:prstGeom>
            <a:noFill/>
            <a:ln w="38100">
              <a:solidFill>
                <a:schemeClr val="tx1"/>
              </a:solidFill>
              <a:round/>
              <a:headEnd/>
              <a:tailEnd/>
            </a:ln>
          </p:spPr>
          <p:txBody>
            <a:bodyPr/>
            <a:lstStyle/>
            <a:p>
              <a:endParaRPr lang="en-US"/>
            </a:p>
          </p:txBody>
        </p:sp>
        <p:sp>
          <p:nvSpPr>
            <p:cNvPr id="24595" name="Line 17"/>
            <p:cNvSpPr>
              <a:spLocks noChangeShapeType="1"/>
            </p:cNvSpPr>
            <p:nvPr/>
          </p:nvSpPr>
          <p:spPr bwMode="auto">
            <a:xfrm flipH="1">
              <a:off x="2064" y="1440"/>
              <a:ext cx="672" cy="1728"/>
            </a:xfrm>
            <a:prstGeom prst="line">
              <a:avLst/>
            </a:prstGeom>
            <a:noFill/>
            <a:ln w="38100">
              <a:solidFill>
                <a:schemeClr val="tx1"/>
              </a:solidFill>
              <a:round/>
              <a:headEnd/>
              <a:tailEnd/>
            </a:ln>
          </p:spPr>
          <p:txBody>
            <a:bodyPr/>
            <a:lstStyle/>
            <a:p>
              <a:endParaRPr lang="en-US"/>
            </a:p>
          </p:txBody>
        </p:sp>
        <p:sp>
          <p:nvSpPr>
            <p:cNvPr id="24596" name="Line 18"/>
            <p:cNvSpPr>
              <a:spLocks noChangeShapeType="1"/>
            </p:cNvSpPr>
            <p:nvPr/>
          </p:nvSpPr>
          <p:spPr bwMode="auto">
            <a:xfrm flipH="1" flipV="1">
              <a:off x="2688" y="1440"/>
              <a:ext cx="720" cy="1728"/>
            </a:xfrm>
            <a:prstGeom prst="line">
              <a:avLst/>
            </a:prstGeom>
            <a:noFill/>
            <a:ln w="38100">
              <a:solidFill>
                <a:schemeClr val="tx1"/>
              </a:solidFill>
              <a:round/>
              <a:headEnd/>
              <a:tailEnd/>
            </a:ln>
          </p:spPr>
          <p:txBody>
            <a:bodyPr/>
            <a:lstStyle/>
            <a:p>
              <a:endParaRPr lang="en-US"/>
            </a:p>
          </p:txBody>
        </p:sp>
      </p:grpSp>
      <p:sp>
        <p:nvSpPr>
          <p:cNvPr id="30739" name="Rectangle 19"/>
          <p:cNvSpPr>
            <a:spLocks noGrp="1" noChangeArrowheads="1"/>
          </p:cNvSpPr>
          <p:nvPr>
            <p:ph type="title"/>
          </p:nvPr>
        </p:nvSpPr>
        <p:spPr/>
        <p:txBody>
          <a:bodyPr/>
          <a:lstStyle/>
          <a:p>
            <a:pPr eaLnBrk="1" hangingPunct="1">
              <a:defRPr/>
            </a:pPr>
            <a:r>
              <a:rPr lang="en-US"/>
              <a:t>Fully Connected Mesh Topology</a:t>
            </a:r>
          </a:p>
        </p:txBody>
      </p:sp>
      <p:sp>
        <p:nvSpPr>
          <p:cNvPr id="24581" name="Rectangle 28"/>
          <p:cNvSpPr>
            <a:spLocks noGrp="1" noChangeArrowheads="1"/>
          </p:cNvSpPr>
          <p:nvPr>
            <p:ph type="body" sz="half" idx="2"/>
          </p:nvPr>
        </p:nvSpPr>
        <p:spPr>
          <a:xfrm>
            <a:off x="5410200" y="1371600"/>
            <a:ext cx="3276600" cy="3733800"/>
          </a:xfrm>
        </p:spPr>
        <p:txBody>
          <a:bodyPr/>
          <a:lstStyle/>
          <a:p>
            <a:pPr eaLnBrk="1" hangingPunct="1"/>
            <a:r>
              <a:rPr lang="en-US" sz="2400" b="1" u="sng">
                <a:solidFill>
                  <a:schemeClr val="tx2"/>
                </a:solidFill>
                <a:effectLst/>
              </a:rPr>
              <a:t>Pros:</a:t>
            </a:r>
          </a:p>
          <a:p>
            <a:pPr lvl="1" eaLnBrk="1" hangingPunct="1"/>
            <a:r>
              <a:rPr lang="en-US" sz="2000">
                <a:solidFill>
                  <a:schemeClr val="tx2"/>
                </a:solidFill>
                <a:effectLst/>
              </a:rPr>
              <a:t>Dedicated links</a:t>
            </a:r>
          </a:p>
          <a:p>
            <a:pPr lvl="1" eaLnBrk="1" hangingPunct="1"/>
            <a:r>
              <a:rPr lang="en-US" sz="2000">
                <a:solidFill>
                  <a:schemeClr val="tx2"/>
                </a:solidFill>
                <a:effectLst/>
              </a:rPr>
              <a:t>Robustness</a:t>
            </a:r>
          </a:p>
          <a:p>
            <a:pPr lvl="1" eaLnBrk="1" hangingPunct="1"/>
            <a:r>
              <a:rPr lang="en-US" sz="2000">
                <a:solidFill>
                  <a:schemeClr val="tx2"/>
                </a:solidFill>
                <a:effectLst/>
              </a:rPr>
              <a:t>Privacy</a:t>
            </a:r>
          </a:p>
          <a:p>
            <a:pPr lvl="1" eaLnBrk="1" hangingPunct="1"/>
            <a:r>
              <a:rPr lang="en-US" sz="2000">
                <a:solidFill>
                  <a:schemeClr val="tx2"/>
                </a:solidFill>
                <a:effectLst/>
              </a:rPr>
              <a:t>Easy to identify fault</a:t>
            </a:r>
          </a:p>
          <a:p>
            <a:pPr eaLnBrk="1" hangingPunct="1"/>
            <a:r>
              <a:rPr lang="en-US" sz="2400" b="1" u="sng">
                <a:solidFill>
                  <a:schemeClr val="tx2"/>
                </a:solidFill>
                <a:effectLst/>
              </a:rPr>
              <a:t>Cons:</a:t>
            </a:r>
          </a:p>
          <a:p>
            <a:pPr lvl="1" eaLnBrk="1" hangingPunct="1"/>
            <a:r>
              <a:rPr lang="en-US" sz="2000">
                <a:solidFill>
                  <a:schemeClr val="tx2"/>
                </a:solidFill>
                <a:effectLst/>
              </a:rPr>
              <a:t>A lot of cabling</a:t>
            </a:r>
          </a:p>
          <a:p>
            <a:pPr lvl="1" eaLnBrk="1" hangingPunct="1"/>
            <a:r>
              <a:rPr lang="en-US" sz="2000">
                <a:solidFill>
                  <a:schemeClr val="tx2"/>
                </a:solidFill>
                <a:effectLst/>
              </a:rPr>
              <a:t>I/O ports</a:t>
            </a:r>
          </a:p>
          <a:p>
            <a:pPr lvl="1" eaLnBrk="1" hangingPunct="1"/>
            <a:r>
              <a:rPr lang="en-US" sz="2000">
                <a:solidFill>
                  <a:schemeClr val="tx2"/>
                </a:solidFill>
                <a:effectLst/>
              </a:rPr>
              <a:t>Difficult to move</a:t>
            </a:r>
          </a:p>
        </p:txBody>
      </p:sp>
      <p:sp>
        <p:nvSpPr>
          <p:cNvPr id="24582" name="laptop"/>
          <p:cNvSpPr>
            <a:spLocks noEditPoints="1" noChangeArrowheads="1"/>
          </p:cNvSpPr>
          <p:nvPr/>
        </p:nvSpPr>
        <p:spPr bwMode="auto">
          <a:xfrm>
            <a:off x="685800" y="2895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4583" name="laptop"/>
          <p:cNvSpPr>
            <a:spLocks noEditPoints="1" noChangeArrowheads="1"/>
          </p:cNvSpPr>
          <p:nvPr/>
        </p:nvSpPr>
        <p:spPr bwMode="auto">
          <a:xfrm>
            <a:off x="1524000" y="4495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4584" name="laptop"/>
          <p:cNvSpPr>
            <a:spLocks noEditPoints="1" noChangeArrowheads="1"/>
          </p:cNvSpPr>
          <p:nvPr/>
        </p:nvSpPr>
        <p:spPr bwMode="auto">
          <a:xfrm>
            <a:off x="2514600" y="1752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4585" name="laptop"/>
          <p:cNvSpPr>
            <a:spLocks noEditPoints="1" noChangeArrowheads="1"/>
          </p:cNvSpPr>
          <p:nvPr/>
        </p:nvSpPr>
        <p:spPr bwMode="auto">
          <a:xfrm>
            <a:off x="3581400" y="45116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4586" name="laptop"/>
          <p:cNvSpPr>
            <a:spLocks noEditPoints="1" noChangeArrowheads="1"/>
          </p:cNvSpPr>
          <p:nvPr/>
        </p:nvSpPr>
        <p:spPr bwMode="auto">
          <a:xfrm>
            <a:off x="4343400" y="2911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836040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4294967295"/>
          </p:nvPr>
        </p:nvSpPr>
        <p:spPr/>
        <p:txBody>
          <a:bodyPr/>
          <a:lstStyle/>
          <a:p>
            <a:pPr>
              <a:defRPr/>
            </a:pPr>
            <a:fld id="{59CB2A68-A61E-4677-BB09-4B873120D83D}" type="slidenum">
              <a:rPr lang="en-US"/>
              <a:pPr>
                <a:defRPr/>
              </a:pPr>
              <a:t>37</a:t>
            </a:fld>
            <a:endParaRPr lang="en-US"/>
          </a:p>
        </p:txBody>
      </p:sp>
      <p:grpSp>
        <p:nvGrpSpPr>
          <p:cNvPr id="25603" name="Group 21"/>
          <p:cNvGrpSpPr>
            <a:grpSpLocks/>
          </p:cNvGrpSpPr>
          <p:nvPr/>
        </p:nvGrpSpPr>
        <p:grpSpPr bwMode="auto">
          <a:xfrm>
            <a:off x="3124200" y="2590800"/>
            <a:ext cx="2590800" cy="1828800"/>
            <a:chOff x="1008" y="1680"/>
            <a:chExt cx="1632" cy="1152"/>
          </a:xfrm>
        </p:grpSpPr>
        <p:sp>
          <p:nvSpPr>
            <p:cNvPr id="25620" name="Line 14"/>
            <p:cNvSpPr>
              <a:spLocks noChangeShapeType="1"/>
            </p:cNvSpPr>
            <p:nvPr/>
          </p:nvSpPr>
          <p:spPr bwMode="auto">
            <a:xfrm>
              <a:off x="1056" y="1680"/>
              <a:ext cx="768" cy="528"/>
            </a:xfrm>
            <a:prstGeom prst="line">
              <a:avLst/>
            </a:prstGeom>
            <a:noFill/>
            <a:ln w="38100">
              <a:solidFill>
                <a:schemeClr val="tx1"/>
              </a:solidFill>
              <a:round/>
              <a:headEnd/>
              <a:tailEnd/>
            </a:ln>
          </p:spPr>
          <p:txBody>
            <a:bodyPr/>
            <a:lstStyle/>
            <a:p>
              <a:endParaRPr lang="en-US"/>
            </a:p>
          </p:txBody>
        </p:sp>
        <p:sp>
          <p:nvSpPr>
            <p:cNvPr id="25621" name="Line 17"/>
            <p:cNvSpPr>
              <a:spLocks noChangeShapeType="1"/>
            </p:cNvSpPr>
            <p:nvPr/>
          </p:nvSpPr>
          <p:spPr bwMode="auto">
            <a:xfrm flipV="1">
              <a:off x="1824" y="1680"/>
              <a:ext cx="768" cy="528"/>
            </a:xfrm>
            <a:prstGeom prst="line">
              <a:avLst/>
            </a:prstGeom>
            <a:noFill/>
            <a:ln w="38100">
              <a:solidFill>
                <a:schemeClr val="tx1"/>
              </a:solidFill>
              <a:round/>
              <a:headEnd/>
              <a:tailEnd/>
            </a:ln>
          </p:spPr>
          <p:txBody>
            <a:bodyPr/>
            <a:lstStyle/>
            <a:p>
              <a:endParaRPr lang="en-US"/>
            </a:p>
          </p:txBody>
        </p:sp>
        <p:sp>
          <p:nvSpPr>
            <p:cNvPr id="25622" name="Line 18"/>
            <p:cNvSpPr>
              <a:spLocks noChangeShapeType="1"/>
            </p:cNvSpPr>
            <p:nvPr/>
          </p:nvSpPr>
          <p:spPr bwMode="auto">
            <a:xfrm flipH="1">
              <a:off x="1008" y="2208"/>
              <a:ext cx="816" cy="624"/>
            </a:xfrm>
            <a:prstGeom prst="line">
              <a:avLst/>
            </a:prstGeom>
            <a:noFill/>
            <a:ln w="38100">
              <a:solidFill>
                <a:schemeClr val="tx1"/>
              </a:solidFill>
              <a:round/>
              <a:headEnd/>
              <a:tailEnd/>
            </a:ln>
          </p:spPr>
          <p:txBody>
            <a:bodyPr/>
            <a:lstStyle/>
            <a:p>
              <a:endParaRPr lang="en-US"/>
            </a:p>
          </p:txBody>
        </p:sp>
        <p:sp>
          <p:nvSpPr>
            <p:cNvPr id="25623" name="Line 19"/>
            <p:cNvSpPr>
              <a:spLocks noChangeShapeType="1"/>
            </p:cNvSpPr>
            <p:nvPr/>
          </p:nvSpPr>
          <p:spPr bwMode="auto">
            <a:xfrm flipH="1" flipV="1">
              <a:off x="1824" y="2208"/>
              <a:ext cx="816" cy="624"/>
            </a:xfrm>
            <a:prstGeom prst="line">
              <a:avLst/>
            </a:prstGeom>
            <a:noFill/>
            <a:ln w="38100">
              <a:solidFill>
                <a:schemeClr val="tx1"/>
              </a:solidFill>
              <a:round/>
              <a:headEnd/>
              <a:tailEnd/>
            </a:ln>
          </p:spPr>
          <p:txBody>
            <a:bodyPr/>
            <a:lstStyle/>
            <a:p>
              <a:endParaRPr lang="en-US"/>
            </a:p>
          </p:txBody>
        </p:sp>
      </p:grpSp>
      <p:sp>
        <p:nvSpPr>
          <p:cNvPr id="26626" name="Rectangle 2"/>
          <p:cNvSpPr>
            <a:spLocks noGrp="1" noChangeArrowheads="1"/>
          </p:cNvSpPr>
          <p:nvPr>
            <p:ph type="title"/>
          </p:nvPr>
        </p:nvSpPr>
        <p:spPr/>
        <p:txBody>
          <a:bodyPr/>
          <a:lstStyle/>
          <a:p>
            <a:pPr eaLnBrk="1" hangingPunct="1">
              <a:defRPr/>
            </a:pPr>
            <a:r>
              <a:rPr lang="en-US"/>
              <a:t>Star Topology</a:t>
            </a:r>
          </a:p>
        </p:txBody>
      </p:sp>
      <p:sp>
        <p:nvSpPr>
          <p:cNvPr id="25605" name="laptop"/>
          <p:cNvSpPr>
            <a:spLocks noEditPoints="1" noChangeArrowheads="1"/>
          </p:cNvSpPr>
          <p:nvPr/>
        </p:nvSpPr>
        <p:spPr bwMode="auto">
          <a:xfrm>
            <a:off x="26670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5606" name="laptop"/>
          <p:cNvSpPr>
            <a:spLocks noEditPoints="1" noChangeArrowheads="1"/>
          </p:cNvSpPr>
          <p:nvPr/>
        </p:nvSpPr>
        <p:spPr bwMode="auto">
          <a:xfrm>
            <a:off x="5181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5607" name="laptop"/>
          <p:cNvSpPr>
            <a:spLocks noEditPoints="1" noChangeArrowheads="1"/>
          </p:cNvSpPr>
          <p:nvPr/>
        </p:nvSpPr>
        <p:spPr bwMode="auto">
          <a:xfrm>
            <a:off x="2667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5608" name="laptop"/>
          <p:cNvSpPr>
            <a:spLocks noEditPoints="1" noChangeArrowheads="1"/>
          </p:cNvSpPr>
          <p:nvPr/>
        </p:nvSpPr>
        <p:spPr bwMode="auto">
          <a:xfrm>
            <a:off x="51816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5609" name="Rectangle 8"/>
          <p:cNvSpPr>
            <a:spLocks noChangeArrowheads="1"/>
          </p:cNvSpPr>
          <p:nvPr/>
        </p:nvSpPr>
        <p:spPr bwMode="auto">
          <a:xfrm>
            <a:off x="3962400" y="3276600"/>
            <a:ext cx="838200" cy="3810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n-US"/>
              <a:t>Hub</a:t>
            </a:r>
          </a:p>
        </p:txBody>
      </p:sp>
      <p:sp>
        <p:nvSpPr>
          <p:cNvPr id="26656" name="Rectangle 32"/>
          <p:cNvSpPr>
            <a:spLocks noChangeArrowheads="1"/>
          </p:cNvSpPr>
          <p:nvPr/>
        </p:nvSpPr>
        <p:spPr bwMode="auto">
          <a:xfrm rot="2059088">
            <a:off x="3429000" y="2590800"/>
            <a:ext cx="3048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6657" name="Rectangle 33"/>
          <p:cNvSpPr>
            <a:spLocks noChangeArrowheads="1"/>
          </p:cNvSpPr>
          <p:nvPr/>
        </p:nvSpPr>
        <p:spPr bwMode="auto">
          <a:xfrm rot="19540912" flipH="1">
            <a:off x="4495800" y="3048000"/>
            <a:ext cx="3048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6658" name="Rectangle 34"/>
          <p:cNvSpPr>
            <a:spLocks noChangeArrowheads="1"/>
          </p:cNvSpPr>
          <p:nvPr/>
        </p:nvSpPr>
        <p:spPr bwMode="auto">
          <a:xfrm rot="19255094" flipH="1">
            <a:off x="3886200" y="3505200"/>
            <a:ext cx="3048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6659" name="Rectangle 35"/>
          <p:cNvSpPr>
            <a:spLocks noChangeArrowheads="1"/>
          </p:cNvSpPr>
          <p:nvPr/>
        </p:nvSpPr>
        <p:spPr bwMode="auto">
          <a:xfrm rot="2344906">
            <a:off x="4648200" y="3505200"/>
            <a:ext cx="3048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5614" name="Text Box 36"/>
          <p:cNvSpPr txBox="1">
            <a:spLocks noChangeArrowheads="1"/>
          </p:cNvSpPr>
          <p:nvPr/>
        </p:nvSpPr>
        <p:spPr bwMode="auto">
          <a:xfrm>
            <a:off x="2971800" y="1828800"/>
            <a:ext cx="320675" cy="366713"/>
          </a:xfrm>
          <a:prstGeom prst="rect">
            <a:avLst/>
          </a:prstGeom>
          <a:noFill/>
          <a:ln w="9525">
            <a:noFill/>
            <a:miter lim="800000"/>
            <a:headEnd/>
            <a:tailEnd/>
          </a:ln>
        </p:spPr>
        <p:txBody>
          <a:bodyPr wrap="none">
            <a:spAutoFit/>
          </a:bodyPr>
          <a:lstStyle/>
          <a:p>
            <a:r>
              <a:rPr lang="en-US" i="1">
                <a:solidFill>
                  <a:schemeClr val="folHlink"/>
                </a:solidFill>
              </a:rPr>
              <a:t>A</a:t>
            </a:r>
          </a:p>
        </p:txBody>
      </p:sp>
      <p:sp>
        <p:nvSpPr>
          <p:cNvPr id="25615" name="Text Box 37"/>
          <p:cNvSpPr txBox="1">
            <a:spLocks noChangeArrowheads="1"/>
          </p:cNvSpPr>
          <p:nvPr/>
        </p:nvSpPr>
        <p:spPr bwMode="auto">
          <a:xfrm>
            <a:off x="5486400" y="1843088"/>
            <a:ext cx="339725" cy="366712"/>
          </a:xfrm>
          <a:prstGeom prst="rect">
            <a:avLst/>
          </a:prstGeom>
          <a:noFill/>
          <a:ln w="9525">
            <a:noFill/>
            <a:miter lim="800000"/>
            <a:headEnd/>
            <a:tailEnd/>
          </a:ln>
        </p:spPr>
        <p:txBody>
          <a:bodyPr wrap="none">
            <a:spAutoFit/>
          </a:bodyPr>
          <a:lstStyle/>
          <a:p>
            <a:r>
              <a:rPr lang="en-US" i="1">
                <a:solidFill>
                  <a:schemeClr val="folHlink"/>
                </a:solidFill>
              </a:rPr>
              <a:t>D</a:t>
            </a:r>
          </a:p>
        </p:txBody>
      </p:sp>
      <p:sp>
        <p:nvSpPr>
          <p:cNvPr id="25616" name="Text Box 38"/>
          <p:cNvSpPr txBox="1">
            <a:spLocks noChangeArrowheads="1"/>
          </p:cNvSpPr>
          <p:nvPr/>
        </p:nvSpPr>
        <p:spPr bwMode="auto">
          <a:xfrm>
            <a:off x="2971800" y="4586288"/>
            <a:ext cx="320675" cy="366712"/>
          </a:xfrm>
          <a:prstGeom prst="rect">
            <a:avLst/>
          </a:prstGeom>
          <a:noFill/>
          <a:ln w="9525">
            <a:noFill/>
            <a:miter lim="800000"/>
            <a:headEnd/>
            <a:tailEnd/>
          </a:ln>
        </p:spPr>
        <p:txBody>
          <a:bodyPr wrap="none">
            <a:spAutoFit/>
          </a:bodyPr>
          <a:lstStyle/>
          <a:p>
            <a:r>
              <a:rPr lang="en-US" i="1">
                <a:solidFill>
                  <a:schemeClr val="folHlink"/>
                </a:solidFill>
              </a:rPr>
              <a:t>B</a:t>
            </a:r>
          </a:p>
        </p:txBody>
      </p:sp>
      <p:sp>
        <p:nvSpPr>
          <p:cNvPr id="25617" name="Text Box 39"/>
          <p:cNvSpPr txBox="1">
            <a:spLocks noChangeArrowheads="1"/>
          </p:cNvSpPr>
          <p:nvPr/>
        </p:nvSpPr>
        <p:spPr bwMode="auto">
          <a:xfrm>
            <a:off x="5470525" y="4586288"/>
            <a:ext cx="320675" cy="366712"/>
          </a:xfrm>
          <a:prstGeom prst="rect">
            <a:avLst/>
          </a:prstGeom>
          <a:noFill/>
          <a:ln w="9525">
            <a:noFill/>
            <a:miter lim="800000"/>
            <a:headEnd/>
            <a:tailEnd/>
          </a:ln>
        </p:spPr>
        <p:txBody>
          <a:bodyPr wrap="none">
            <a:spAutoFit/>
          </a:bodyPr>
          <a:lstStyle/>
          <a:p>
            <a:r>
              <a:rPr lang="en-US" i="1">
                <a:solidFill>
                  <a:schemeClr val="folHlink"/>
                </a:solidFill>
              </a:rPr>
              <a:t>C</a:t>
            </a:r>
          </a:p>
        </p:txBody>
      </p:sp>
      <p:sp>
        <p:nvSpPr>
          <p:cNvPr id="26668" name="Text Box 44"/>
          <p:cNvSpPr txBox="1">
            <a:spLocks noChangeArrowheads="1"/>
          </p:cNvSpPr>
          <p:nvPr/>
        </p:nvSpPr>
        <p:spPr bwMode="auto">
          <a:xfrm>
            <a:off x="3522663" y="4908550"/>
            <a:ext cx="668337" cy="366713"/>
          </a:xfrm>
          <a:prstGeom prst="rect">
            <a:avLst/>
          </a:prstGeom>
          <a:noFill/>
          <a:ln w="9525">
            <a:noFill/>
            <a:miter lim="800000"/>
            <a:headEnd/>
            <a:tailEnd/>
          </a:ln>
        </p:spPr>
        <p:txBody>
          <a:bodyPr wrap="none">
            <a:spAutoFit/>
          </a:bodyPr>
          <a:lstStyle/>
          <a:p>
            <a:r>
              <a:rPr lang="en-US">
                <a:latin typeface="Garamond" pitchFamily="18" charset="0"/>
              </a:rPr>
              <a:t>Drop</a:t>
            </a:r>
          </a:p>
        </p:txBody>
      </p:sp>
      <p:sp>
        <p:nvSpPr>
          <p:cNvPr id="26669" name="Text Box 45"/>
          <p:cNvSpPr txBox="1">
            <a:spLocks noChangeArrowheads="1"/>
          </p:cNvSpPr>
          <p:nvPr/>
        </p:nvSpPr>
        <p:spPr bwMode="auto">
          <a:xfrm>
            <a:off x="5580063" y="3214688"/>
            <a:ext cx="668337" cy="366712"/>
          </a:xfrm>
          <a:prstGeom prst="rect">
            <a:avLst/>
          </a:prstGeom>
          <a:noFill/>
          <a:ln w="9525">
            <a:noFill/>
            <a:miter lim="800000"/>
            <a:headEnd/>
            <a:tailEnd/>
          </a:ln>
        </p:spPr>
        <p:txBody>
          <a:bodyPr wrap="none">
            <a:spAutoFit/>
          </a:bodyPr>
          <a:lstStyle/>
          <a:p>
            <a:r>
              <a:rPr lang="en-US">
                <a:latin typeface="Garamond" pitchFamily="18" charset="0"/>
              </a:rPr>
              <a:t>Drop</a:t>
            </a:r>
          </a:p>
        </p:txBody>
      </p:sp>
    </p:spTree>
    <p:extLst>
      <p:ext uri="{BB962C8B-B14F-4D97-AF65-F5344CB8AC3E}">
        <p14:creationId xmlns:p14="http://schemas.microsoft.com/office/powerpoint/2010/main" val="23842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fill="hold" grpId="1" nodeType="clickEffect">
                                  <p:stCondLst>
                                    <p:cond delay="0"/>
                                  </p:stCondLst>
                                  <p:childTnLst>
                                    <p:animMotion origin="layout" path="M 3.33333E-6 1.11111E-6 L 0.09948 0.09444 " pathEditMode="relative" ptsTypes="AA">
                                      <p:cBhvr>
                                        <p:cTn id="10" dur="1000" fill="hold"/>
                                        <p:tgtEl>
                                          <p:spTgt spid="26656"/>
                                        </p:tgtEl>
                                        <p:attrNameLst>
                                          <p:attrName>ppt_x</p:attrName>
                                          <p:attrName>ppt_y</p:attrName>
                                        </p:attrNameLst>
                                      </p:cBhvr>
                                    </p:animMotion>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2665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66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659"/>
                                        </p:tgtEl>
                                        <p:attrNameLst>
                                          <p:attrName>style.visibility</p:attrName>
                                        </p:attrNameLst>
                                      </p:cBhvr>
                                      <p:to>
                                        <p:strVal val="visible"/>
                                      </p:to>
                                    </p:set>
                                  </p:childTnLst>
                                </p:cTn>
                              </p:par>
                              <p:par>
                                <p:cTn id="18" presetID="1" presetClass="exit" presetSubtype="0" fill="hold" grpId="2" nodeType="withEffect">
                                  <p:stCondLst>
                                    <p:cond delay="0"/>
                                  </p:stCondLst>
                                  <p:childTnLst>
                                    <p:set>
                                      <p:cBhvr>
                                        <p:cTn id="19" dur="1" fill="hold">
                                          <p:stCondLst>
                                            <p:cond delay="0"/>
                                          </p:stCondLst>
                                        </p:cTn>
                                        <p:tgtEl>
                                          <p:spTgt spid="26656"/>
                                        </p:tgtEl>
                                        <p:attrNameLst>
                                          <p:attrName>style.visibility</p:attrName>
                                        </p:attrNameLst>
                                      </p:cBhvr>
                                      <p:to>
                                        <p:strVal val="hidden"/>
                                      </p:to>
                                    </p:set>
                                  </p:childTnLst>
                                </p:cTn>
                              </p:par>
                            </p:childTnLst>
                          </p:cTn>
                        </p:par>
                        <p:par>
                          <p:cTn id="20" fill="hold">
                            <p:stCondLst>
                              <p:cond delay="1000"/>
                            </p:stCondLst>
                            <p:childTnLst>
                              <p:par>
                                <p:cTn id="21" presetID="0" presetClass="path" presetSubtype="0" fill="hold" grpId="1" nodeType="afterEffect">
                                  <p:stCondLst>
                                    <p:cond delay="0"/>
                                  </p:stCondLst>
                                  <p:childTnLst>
                                    <p:animMotion origin="layout" path="M -3.33333E-6 0.00138 L 0.09636 -0.08889 " pathEditMode="relative" rAng="0" ptsTypes="AA">
                                      <p:cBhvr>
                                        <p:cTn id="22" dur="1000" fill="hold"/>
                                        <p:tgtEl>
                                          <p:spTgt spid="26657"/>
                                        </p:tgtEl>
                                        <p:attrNameLst>
                                          <p:attrName>ppt_x</p:attrName>
                                          <p:attrName>ppt_y</p:attrName>
                                        </p:attrNameLst>
                                      </p:cBhvr>
                                      <p:rCtr x="48" y="-45"/>
                                    </p:animMotion>
                                  </p:childTnLst>
                                </p:cTn>
                              </p:par>
                              <p:par>
                                <p:cTn id="23" presetID="0" presetClass="path" presetSubtype="0" fill="hold" grpId="1" nodeType="withEffect">
                                  <p:stCondLst>
                                    <p:cond delay="0"/>
                                  </p:stCondLst>
                                  <p:childTnLst>
                                    <p:animMotion origin="layout" path="M 3.33333E-6 -2.22222E-6 L -0.07292 0.0757 " pathEditMode="relative" ptsTypes="AA">
                                      <p:cBhvr>
                                        <p:cTn id="24" dur="1000" fill="hold"/>
                                        <p:tgtEl>
                                          <p:spTgt spid="26658"/>
                                        </p:tgtEl>
                                        <p:attrNameLst>
                                          <p:attrName>ppt_x</p:attrName>
                                          <p:attrName>ppt_y</p:attrName>
                                        </p:attrNameLst>
                                      </p:cBhvr>
                                    </p:animMotion>
                                  </p:childTnLst>
                                </p:cTn>
                              </p:par>
                              <p:par>
                                <p:cTn id="25" presetID="0" presetClass="path" presetSubtype="0" fill="hold" grpId="1" nodeType="withEffect">
                                  <p:stCondLst>
                                    <p:cond delay="0"/>
                                  </p:stCondLst>
                                  <p:childTnLst>
                                    <p:animMotion origin="layout" path="M -3.33333E-6 -2.22222E-6 L 0.07813 0.08125 " pathEditMode="relative" rAng="0" ptsTypes="AA">
                                      <p:cBhvr>
                                        <p:cTn id="26" dur="1000" fill="hold"/>
                                        <p:tgtEl>
                                          <p:spTgt spid="26659"/>
                                        </p:tgtEl>
                                        <p:attrNameLst>
                                          <p:attrName>ppt_x</p:attrName>
                                          <p:attrName>ppt_y</p:attrName>
                                        </p:attrNameLst>
                                      </p:cBhvr>
                                      <p:rCtr x="39" y="4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fill="hold" grpId="2" nodeType="clickEffect">
                                  <p:stCondLst>
                                    <p:cond delay="0"/>
                                  </p:stCondLst>
                                  <p:childTnLst>
                                    <p:animMotion origin="layout" path="M -0.07292 0.0757 L -0.075 0.22222 " pathEditMode="relative" rAng="0" ptsTypes="AA">
                                      <p:cBhvr>
                                        <p:cTn id="30" dur="500" fill="hold"/>
                                        <p:tgtEl>
                                          <p:spTgt spid="26658"/>
                                        </p:tgtEl>
                                        <p:attrNameLst>
                                          <p:attrName>ppt_x</p:attrName>
                                          <p:attrName>ppt_y</p:attrName>
                                        </p:attrNameLst>
                                      </p:cBhvr>
                                      <p:rCtr x="-1" y="73"/>
                                    </p:animMotion>
                                  </p:childTnLst>
                                </p:cTn>
                              </p:par>
                              <p:par>
                                <p:cTn id="31" presetID="42" presetClass="path" presetSubtype="0" accel="50000" decel="50000" fill="hold" grpId="2" nodeType="withEffect">
                                  <p:stCondLst>
                                    <p:cond delay="0"/>
                                  </p:stCondLst>
                                  <p:childTnLst>
                                    <p:animMotion origin="layout" path="M 0.09167 -0.08889 L 0.09167 0.04444 " pathEditMode="relative" rAng="0" ptsTypes="AA">
                                      <p:cBhvr>
                                        <p:cTn id="32" dur="500" fill="hold"/>
                                        <p:tgtEl>
                                          <p:spTgt spid="26657"/>
                                        </p:tgtEl>
                                        <p:attrNameLst>
                                          <p:attrName>ppt_x</p:attrName>
                                          <p:attrName>ppt_y</p:attrName>
                                        </p:attrNameLst>
                                      </p:cBhvr>
                                      <p:rCtr x="0" y="67"/>
                                    </p:animMotion>
                                  </p:childTnLst>
                                </p:cTn>
                              </p:par>
                              <p:par>
                                <p:cTn id="33" presetID="10" presetClass="entr" presetSubtype="0" fill="hold" grpId="0" nodeType="withEffect">
                                  <p:stCondLst>
                                    <p:cond delay="0"/>
                                  </p:stCondLst>
                                  <p:childTnLst>
                                    <p:set>
                                      <p:cBhvr>
                                        <p:cTn id="34" dur="1" fill="hold">
                                          <p:stCondLst>
                                            <p:cond delay="0"/>
                                          </p:stCondLst>
                                        </p:cTn>
                                        <p:tgtEl>
                                          <p:spTgt spid="26668"/>
                                        </p:tgtEl>
                                        <p:attrNameLst>
                                          <p:attrName>style.visibility</p:attrName>
                                        </p:attrNameLst>
                                      </p:cBhvr>
                                      <p:to>
                                        <p:strVal val="visible"/>
                                      </p:to>
                                    </p:set>
                                    <p:animEffect transition="in" filter="fade">
                                      <p:cBhvr>
                                        <p:cTn id="35" dur="500"/>
                                        <p:tgtEl>
                                          <p:spTgt spid="266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669"/>
                                        </p:tgtEl>
                                        <p:attrNameLst>
                                          <p:attrName>style.visibility</p:attrName>
                                        </p:attrNameLst>
                                      </p:cBhvr>
                                      <p:to>
                                        <p:strVal val="visible"/>
                                      </p:to>
                                    </p:set>
                                    <p:animEffect transition="in" filter="fade">
                                      <p:cBhvr>
                                        <p:cTn id="38" dur="500"/>
                                        <p:tgtEl>
                                          <p:spTgt spid="26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6" grpId="0" animBg="1"/>
      <p:bldP spid="26656" grpId="1" animBg="1"/>
      <p:bldP spid="26656" grpId="2" animBg="1"/>
      <p:bldP spid="26657" grpId="0" animBg="1"/>
      <p:bldP spid="26657" grpId="1" animBg="1"/>
      <p:bldP spid="26657" grpId="2" animBg="1"/>
      <p:bldP spid="26658" grpId="0" animBg="1"/>
      <p:bldP spid="26658" grpId="1" animBg="1"/>
      <p:bldP spid="26658" grpId="2" animBg="1"/>
      <p:bldP spid="26659" grpId="0" animBg="1"/>
      <p:bldP spid="26659" grpId="1" animBg="1"/>
      <p:bldP spid="26668" grpId="0"/>
      <p:bldP spid="2666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4294967295"/>
          </p:nvPr>
        </p:nvSpPr>
        <p:spPr/>
        <p:txBody>
          <a:bodyPr/>
          <a:lstStyle/>
          <a:p>
            <a:pPr>
              <a:defRPr/>
            </a:pPr>
            <a:fld id="{AB430FC7-6E2D-4548-A2ED-05A9A278F34D}" type="slidenum">
              <a:rPr lang="en-US"/>
              <a:pPr>
                <a:defRPr/>
              </a:pPr>
              <a:t>38</a:t>
            </a:fld>
            <a:endParaRPr lang="en-US"/>
          </a:p>
        </p:txBody>
      </p:sp>
      <p:grpSp>
        <p:nvGrpSpPr>
          <p:cNvPr id="26627" name="Group 2"/>
          <p:cNvGrpSpPr>
            <a:grpSpLocks/>
          </p:cNvGrpSpPr>
          <p:nvPr/>
        </p:nvGrpSpPr>
        <p:grpSpPr bwMode="auto">
          <a:xfrm>
            <a:off x="3124200" y="2590800"/>
            <a:ext cx="2590800" cy="1828800"/>
            <a:chOff x="1008" y="1680"/>
            <a:chExt cx="1632" cy="1152"/>
          </a:xfrm>
        </p:grpSpPr>
        <p:sp>
          <p:nvSpPr>
            <p:cNvPr id="26640" name="Line 3"/>
            <p:cNvSpPr>
              <a:spLocks noChangeShapeType="1"/>
            </p:cNvSpPr>
            <p:nvPr/>
          </p:nvSpPr>
          <p:spPr bwMode="auto">
            <a:xfrm>
              <a:off x="1056" y="1680"/>
              <a:ext cx="768" cy="528"/>
            </a:xfrm>
            <a:prstGeom prst="line">
              <a:avLst/>
            </a:prstGeom>
            <a:noFill/>
            <a:ln w="38100">
              <a:solidFill>
                <a:schemeClr val="tx1"/>
              </a:solidFill>
              <a:round/>
              <a:headEnd/>
              <a:tailEnd/>
            </a:ln>
          </p:spPr>
          <p:txBody>
            <a:bodyPr/>
            <a:lstStyle/>
            <a:p>
              <a:endParaRPr lang="en-US"/>
            </a:p>
          </p:txBody>
        </p:sp>
        <p:sp>
          <p:nvSpPr>
            <p:cNvPr id="26641" name="Line 4"/>
            <p:cNvSpPr>
              <a:spLocks noChangeShapeType="1"/>
            </p:cNvSpPr>
            <p:nvPr/>
          </p:nvSpPr>
          <p:spPr bwMode="auto">
            <a:xfrm flipV="1">
              <a:off x="1824" y="1680"/>
              <a:ext cx="768" cy="528"/>
            </a:xfrm>
            <a:prstGeom prst="line">
              <a:avLst/>
            </a:prstGeom>
            <a:noFill/>
            <a:ln w="38100">
              <a:solidFill>
                <a:schemeClr val="tx1"/>
              </a:solidFill>
              <a:round/>
              <a:headEnd/>
              <a:tailEnd/>
            </a:ln>
          </p:spPr>
          <p:txBody>
            <a:bodyPr/>
            <a:lstStyle/>
            <a:p>
              <a:endParaRPr lang="en-US"/>
            </a:p>
          </p:txBody>
        </p:sp>
        <p:sp>
          <p:nvSpPr>
            <p:cNvPr id="26642" name="Line 5"/>
            <p:cNvSpPr>
              <a:spLocks noChangeShapeType="1"/>
            </p:cNvSpPr>
            <p:nvPr/>
          </p:nvSpPr>
          <p:spPr bwMode="auto">
            <a:xfrm flipH="1">
              <a:off x="1008" y="2208"/>
              <a:ext cx="816" cy="624"/>
            </a:xfrm>
            <a:prstGeom prst="line">
              <a:avLst/>
            </a:prstGeom>
            <a:noFill/>
            <a:ln w="38100">
              <a:solidFill>
                <a:schemeClr val="tx1"/>
              </a:solidFill>
              <a:round/>
              <a:headEnd/>
              <a:tailEnd/>
            </a:ln>
          </p:spPr>
          <p:txBody>
            <a:bodyPr/>
            <a:lstStyle/>
            <a:p>
              <a:endParaRPr lang="en-US"/>
            </a:p>
          </p:txBody>
        </p:sp>
        <p:sp>
          <p:nvSpPr>
            <p:cNvPr id="26643" name="Line 6"/>
            <p:cNvSpPr>
              <a:spLocks noChangeShapeType="1"/>
            </p:cNvSpPr>
            <p:nvPr/>
          </p:nvSpPr>
          <p:spPr bwMode="auto">
            <a:xfrm flipH="1" flipV="1">
              <a:off x="1824" y="2208"/>
              <a:ext cx="816" cy="624"/>
            </a:xfrm>
            <a:prstGeom prst="line">
              <a:avLst/>
            </a:prstGeom>
            <a:noFill/>
            <a:ln w="38100">
              <a:solidFill>
                <a:schemeClr val="tx1"/>
              </a:solidFill>
              <a:round/>
              <a:headEnd/>
              <a:tailEnd/>
            </a:ln>
          </p:spPr>
          <p:txBody>
            <a:bodyPr/>
            <a:lstStyle/>
            <a:p>
              <a:endParaRPr lang="en-US"/>
            </a:p>
          </p:txBody>
        </p:sp>
      </p:grpSp>
      <p:sp>
        <p:nvSpPr>
          <p:cNvPr id="31751" name="Rectangle 7"/>
          <p:cNvSpPr>
            <a:spLocks noGrp="1" noChangeArrowheads="1"/>
          </p:cNvSpPr>
          <p:nvPr>
            <p:ph type="title"/>
          </p:nvPr>
        </p:nvSpPr>
        <p:spPr/>
        <p:txBody>
          <a:bodyPr/>
          <a:lstStyle/>
          <a:p>
            <a:pPr eaLnBrk="1" hangingPunct="1">
              <a:defRPr/>
            </a:pPr>
            <a:r>
              <a:rPr lang="en-US"/>
              <a:t>Star Topology</a:t>
            </a:r>
          </a:p>
        </p:txBody>
      </p:sp>
      <p:sp>
        <p:nvSpPr>
          <p:cNvPr id="26629" name="laptop"/>
          <p:cNvSpPr>
            <a:spLocks noEditPoints="1" noChangeArrowheads="1"/>
          </p:cNvSpPr>
          <p:nvPr/>
        </p:nvSpPr>
        <p:spPr bwMode="auto">
          <a:xfrm>
            <a:off x="26670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6630" name="laptop"/>
          <p:cNvSpPr>
            <a:spLocks noEditPoints="1" noChangeArrowheads="1"/>
          </p:cNvSpPr>
          <p:nvPr/>
        </p:nvSpPr>
        <p:spPr bwMode="auto">
          <a:xfrm>
            <a:off x="5181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6631" name="laptop"/>
          <p:cNvSpPr>
            <a:spLocks noEditPoints="1" noChangeArrowheads="1"/>
          </p:cNvSpPr>
          <p:nvPr/>
        </p:nvSpPr>
        <p:spPr bwMode="auto">
          <a:xfrm>
            <a:off x="2667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6632" name="laptop"/>
          <p:cNvSpPr>
            <a:spLocks noEditPoints="1" noChangeArrowheads="1"/>
          </p:cNvSpPr>
          <p:nvPr/>
        </p:nvSpPr>
        <p:spPr bwMode="auto">
          <a:xfrm>
            <a:off x="51816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6633" name="Rectangle 12"/>
          <p:cNvSpPr>
            <a:spLocks noChangeArrowheads="1"/>
          </p:cNvSpPr>
          <p:nvPr/>
        </p:nvSpPr>
        <p:spPr bwMode="auto">
          <a:xfrm>
            <a:off x="3962400" y="3276600"/>
            <a:ext cx="838200" cy="3810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n-US"/>
              <a:t>Switch</a:t>
            </a:r>
          </a:p>
        </p:txBody>
      </p:sp>
      <p:sp>
        <p:nvSpPr>
          <p:cNvPr id="31757" name="Rectangle 13"/>
          <p:cNvSpPr>
            <a:spLocks noChangeArrowheads="1"/>
          </p:cNvSpPr>
          <p:nvPr/>
        </p:nvSpPr>
        <p:spPr bwMode="auto">
          <a:xfrm rot="2059088">
            <a:off x="3429000" y="2590800"/>
            <a:ext cx="3048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1760" name="Rectangle 16"/>
          <p:cNvSpPr>
            <a:spLocks noChangeArrowheads="1"/>
          </p:cNvSpPr>
          <p:nvPr/>
        </p:nvSpPr>
        <p:spPr bwMode="auto">
          <a:xfrm rot="2344906">
            <a:off x="4648200" y="3505200"/>
            <a:ext cx="3048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6636" name="Text Box 17"/>
          <p:cNvSpPr txBox="1">
            <a:spLocks noChangeArrowheads="1"/>
          </p:cNvSpPr>
          <p:nvPr/>
        </p:nvSpPr>
        <p:spPr bwMode="auto">
          <a:xfrm>
            <a:off x="2971800" y="1828800"/>
            <a:ext cx="320675" cy="366713"/>
          </a:xfrm>
          <a:prstGeom prst="rect">
            <a:avLst/>
          </a:prstGeom>
          <a:noFill/>
          <a:ln w="9525">
            <a:noFill/>
            <a:miter lim="800000"/>
            <a:headEnd/>
            <a:tailEnd/>
          </a:ln>
        </p:spPr>
        <p:txBody>
          <a:bodyPr wrap="none">
            <a:spAutoFit/>
          </a:bodyPr>
          <a:lstStyle/>
          <a:p>
            <a:r>
              <a:rPr lang="en-US" i="1">
                <a:solidFill>
                  <a:schemeClr val="folHlink"/>
                </a:solidFill>
              </a:rPr>
              <a:t>A</a:t>
            </a:r>
          </a:p>
        </p:txBody>
      </p:sp>
      <p:sp>
        <p:nvSpPr>
          <p:cNvPr id="26637" name="Text Box 18"/>
          <p:cNvSpPr txBox="1">
            <a:spLocks noChangeArrowheads="1"/>
          </p:cNvSpPr>
          <p:nvPr/>
        </p:nvSpPr>
        <p:spPr bwMode="auto">
          <a:xfrm>
            <a:off x="5486400" y="1843088"/>
            <a:ext cx="339725" cy="366712"/>
          </a:xfrm>
          <a:prstGeom prst="rect">
            <a:avLst/>
          </a:prstGeom>
          <a:noFill/>
          <a:ln w="9525">
            <a:noFill/>
            <a:miter lim="800000"/>
            <a:headEnd/>
            <a:tailEnd/>
          </a:ln>
        </p:spPr>
        <p:txBody>
          <a:bodyPr wrap="none">
            <a:spAutoFit/>
          </a:bodyPr>
          <a:lstStyle/>
          <a:p>
            <a:r>
              <a:rPr lang="en-US" i="1">
                <a:solidFill>
                  <a:schemeClr val="folHlink"/>
                </a:solidFill>
              </a:rPr>
              <a:t>D</a:t>
            </a:r>
          </a:p>
        </p:txBody>
      </p:sp>
      <p:sp>
        <p:nvSpPr>
          <p:cNvPr id="26638" name="Text Box 19"/>
          <p:cNvSpPr txBox="1">
            <a:spLocks noChangeArrowheads="1"/>
          </p:cNvSpPr>
          <p:nvPr/>
        </p:nvSpPr>
        <p:spPr bwMode="auto">
          <a:xfrm>
            <a:off x="2971800" y="4586288"/>
            <a:ext cx="320675" cy="366712"/>
          </a:xfrm>
          <a:prstGeom prst="rect">
            <a:avLst/>
          </a:prstGeom>
          <a:noFill/>
          <a:ln w="9525">
            <a:noFill/>
            <a:miter lim="800000"/>
            <a:headEnd/>
            <a:tailEnd/>
          </a:ln>
        </p:spPr>
        <p:txBody>
          <a:bodyPr wrap="none">
            <a:spAutoFit/>
          </a:bodyPr>
          <a:lstStyle/>
          <a:p>
            <a:r>
              <a:rPr lang="en-US" i="1">
                <a:solidFill>
                  <a:schemeClr val="folHlink"/>
                </a:solidFill>
              </a:rPr>
              <a:t>B</a:t>
            </a:r>
          </a:p>
        </p:txBody>
      </p:sp>
      <p:sp>
        <p:nvSpPr>
          <p:cNvPr id="26639" name="Text Box 20"/>
          <p:cNvSpPr txBox="1">
            <a:spLocks noChangeArrowheads="1"/>
          </p:cNvSpPr>
          <p:nvPr/>
        </p:nvSpPr>
        <p:spPr bwMode="auto">
          <a:xfrm>
            <a:off x="5470525" y="4586288"/>
            <a:ext cx="320675" cy="366712"/>
          </a:xfrm>
          <a:prstGeom prst="rect">
            <a:avLst/>
          </a:prstGeom>
          <a:noFill/>
          <a:ln w="9525">
            <a:noFill/>
            <a:miter lim="800000"/>
            <a:headEnd/>
            <a:tailEnd/>
          </a:ln>
        </p:spPr>
        <p:txBody>
          <a:bodyPr wrap="none">
            <a:spAutoFit/>
          </a:bodyPr>
          <a:lstStyle/>
          <a:p>
            <a:r>
              <a:rPr lang="en-US" i="1">
                <a:solidFill>
                  <a:schemeClr val="folHlink"/>
                </a:solidFill>
              </a:rPr>
              <a:t>C</a:t>
            </a:r>
          </a:p>
        </p:txBody>
      </p:sp>
    </p:spTree>
    <p:extLst>
      <p:ext uri="{BB962C8B-B14F-4D97-AF65-F5344CB8AC3E}">
        <p14:creationId xmlns:p14="http://schemas.microsoft.com/office/powerpoint/2010/main" val="299979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57"/>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3.33333E-6 1.11111E-6 L 0.09948 0.09444 " pathEditMode="relative" ptsTypes="AA">
                                      <p:cBhvr>
                                        <p:cTn id="9" dur="1000" fill="hold"/>
                                        <p:tgtEl>
                                          <p:spTgt spid="31757"/>
                                        </p:tgtEl>
                                        <p:attrNameLst>
                                          <p:attrName>ppt_x</p:attrName>
                                          <p:attrName>ppt_y</p:attrName>
                                        </p:attrNameLst>
                                      </p:cBhvr>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1760"/>
                                        </p:tgtEl>
                                        <p:attrNameLst>
                                          <p:attrName>style.visibility</p:attrName>
                                        </p:attrNameLst>
                                      </p:cBhvr>
                                      <p:to>
                                        <p:strVal val="visible"/>
                                      </p:to>
                                    </p:set>
                                  </p:childTnLst>
                                </p:cTn>
                              </p:par>
                              <p:par>
                                <p:cTn id="13" presetID="1" presetClass="exit" presetSubtype="0" fill="hold" grpId="2" nodeType="withEffect">
                                  <p:stCondLst>
                                    <p:cond delay="0"/>
                                  </p:stCondLst>
                                  <p:childTnLst>
                                    <p:set>
                                      <p:cBhvr>
                                        <p:cTn id="14" dur="1" fill="hold">
                                          <p:stCondLst>
                                            <p:cond delay="0"/>
                                          </p:stCondLst>
                                        </p:cTn>
                                        <p:tgtEl>
                                          <p:spTgt spid="31757"/>
                                        </p:tgtEl>
                                        <p:attrNameLst>
                                          <p:attrName>style.visibility</p:attrName>
                                        </p:attrNameLst>
                                      </p:cBhvr>
                                      <p:to>
                                        <p:strVal val="hidden"/>
                                      </p:to>
                                    </p:set>
                                  </p:childTnLst>
                                </p:cTn>
                              </p:par>
                              <p:par>
                                <p:cTn id="15" presetID="0" presetClass="path" presetSubtype="0" fill="hold" grpId="1" nodeType="withEffect">
                                  <p:stCondLst>
                                    <p:cond delay="0"/>
                                  </p:stCondLst>
                                  <p:childTnLst>
                                    <p:animMotion origin="layout" path="M -3.33333E-6 -2.22222E-6 L 0.07813 0.08125 " pathEditMode="relative" rAng="0" ptsTypes="AA">
                                      <p:cBhvr>
                                        <p:cTn id="16" dur="1000" fill="hold"/>
                                        <p:tgtEl>
                                          <p:spTgt spid="31760"/>
                                        </p:tgtEl>
                                        <p:attrNameLst>
                                          <p:attrName>ppt_x</p:attrName>
                                          <p:attrName>ppt_y</p:attrName>
                                        </p:attrNameLst>
                                      </p:cBhvr>
                                      <p:rCtr x="3900" y="4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7" grpId="0" animBg="1"/>
      <p:bldP spid="31757" grpId="1" animBg="1"/>
      <p:bldP spid="31757" grpId="2" animBg="1"/>
      <p:bldP spid="31760" grpId="0" animBg="1"/>
      <p:bldP spid="3176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4294967295"/>
          </p:nvPr>
        </p:nvSpPr>
        <p:spPr/>
        <p:txBody>
          <a:bodyPr/>
          <a:lstStyle/>
          <a:p>
            <a:pPr>
              <a:defRPr/>
            </a:pPr>
            <a:fld id="{96BB2EF3-C375-443F-B1C7-9A42B8BA24BB}" type="slidenum">
              <a:rPr lang="en-US"/>
              <a:pPr>
                <a:defRPr/>
              </a:pPr>
              <a:t>39</a:t>
            </a:fld>
            <a:endParaRPr lang="en-US"/>
          </a:p>
        </p:txBody>
      </p:sp>
      <p:sp>
        <p:nvSpPr>
          <p:cNvPr id="32791" name="Line 23"/>
          <p:cNvSpPr>
            <a:spLocks noChangeShapeType="1"/>
          </p:cNvSpPr>
          <p:nvPr/>
        </p:nvSpPr>
        <p:spPr bwMode="auto">
          <a:xfrm flipH="1">
            <a:off x="4343400" y="3505200"/>
            <a:ext cx="76200" cy="2590800"/>
          </a:xfrm>
          <a:prstGeom prst="line">
            <a:avLst/>
          </a:prstGeom>
          <a:noFill/>
          <a:ln w="38100">
            <a:solidFill>
              <a:schemeClr val="tx1"/>
            </a:solidFill>
            <a:round/>
            <a:headEnd/>
            <a:tailEnd/>
          </a:ln>
        </p:spPr>
        <p:txBody>
          <a:bodyPr/>
          <a:lstStyle/>
          <a:p>
            <a:endParaRPr lang="en-US"/>
          </a:p>
        </p:txBody>
      </p:sp>
      <p:sp>
        <p:nvSpPr>
          <p:cNvPr id="32792" name="Line 24"/>
          <p:cNvSpPr>
            <a:spLocks noChangeShapeType="1"/>
          </p:cNvSpPr>
          <p:nvPr/>
        </p:nvSpPr>
        <p:spPr bwMode="auto">
          <a:xfrm flipH="1" flipV="1">
            <a:off x="4343400" y="6096000"/>
            <a:ext cx="3657600" cy="0"/>
          </a:xfrm>
          <a:prstGeom prst="line">
            <a:avLst/>
          </a:prstGeom>
          <a:noFill/>
          <a:ln w="38100">
            <a:solidFill>
              <a:schemeClr val="tx1"/>
            </a:solidFill>
            <a:round/>
            <a:headEnd/>
            <a:tailEnd/>
          </a:ln>
        </p:spPr>
        <p:txBody>
          <a:bodyPr/>
          <a:lstStyle/>
          <a:p>
            <a:endParaRPr lang="en-US"/>
          </a:p>
        </p:txBody>
      </p:sp>
      <p:grpSp>
        <p:nvGrpSpPr>
          <p:cNvPr id="27653" name="Group 2"/>
          <p:cNvGrpSpPr>
            <a:grpSpLocks/>
          </p:cNvGrpSpPr>
          <p:nvPr/>
        </p:nvGrpSpPr>
        <p:grpSpPr bwMode="auto">
          <a:xfrm>
            <a:off x="3124200" y="2590800"/>
            <a:ext cx="2590800" cy="1828800"/>
            <a:chOff x="1008" y="1680"/>
            <a:chExt cx="1632" cy="1152"/>
          </a:xfrm>
        </p:grpSpPr>
        <p:sp>
          <p:nvSpPr>
            <p:cNvPr id="27665" name="Line 3"/>
            <p:cNvSpPr>
              <a:spLocks noChangeShapeType="1"/>
            </p:cNvSpPr>
            <p:nvPr/>
          </p:nvSpPr>
          <p:spPr bwMode="auto">
            <a:xfrm>
              <a:off x="1056" y="1680"/>
              <a:ext cx="768" cy="528"/>
            </a:xfrm>
            <a:prstGeom prst="line">
              <a:avLst/>
            </a:prstGeom>
            <a:noFill/>
            <a:ln w="38100">
              <a:solidFill>
                <a:schemeClr val="tx1"/>
              </a:solidFill>
              <a:round/>
              <a:headEnd/>
              <a:tailEnd/>
            </a:ln>
          </p:spPr>
          <p:txBody>
            <a:bodyPr/>
            <a:lstStyle/>
            <a:p>
              <a:endParaRPr lang="en-US"/>
            </a:p>
          </p:txBody>
        </p:sp>
        <p:sp>
          <p:nvSpPr>
            <p:cNvPr id="27666" name="Line 4"/>
            <p:cNvSpPr>
              <a:spLocks noChangeShapeType="1"/>
            </p:cNvSpPr>
            <p:nvPr/>
          </p:nvSpPr>
          <p:spPr bwMode="auto">
            <a:xfrm flipV="1">
              <a:off x="1824" y="1680"/>
              <a:ext cx="768" cy="528"/>
            </a:xfrm>
            <a:prstGeom prst="line">
              <a:avLst/>
            </a:prstGeom>
            <a:noFill/>
            <a:ln w="38100">
              <a:solidFill>
                <a:schemeClr val="tx1"/>
              </a:solidFill>
              <a:round/>
              <a:headEnd/>
              <a:tailEnd/>
            </a:ln>
          </p:spPr>
          <p:txBody>
            <a:bodyPr/>
            <a:lstStyle/>
            <a:p>
              <a:endParaRPr lang="en-US"/>
            </a:p>
          </p:txBody>
        </p:sp>
        <p:sp>
          <p:nvSpPr>
            <p:cNvPr id="27667" name="Line 5"/>
            <p:cNvSpPr>
              <a:spLocks noChangeShapeType="1"/>
            </p:cNvSpPr>
            <p:nvPr/>
          </p:nvSpPr>
          <p:spPr bwMode="auto">
            <a:xfrm flipH="1">
              <a:off x="1008" y="2208"/>
              <a:ext cx="816" cy="624"/>
            </a:xfrm>
            <a:prstGeom prst="line">
              <a:avLst/>
            </a:prstGeom>
            <a:noFill/>
            <a:ln w="38100">
              <a:solidFill>
                <a:schemeClr val="tx1"/>
              </a:solidFill>
              <a:round/>
              <a:headEnd/>
              <a:tailEnd/>
            </a:ln>
          </p:spPr>
          <p:txBody>
            <a:bodyPr/>
            <a:lstStyle/>
            <a:p>
              <a:endParaRPr lang="en-US"/>
            </a:p>
          </p:txBody>
        </p:sp>
        <p:sp>
          <p:nvSpPr>
            <p:cNvPr id="27668" name="Line 6"/>
            <p:cNvSpPr>
              <a:spLocks noChangeShapeType="1"/>
            </p:cNvSpPr>
            <p:nvPr/>
          </p:nvSpPr>
          <p:spPr bwMode="auto">
            <a:xfrm flipH="1" flipV="1">
              <a:off x="1824" y="2208"/>
              <a:ext cx="816" cy="624"/>
            </a:xfrm>
            <a:prstGeom prst="line">
              <a:avLst/>
            </a:prstGeom>
            <a:noFill/>
            <a:ln w="38100">
              <a:solidFill>
                <a:schemeClr val="tx1"/>
              </a:solidFill>
              <a:round/>
              <a:headEnd/>
              <a:tailEnd/>
            </a:ln>
          </p:spPr>
          <p:txBody>
            <a:bodyPr/>
            <a:lstStyle/>
            <a:p>
              <a:endParaRPr lang="en-US"/>
            </a:p>
          </p:txBody>
        </p:sp>
      </p:grpSp>
      <p:sp>
        <p:nvSpPr>
          <p:cNvPr id="32775" name="Rectangle 7"/>
          <p:cNvSpPr>
            <a:spLocks noGrp="1" noChangeArrowheads="1"/>
          </p:cNvSpPr>
          <p:nvPr>
            <p:ph type="title"/>
          </p:nvPr>
        </p:nvSpPr>
        <p:spPr/>
        <p:txBody>
          <a:bodyPr/>
          <a:lstStyle/>
          <a:p>
            <a:pPr eaLnBrk="1" hangingPunct="1">
              <a:defRPr/>
            </a:pPr>
            <a:r>
              <a:rPr lang="en-US"/>
              <a:t>Star Topology</a:t>
            </a:r>
          </a:p>
        </p:txBody>
      </p:sp>
      <p:sp>
        <p:nvSpPr>
          <p:cNvPr id="27655" name="laptop"/>
          <p:cNvSpPr>
            <a:spLocks noEditPoints="1" noChangeArrowheads="1"/>
          </p:cNvSpPr>
          <p:nvPr/>
        </p:nvSpPr>
        <p:spPr bwMode="auto">
          <a:xfrm>
            <a:off x="26670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7656" name="laptop"/>
          <p:cNvSpPr>
            <a:spLocks noEditPoints="1" noChangeArrowheads="1"/>
          </p:cNvSpPr>
          <p:nvPr/>
        </p:nvSpPr>
        <p:spPr bwMode="auto">
          <a:xfrm>
            <a:off x="5181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7657" name="laptop"/>
          <p:cNvSpPr>
            <a:spLocks noEditPoints="1" noChangeArrowheads="1"/>
          </p:cNvSpPr>
          <p:nvPr/>
        </p:nvSpPr>
        <p:spPr bwMode="auto">
          <a:xfrm>
            <a:off x="2667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7658" name="laptop"/>
          <p:cNvSpPr>
            <a:spLocks noEditPoints="1" noChangeArrowheads="1"/>
          </p:cNvSpPr>
          <p:nvPr/>
        </p:nvSpPr>
        <p:spPr bwMode="auto">
          <a:xfrm>
            <a:off x="51816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7659" name="Rectangle 12"/>
          <p:cNvSpPr>
            <a:spLocks noChangeArrowheads="1"/>
          </p:cNvSpPr>
          <p:nvPr/>
        </p:nvSpPr>
        <p:spPr bwMode="auto">
          <a:xfrm>
            <a:off x="3962400" y="3276600"/>
            <a:ext cx="838200" cy="3810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n-US"/>
              <a:t>Hub</a:t>
            </a:r>
          </a:p>
        </p:txBody>
      </p:sp>
      <p:sp>
        <p:nvSpPr>
          <p:cNvPr id="27660" name="Text Box 15"/>
          <p:cNvSpPr txBox="1">
            <a:spLocks noChangeArrowheads="1"/>
          </p:cNvSpPr>
          <p:nvPr/>
        </p:nvSpPr>
        <p:spPr bwMode="auto">
          <a:xfrm>
            <a:off x="2971800" y="1828800"/>
            <a:ext cx="320675" cy="366713"/>
          </a:xfrm>
          <a:prstGeom prst="rect">
            <a:avLst/>
          </a:prstGeom>
          <a:noFill/>
          <a:ln w="9525">
            <a:noFill/>
            <a:miter lim="800000"/>
            <a:headEnd/>
            <a:tailEnd/>
          </a:ln>
        </p:spPr>
        <p:txBody>
          <a:bodyPr wrap="none">
            <a:spAutoFit/>
          </a:bodyPr>
          <a:lstStyle/>
          <a:p>
            <a:r>
              <a:rPr lang="en-US" i="1">
                <a:solidFill>
                  <a:schemeClr val="folHlink"/>
                </a:solidFill>
              </a:rPr>
              <a:t>A</a:t>
            </a:r>
          </a:p>
        </p:txBody>
      </p:sp>
      <p:sp>
        <p:nvSpPr>
          <p:cNvPr id="27661" name="Text Box 16"/>
          <p:cNvSpPr txBox="1">
            <a:spLocks noChangeArrowheads="1"/>
          </p:cNvSpPr>
          <p:nvPr/>
        </p:nvSpPr>
        <p:spPr bwMode="auto">
          <a:xfrm>
            <a:off x="5486400" y="1843088"/>
            <a:ext cx="339725" cy="366712"/>
          </a:xfrm>
          <a:prstGeom prst="rect">
            <a:avLst/>
          </a:prstGeom>
          <a:noFill/>
          <a:ln w="9525">
            <a:noFill/>
            <a:miter lim="800000"/>
            <a:headEnd/>
            <a:tailEnd/>
          </a:ln>
        </p:spPr>
        <p:txBody>
          <a:bodyPr wrap="none">
            <a:spAutoFit/>
          </a:bodyPr>
          <a:lstStyle/>
          <a:p>
            <a:r>
              <a:rPr lang="en-US" i="1">
                <a:solidFill>
                  <a:schemeClr val="folHlink"/>
                </a:solidFill>
              </a:rPr>
              <a:t>D</a:t>
            </a:r>
          </a:p>
        </p:txBody>
      </p:sp>
      <p:sp>
        <p:nvSpPr>
          <p:cNvPr id="27662" name="Text Box 17"/>
          <p:cNvSpPr txBox="1">
            <a:spLocks noChangeArrowheads="1"/>
          </p:cNvSpPr>
          <p:nvPr/>
        </p:nvSpPr>
        <p:spPr bwMode="auto">
          <a:xfrm>
            <a:off x="2971800" y="4586288"/>
            <a:ext cx="320675" cy="366712"/>
          </a:xfrm>
          <a:prstGeom prst="rect">
            <a:avLst/>
          </a:prstGeom>
          <a:noFill/>
          <a:ln w="9525">
            <a:noFill/>
            <a:miter lim="800000"/>
            <a:headEnd/>
            <a:tailEnd/>
          </a:ln>
        </p:spPr>
        <p:txBody>
          <a:bodyPr wrap="none">
            <a:spAutoFit/>
          </a:bodyPr>
          <a:lstStyle/>
          <a:p>
            <a:r>
              <a:rPr lang="en-US" i="1">
                <a:solidFill>
                  <a:schemeClr val="folHlink"/>
                </a:solidFill>
              </a:rPr>
              <a:t>B</a:t>
            </a:r>
          </a:p>
        </p:txBody>
      </p:sp>
      <p:sp>
        <p:nvSpPr>
          <p:cNvPr id="27663" name="Text Box 18"/>
          <p:cNvSpPr txBox="1">
            <a:spLocks noChangeArrowheads="1"/>
          </p:cNvSpPr>
          <p:nvPr/>
        </p:nvSpPr>
        <p:spPr bwMode="auto">
          <a:xfrm>
            <a:off x="5470525" y="4586288"/>
            <a:ext cx="320675" cy="366712"/>
          </a:xfrm>
          <a:prstGeom prst="rect">
            <a:avLst/>
          </a:prstGeom>
          <a:noFill/>
          <a:ln w="9525">
            <a:noFill/>
            <a:miter lim="800000"/>
            <a:headEnd/>
            <a:tailEnd/>
          </a:ln>
        </p:spPr>
        <p:txBody>
          <a:bodyPr wrap="none">
            <a:spAutoFit/>
          </a:bodyPr>
          <a:lstStyle/>
          <a:p>
            <a:r>
              <a:rPr lang="en-US" i="1">
                <a:solidFill>
                  <a:schemeClr val="folHlink"/>
                </a:solidFill>
              </a:rPr>
              <a:t>C</a:t>
            </a:r>
          </a:p>
        </p:txBody>
      </p:sp>
      <p:sp>
        <p:nvSpPr>
          <p:cNvPr id="32787" name="laptop"/>
          <p:cNvSpPr>
            <a:spLocks noEditPoints="1" noChangeArrowheads="1"/>
          </p:cNvSpPr>
          <p:nvPr/>
        </p:nvSpPr>
        <p:spPr bwMode="auto">
          <a:xfrm>
            <a:off x="7543800" y="5578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04410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787"/>
                                        </p:tgtEl>
                                        <p:attrNameLst>
                                          <p:attrName>style.visibility</p:attrName>
                                        </p:attrNameLst>
                                      </p:cBhvr>
                                      <p:to>
                                        <p:strVal val="visible"/>
                                      </p:to>
                                    </p:set>
                                    <p:anim calcmode="lin" valueType="num">
                                      <p:cBhvr additive="base">
                                        <p:cTn id="7" dur="500" fill="hold"/>
                                        <p:tgtEl>
                                          <p:spTgt spid="32787"/>
                                        </p:tgtEl>
                                        <p:attrNameLst>
                                          <p:attrName>ppt_x</p:attrName>
                                        </p:attrNameLst>
                                      </p:cBhvr>
                                      <p:tavLst>
                                        <p:tav tm="0">
                                          <p:val>
                                            <p:strVal val="1+#ppt_w/2"/>
                                          </p:val>
                                        </p:tav>
                                        <p:tav tm="100000">
                                          <p:val>
                                            <p:strVal val="#ppt_x"/>
                                          </p:val>
                                        </p:tav>
                                      </p:tavLst>
                                    </p:anim>
                                    <p:anim calcmode="lin" valueType="num">
                                      <p:cBhvr additive="base">
                                        <p:cTn id="8" dur="500" fill="hold"/>
                                        <p:tgtEl>
                                          <p:spTgt spid="327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32792"/>
                                        </p:tgtEl>
                                        <p:attrNameLst>
                                          <p:attrName>style.visibility</p:attrName>
                                        </p:attrNameLst>
                                      </p:cBhvr>
                                      <p:to>
                                        <p:strVal val="visible"/>
                                      </p:to>
                                    </p:set>
                                    <p:animEffect transition="in" filter="wipe(right)">
                                      <p:cBhvr>
                                        <p:cTn id="13" dur="500"/>
                                        <p:tgtEl>
                                          <p:spTgt spid="32792"/>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32791"/>
                                        </p:tgtEl>
                                        <p:attrNameLst>
                                          <p:attrName>style.visibility</p:attrName>
                                        </p:attrNameLst>
                                      </p:cBhvr>
                                      <p:to>
                                        <p:strVal val="visible"/>
                                      </p:to>
                                    </p:set>
                                    <p:animEffect transition="in" filter="wipe(down)">
                                      <p:cBhvr>
                                        <p:cTn id="17" dur="500"/>
                                        <p:tgtEl>
                                          <p:spTgt spid="32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1" grpId="0" animBg="1"/>
      <p:bldP spid="32792" grpId="0" animBg="1"/>
      <p:bldP spid="3278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9950-D84C-4475-B691-27CE43A9A990}"/>
              </a:ext>
            </a:extLst>
          </p:cNvPr>
          <p:cNvSpPr>
            <a:spLocks noGrp="1"/>
          </p:cNvSpPr>
          <p:nvPr>
            <p:ph type="title"/>
          </p:nvPr>
        </p:nvSpPr>
        <p:spPr/>
        <p:txBody>
          <a:bodyPr/>
          <a:lstStyle/>
          <a:p>
            <a:r>
              <a:rPr lang="en-US"/>
              <a:t>Telecom vs. Datacom</a:t>
            </a:r>
            <a:endParaRPr lang="en-US" dirty="0"/>
          </a:p>
        </p:txBody>
      </p:sp>
      <p:sp>
        <p:nvSpPr>
          <p:cNvPr id="3" name="Content Placeholder 2">
            <a:extLst>
              <a:ext uri="{FF2B5EF4-FFF2-40B4-BE49-F238E27FC236}">
                <a16:creationId xmlns:a16="http://schemas.microsoft.com/office/drawing/2014/main" id="{E2C8C0E3-DA39-46B9-9CA8-53AA4C4F6AF6}"/>
              </a:ext>
            </a:extLst>
          </p:cNvPr>
          <p:cNvSpPr>
            <a:spLocks noGrp="1"/>
          </p:cNvSpPr>
          <p:nvPr>
            <p:ph idx="1"/>
          </p:nvPr>
        </p:nvSpPr>
        <p:spPr/>
        <p:txBody>
          <a:bodyPr>
            <a:normAutofit fontScale="92500" lnSpcReduction="20000"/>
          </a:bodyPr>
          <a:lstStyle/>
          <a:p>
            <a:r>
              <a:rPr lang="en-US" altLang="en-US" dirty="0">
                <a:solidFill>
                  <a:srgbClr val="C00000"/>
                </a:solidFill>
              </a:rPr>
              <a:t>Communications</a:t>
            </a:r>
          </a:p>
          <a:p>
            <a:pPr lvl="1"/>
            <a:r>
              <a:rPr lang="en-US" dirty="0"/>
              <a:t>Transfer of data from one entity to another via some form of transmission medium</a:t>
            </a:r>
          </a:p>
          <a:p>
            <a:pPr lvl="1"/>
            <a:endParaRPr lang="en-US" altLang="en-US" dirty="0"/>
          </a:p>
          <a:p>
            <a:r>
              <a:rPr lang="en-US" altLang="en-US" dirty="0">
                <a:solidFill>
                  <a:srgbClr val="7030A0"/>
                </a:solidFill>
              </a:rPr>
              <a:t>Telecommunications</a:t>
            </a:r>
          </a:p>
          <a:p>
            <a:pPr lvl="1"/>
            <a:r>
              <a:rPr lang="en-US" altLang="en-US" dirty="0"/>
              <a:t>Communication over a distance by definition</a:t>
            </a:r>
          </a:p>
          <a:p>
            <a:pPr lvl="1"/>
            <a:r>
              <a:rPr lang="en-US" altLang="en-US" dirty="0"/>
              <a:t>All type of communications using signaling such as voice (telephone), images (television), data (computers)</a:t>
            </a:r>
          </a:p>
          <a:p>
            <a:pPr lvl="1"/>
            <a:endParaRPr lang="en-US" altLang="en-US" dirty="0"/>
          </a:p>
          <a:p>
            <a:r>
              <a:rPr lang="en-US" altLang="en-US" dirty="0">
                <a:solidFill>
                  <a:srgbClr val="0070C0"/>
                </a:solidFill>
              </a:rPr>
              <a:t>Data communications</a:t>
            </a:r>
          </a:p>
          <a:p>
            <a:pPr lvl="1"/>
            <a:r>
              <a:rPr lang="en-US" altLang="en-US" dirty="0"/>
              <a:t>Subset of telecommunications that involves the transmission and reception of data to and from computers and components of computer systems</a:t>
            </a:r>
          </a:p>
          <a:p>
            <a:endParaRPr lang="en-US" altLang="en-US" dirty="0"/>
          </a:p>
          <a:p>
            <a:endParaRPr lang="en-US" dirty="0"/>
          </a:p>
        </p:txBody>
      </p:sp>
    </p:spTree>
    <p:extLst>
      <p:ext uri="{BB962C8B-B14F-4D97-AF65-F5344CB8AC3E}">
        <p14:creationId xmlns:p14="http://schemas.microsoft.com/office/powerpoint/2010/main" val="2470925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a:spLocks noGrp="1"/>
          </p:cNvSpPr>
          <p:nvPr>
            <p:ph type="sldNum" sz="quarter" idx="12"/>
          </p:nvPr>
        </p:nvSpPr>
        <p:spPr/>
        <p:txBody>
          <a:bodyPr/>
          <a:lstStyle/>
          <a:p>
            <a:pPr>
              <a:defRPr/>
            </a:pPr>
            <a:fld id="{BDAEBBBD-31DC-49A8-86A9-7335D5213BAB}" type="slidenum">
              <a:rPr lang="en-US"/>
              <a:pPr>
                <a:defRPr/>
              </a:pPr>
              <a:t>40</a:t>
            </a:fld>
            <a:endParaRPr lang="en-US"/>
          </a:p>
        </p:txBody>
      </p:sp>
      <p:grpSp>
        <p:nvGrpSpPr>
          <p:cNvPr id="28675" name="Group 4"/>
          <p:cNvGrpSpPr>
            <a:grpSpLocks/>
          </p:cNvGrpSpPr>
          <p:nvPr/>
        </p:nvGrpSpPr>
        <p:grpSpPr bwMode="auto">
          <a:xfrm>
            <a:off x="990600" y="2590800"/>
            <a:ext cx="2590800" cy="1828800"/>
            <a:chOff x="1008" y="1680"/>
            <a:chExt cx="1632" cy="1152"/>
          </a:xfrm>
        </p:grpSpPr>
        <p:sp>
          <p:nvSpPr>
            <p:cNvPr id="28683" name="Line 5"/>
            <p:cNvSpPr>
              <a:spLocks noChangeShapeType="1"/>
            </p:cNvSpPr>
            <p:nvPr/>
          </p:nvSpPr>
          <p:spPr bwMode="auto">
            <a:xfrm>
              <a:off x="1056" y="1680"/>
              <a:ext cx="768" cy="528"/>
            </a:xfrm>
            <a:prstGeom prst="line">
              <a:avLst/>
            </a:prstGeom>
            <a:noFill/>
            <a:ln w="38100">
              <a:solidFill>
                <a:schemeClr val="tx1"/>
              </a:solidFill>
              <a:round/>
              <a:headEnd/>
              <a:tailEnd/>
            </a:ln>
          </p:spPr>
          <p:txBody>
            <a:bodyPr/>
            <a:lstStyle/>
            <a:p>
              <a:endParaRPr lang="en-US"/>
            </a:p>
          </p:txBody>
        </p:sp>
        <p:sp>
          <p:nvSpPr>
            <p:cNvPr id="28684" name="Line 6"/>
            <p:cNvSpPr>
              <a:spLocks noChangeShapeType="1"/>
            </p:cNvSpPr>
            <p:nvPr/>
          </p:nvSpPr>
          <p:spPr bwMode="auto">
            <a:xfrm flipV="1">
              <a:off x="1824" y="1680"/>
              <a:ext cx="768" cy="528"/>
            </a:xfrm>
            <a:prstGeom prst="line">
              <a:avLst/>
            </a:prstGeom>
            <a:noFill/>
            <a:ln w="38100">
              <a:solidFill>
                <a:schemeClr val="tx1"/>
              </a:solidFill>
              <a:round/>
              <a:headEnd/>
              <a:tailEnd/>
            </a:ln>
          </p:spPr>
          <p:txBody>
            <a:bodyPr/>
            <a:lstStyle/>
            <a:p>
              <a:endParaRPr lang="en-US"/>
            </a:p>
          </p:txBody>
        </p:sp>
        <p:sp>
          <p:nvSpPr>
            <p:cNvPr id="28685" name="Line 7"/>
            <p:cNvSpPr>
              <a:spLocks noChangeShapeType="1"/>
            </p:cNvSpPr>
            <p:nvPr/>
          </p:nvSpPr>
          <p:spPr bwMode="auto">
            <a:xfrm flipH="1">
              <a:off x="1008" y="2208"/>
              <a:ext cx="816" cy="624"/>
            </a:xfrm>
            <a:prstGeom prst="line">
              <a:avLst/>
            </a:prstGeom>
            <a:noFill/>
            <a:ln w="38100">
              <a:solidFill>
                <a:schemeClr val="tx1"/>
              </a:solidFill>
              <a:round/>
              <a:headEnd/>
              <a:tailEnd/>
            </a:ln>
          </p:spPr>
          <p:txBody>
            <a:bodyPr/>
            <a:lstStyle/>
            <a:p>
              <a:endParaRPr lang="en-US"/>
            </a:p>
          </p:txBody>
        </p:sp>
        <p:sp>
          <p:nvSpPr>
            <p:cNvPr id="28686" name="Line 8"/>
            <p:cNvSpPr>
              <a:spLocks noChangeShapeType="1"/>
            </p:cNvSpPr>
            <p:nvPr/>
          </p:nvSpPr>
          <p:spPr bwMode="auto">
            <a:xfrm flipH="1" flipV="1">
              <a:off x="1824" y="2208"/>
              <a:ext cx="816" cy="624"/>
            </a:xfrm>
            <a:prstGeom prst="line">
              <a:avLst/>
            </a:prstGeom>
            <a:noFill/>
            <a:ln w="38100">
              <a:solidFill>
                <a:schemeClr val="tx1"/>
              </a:solidFill>
              <a:round/>
              <a:headEnd/>
              <a:tailEnd/>
            </a:ln>
          </p:spPr>
          <p:txBody>
            <a:bodyPr/>
            <a:lstStyle/>
            <a:p>
              <a:endParaRPr lang="en-US"/>
            </a:p>
          </p:txBody>
        </p:sp>
      </p:grpSp>
      <p:sp>
        <p:nvSpPr>
          <p:cNvPr id="33801" name="Rectangle 9"/>
          <p:cNvSpPr>
            <a:spLocks noGrp="1" noChangeArrowheads="1"/>
          </p:cNvSpPr>
          <p:nvPr>
            <p:ph type="title"/>
          </p:nvPr>
        </p:nvSpPr>
        <p:spPr/>
        <p:txBody>
          <a:bodyPr/>
          <a:lstStyle/>
          <a:p>
            <a:pPr eaLnBrk="1" hangingPunct="1">
              <a:defRPr/>
            </a:pPr>
            <a:r>
              <a:rPr lang="en-US"/>
              <a:t>Star Topology</a:t>
            </a:r>
          </a:p>
        </p:txBody>
      </p:sp>
      <p:sp>
        <p:nvSpPr>
          <p:cNvPr id="28677" name="Rectangle 22"/>
          <p:cNvSpPr>
            <a:spLocks noGrp="1" noChangeArrowheads="1"/>
          </p:cNvSpPr>
          <p:nvPr>
            <p:ph type="body" sz="half" idx="2"/>
          </p:nvPr>
        </p:nvSpPr>
        <p:spPr>
          <a:xfrm>
            <a:off x="4648200" y="1371600"/>
            <a:ext cx="4038600" cy="4953000"/>
          </a:xfrm>
        </p:spPr>
        <p:txBody>
          <a:bodyPr/>
          <a:lstStyle/>
          <a:p>
            <a:pPr eaLnBrk="1" hangingPunct="1">
              <a:lnSpc>
                <a:spcPct val="90000"/>
              </a:lnSpc>
            </a:pPr>
            <a:r>
              <a:rPr lang="en-US" b="1" u="sng">
                <a:solidFill>
                  <a:schemeClr val="tx2"/>
                </a:solidFill>
                <a:effectLst/>
              </a:rPr>
              <a:t>Pros:</a:t>
            </a:r>
          </a:p>
          <a:p>
            <a:pPr lvl="1" eaLnBrk="1" hangingPunct="1">
              <a:lnSpc>
                <a:spcPct val="90000"/>
              </a:lnSpc>
            </a:pPr>
            <a:r>
              <a:rPr lang="en-US">
                <a:solidFill>
                  <a:schemeClr val="tx2"/>
                </a:solidFill>
                <a:effectLst/>
              </a:rPr>
              <a:t>One I/O port per device</a:t>
            </a:r>
          </a:p>
          <a:p>
            <a:pPr lvl="1" eaLnBrk="1" hangingPunct="1">
              <a:lnSpc>
                <a:spcPct val="90000"/>
              </a:lnSpc>
            </a:pPr>
            <a:r>
              <a:rPr lang="en-US">
                <a:solidFill>
                  <a:schemeClr val="tx2"/>
                </a:solidFill>
                <a:effectLst/>
              </a:rPr>
              <a:t>Little cabling</a:t>
            </a:r>
          </a:p>
          <a:p>
            <a:pPr lvl="1" eaLnBrk="1" hangingPunct="1">
              <a:lnSpc>
                <a:spcPct val="90000"/>
              </a:lnSpc>
            </a:pPr>
            <a:r>
              <a:rPr lang="en-US">
                <a:solidFill>
                  <a:schemeClr val="tx2"/>
                </a:solidFill>
                <a:effectLst/>
              </a:rPr>
              <a:t>Easy to install</a:t>
            </a:r>
          </a:p>
          <a:p>
            <a:pPr lvl="1" eaLnBrk="1" hangingPunct="1">
              <a:lnSpc>
                <a:spcPct val="90000"/>
              </a:lnSpc>
            </a:pPr>
            <a:r>
              <a:rPr lang="en-US">
                <a:solidFill>
                  <a:schemeClr val="tx2"/>
                </a:solidFill>
                <a:effectLst/>
              </a:rPr>
              <a:t>Robustness</a:t>
            </a:r>
          </a:p>
          <a:p>
            <a:pPr lvl="1" eaLnBrk="1" hangingPunct="1">
              <a:lnSpc>
                <a:spcPct val="90000"/>
              </a:lnSpc>
            </a:pPr>
            <a:r>
              <a:rPr lang="en-US">
                <a:solidFill>
                  <a:schemeClr val="tx2"/>
                </a:solidFill>
                <a:effectLst/>
              </a:rPr>
              <a:t>Easy to identify fault</a:t>
            </a:r>
          </a:p>
          <a:p>
            <a:pPr eaLnBrk="1" hangingPunct="1">
              <a:lnSpc>
                <a:spcPct val="90000"/>
              </a:lnSpc>
            </a:pPr>
            <a:endParaRPr lang="en-US">
              <a:solidFill>
                <a:schemeClr val="tx2"/>
              </a:solidFill>
              <a:effectLst/>
            </a:endParaRPr>
          </a:p>
          <a:p>
            <a:pPr eaLnBrk="1" hangingPunct="1">
              <a:lnSpc>
                <a:spcPct val="90000"/>
              </a:lnSpc>
            </a:pPr>
            <a:r>
              <a:rPr lang="en-US" b="1" u="sng">
                <a:solidFill>
                  <a:schemeClr val="tx2"/>
                </a:solidFill>
                <a:effectLst/>
              </a:rPr>
              <a:t>Cons:</a:t>
            </a:r>
          </a:p>
          <a:p>
            <a:pPr lvl="1" eaLnBrk="1" hangingPunct="1">
              <a:lnSpc>
                <a:spcPct val="90000"/>
              </a:lnSpc>
            </a:pPr>
            <a:r>
              <a:rPr lang="en-US">
                <a:solidFill>
                  <a:schemeClr val="tx2"/>
                </a:solidFill>
                <a:effectLst/>
              </a:rPr>
              <a:t>Single point of failure</a:t>
            </a:r>
          </a:p>
          <a:p>
            <a:pPr lvl="1" eaLnBrk="1" hangingPunct="1">
              <a:lnSpc>
                <a:spcPct val="90000"/>
              </a:lnSpc>
            </a:pPr>
            <a:r>
              <a:rPr lang="en-US">
                <a:solidFill>
                  <a:schemeClr val="tx2"/>
                </a:solidFill>
                <a:effectLst/>
              </a:rPr>
              <a:t>More cabling still required</a:t>
            </a:r>
          </a:p>
        </p:txBody>
      </p:sp>
      <p:sp>
        <p:nvSpPr>
          <p:cNvPr id="28678" name="laptop"/>
          <p:cNvSpPr>
            <a:spLocks noEditPoints="1" noChangeArrowheads="1"/>
          </p:cNvSpPr>
          <p:nvPr/>
        </p:nvSpPr>
        <p:spPr bwMode="auto">
          <a:xfrm>
            <a:off x="5334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8679" name="laptop"/>
          <p:cNvSpPr>
            <a:spLocks noEditPoints="1" noChangeArrowheads="1"/>
          </p:cNvSpPr>
          <p:nvPr/>
        </p:nvSpPr>
        <p:spPr bwMode="auto">
          <a:xfrm>
            <a:off x="3048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8680" name="laptop"/>
          <p:cNvSpPr>
            <a:spLocks noEditPoints="1" noChangeArrowheads="1"/>
          </p:cNvSpPr>
          <p:nvPr/>
        </p:nvSpPr>
        <p:spPr bwMode="auto">
          <a:xfrm>
            <a:off x="5334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8681" name="laptop"/>
          <p:cNvSpPr>
            <a:spLocks noEditPoints="1" noChangeArrowheads="1"/>
          </p:cNvSpPr>
          <p:nvPr/>
        </p:nvSpPr>
        <p:spPr bwMode="auto">
          <a:xfrm>
            <a:off x="30480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8682" name="Rectangle 14"/>
          <p:cNvSpPr>
            <a:spLocks noChangeArrowheads="1"/>
          </p:cNvSpPr>
          <p:nvPr/>
        </p:nvSpPr>
        <p:spPr bwMode="auto">
          <a:xfrm>
            <a:off x="1828800" y="3276600"/>
            <a:ext cx="838200" cy="3810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n-US"/>
              <a:t>Hub</a:t>
            </a:r>
          </a:p>
        </p:txBody>
      </p:sp>
    </p:spTree>
    <p:extLst>
      <p:ext uri="{BB962C8B-B14F-4D97-AF65-F5344CB8AC3E}">
        <p14:creationId xmlns:p14="http://schemas.microsoft.com/office/powerpoint/2010/main" val="3657927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4294967295"/>
          </p:nvPr>
        </p:nvSpPr>
        <p:spPr/>
        <p:txBody>
          <a:bodyPr/>
          <a:lstStyle/>
          <a:p>
            <a:pPr>
              <a:defRPr/>
            </a:pPr>
            <a:fld id="{E50ACAA9-F62E-48F7-A880-EAADA7BF03F2}" type="slidenum">
              <a:rPr lang="en-US"/>
              <a:pPr>
                <a:defRPr/>
              </a:pPr>
              <a:t>41</a:t>
            </a:fld>
            <a:endParaRPr lang="en-US"/>
          </a:p>
        </p:txBody>
      </p:sp>
      <p:sp>
        <p:nvSpPr>
          <p:cNvPr id="56322" name="Rectangle 2"/>
          <p:cNvSpPr>
            <a:spLocks noChangeArrowheads="1"/>
          </p:cNvSpPr>
          <p:nvPr/>
        </p:nvSpPr>
        <p:spPr bwMode="auto">
          <a:xfrm>
            <a:off x="914400" y="3962400"/>
            <a:ext cx="7162800" cy="762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en-US"/>
          </a:p>
        </p:txBody>
      </p:sp>
      <p:grpSp>
        <p:nvGrpSpPr>
          <p:cNvPr id="29700" name="Group 3"/>
          <p:cNvGrpSpPr>
            <a:grpSpLocks/>
          </p:cNvGrpSpPr>
          <p:nvPr/>
        </p:nvGrpSpPr>
        <p:grpSpPr bwMode="auto">
          <a:xfrm>
            <a:off x="2133600" y="2667000"/>
            <a:ext cx="381000" cy="1447800"/>
            <a:chOff x="1344" y="1680"/>
            <a:chExt cx="240" cy="912"/>
          </a:xfrm>
        </p:grpSpPr>
        <p:sp>
          <p:nvSpPr>
            <p:cNvPr id="56324" name="Rectangle 4"/>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56325" name="Rectangle 5"/>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29701" name="Group 6"/>
          <p:cNvGrpSpPr>
            <a:grpSpLocks/>
          </p:cNvGrpSpPr>
          <p:nvPr/>
        </p:nvGrpSpPr>
        <p:grpSpPr bwMode="auto">
          <a:xfrm>
            <a:off x="3581400" y="2667000"/>
            <a:ext cx="381000" cy="1447800"/>
            <a:chOff x="1344" y="1680"/>
            <a:chExt cx="240" cy="912"/>
          </a:xfrm>
        </p:grpSpPr>
        <p:sp>
          <p:nvSpPr>
            <p:cNvPr id="56327" name="Rectangle 7"/>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56328" name="Rectangle 8"/>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29702" name="Group 9"/>
          <p:cNvGrpSpPr>
            <a:grpSpLocks/>
          </p:cNvGrpSpPr>
          <p:nvPr/>
        </p:nvGrpSpPr>
        <p:grpSpPr bwMode="auto">
          <a:xfrm>
            <a:off x="5029200" y="2667000"/>
            <a:ext cx="381000" cy="1447800"/>
            <a:chOff x="1344" y="1680"/>
            <a:chExt cx="240" cy="912"/>
          </a:xfrm>
        </p:grpSpPr>
        <p:sp>
          <p:nvSpPr>
            <p:cNvPr id="56330" name="Rectangle 10"/>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56331" name="Rectangle 11"/>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29703" name="Group 12"/>
          <p:cNvGrpSpPr>
            <a:grpSpLocks/>
          </p:cNvGrpSpPr>
          <p:nvPr/>
        </p:nvGrpSpPr>
        <p:grpSpPr bwMode="auto">
          <a:xfrm>
            <a:off x="6400800" y="2667000"/>
            <a:ext cx="381000" cy="1447800"/>
            <a:chOff x="1344" y="1680"/>
            <a:chExt cx="240" cy="912"/>
          </a:xfrm>
        </p:grpSpPr>
        <p:sp>
          <p:nvSpPr>
            <p:cNvPr id="56333" name="Rectangle 13"/>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56334" name="Rectangle 14"/>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sp>
        <p:nvSpPr>
          <p:cNvPr id="56335" name="Rectangle 15"/>
          <p:cNvSpPr>
            <a:spLocks noGrp="1" noChangeArrowheads="1"/>
          </p:cNvSpPr>
          <p:nvPr>
            <p:ph type="title"/>
          </p:nvPr>
        </p:nvSpPr>
        <p:spPr/>
        <p:txBody>
          <a:bodyPr/>
          <a:lstStyle/>
          <a:p>
            <a:pPr eaLnBrk="1" hangingPunct="1">
              <a:defRPr/>
            </a:pPr>
            <a:r>
              <a:rPr lang="en-US"/>
              <a:t>Bus Topology</a:t>
            </a:r>
          </a:p>
        </p:txBody>
      </p:sp>
      <p:sp>
        <p:nvSpPr>
          <p:cNvPr id="29705" name="laptop"/>
          <p:cNvSpPr>
            <a:spLocks noEditPoints="1" noChangeArrowheads="1"/>
          </p:cNvSpPr>
          <p:nvPr/>
        </p:nvSpPr>
        <p:spPr bwMode="auto">
          <a:xfrm>
            <a:off x="18288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56337" name="Rectangle 17"/>
          <p:cNvSpPr>
            <a:spLocks noChangeArrowheads="1"/>
          </p:cNvSpPr>
          <p:nvPr/>
        </p:nvSpPr>
        <p:spPr bwMode="auto">
          <a:xfrm>
            <a:off x="838200" y="3886200"/>
            <a:ext cx="76200" cy="2286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56338" name="Rectangle 18"/>
          <p:cNvSpPr>
            <a:spLocks noChangeArrowheads="1"/>
          </p:cNvSpPr>
          <p:nvPr/>
        </p:nvSpPr>
        <p:spPr bwMode="auto">
          <a:xfrm>
            <a:off x="8077200" y="3886200"/>
            <a:ext cx="76200" cy="2286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29708" name="laptop"/>
          <p:cNvSpPr>
            <a:spLocks noEditPoints="1" noChangeArrowheads="1"/>
          </p:cNvSpPr>
          <p:nvPr/>
        </p:nvSpPr>
        <p:spPr bwMode="auto">
          <a:xfrm>
            <a:off x="3276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9709" name="laptop"/>
          <p:cNvSpPr>
            <a:spLocks noEditPoints="1" noChangeArrowheads="1"/>
          </p:cNvSpPr>
          <p:nvPr/>
        </p:nvSpPr>
        <p:spPr bwMode="auto">
          <a:xfrm>
            <a:off x="47244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9710" name="laptop"/>
          <p:cNvSpPr>
            <a:spLocks noEditPoints="1" noChangeArrowheads="1"/>
          </p:cNvSpPr>
          <p:nvPr/>
        </p:nvSpPr>
        <p:spPr bwMode="auto">
          <a:xfrm>
            <a:off x="6096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9711" name="Text Box 22"/>
          <p:cNvSpPr txBox="1">
            <a:spLocks noChangeArrowheads="1"/>
          </p:cNvSpPr>
          <p:nvPr/>
        </p:nvSpPr>
        <p:spPr bwMode="auto">
          <a:xfrm>
            <a:off x="2346325" y="3079750"/>
            <a:ext cx="673100" cy="641350"/>
          </a:xfrm>
          <a:prstGeom prst="rect">
            <a:avLst/>
          </a:prstGeom>
          <a:noFill/>
          <a:ln w="9525">
            <a:noFill/>
            <a:miter lim="800000"/>
            <a:headEnd/>
            <a:tailEnd/>
          </a:ln>
        </p:spPr>
        <p:txBody>
          <a:bodyPr wrap="none">
            <a:spAutoFit/>
          </a:bodyPr>
          <a:lstStyle/>
          <a:p>
            <a:r>
              <a:rPr lang="en-US"/>
              <a:t>Drop</a:t>
            </a:r>
            <a:br>
              <a:rPr lang="en-US"/>
            </a:br>
            <a:r>
              <a:rPr lang="en-US"/>
              <a:t>line</a:t>
            </a:r>
          </a:p>
        </p:txBody>
      </p:sp>
      <p:sp>
        <p:nvSpPr>
          <p:cNvPr id="29712" name="Text Box 23"/>
          <p:cNvSpPr txBox="1">
            <a:spLocks noChangeArrowheads="1"/>
          </p:cNvSpPr>
          <p:nvPr/>
        </p:nvSpPr>
        <p:spPr bwMode="auto">
          <a:xfrm>
            <a:off x="2041525" y="4070350"/>
            <a:ext cx="565150" cy="366713"/>
          </a:xfrm>
          <a:prstGeom prst="rect">
            <a:avLst/>
          </a:prstGeom>
          <a:noFill/>
          <a:ln w="9525">
            <a:noFill/>
            <a:miter lim="800000"/>
            <a:headEnd/>
            <a:tailEnd/>
          </a:ln>
        </p:spPr>
        <p:txBody>
          <a:bodyPr wrap="none">
            <a:spAutoFit/>
          </a:bodyPr>
          <a:lstStyle/>
          <a:p>
            <a:r>
              <a:rPr lang="en-US"/>
              <a:t>Tap</a:t>
            </a:r>
          </a:p>
        </p:txBody>
      </p:sp>
      <p:sp>
        <p:nvSpPr>
          <p:cNvPr id="56344" name="AutoShape 24"/>
          <p:cNvSpPr>
            <a:spLocks noChangeArrowheads="1"/>
          </p:cNvSpPr>
          <p:nvPr/>
        </p:nvSpPr>
        <p:spPr bwMode="auto">
          <a:xfrm>
            <a:off x="838200" y="4876800"/>
            <a:ext cx="1752600" cy="609600"/>
          </a:xfrm>
          <a:prstGeom prst="wedgeRoundRectCallout">
            <a:avLst>
              <a:gd name="adj1" fmla="val -46741"/>
              <a:gd name="adj2" fmla="val -162500"/>
              <a:gd name="adj3" fmla="val 16667"/>
            </a:avLst>
          </a:prstGeom>
          <a:solidFill>
            <a:schemeClr val="accent1"/>
          </a:solidFill>
          <a:ln w="9525">
            <a:solidFill>
              <a:schemeClr val="tx1"/>
            </a:solidFill>
            <a:miter lim="800000"/>
            <a:headEnd/>
            <a:tailEnd/>
          </a:ln>
        </p:spPr>
        <p:txBody>
          <a:bodyPr/>
          <a:lstStyle/>
          <a:p>
            <a:pPr algn="ctr">
              <a:spcBef>
                <a:spcPct val="20000"/>
              </a:spcBef>
            </a:pPr>
            <a:r>
              <a:rPr lang="en-US" sz="2400">
                <a:latin typeface="Times New Roman" pitchFamily="18" charset="0"/>
                <a:cs typeface="Angsana New" pitchFamily="18" charset="-34"/>
              </a:rPr>
              <a:t>Terminator</a:t>
            </a:r>
          </a:p>
        </p:txBody>
      </p:sp>
    </p:spTree>
    <p:extLst>
      <p:ext uri="{BB962C8B-B14F-4D97-AF65-F5344CB8AC3E}">
        <p14:creationId xmlns:p14="http://schemas.microsoft.com/office/powerpoint/2010/main" val="325891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344"/>
                                        </p:tgtEl>
                                        <p:attrNameLst>
                                          <p:attrName>style.visibility</p:attrName>
                                        </p:attrNameLst>
                                      </p:cBhvr>
                                      <p:to>
                                        <p:strVal val="visible"/>
                                      </p:to>
                                    </p:set>
                                    <p:animEffect transition="in" filter="dissolve">
                                      <p:cBhvr>
                                        <p:cTn id="7" dur="500"/>
                                        <p:tgtEl>
                                          <p:spTgt spid="56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4"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5"/>
          <p:cNvSpPr>
            <a:spLocks noGrp="1"/>
          </p:cNvSpPr>
          <p:nvPr>
            <p:ph type="sldNum" sz="quarter" idx="4294967295"/>
          </p:nvPr>
        </p:nvSpPr>
        <p:spPr/>
        <p:txBody>
          <a:bodyPr/>
          <a:lstStyle/>
          <a:p>
            <a:pPr>
              <a:defRPr/>
            </a:pPr>
            <a:fld id="{9A2A49EC-24F9-4D26-A6D5-EF41688FF322}" type="slidenum">
              <a:rPr lang="en-US"/>
              <a:pPr>
                <a:defRPr/>
              </a:pPr>
              <a:t>42</a:t>
            </a:fld>
            <a:endParaRPr lang="en-US"/>
          </a:p>
        </p:txBody>
      </p:sp>
      <p:grpSp>
        <p:nvGrpSpPr>
          <p:cNvPr id="30723" name="Group 31"/>
          <p:cNvGrpSpPr>
            <a:grpSpLocks/>
          </p:cNvGrpSpPr>
          <p:nvPr/>
        </p:nvGrpSpPr>
        <p:grpSpPr bwMode="auto">
          <a:xfrm>
            <a:off x="838200" y="3886200"/>
            <a:ext cx="7315200" cy="228600"/>
            <a:chOff x="528" y="2448"/>
            <a:chExt cx="4608" cy="144"/>
          </a:xfrm>
        </p:grpSpPr>
        <p:sp>
          <p:nvSpPr>
            <p:cNvPr id="34818" name="Rectangle 2"/>
            <p:cNvSpPr>
              <a:spLocks noChangeArrowheads="1"/>
            </p:cNvSpPr>
            <p:nvPr/>
          </p:nvSpPr>
          <p:spPr bwMode="auto">
            <a:xfrm>
              <a:off x="576" y="2496"/>
              <a:ext cx="4512" cy="48"/>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34833" name="Rectangle 17"/>
            <p:cNvSpPr>
              <a:spLocks noChangeArrowheads="1"/>
            </p:cNvSpPr>
            <p:nvPr/>
          </p:nvSpPr>
          <p:spPr bwMode="auto">
            <a:xfrm>
              <a:off x="528" y="2448"/>
              <a:ext cx="48"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34834" name="Rectangle 18"/>
            <p:cNvSpPr>
              <a:spLocks noChangeArrowheads="1"/>
            </p:cNvSpPr>
            <p:nvPr/>
          </p:nvSpPr>
          <p:spPr bwMode="auto">
            <a:xfrm>
              <a:off x="5088" y="2448"/>
              <a:ext cx="48"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0724" name="Group 3"/>
          <p:cNvGrpSpPr>
            <a:grpSpLocks/>
          </p:cNvGrpSpPr>
          <p:nvPr/>
        </p:nvGrpSpPr>
        <p:grpSpPr bwMode="auto">
          <a:xfrm>
            <a:off x="2133600" y="2667000"/>
            <a:ext cx="381000" cy="1447800"/>
            <a:chOff x="1344" y="1680"/>
            <a:chExt cx="240" cy="912"/>
          </a:xfrm>
        </p:grpSpPr>
        <p:sp>
          <p:nvSpPr>
            <p:cNvPr id="34820" name="Rectangle 4"/>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34821" name="Rectangle 5"/>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0725" name="Group 6"/>
          <p:cNvGrpSpPr>
            <a:grpSpLocks/>
          </p:cNvGrpSpPr>
          <p:nvPr/>
        </p:nvGrpSpPr>
        <p:grpSpPr bwMode="auto">
          <a:xfrm>
            <a:off x="3581400" y="2667000"/>
            <a:ext cx="381000" cy="1447800"/>
            <a:chOff x="1344" y="1680"/>
            <a:chExt cx="240" cy="912"/>
          </a:xfrm>
        </p:grpSpPr>
        <p:sp>
          <p:nvSpPr>
            <p:cNvPr id="34823" name="Rectangle 7"/>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34824" name="Rectangle 8"/>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0726" name="Group 9"/>
          <p:cNvGrpSpPr>
            <a:grpSpLocks/>
          </p:cNvGrpSpPr>
          <p:nvPr/>
        </p:nvGrpSpPr>
        <p:grpSpPr bwMode="auto">
          <a:xfrm>
            <a:off x="5029200" y="2667000"/>
            <a:ext cx="381000" cy="1447800"/>
            <a:chOff x="1344" y="1680"/>
            <a:chExt cx="240" cy="912"/>
          </a:xfrm>
        </p:grpSpPr>
        <p:sp>
          <p:nvSpPr>
            <p:cNvPr id="34826" name="Rectangle 10"/>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34827" name="Rectangle 11"/>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0727" name="Group 12"/>
          <p:cNvGrpSpPr>
            <a:grpSpLocks/>
          </p:cNvGrpSpPr>
          <p:nvPr/>
        </p:nvGrpSpPr>
        <p:grpSpPr bwMode="auto">
          <a:xfrm>
            <a:off x="6400800" y="2667000"/>
            <a:ext cx="381000" cy="1447800"/>
            <a:chOff x="1344" y="1680"/>
            <a:chExt cx="240" cy="912"/>
          </a:xfrm>
        </p:grpSpPr>
        <p:sp>
          <p:nvSpPr>
            <p:cNvPr id="34829" name="Rectangle 13"/>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34830" name="Rectangle 14"/>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sp>
        <p:nvSpPr>
          <p:cNvPr id="34831" name="Rectangle 15"/>
          <p:cNvSpPr>
            <a:spLocks noGrp="1" noChangeArrowheads="1"/>
          </p:cNvSpPr>
          <p:nvPr>
            <p:ph type="title"/>
          </p:nvPr>
        </p:nvSpPr>
        <p:spPr/>
        <p:txBody>
          <a:bodyPr/>
          <a:lstStyle/>
          <a:p>
            <a:pPr eaLnBrk="1" hangingPunct="1">
              <a:defRPr/>
            </a:pPr>
            <a:r>
              <a:rPr lang="en-US"/>
              <a:t>Bus Topology</a:t>
            </a:r>
          </a:p>
        </p:txBody>
      </p:sp>
      <p:sp>
        <p:nvSpPr>
          <p:cNvPr id="30729" name="laptop"/>
          <p:cNvSpPr>
            <a:spLocks noEditPoints="1" noChangeArrowheads="1"/>
          </p:cNvSpPr>
          <p:nvPr/>
        </p:nvSpPr>
        <p:spPr bwMode="auto">
          <a:xfrm>
            <a:off x="18288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0730" name="laptop"/>
          <p:cNvSpPr>
            <a:spLocks noEditPoints="1" noChangeArrowheads="1"/>
          </p:cNvSpPr>
          <p:nvPr/>
        </p:nvSpPr>
        <p:spPr bwMode="auto">
          <a:xfrm>
            <a:off x="3276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0731" name="laptop"/>
          <p:cNvSpPr>
            <a:spLocks noEditPoints="1" noChangeArrowheads="1"/>
          </p:cNvSpPr>
          <p:nvPr/>
        </p:nvSpPr>
        <p:spPr bwMode="auto">
          <a:xfrm>
            <a:off x="47244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0732" name="laptop"/>
          <p:cNvSpPr>
            <a:spLocks noEditPoints="1" noChangeArrowheads="1"/>
          </p:cNvSpPr>
          <p:nvPr/>
        </p:nvSpPr>
        <p:spPr bwMode="auto">
          <a:xfrm>
            <a:off x="6096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4840" name="Rectangle 24"/>
          <p:cNvSpPr>
            <a:spLocks noChangeArrowheads="1"/>
          </p:cNvSpPr>
          <p:nvPr/>
        </p:nvSpPr>
        <p:spPr bwMode="auto">
          <a:xfrm>
            <a:off x="2362200" y="2667000"/>
            <a:ext cx="152400" cy="304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4848" name="Rectangle 32"/>
          <p:cNvSpPr>
            <a:spLocks noChangeArrowheads="1"/>
          </p:cNvSpPr>
          <p:nvPr/>
        </p:nvSpPr>
        <p:spPr bwMode="auto">
          <a:xfrm rot="5400000">
            <a:off x="2362200" y="3657600"/>
            <a:ext cx="152400" cy="304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4849" name="Rectangle 33"/>
          <p:cNvSpPr>
            <a:spLocks noChangeArrowheads="1"/>
          </p:cNvSpPr>
          <p:nvPr/>
        </p:nvSpPr>
        <p:spPr bwMode="auto">
          <a:xfrm rot="5400000">
            <a:off x="3810000" y="3657600"/>
            <a:ext cx="152400" cy="304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4850" name="Rectangle 34"/>
          <p:cNvSpPr>
            <a:spLocks noChangeArrowheads="1"/>
          </p:cNvSpPr>
          <p:nvPr/>
        </p:nvSpPr>
        <p:spPr bwMode="auto">
          <a:xfrm rot="5400000">
            <a:off x="5257800" y="3657600"/>
            <a:ext cx="152400" cy="304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4851" name="Rectangle 35"/>
          <p:cNvSpPr>
            <a:spLocks noChangeArrowheads="1"/>
          </p:cNvSpPr>
          <p:nvPr/>
        </p:nvSpPr>
        <p:spPr bwMode="auto">
          <a:xfrm>
            <a:off x="3810000" y="3581400"/>
            <a:ext cx="152400" cy="304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4852" name="Rectangle 36"/>
          <p:cNvSpPr>
            <a:spLocks noChangeArrowheads="1"/>
          </p:cNvSpPr>
          <p:nvPr/>
        </p:nvSpPr>
        <p:spPr bwMode="auto">
          <a:xfrm>
            <a:off x="5257800" y="3581400"/>
            <a:ext cx="152400" cy="304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4854" name="Rectangle 38"/>
          <p:cNvSpPr>
            <a:spLocks noChangeArrowheads="1"/>
          </p:cNvSpPr>
          <p:nvPr/>
        </p:nvSpPr>
        <p:spPr bwMode="auto">
          <a:xfrm>
            <a:off x="6629400" y="3581400"/>
            <a:ext cx="152400" cy="304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40" name="Text Box 39"/>
          <p:cNvSpPr txBox="1">
            <a:spLocks noChangeArrowheads="1"/>
          </p:cNvSpPr>
          <p:nvPr/>
        </p:nvSpPr>
        <p:spPr bwMode="auto">
          <a:xfrm>
            <a:off x="2193925" y="1828800"/>
            <a:ext cx="320675" cy="366713"/>
          </a:xfrm>
          <a:prstGeom prst="rect">
            <a:avLst/>
          </a:prstGeom>
          <a:noFill/>
          <a:ln w="9525">
            <a:noFill/>
            <a:miter lim="800000"/>
            <a:headEnd/>
            <a:tailEnd/>
          </a:ln>
        </p:spPr>
        <p:txBody>
          <a:bodyPr wrap="none">
            <a:spAutoFit/>
          </a:bodyPr>
          <a:lstStyle/>
          <a:p>
            <a:r>
              <a:rPr lang="en-US" i="1">
                <a:solidFill>
                  <a:schemeClr val="folHlink"/>
                </a:solidFill>
              </a:rPr>
              <a:t>A</a:t>
            </a:r>
          </a:p>
        </p:txBody>
      </p:sp>
      <p:sp>
        <p:nvSpPr>
          <p:cNvPr id="30741" name="Text Box 40"/>
          <p:cNvSpPr txBox="1">
            <a:spLocks noChangeArrowheads="1"/>
          </p:cNvSpPr>
          <p:nvPr/>
        </p:nvSpPr>
        <p:spPr bwMode="auto">
          <a:xfrm>
            <a:off x="3641725" y="1843088"/>
            <a:ext cx="319088" cy="366712"/>
          </a:xfrm>
          <a:prstGeom prst="rect">
            <a:avLst/>
          </a:prstGeom>
          <a:noFill/>
          <a:ln w="9525">
            <a:noFill/>
            <a:miter lim="800000"/>
            <a:headEnd/>
            <a:tailEnd/>
          </a:ln>
        </p:spPr>
        <p:txBody>
          <a:bodyPr wrap="none">
            <a:spAutoFit/>
          </a:bodyPr>
          <a:lstStyle/>
          <a:p>
            <a:r>
              <a:rPr lang="en-US" i="1">
                <a:solidFill>
                  <a:schemeClr val="folHlink"/>
                </a:solidFill>
              </a:rPr>
              <a:t>B</a:t>
            </a:r>
          </a:p>
        </p:txBody>
      </p:sp>
      <p:sp>
        <p:nvSpPr>
          <p:cNvPr id="30742" name="Text Box 41"/>
          <p:cNvSpPr txBox="1">
            <a:spLocks noChangeArrowheads="1"/>
          </p:cNvSpPr>
          <p:nvPr/>
        </p:nvSpPr>
        <p:spPr bwMode="auto">
          <a:xfrm>
            <a:off x="5089525" y="1843088"/>
            <a:ext cx="320675" cy="366712"/>
          </a:xfrm>
          <a:prstGeom prst="rect">
            <a:avLst/>
          </a:prstGeom>
          <a:noFill/>
          <a:ln w="9525">
            <a:noFill/>
            <a:miter lim="800000"/>
            <a:headEnd/>
            <a:tailEnd/>
          </a:ln>
        </p:spPr>
        <p:txBody>
          <a:bodyPr wrap="none">
            <a:spAutoFit/>
          </a:bodyPr>
          <a:lstStyle/>
          <a:p>
            <a:r>
              <a:rPr lang="en-US" i="1">
                <a:solidFill>
                  <a:schemeClr val="folHlink"/>
                </a:solidFill>
              </a:rPr>
              <a:t>C</a:t>
            </a:r>
          </a:p>
        </p:txBody>
      </p:sp>
      <p:sp>
        <p:nvSpPr>
          <p:cNvPr id="30743" name="Text Box 42"/>
          <p:cNvSpPr txBox="1">
            <a:spLocks noChangeArrowheads="1"/>
          </p:cNvSpPr>
          <p:nvPr/>
        </p:nvSpPr>
        <p:spPr bwMode="auto">
          <a:xfrm>
            <a:off x="6461125" y="1828800"/>
            <a:ext cx="339725" cy="366713"/>
          </a:xfrm>
          <a:prstGeom prst="rect">
            <a:avLst/>
          </a:prstGeom>
          <a:noFill/>
          <a:ln w="9525">
            <a:noFill/>
            <a:miter lim="800000"/>
            <a:headEnd/>
            <a:tailEnd/>
          </a:ln>
        </p:spPr>
        <p:txBody>
          <a:bodyPr wrap="none">
            <a:spAutoFit/>
          </a:bodyPr>
          <a:lstStyle/>
          <a:p>
            <a:r>
              <a:rPr lang="en-US" i="1">
                <a:solidFill>
                  <a:schemeClr val="folHlink"/>
                </a:solidFill>
              </a:rPr>
              <a:t>D</a:t>
            </a:r>
          </a:p>
        </p:txBody>
      </p:sp>
    </p:spTree>
    <p:extLst>
      <p:ext uri="{BB962C8B-B14F-4D97-AF65-F5344CB8AC3E}">
        <p14:creationId xmlns:p14="http://schemas.microsoft.com/office/powerpoint/2010/main" val="290401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grpId="1" nodeType="clickEffect">
                                  <p:stCondLst>
                                    <p:cond delay="0"/>
                                  </p:stCondLst>
                                  <p:childTnLst>
                                    <p:animMotion origin="layout" path="M 3.33333E-6 -1.11111E-6 L 3.33333E-6 0.14445 " pathEditMode="relative" rAng="0" ptsTypes="AA">
                                      <p:cBhvr>
                                        <p:cTn id="10" dur="500" fill="hold"/>
                                        <p:tgtEl>
                                          <p:spTgt spid="34840"/>
                                        </p:tgtEl>
                                        <p:attrNameLst>
                                          <p:attrName>ppt_x</p:attrName>
                                          <p:attrName>ppt_y</p:attrName>
                                        </p:attrNameLst>
                                      </p:cBhvr>
                                      <p:rCtr x="0" y="72"/>
                                    </p:animMotion>
                                  </p:childTnLst>
                                </p:cTn>
                              </p:par>
                            </p:childTnLst>
                          </p:cTn>
                        </p:par>
                        <p:par>
                          <p:cTn id="11" fill="hold">
                            <p:stCondLst>
                              <p:cond delay="500"/>
                            </p:stCondLst>
                            <p:childTnLst>
                              <p:par>
                                <p:cTn id="12" presetID="1" presetClass="exit" presetSubtype="0" fill="hold" grpId="2" nodeType="afterEffect">
                                  <p:stCondLst>
                                    <p:cond delay="0"/>
                                  </p:stCondLst>
                                  <p:childTnLst>
                                    <p:set>
                                      <p:cBhvr>
                                        <p:cTn id="13" dur="1" fill="hold">
                                          <p:stCondLst>
                                            <p:cond delay="0"/>
                                          </p:stCondLst>
                                        </p:cTn>
                                        <p:tgtEl>
                                          <p:spTgt spid="34840"/>
                                        </p:tgtEl>
                                        <p:attrNameLst>
                                          <p:attrName>style.visibility</p:attrName>
                                        </p:attrNameLst>
                                      </p:cBhvr>
                                      <p:to>
                                        <p:strVal val="hidden"/>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4848"/>
                                        </p:tgtEl>
                                        <p:attrNameLst>
                                          <p:attrName>style.visibility</p:attrName>
                                        </p:attrNameLst>
                                      </p:cBhvr>
                                      <p:to>
                                        <p:strVal val="visible"/>
                                      </p:to>
                                    </p:set>
                                  </p:childTnLst>
                                </p:cTn>
                              </p:par>
                            </p:childTnLst>
                          </p:cTn>
                        </p:par>
                        <p:par>
                          <p:cTn id="17" fill="hold">
                            <p:stCondLst>
                              <p:cond delay="500"/>
                            </p:stCondLst>
                            <p:childTnLst>
                              <p:par>
                                <p:cTn id="18" presetID="63" presetClass="path" presetSubtype="0" fill="hold" grpId="1" nodeType="afterEffect">
                                  <p:stCondLst>
                                    <p:cond delay="0"/>
                                  </p:stCondLst>
                                  <p:childTnLst>
                                    <p:animMotion origin="layout" path="M 0 4.44444E-6 L 0.1625 4.44444E-6 " pathEditMode="relative" rAng="0" ptsTypes="AA">
                                      <p:cBhvr>
                                        <p:cTn id="19" dur="500" fill="hold"/>
                                        <p:tgtEl>
                                          <p:spTgt spid="34848"/>
                                        </p:tgtEl>
                                        <p:attrNameLst>
                                          <p:attrName>ppt_x</p:attrName>
                                          <p:attrName>ppt_y</p:attrName>
                                        </p:attrNameLst>
                                      </p:cBhvr>
                                      <p:rCtr x="81" y="0"/>
                                    </p:animMotion>
                                  </p:childTnLst>
                                </p:cTn>
                              </p:par>
                            </p:childTnLst>
                          </p:cTn>
                        </p:par>
                        <p:par>
                          <p:cTn id="20" fill="hold">
                            <p:stCondLst>
                              <p:cond delay="1000"/>
                            </p:stCondLst>
                            <p:childTnLst>
                              <p:par>
                                <p:cTn id="21" presetID="1" presetClass="exit" presetSubtype="0" fill="hold" grpId="2" nodeType="afterEffect">
                                  <p:stCondLst>
                                    <p:cond delay="0"/>
                                  </p:stCondLst>
                                  <p:childTnLst>
                                    <p:set>
                                      <p:cBhvr>
                                        <p:cTn id="22" dur="1" fill="hold">
                                          <p:stCondLst>
                                            <p:cond delay="0"/>
                                          </p:stCondLst>
                                        </p:cTn>
                                        <p:tgtEl>
                                          <p:spTgt spid="3484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48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849"/>
                                        </p:tgtEl>
                                        <p:attrNameLst>
                                          <p:attrName>style.visibility</p:attrName>
                                        </p:attrNameLst>
                                      </p:cBhvr>
                                      <p:to>
                                        <p:strVal val="visible"/>
                                      </p:to>
                                    </p:set>
                                  </p:childTnLst>
                                </p:cTn>
                              </p:par>
                            </p:childTnLst>
                          </p:cTn>
                        </p:par>
                        <p:par>
                          <p:cTn id="27" fill="hold">
                            <p:stCondLst>
                              <p:cond delay="1000"/>
                            </p:stCondLst>
                            <p:childTnLst>
                              <p:par>
                                <p:cTn id="28" presetID="64" presetClass="path" presetSubtype="0" fill="hold" grpId="1" nodeType="afterEffect">
                                  <p:stCondLst>
                                    <p:cond delay="0"/>
                                  </p:stCondLst>
                                  <p:childTnLst>
                                    <p:animMotion origin="layout" path="M 5.55112E-17 0.01112 L 5.55112E-17 -0.14444 " pathEditMode="relative" rAng="0" ptsTypes="AA">
                                      <p:cBhvr>
                                        <p:cTn id="29" dur="500" fill="hold"/>
                                        <p:tgtEl>
                                          <p:spTgt spid="34851"/>
                                        </p:tgtEl>
                                        <p:attrNameLst>
                                          <p:attrName>ppt_x</p:attrName>
                                          <p:attrName>ppt_y</p:attrName>
                                        </p:attrNameLst>
                                      </p:cBhvr>
                                      <p:rCtr x="0" y="-78"/>
                                    </p:animMotion>
                                  </p:childTnLst>
                                </p:cTn>
                              </p:par>
                              <p:par>
                                <p:cTn id="30" presetID="63" presetClass="path" presetSubtype="0" fill="hold" grpId="1" nodeType="withEffect">
                                  <p:stCondLst>
                                    <p:cond delay="0"/>
                                  </p:stCondLst>
                                  <p:childTnLst>
                                    <p:animMotion origin="layout" path="M 0 4.44444E-6 L 0.1625 4.44444E-6 " pathEditMode="relative" rAng="0" ptsTypes="AA">
                                      <p:cBhvr>
                                        <p:cTn id="31" dur="500" fill="hold"/>
                                        <p:tgtEl>
                                          <p:spTgt spid="34849"/>
                                        </p:tgtEl>
                                        <p:attrNameLst>
                                          <p:attrName>ppt_x</p:attrName>
                                          <p:attrName>ppt_y</p:attrName>
                                        </p:attrNameLst>
                                      </p:cBhvr>
                                      <p:rCtr x="81" y="0"/>
                                    </p:animMotion>
                                  </p:childTnLst>
                                </p:cTn>
                              </p:par>
                            </p:childTnLst>
                          </p:cTn>
                        </p:par>
                        <p:par>
                          <p:cTn id="32" fill="hold">
                            <p:stCondLst>
                              <p:cond delay="1500"/>
                            </p:stCondLst>
                            <p:childTnLst>
                              <p:par>
                                <p:cTn id="33" presetID="1" presetClass="exit" presetSubtype="0" fill="hold" grpId="2" nodeType="afterEffect">
                                  <p:stCondLst>
                                    <p:cond delay="0"/>
                                  </p:stCondLst>
                                  <p:childTnLst>
                                    <p:set>
                                      <p:cBhvr>
                                        <p:cTn id="34" dur="1" fill="hold">
                                          <p:stCondLst>
                                            <p:cond delay="0"/>
                                          </p:stCondLst>
                                        </p:cTn>
                                        <p:tgtEl>
                                          <p:spTgt spid="3484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3485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4852"/>
                                        </p:tgtEl>
                                        <p:attrNameLst>
                                          <p:attrName>style.visibility</p:attrName>
                                        </p:attrNameLst>
                                      </p:cBhvr>
                                      <p:to>
                                        <p:strVal val="visible"/>
                                      </p:to>
                                    </p:set>
                                  </p:childTnLst>
                                </p:cTn>
                              </p:par>
                            </p:childTnLst>
                          </p:cTn>
                        </p:par>
                        <p:par>
                          <p:cTn id="40" fill="hold">
                            <p:stCondLst>
                              <p:cond delay="1500"/>
                            </p:stCondLst>
                            <p:childTnLst>
                              <p:par>
                                <p:cTn id="41" presetID="63" presetClass="path" presetSubtype="0" fill="hold" grpId="1" nodeType="afterEffect">
                                  <p:stCondLst>
                                    <p:cond delay="0"/>
                                  </p:stCondLst>
                                  <p:childTnLst>
                                    <p:animMotion origin="layout" path="M 0 4.44444E-6 L 0.1625 4.44444E-6 " pathEditMode="relative" rAng="0" ptsTypes="AA">
                                      <p:cBhvr>
                                        <p:cTn id="42" dur="500" fill="hold"/>
                                        <p:tgtEl>
                                          <p:spTgt spid="34850"/>
                                        </p:tgtEl>
                                        <p:attrNameLst>
                                          <p:attrName>ppt_x</p:attrName>
                                          <p:attrName>ppt_y</p:attrName>
                                        </p:attrNameLst>
                                      </p:cBhvr>
                                      <p:rCtr x="81" y="0"/>
                                    </p:animMotion>
                                  </p:childTnLst>
                                </p:cTn>
                              </p:par>
                              <p:par>
                                <p:cTn id="43" presetID="64" presetClass="path" presetSubtype="0" fill="hold" grpId="1" nodeType="withEffect">
                                  <p:stCondLst>
                                    <p:cond delay="0"/>
                                  </p:stCondLst>
                                  <p:childTnLst>
                                    <p:animMotion origin="layout" path="M 5.55112E-17 0.01112 L 5.55112E-17 -0.14444 " pathEditMode="relative" rAng="0" ptsTypes="AA">
                                      <p:cBhvr>
                                        <p:cTn id="44" dur="500" fill="hold"/>
                                        <p:tgtEl>
                                          <p:spTgt spid="34852"/>
                                        </p:tgtEl>
                                        <p:attrNameLst>
                                          <p:attrName>ppt_x</p:attrName>
                                          <p:attrName>ppt_y</p:attrName>
                                        </p:attrNameLst>
                                      </p:cBhvr>
                                      <p:rCtr x="0" y="-78"/>
                                    </p:animMotion>
                                  </p:childTnLst>
                                </p:cTn>
                              </p:par>
                            </p:childTnLst>
                          </p:cTn>
                        </p:par>
                        <p:par>
                          <p:cTn id="45" fill="hold">
                            <p:stCondLst>
                              <p:cond delay="2000"/>
                            </p:stCondLst>
                            <p:childTnLst>
                              <p:par>
                                <p:cTn id="46" presetID="1" presetClass="exit" presetSubtype="0" fill="hold" grpId="2" nodeType="afterEffect">
                                  <p:stCondLst>
                                    <p:cond delay="0"/>
                                  </p:stCondLst>
                                  <p:childTnLst>
                                    <p:set>
                                      <p:cBhvr>
                                        <p:cTn id="47" dur="1" fill="hold">
                                          <p:stCondLst>
                                            <p:cond delay="0"/>
                                          </p:stCondLst>
                                        </p:cTn>
                                        <p:tgtEl>
                                          <p:spTgt spid="34850"/>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34854"/>
                                        </p:tgtEl>
                                        <p:attrNameLst>
                                          <p:attrName>style.visibility</p:attrName>
                                        </p:attrNameLst>
                                      </p:cBhvr>
                                      <p:to>
                                        <p:strVal val="visible"/>
                                      </p:to>
                                    </p:set>
                                  </p:childTnLst>
                                </p:cTn>
                              </p:par>
                              <p:par>
                                <p:cTn id="50" presetID="64" presetClass="path" presetSubtype="0" fill="hold" grpId="1" nodeType="withEffect">
                                  <p:stCondLst>
                                    <p:cond delay="0"/>
                                  </p:stCondLst>
                                  <p:childTnLst>
                                    <p:animMotion origin="layout" path="M 5.55112E-17 0.01112 L 5.55112E-17 -0.14444 " pathEditMode="relative" rAng="0" ptsTypes="AA">
                                      <p:cBhvr>
                                        <p:cTn id="51" dur="500" fill="hold"/>
                                        <p:tgtEl>
                                          <p:spTgt spid="34854"/>
                                        </p:tgtEl>
                                        <p:attrNameLst>
                                          <p:attrName>ppt_x</p:attrName>
                                          <p:attrName>ppt_y</p:attrName>
                                        </p:attrNameLst>
                                      </p:cBhvr>
                                      <p:rCtr x="0" y="-78"/>
                                    </p:animMotion>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2" nodeType="clickEffect">
                                  <p:stCondLst>
                                    <p:cond delay="0"/>
                                  </p:stCondLst>
                                  <p:childTnLst>
                                    <p:animEffect transition="out" filter="dissolve">
                                      <p:cBhvr>
                                        <p:cTn id="55" dur="500"/>
                                        <p:tgtEl>
                                          <p:spTgt spid="34851"/>
                                        </p:tgtEl>
                                      </p:cBhvr>
                                    </p:animEffect>
                                    <p:set>
                                      <p:cBhvr>
                                        <p:cTn id="56" dur="1" fill="hold">
                                          <p:stCondLst>
                                            <p:cond delay="499"/>
                                          </p:stCondLst>
                                        </p:cTn>
                                        <p:tgtEl>
                                          <p:spTgt spid="34851"/>
                                        </p:tgtEl>
                                        <p:attrNameLst>
                                          <p:attrName>style.visibility</p:attrName>
                                        </p:attrNameLst>
                                      </p:cBhvr>
                                      <p:to>
                                        <p:strVal val="hidden"/>
                                      </p:to>
                                    </p:set>
                                  </p:childTnLst>
                                </p:cTn>
                              </p:par>
                              <p:par>
                                <p:cTn id="57" presetID="9" presetClass="exit" presetSubtype="0" fill="hold" grpId="2" nodeType="withEffect">
                                  <p:stCondLst>
                                    <p:cond delay="0"/>
                                  </p:stCondLst>
                                  <p:childTnLst>
                                    <p:animEffect transition="out" filter="dissolve">
                                      <p:cBhvr>
                                        <p:cTn id="58" dur="500"/>
                                        <p:tgtEl>
                                          <p:spTgt spid="34854"/>
                                        </p:tgtEl>
                                      </p:cBhvr>
                                    </p:animEffect>
                                    <p:set>
                                      <p:cBhvr>
                                        <p:cTn id="59" dur="1" fill="hold">
                                          <p:stCondLst>
                                            <p:cond delay="499"/>
                                          </p:stCondLst>
                                        </p:cTn>
                                        <p:tgtEl>
                                          <p:spTgt spid="348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0" grpId="0" animBg="1"/>
      <p:bldP spid="34840" grpId="1" animBg="1"/>
      <p:bldP spid="34840" grpId="2" animBg="1"/>
      <p:bldP spid="34848" grpId="0" animBg="1"/>
      <p:bldP spid="34848" grpId="1" animBg="1"/>
      <p:bldP spid="34848" grpId="2" animBg="1"/>
      <p:bldP spid="34849" grpId="0" animBg="1"/>
      <p:bldP spid="34849" grpId="1" animBg="1"/>
      <p:bldP spid="34849" grpId="2" animBg="1"/>
      <p:bldP spid="34850" grpId="0" animBg="1"/>
      <p:bldP spid="34850" grpId="1" animBg="1"/>
      <p:bldP spid="34850" grpId="2" animBg="1"/>
      <p:bldP spid="34851" grpId="0" animBg="1"/>
      <p:bldP spid="34851" grpId="1" animBg="1"/>
      <p:bldP spid="34851" grpId="2" animBg="1"/>
      <p:bldP spid="34852" grpId="0" animBg="1"/>
      <p:bldP spid="34852" grpId="1" animBg="1"/>
      <p:bldP spid="34854" grpId="0" animBg="1"/>
      <p:bldP spid="34854" grpId="1" animBg="1"/>
      <p:bldP spid="34854"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5"/>
          <p:cNvSpPr>
            <a:spLocks noGrp="1"/>
          </p:cNvSpPr>
          <p:nvPr>
            <p:ph type="sldNum" sz="quarter" idx="4294967295"/>
          </p:nvPr>
        </p:nvSpPr>
        <p:spPr/>
        <p:txBody>
          <a:bodyPr/>
          <a:lstStyle/>
          <a:p>
            <a:pPr>
              <a:defRPr/>
            </a:pPr>
            <a:fld id="{816B7F69-9404-4BAB-B7E7-A9A3003F4DC0}" type="slidenum">
              <a:rPr lang="en-US"/>
              <a:pPr>
                <a:defRPr/>
              </a:pPr>
              <a:t>43</a:t>
            </a:fld>
            <a:endParaRPr lang="en-US"/>
          </a:p>
        </p:txBody>
      </p:sp>
      <p:sp>
        <p:nvSpPr>
          <p:cNvPr id="36866" name="Rectangle 2"/>
          <p:cNvSpPr>
            <a:spLocks noChangeArrowheads="1"/>
          </p:cNvSpPr>
          <p:nvPr/>
        </p:nvSpPr>
        <p:spPr bwMode="auto">
          <a:xfrm>
            <a:off x="914400" y="3962400"/>
            <a:ext cx="7162800" cy="762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en-US"/>
          </a:p>
        </p:txBody>
      </p:sp>
      <p:grpSp>
        <p:nvGrpSpPr>
          <p:cNvPr id="2" name="Group 25"/>
          <p:cNvGrpSpPr>
            <a:grpSpLocks/>
          </p:cNvGrpSpPr>
          <p:nvPr/>
        </p:nvGrpSpPr>
        <p:grpSpPr bwMode="auto">
          <a:xfrm flipV="1">
            <a:off x="5715000" y="3886200"/>
            <a:ext cx="381000" cy="1447800"/>
            <a:chOff x="1344" y="1680"/>
            <a:chExt cx="240" cy="912"/>
          </a:xfrm>
        </p:grpSpPr>
        <p:sp>
          <p:nvSpPr>
            <p:cNvPr id="36890" name="Rectangle 26"/>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36891" name="Rectangle 27"/>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1749" name="Group 3"/>
          <p:cNvGrpSpPr>
            <a:grpSpLocks/>
          </p:cNvGrpSpPr>
          <p:nvPr/>
        </p:nvGrpSpPr>
        <p:grpSpPr bwMode="auto">
          <a:xfrm>
            <a:off x="2133600" y="2667000"/>
            <a:ext cx="381000" cy="1447800"/>
            <a:chOff x="1344" y="1680"/>
            <a:chExt cx="240" cy="912"/>
          </a:xfrm>
        </p:grpSpPr>
        <p:sp>
          <p:nvSpPr>
            <p:cNvPr id="36868" name="Rectangle 4"/>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36869" name="Rectangle 5"/>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1750" name="Group 6"/>
          <p:cNvGrpSpPr>
            <a:grpSpLocks/>
          </p:cNvGrpSpPr>
          <p:nvPr/>
        </p:nvGrpSpPr>
        <p:grpSpPr bwMode="auto">
          <a:xfrm>
            <a:off x="3581400" y="2667000"/>
            <a:ext cx="381000" cy="1447800"/>
            <a:chOff x="1344" y="1680"/>
            <a:chExt cx="240" cy="912"/>
          </a:xfrm>
        </p:grpSpPr>
        <p:sp>
          <p:nvSpPr>
            <p:cNvPr id="36871" name="Rectangle 7"/>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36872" name="Rectangle 8"/>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1751" name="Group 9"/>
          <p:cNvGrpSpPr>
            <a:grpSpLocks/>
          </p:cNvGrpSpPr>
          <p:nvPr/>
        </p:nvGrpSpPr>
        <p:grpSpPr bwMode="auto">
          <a:xfrm>
            <a:off x="5029200" y="2667000"/>
            <a:ext cx="381000" cy="1447800"/>
            <a:chOff x="1344" y="1680"/>
            <a:chExt cx="240" cy="912"/>
          </a:xfrm>
        </p:grpSpPr>
        <p:sp>
          <p:nvSpPr>
            <p:cNvPr id="36874" name="Rectangle 10"/>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36875" name="Rectangle 11"/>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1752" name="Group 12"/>
          <p:cNvGrpSpPr>
            <a:grpSpLocks/>
          </p:cNvGrpSpPr>
          <p:nvPr/>
        </p:nvGrpSpPr>
        <p:grpSpPr bwMode="auto">
          <a:xfrm>
            <a:off x="6400800" y="2667000"/>
            <a:ext cx="381000" cy="1447800"/>
            <a:chOff x="1344" y="1680"/>
            <a:chExt cx="240" cy="912"/>
          </a:xfrm>
        </p:grpSpPr>
        <p:sp>
          <p:nvSpPr>
            <p:cNvPr id="36877" name="Rectangle 13"/>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36878" name="Rectangle 14"/>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sp>
        <p:nvSpPr>
          <p:cNvPr id="36879" name="Rectangle 15"/>
          <p:cNvSpPr>
            <a:spLocks noGrp="1" noChangeArrowheads="1"/>
          </p:cNvSpPr>
          <p:nvPr>
            <p:ph type="title"/>
          </p:nvPr>
        </p:nvSpPr>
        <p:spPr/>
        <p:txBody>
          <a:bodyPr/>
          <a:lstStyle/>
          <a:p>
            <a:pPr eaLnBrk="1" hangingPunct="1">
              <a:defRPr/>
            </a:pPr>
            <a:r>
              <a:rPr lang="en-US"/>
              <a:t>Bus Topology</a:t>
            </a:r>
          </a:p>
        </p:txBody>
      </p:sp>
      <p:sp>
        <p:nvSpPr>
          <p:cNvPr id="31754" name="laptop"/>
          <p:cNvSpPr>
            <a:spLocks noEditPoints="1" noChangeArrowheads="1"/>
          </p:cNvSpPr>
          <p:nvPr/>
        </p:nvSpPr>
        <p:spPr bwMode="auto">
          <a:xfrm>
            <a:off x="18288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6881" name="Rectangle 17"/>
          <p:cNvSpPr>
            <a:spLocks noChangeArrowheads="1"/>
          </p:cNvSpPr>
          <p:nvPr/>
        </p:nvSpPr>
        <p:spPr bwMode="auto">
          <a:xfrm>
            <a:off x="838200" y="3886200"/>
            <a:ext cx="76200" cy="2286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36882" name="Rectangle 18"/>
          <p:cNvSpPr>
            <a:spLocks noChangeArrowheads="1"/>
          </p:cNvSpPr>
          <p:nvPr/>
        </p:nvSpPr>
        <p:spPr bwMode="auto">
          <a:xfrm>
            <a:off x="8077200" y="3886200"/>
            <a:ext cx="76200" cy="2286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31757" name="laptop"/>
          <p:cNvSpPr>
            <a:spLocks noEditPoints="1" noChangeArrowheads="1"/>
          </p:cNvSpPr>
          <p:nvPr/>
        </p:nvSpPr>
        <p:spPr bwMode="auto">
          <a:xfrm>
            <a:off x="3276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1758" name="laptop"/>
          <p:cNvSpPr>
            <a:spLocks noEditPoints="1" noChangeArrowheads="1"/>
          </p:cNvSpPr>
          <p:nvPr/>
        </p:nvSpPr>
        <p:spPr bwMode="auto">
          <a:xfrm>
            <a:off x="47244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1759" name="laptop"/>
          <p:cNvSpPr>
            <a:spLocks noEditPoints="1" noChangeArrowheads="1"/>
          </p:cNvSpPr>
          <p:nvPr/>
        </p:nvSpPr>
        <p:spPr bwMode="auto">
          <a:xfrm>
            <a:off x="6096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6888" name="laptop"/>
          <p:cNvSpPr>
            <a:spLocks noEditPoints="1" noChangeArrowheads="1"/>
          </p:cNvSpPr>
          <p:nvPr/>
        </p:nvSpPr>
        <p:spPr bwMode="auto">
          <a:xfrm>
            <a:off x="5410200" y="4800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6283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6888"/>
                                        </p:tgtEl>
                                        <p:attrNameLst>
                                          <p:attrName>style.visibility</p:attrName>
                                        </p:attrNameLst>
                                      </p:cBhvr>
                                      <p:to>
                                        <p:strVal val="visible"/>
                                      </p:to>
                                    </p:set>
                                    <p:anim calcmode="lin" valueType="num">
                                      <p:cBhvr additive="base">
                                        <p:cTn id="7" dur="500" fill="hold"/>
                                        <p:tgtEl>
                                          <p:spTgt spid="36888"/>
                                        </p:tgtEl>
                                        <p:attrNameLst>
                                          <p:attrName>ppt_x</p:attrName>
                                        </p:attrNameLst>
                                      </p:cBhvr>
                                      <p:tavLst>
                                        <p:tav tm="0">
                                          <p:val>
                                            <p:strVal val="1+#ppt_w/2"/>
                                          </p:val>
                                        </p:tav>
                                        <p:tav tm="100000">
                                          <p:val>
                                            <p:strVal val="#ppt_x"/>
                                          </p:val>
                                        </p:tav>
                                      </p:tavLst>
                                    </p:anim>
                                    <p:anim calcmode="lin" valueType="num">
                                      <p:cBhvr additive="base">
                                        <p:cTn id="8" dur="500" fill="hold"/>
                                        <p:tgtEl>
                                          <p:spTgt spid="368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6"/>
          <p:cNvSpPr>
            <a:spLocks noGrp="1"/>
          </p:cNvSpPr>
          <p:nvPr>
            <p:ph type="sldNum" sz="quarter" idx="12"/>
          </p:nvPr>
        </p:nvSpPr>
        <p:spPr/>
        <p:txBody>
          <a:bodyPr/>
          <a:lstStyle/>
          <a:p>
            <a:pPr>
              <a:defRPr/>
            </a:pPr>
            <a:fld id="{4E6CDA3C-510F-4744-8438-F40E7EBA3051}" type="slidenum">
              <a:rPr lang="en-US"/>
              <a:pPr>
                <a:defRPr/>
              </a:pPr>
              <a:t>44</a:t>
            </a:fld>
            <a:endParaRPr lang="en-US"/>
          </a:p>
        </p:txBody>
      </p:sp>
      <p:sp>
        <p:nvSpPr>
          <p:cNvPr id="54274" name="Rectangle 2"/>
          <p:cNvSpPr>
            <a:spLocks noGrp="1" noChangeArrowheads="1"/>
          </p:cNvSpPr>
          <p:nvPr>
            <p:ph type="title"/>
          </p:nvPr>
        </p:nvSpPr>
        <p:spPr/>
        <p:txBody>
          <a:bodyPr/>
          <a:lstStyle/>
          <a:p>
            <a:pPr eaLnBrk="1" hangingPunct="1">
              <a:defRPr/>
            </a:pPr>
            <a:r>
              <a:rPr lang="en-US"/>
              <a:t>Bus Topology</a:t>
            </a:r>
          </a:p>
        </p:txBody>
      </p:sp>
      <p:sp>
        <p:nvSpPr>
          <p:cNvPr id="32772" name="Rectangle 3"/>
          <p:cNvSpPr>
            <a:spLocks noGrp="1" noChangeArrowheads="1"/>
          </p:cNvSpPr>
          <p:nvPr>
            <p:ph type="body" sz="half" idx="2"/>
          </p:nvPr>
        </p:nvSpPr>
        <p:spPr/>
        <p:txBody>
          <a:bodyPr/>
          <a:lstStyle/>
          <a:p>
            <a:pPr eaLnBrk="1" hangingPunct="1"/>
            <a:r>
              <a:rPr lang="en-US" b="1" u="sng">
                <a:solidFill>
                  <a:schemeClr val="tx2"/>
                </a:solidFill>
                <a:effectLst/>
              </a:rPr>
              <a:t>Pros:</a:t>
            </a:r>
          </a:p>
          <a:p>
            <a:pPr lvl="1" eaLnBrk="1" hangingPunct="1"/>
            <a:r>
              <a:rPr lang="en-US">
                <a:solidFill>
                  <a:schemeClr val="tx2"/>
                </a:solidFill>
                <a:effectLst/>
              </a:rPr>
              <a:t>Little cabling</a:t>
            </a:r>
          </a:p>
          <a:p>
            <a:pPr lvl="1" eaLnBrk="1" hangingPunct="1"/>
            <a:r>
              <a:rPr lang="en-US">
                <a:solidFill>
                  <a:schemeClr val="tx2"/>
                </a:solidFill>
                <a:effectLst/>
              </a:rPr>
              <a:t>Easy to install</a:t>
            </a:r>
          </a:p>
          <a:p>
            <a:pPr eaLnBrk="1" hangingPunct="1"/>
            <a:endParaRPr lang="en-US">
              <a:solidFill>
                <a:schemeClr val="tx2"/>
              </a:solidFill>
              <a:effectLst/>
            </a:endParaRPr>
          </a:p>
          <a:p>
            <a:pPr eaLnBrk="1" hangingPunct="1"/>
            <a:r>
              <a:rPr lang="en-US" b="1" u="sng">
                <a:solidFill>
                  <a:schemeClr val="tx2"/>
                </a:solidFill>
                <a:effectLst/>
              </a:rPr>
              <a:t>Cons:</a:t>
            </a:r>
          </a:p>
          <a:p>
            <a:pPr lvl="1" eaLnBrk="1" hangingPunct="1"/>
            <a:r>
              <a:rPr lang="en-US">
                <a:solidFill>
                  <a:schemeClr val="tx2"/>
                </a:solidFill>
                <a:effectLst/>
              </a:rPr>
              <a:t>Difficult to modify</a:t>
            </a:r>
          </a:p>
          <a:p>
            <a:pPr lvl="1" eaLnBrk="1" hangingPunct="1"/>
            <a:r>
              <a:rPr lang="en-US">
                <a:solidFill>
                  <a:schemeClr val="tx2"/>
                </a:solidFill>
                <a:effectLst/>
              </a:rPr>
              <a:t>Difficult to isolate fault</a:t>
            </a:r>
          </a:p>
          <a:p>
            <a:pPr lvl="1" eaLnBrk="1" hangingPunct="1"/>
            <a:r>
              <a:rPr lang="en-US">
                <a:solidFill>
                  <a:schemeClr val="tx2"/>
                </a:solidFill>
                <a:effectLst/>
              </a:rPr>
              <a:t>Break in the bus cable stops all transmission</a:t>
            </a:r>
          </a:p>
        </p:txBody>
      </p:sp>
      <p:grpSp>
        <p:nvGrpSpPr>
          <p:cNvPr id="32773" name="Group 4"/>
          <p:cNvGrpSpPr>
            <a:grpSpLocks/>
          </p:cNvGrpSpPr>
          <p:nvPr/>
        </p:nvGrpSpPr>
        <p:grpSpPr bwMode="auto">
          <a:xfrm>
            <a:off x="533400" y="1981200"/>
            <a:ext cx="3711575" cy="1423988"/>
            <a:chOff x="336" y="1248"/>
            <a:chExt cx="2338" cy="897"/>
          </a:xfrm>
        </p:grpSpPr>
        <p:sp>
          <p:nvSpPr>
            <p:cNvPr id="54277" name="Rectangle 5"/>
            <p:cNvSpPr>
              <a:spLocks noChangeArrowheads="1"/>
            </p:cNvSpPr>
            <p:nvPr/>
          </p:nvSpPr>
          <p:spPr bwMode="auto">
            <a:xfrm>
              <a:off x="371" y="2076"/>
              <a:ext cx="2269" cy="4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en-US"/>
            </a:p>
          </p:txBody>
        </p:sp>
        <p:grpSp>
          <p:nvGrpSpPr>
            <p:cNvPr id="32775" name="Group 6"/>
            <p:cNvGrpSpPr>
              <a:grpSpLocks/>
            </p:cNvGrpSpPr>
            <p:nvPr/>
          </p:nvGrpSpPr>
          <p:grpSpPr bwMode="auto">
            <a:xfrm>
              <a:off x="762" y="1490"/>
              <a:ext cx="172" cy="655"/>
              <a:chOff x="1344" y="1680"/>
              <a:chExt cx="240" cy="912"/>
            </a:xfrm>
          </p:grpSpPr>
          <p:sp>
            <p:nvSpPr>
              <p:cNvPr id="54279" name="Rectangle 7"/>
              <p:cNvSpPr>
                <a:spLocks noChangeArrowheads="1"/>
              </p:cNvSpPr>
              <p:nvPr/>
            </p:nvSpPr>
            <p:spPr bwMode="auto">
              <a:xfrm>
                <a:off x="1440" y="1680"/>
                <a:ext cx="46" cy="86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54280" name="Rectangle 8"/>
              <p:cNvSpPr>
                <a:spLocks noChangeArrowheads="1"/>
              </p:cNvSpPr>
              <p:nvPr/>
            </p:nvSpPr>
            <p:spPr bwMode="auto">
              <a:xfrm>
                <a:off x="1344" y="2449"/>
                <a:ext cx="240" cy="14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2776" name="Group 9"/>
            <p:cNvGrpSpPr>
              <a:grpSpLocks/>
            </p:cNvGrpSpPr>
            <p:nvPr/>
          </p:nvGrpSpPr>
          <p:grpSpPr bwMode="auto">
            <a:xfrm>
              <a:off x="1417" y="1490"/>
              <a:ext cx="173" cy="655"/>
              <a:chOff x="1344" y="1680"/>
              <a:chExt cx="240" cy="912"/>
            </a:xfrm>
          </p:grpSpPr>
          <p:sp>
            <p:nvSpPr>
              <p:cNvPr id="54282" name="Rectangle 10"/>
              <p:cNvSpPr>
                <a:spLocks noChangeArrowheads="1"/>
              </p:cNvSpPr>
              <p:nvPr/>
            </p:nvSpPr>
            <p:spPr bwMode="auto">
              <a:xfrm>
                <a:off x="1440" y="1680"/>
                <a:ext cx="50" cy="86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54283" name="Rectangle 11"/>
              <p:cNvSpPr>
                <a:spLocks noChangeArrowheads="1"/>
              </p:cNvSpPr>
              <p:nvPr/>
            </p:nvSpPr>
            <p:spPr bwMode="auto">
              <a:xfrm>
                <a:off x="1344" y="2449"/>
                <a:ext cx="240" cy="14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grpSp>
          <p:nvGrpSpPr>
            <p:cNvPr id="32777" name="Group 12"/>
            <p:cNvGrpSpPr>
              <a:grpSpLocks/>
            </p:cNvGrpSpPr>
            <p:nvPr/>
          </p:nvGrpSpPr>
          <p:grpSpPr bwMode="auto">
            <a:xfrm>
              <a:off x="2073" y="1490"/>
              <a:ext cx="172" cy="655"/>
              <a:chOff x="1344" y="1680"/>
              <a:chExt cx="240" cy="912"/>
            </a:xfrm>
          </p:grpSpPr>
          <p:sp>
            <p:nvSpPr>
              <p:cNvPr id="54285" name="Rectangle 13"/>
              <p:cNvSpPr>
                <a:spLocks noChangeArrowheads="1"/>
              </p:cNvSpPr>
              <p:nvPr/>
            </p:nvSpPr>
            <p:spPr bwMode="auto">
              <a:xfrm>
                <a:off x="1440" y="1680"/>
                <a:ext cx="46" cy="86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a:p>
            </p:txBody>
          </p:sp>
          <p:sp>
            <p:nvSpPr>
              <p:cNvPr id="54286" name="Rectangle 14"/>
              <p:cNvSpPr>
                <a:spLocks noChangeArrowheads="1"/>
              </p:cNvSpPr>
              <p:nvPr/>
            </p:nvSpPr>
            <p:spPr bwMode="auto">
              <a:xfrm>
                <a:off x="1344" y="2449"/>
                <a:ext cx="240" cy="14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grpSp>
        <p:sp>
          <p:nvSpPr>
            <p:cNvPr id="32778" name="laptop"/>
            <p:cNvSpPr>
              <a:spLocks noEditPoints="1" noChangeArrowheads="1"/>
            </p:cNvSpPr>
            <p:nvPr/>
          </p:nvSpPr>
          <p:spPr bwMode="auto">
            <a:xfrm>
              <a:off x="624" y="1248"/>
              <a:ext cx="448" cy="338"/>
            </a:xfrm>
            <a:custGeom>
              <a:avLst/>
              <a:gdLst>
                <a:gd name="T0" fmla="*/ 1 w 21600"/>
                <a:gd name="T1" fmla="*/ 0 h 21600"/>
                <a:gd name="T2" fmla="*/ 1 w 21600"/>
                <a:gd name="T3" fmla="*/ 2 h 21600"/>
                <a:gd name="T4" fmla="*/ 8 w 21600"/>
                <a:gd name="T5" fmla="*/ 0 h 21600"/>
                <a:gd name="T6" fmla="*/ 8 w 21600"/>
                <a:gd name="T7" fmla="*/ 2 h 21600"/>
                <a:gd name="T8" fmla="*/ 5 w 21600"/>
                <a:gd name="T9" fmla="*/ 0 h 21600"/>
                <a:gd name="T10" fmla="*/ 5 w 21600"/>
                <a:gd name="T11" fmla="*/ 5 h 21600"/>
                <a:gd name="T12" fmla="*/ 0 w 21600"/>
                <a:gd name="T13" fmla="*/ 5 h 21600"/>
                <a:gd name="T14" fmla="*/ 9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4436 w 21600"/>
                <a:gd name="T25" fmla="*/ 1853 h 21600"/>
                <a:gd name="T26" fmla="*/ 17309 w 21600"/>
                <a:gd name="T27" fmla="*/ 123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54288" name="Rectangle 16"/>
            <p:cNvSpPr>
              <a:spLocks noChangeArrowheads="1"/>
            </p:cNvSpPr>
            <p:nvPr/>
          </p:nvSpPr>
          <p:spPr bwMode="auto">
            <a:xfrm>
              <a:off x="336" y="2042"/>
              <a:ext cx="35" cy="10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54289" name="Rectangle 17"/>
            <p:cNvSpPr>
              <a:spLocks noChangeArrowheads="1"/>
            </p:cNvSpPr>
            <p:nvPr/>
          </p:nvSpPr>
          <p:spPr bwMode="auto">
            <a:xfrm>
              <a:off x="2640" y="2042"/>
              <a:ext cx="34" cy="10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a:p>
          </p:txBody>
        </p:sp>
        <p:sp>
          <p:nvSpPr>
            <p:cNvPr id="32781" name="laptop"/>
            <p:cNvSpPr>
              <a:spLocks noEditPoints="1" noChangeArrowheads="1"/>
            </p:cNvSpPr>
            <p:nvPr/>
          </p:nvSpPr>
          <p:spPr bwMode="auto">
            <a:xfrm>
              <a:off x="1279" y="1248"/>
              <a:ext cx="449" cy="338"/>
            </a:xfrm>
            <a:custGeom>
              <a:avLst/>
              <a:gdLst>
                <a:gd name="T0" fmla="*/ 1 w 21600"/>
                <a:gd name="T1" fmla="*/ 0 h 21600"/>
                <a:gd name="T2" fmla="*/ 1 w 21600"/>
                <a:gd name="T3" fmla="*/ 2 h 21600"/>
                <a:gd name="T4" fmla="*/ 8 w 21600"/>
                <a:gd name="T5" fmla="*/ 0 h 21600"/>
                <a:gd name="T6" fmla="*/ 8 w 21600"/>
                <a:gd name="T7" fmla="*/ 2 h 21600"/>
                <a:gd name="T8" fmla="*/ 5 w 21600"/>
                <a:gd name="T9" fmla="*/ 0 h 21600"/>
                <a:gd name="T10" fmla="*/ 5 w 21600"/>
                <a:gd name="T11" fmla="*/ 5 h 21600"/>
                <a:gd name="T12" fmla="*/ 0 w 21600"/>
                <a:gd name="T13" fmla="*/ 5 h 21600"/>
                <a:gd name="T14" fmla="*/ 9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4426 w 21600"/>
                <a:gd name="T25" fmla="*/ 1853 h 21600"/>
                <a:gd name="T26" fmla="*/ 17318 w 21600"/>
                <a:gd name="T27" fmla="*/ 123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2782" name="laptop"/>
            <p:cNvSpPr>
              <a:spLocks noEditPoints="1" noChangeArrowheads="1"/>
            </p:cNvSpPr>
            <p:nvPr/>
          </p:nvSpPr>
          <p:spPr bwMode="auto">
            <a:xfrm>
              <a:off x="1935" y="1248"/>
              <a:ext cx="448" cy="338"/>
            </a:xfrm>
            <a:custGeom>
              <a:avLst/>
              <a:gdLst>
                <a:gd name="T0" fmla="*/ 1 w 21600"/>
                <a:gd name="T1" fmla="*/ 0 h 21600"/>
                <a:gd name="T2" fmla="*/ 1 w 21600"/>
                <a:gd name="T3" fmla="*/ 2 h 21600"/>
                <a:gd name="T4" fmla="*/ 8 w 21600"/>
                <a:gd name="T5" fmla="*/ 0 h 21600"/>
                <a:gd name="T6" fmla="*/ 8 w 21600"/>
                <a:gd name="T7" fmla="*/ 2 h 21600"/>
                <a:gd name="T8" fmla="*/ 5 w 21600"/>
                <a:gd name="T9" fmla="*/ 0 h 21600"/>
                <a:gd name="T10" fmla="*/ 5 w 21600"/>
                <a:gd name="T11" fmla="*/ 5 h 21600"/>
                <a:gd name="T12" fmla="*/ 0 w 21600"/>
                <a:gd name="T13" fmla="*/ 5 h 21600"/>
                <a:gd name="T14" fmla="*/ 9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4436 w 21600"/>
                <a:gd name="T25" fmla="*/ 1853 h 21600"/>
                <a:gd name="T26" fmla="*/ 17309 w 21600"/>
                <a:gd name="T27" fmla="*/ 123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grpSp>
    </p:spTree>
    <p:extLst>
      <p:ext uri="{BB962C8B-B14F-4D97-AF65-F5344CB8AC3E}">
        <p14:creationId xmlns:p14="http://schemas.microsoft.com/office/powerpoint/2010/main" val="2736972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4294967295"/>
          </p:nvPr>
        </p:nvSpPr>
        <p:spPr/>
        <p:txBody>
          <a:bodyPr/>
          <a:lstStyle/>
          <a:p>
            <a:pPr>
              <a:defRPr/>
            </a:pPr>
            <a:fld id="{C40563D0-5A05-4AC3-B20E-9FF31D5CF4B5}" type="slidenum">
              <a:rPr lang="en-US"/>
              <a:pPr>
                <a:defRPr/>
              </a:pPr>
              <a:t>45</a:t>
            </a:fld>
            <a:endParaRPr lang="en-US"/>
          </a:p>
        </p:txBody>
      </p:sp>
      <p:sp>
        <p:nvSpPr>
          <p:cNvPr id="33795" name="Freeform 10"/>
          <p:cNvSpPr>
            <a:spLocks/>
          </p:cNvSpPr>
          <p:nvPr/>
        </p:nvSpPr>
        <p:spPr bwMode="auto">
          <a:xfrm>
            <a:off x="1905000" y="2743200"/>
            <a:ext cx="4953000" cy="1524000"/>
          </a:xfrm>
          <a:custGeom>
            <a:avLst/>
            <a:gdLst>
              <a:gd name="T0" fmla="*/ 1600200 w 3120"/>
              <a:gd name="T1" fmla="*/ 1524000 h 960"/>
              <a:gd name="T2" fmla="*/ 1600200 w 3120"/>
              <a:gd name="T3" fmla="*/ 1219200 h 960"/>
              <a:gd name="T4" fmla="*/ 304800 w 3120"/>
              <a:gd name="T5" fmla="*/ 1219200 h 960"/>
              <a:gd name="T6" fmla="*/ 304800 w 3120"/>
              <a:gd name="T7" fmla="*/ 914400 h 960"/>
              <a:gd name="T8" fmla="*/ 0 w 3120"/>
              <a:gd name="T9" fmla="*/ 914400 h 960"/>
              <a:gd name="T10" fmla="*/ 0 w 3120"/>
              <a:gd name="T11" fmla="*/ 762000 h 960"/>
              <a:gd name="T12" fmla="*/ 304800 w 3120"/>
              <a:gd name="T13" fmla="*/ 762000 h 960"/>
              <a:gd name="T14" fmla="*/ 304800 w 3120"/>
              <a:gd name="T15" fmla="*/ 304800 h 960"/>
              <a:gd name="T16" fmla="*/ 3124200 w 3120"/>
              <a:gd name="T17" fmla="*/ 304800 h 960"/>
              <a:gd name="T18" fmla="*/ 3124200 w 3120"/>
              <a:gd name="T19" fmla="*/ 0 h 960"/>
              <a:gd name="T20" fmla="*/ 3352801 w 3120"/>
              <a:gd name="T21" fmla="*/ 0 h 960"/>
              <a:gd name="T22" fmla="*/ 3352801 w 3120"/>
              <a:gd name="T23" fmla="*/ 304800 h 960"/>
              <a:gd name="T24" fmla="*/ 4648200 w 3120"/>
              <a:gd name="T25" fmla="*/ 304800 h 960"/>
              <a:gd name="T26" fmla="*/ 4648200 w 3120"/>
              <a:gd name="T27" fmla="*/ 457200 h 960"/>
              <a:gd name="T28" fmla="*/ 4953000 w 3120"/>
              <a:gd name="T29" fmla="*/ 457200 h 960"/>
              <a:gd name="T30" fmla="*/ 4953000 w 3120"/>
              <a:gd name="T31" fmla="*/ 609600 h 960"/>
              <a:gd name="T32" fmla="*/ 4648200 w 3120"/>
              <a:gd name="T33" fmla="*/ 609600 h 960"/>
              <a:gd name="T34" fmla="*/ 4632325 w 3120"/>
              <a:gd name="T35" fmla="*/ 1211263 h 960"/>
              <a:gd name="T36" fmla="*/ 1752600 w 3120"/>
              <a:gd name="T37" fmla="*/ 1219200 h 960"/>
              <a:gd name="T38" fmla="*/ 1752600 w 3120"/>
              <a:gd name="T39" fmla="*/ 1524000 h 9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20"/>
              <a:gd name="T61" fmla="*/ 0 h 960"/>
              <a:gd name="T62" fmla="*/ 3120 w 3120"/>
              <a:gd name="T63" fmla="*/ 960 h 9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20" h="96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w="38100" cmpd="sng">
            <a:solidFill>
              <a:schemeClr val="tx1"/>
            </a:solidFill>
            <a:round/>
            <a:headEnd/>
            <a:tailEnd/>
          </a:ln>
        </p:spPr>
        <p:txBody>
          <a:bodyPr/>
          <a:lstStyle/>
          <a:p>
            <a:endParaRPr lang="en-US"/>
          </a:p>
        </p:txBody>
      </p:sp>
      <p:sp>
        <p:nvSpPr>
          <p:cNvPr id="27650" name="Rectangle 2"/>
          <p:cNvSpPr>
            <a:spLocks noGrp="1" noChangeArrowheads="1"/>
          </p:cNvSpPr>
          <p:nvPr>
            <p:ph type="title"/>
          </p:nvPr>
        </p:nvSpPr>
        <p:spPr/>
        <p:txBody>
          <a:bodyPr/>
          <a:lstStyle/>
          <a:p>
            <a:pPr eaLnBrk="1" hangingPunct="1">
              <a:defRPr/>
            </a:pPr>
            <a:r>
              <a:rPr lang="en-US"/>
              <a:t>Ring Topology</a:t>
            </a:r>
          </a:p>
        </p:txBody>
      </p:sp>
      <p:sp>
        <p:nvSpPr>
          <p:cNvPr id="33797" name="laptop"/>
          <p:cNvSpPr>
            <a:spLocks noEditPoints="1" noChangeArrowheads="1"/>
          </p:cNvSpPr>
          <p:nvPr/>
        </p:nvSpPr>
        <p:spPr bwMode="auto">
          <a:xfrm>
            <a:off x="46482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3798" name="laptop"/>
          <p:cNvSpPr>
            <a:spLocks noEditPoints="1" noChangeArrowheads="1"/>
          </p:cNvSpPr>
          <p:nvPr/>
        </p:nvSpPr>
        <p:spPr bwMode="auto">
          <a:xfrm>
            <a:off x="6629400" y="2971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3799" name="laptop"/>
          <p:cNvSpPr>
            <a:spLocks noEditPoints="1" noChangeArrowheads="1"/>
          </p:cNvSpPr>
          <p:nvPr/>
        </p:nvSpPr>
        <p:spPr bwMode="auto">
          <a:xfrm>
            <a:off x="1143000" y="2971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3800" name="laptop"/>
          <p:cNvSpPr>
            <a:spLocks noEditPoints="1" noChangeArrowheads="1"/>
          </p:cNvSpPr>
          <p:nvPr/>
        </p:nvSpPr>
        <p:spPr bwMode="auto">
          <a:xfrm>
            <a:off x="3048000" y="4054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27659" name="Rectangle 11"/>
          <p:cNvSpPr>
            <a:spLocks noChangeArrowheads="1"/>
          </p:cNvSpPr>
          <p:nvPr/>
        </p:nvSpPr>
        <p:spPr bwMode="auto">
          <a:xfrm>
            <a:off x="2971800" y="4114800"/>
            <a:ext cx="3810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7660" name="Rectangle 12"/>
          <p:cNvSpPr>
            <a:spLocks noChangeArrowheads="1"/>
          </p:cNvSpPr>
          <p:nvPr/>
        </p:nvSpPr>
        <p:spPr bwMode="auto">
          <a:xfrm rot="5400000">
            <a:off x="1866900" y="3924300"/>
            <a:ext cx="3810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7661" name="Rectangle 13"/>
          <p:cNvSpPr>
            <a:spLocks noChangeArrowheads="1"/>
          </p:cNvSpPr>
          <p:nvPr/>
        </p:nvSpPr>
        <p:spPr bwMode="auto">
          <a:xfrm>
            <a:off x="1981200" y="2819400"/>
            <a:ext cx="38100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3804" name="Text Box 14"/>
          <p:cNvSpPr txBox="1">
            <a:spLocks noChangeArrowheads="1"/>
          </p:cNvSpPr>
          <p:nvPr/>
        </p:nvSpPr>
        <p:spPr bwMode="auto">
          <a:xfrm>
            <a:off x="3352800" y="4800600"/>
            <a:ext cx="320675" cy="366713"/>
          </a:xfrm>
          <a:prstGeom prst="rect">
            <a:avLst/>
          </a:prstGeom>
          <a:noFill/>
          <a:ln w="9525">
            <a:noFill/>
            <a:miter lim="800000"/>
            <a:headEnd/>
            <a:tailEnd/>
          </a:ln>
        </p:spPr>
        <p:txBody>
          <a:bodyPr wrap="none">
            <a:spAutoFit/>
          </a:bodyPr>
          <a:lstStyle/>
          <a:p>
            <a:r>
              <a:rPr lang="en-US" i="1">
                <a:solidFill>
                  <a:schemeClr val="folHlink"/>
                </a:solidFill>
              </a:rPr>
              <a:t>A</a:t>
            </a:r>
          </a:p>
        </p:txBody>
      </p:sp>
      <p:sp>
        <p:nvSpPr>
          <p:cNvPr id="33805" name="Text Box 15"/>
          <p:cNvSpPr txBox="1">
            <a:spLocks noChangeArrowheads="1"/>
          </p:cNvSpPr>
          <p:nvPr/>
        </p:nvSpPr>
        <p:spPr bwMode="auto">
          <a:xfrm>
            <a:off x="976313" y="3062288"/>
            <a:ext cx="319087" cy="366712"/>
          </a:xfrm>
          <a:prstGeom prst="rect">
            <a:avLst/>
          </a:prstGeom>
          <a:noFill/>
          <a:ln w="9525">
            <a:noFill/>
            <a:miter lim="800000"/>
            <a:headEnd/>
            <a:tailEnd/>
          </a:ln>
        </p:spPr>
        <p:txBody>
          <a:bodyPr wrap="none">
            <a:spAutoFit/>
          </a:bodyPr>
          <a:lstStyle/>
          <a:p>
            <a:r>
              <a:rPr lang="en-US" i="1">
                <a:solidFill>
                  <a:schemeClr val="folHlink"/>
                </a:solidFill>
              </a:rPr>
              <a:t>B</a:t>
            </a:r>
          </a:p>
        </p:txBody>
      </p:sp>
      <p:sp>
        <p:nvSpPr>
          <p:cNvPr id="33806" name="Text Box 16"/>
          <p:cNvSpPr txBox="1">
            <a:spLocks noChangeArrowheads="1"/>
          </p:cNvSpPr>
          <p:nvPr/>
        </p:nvSpPr>
        <p:spPr bwMode="auto">
          <a:xfrm>
            <a:off x="4953000" y="1843088"/>
            <a:ext cx="320675" cy="366712"/>
          </a:xfrm>
          <a:prstGeom prst="rect">
            <a:avLst/>
          </a:prstGeom>
          <a:noFill/>
          <a:ln w="9525">
            <a:noFill/>
            <a:miter lim="800000"/>
            <a:headEnd/>
            <a:tailEnd/>
          </a:ln>
        </p:spPr>
        <p:txBody>
          <a:bodyPr wrap="none">
            <a:spAutoFit/>
          </a:bodyPr>
          <a:lstStyle/>
          <a:p>
            <a:r>
              <a:rPr lang="en-US" i="1">
                <a:solidFill>
                  <a:schemeClr val="folHlink"/>
                </a:solidFill>
              </a:rPr>
              <a:t>C</a:t>
            </a:r>
          </a:p>
        </p:txBody>
      </p:sp>
      <p:sp>
        <p:nvSpPr>
          <p:cNvPr id="33807" name="Text Box 17"/>
          <p:cNvSpPr txBox="1">
            <a:spLocks noChangeArrowheads="1"/>
          </p:cNvSpPr>
          <p:nvPr/>
        </p:nvSpPr>
        <p:spPr bwMode="auto">
          <a:xfrm>
            <a:off x="6934200" y="2667000"/>
            <a:ext cx="339725" cy="366713"/>
          </a:xfrm>
          <a:prstGeom prst="rect">
            <a:avLst/>
          </a:prstGeom>
          <a:noFill/>
          <a:ln w="9525">
            <a:noFill/>
            <a:miter lim="800000"/>
            <a:headEnd/>
            <a:tailEnd/>
          </a:ln>
        </p:spPr>
        <p:txBody>
          <a:bodyPr wrap="none">
            <a:spAutoFit/>
          </a:bodyPr>
          <a:lstStyle/>
          <a:p>
            <a:r>
              <a:rPr lang="en-US" i="1">
                <a:solidFill>
                  <a:schemeClr val="folHlink"/>
                </a:solidFill>
              </a:rPr>
              <a:t>D</a:t>
            </a:r>
          </a:p>
        </p:txBody>
      </p:sp>
    </p:spTree>
    <p:extLst>
      <p:ext uri="{BB962C8B-B14F-4D97-AF65-F5344CB8AC3E}">
        <p14:creationId xmlns:p14="http://schemas.microsoft.com/office/powerpoint/2010/main" val="337559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fill="hold" grpId="1" nodeType="clickEffect">
                                  <p:stCondLst>
                                    <p:cond delay="0"/>
                                  </p:stCondLst>
                                  <p:childTnLst>
                                    <p:animMotion origin="layout" path="M -3.33333E-6 -1.11111E-6 L -0.12083 -1.11111E-6 " pathEditMode="relative" rAng="0" ptsTypes="AA">
                                      <p:cBhvr>
                                        <p:cTn id="10" dur="500" fill="hold"/>
                                        <p:tgtEl>
                                          <p:spTgt spid="27659"/>
                                        </p:tgtEl>
                                        <p:attrNameLst>
                                          <p:attrName>ppt_x</p:attrName>
                                          <p:attrName>ppt_y</p:attrName>
                                        </p:attrNameLst>
                                      </p:cBhvr>
                                      <p:rCtr x="-60" y="0"/>
                                    </p:animMotion>
                                  </p:childTnLst>
                                </p:cTn>
                              </p:par>
                            </p:childTnLst>
                          </p:cTn>
                        </p:par>
                        <p:par>
                          <p:cTn id="11" fill="hold">
                            <p:stCondLst>
                              <p:cond delay="500"/>
                            </p:stCondLst>
                            <p:childTnLst>
                              <p:par>
                                <p:cTn id="12" presetID="1" presetClass="exit" presetSubtype="0" fill="hold" grpId="2" nodeType="afterEffect">
                                  <p:stCondLst>
                                    <p:cond delay="0"/>
                                  </p:stCondLst>
                                  <p:childTnLst>
                                    <p:set>
                                      <p:cBhvr>
                                        <p:cTn id="13" dur="1" fill="hold">
                                          <p:stCondLst>
                                            <p:cond delay="0"/>
                                          </p:stCondLst>
                                        </p:cTn>
                                        <p:tgtEl>
                                          <p:spTgt spid="27659"/>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27660"/>
                                        </p:tgtEl>
                                        <p:attrNameLst>
                                          <p:attrName>style.visibility</p:attrName>
                                        </p:attrNameLst>
                                      </p:cBhvr>
                                      <p:to>
                                        <p:strVal val="visible"/>
                                      </p:to>
                                    </p:set>
                                  </p:childTnLst>
                                </p:cTn>
                              </p:par>
                            </p:childTnLst>
                          </p:cTn>
                        </p:par>
                        <p:par>
                          <p:cTn id="16" fill="hold">
                            <p:stCondLst>
                              <p:cond delay="500"/>
                            </p:stCondLst>
                            <p:childTnLst>
                              <p:par>
                                <p:cTn id="17" presetID="64" presetClass="path" presetSubtype="0" fill="hold" grpId="1" nodeType="afterEffect">
                                  <p:stCondLst>
                                    <p:cond delay="0"/>
                                  </p:stCondLst>
                                  <p:childTnLst>
                                    <p:animMotion origin="layout" path="M 2.77556E-17 0.00556 L 2.77556E-17 -0.16666 " pathEditMode="relative" rAng="0" ptsTypes="AA">
                                      <p:cBhvr>
                                        <p:cTn id="18" dur="500" fill="hold"/>
                                        <p:tgtEl>
                                          <p:spTgt spid="27660"/>
                                        </p:tgtEl>
                                        <p:attrNameLst>
                                          <p:attrName>ppt_x</p:attrName>
                                          <p:attrName>ppt_y</p:attrName>
                                        </p:attrNameLst>
                                      </p:cBhvr>
                                      <p:rCtr x="0" y="-86"/>
                                    </p:animMotion>
                                  </p:childTnLst>
                                </p:cTn>
                              </p:par>
                            </p:childTnLst>
                          </p:cTn>
                        </p:par>
                        <p:par>
                          <p:cTn id="19" fill="hold">
                            <p:stCondLst>
                              <p:cond delay="1000"/>
                            </p:stCondLst>
                            <p:childTnLst>
                              <p:par>
                                <p:cTn id="20" presetID="1" presetClass="exit" presetSubtype="0" fill="hold" grpId="2" nodeType="afterEffect">
                                  <p:stCondLst>
                                    <p:cond delay="0"/>
                                  </p:stCondLst>
                                  <p:childTnLst>
                                    <p:set>
                                      <p:cBhvr>
                                        <p:cTn id="21" dur="1" fill="hold">
                                          <p:stCondLst>
                                            <p:cond delay="0"/>
                                          </p:stCondLst>
                                        </p:cTn>
                                        <p:tgtEl>
                                          <p:spTgt spid="27660"/>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661"/>
                                        </p:tgtEl>
                                        <p:attrNameLst>
                                          <p:attrName>style.visibility</p:attrName>
                                        </p:attrNameLst>
                                      </p:cBhvr>
                                      <p:to>
                                        <p:strVal val="visible"/>
                                      </p:to>
                                    </p:set>
                                  </p:childTnLst>
                                </p:cTn>
                              </p:par>
                            </p:childTnLst>
                          </p:cTn>
                        </p:par>
                        <p:par>
                          <p:cTn id="24" fill="hold">
                            <p:stCondLst>
                              <p:cond delay="1000"/>
                            </p:stCondLst>
                            <p:childTnLst>
                              <p:par>
                                <p:cTn id="25" presetID="63" presetClass="path" presetSubtype="0" fill="hold" grpId="1" nodeType="afterEffect">
                                  <p:stCondLst>
                                    <p:cond delay="0"/>
                                  </p:stCondLst>
                                  <p:childTnLst>
                                    <p:animMotion origin="layout" path="M -0.0125 -0.00556 L 0.3 -0.00556 " pathEditMode="relative" rAng="0" ptsTypes="AA">
                                      <p:cBhvr>
                                        <p:cTn id="26" dur="500" fill="hold"/>
                                        <p:tgtEl>
                                          <p:spTgt spid="27661"/>
                                        </p:tgtEl>
                                        <p:attrNameLst>
                                          <p:attrName>ppt_x</p:attrName>
                                          <p:attrName>ppt_y</p:attrName>
                                        </p:attrNameLst>
                                      </p:cBhvr>
                                      <p:rCtr x="1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9" grpId="0" animBg="1"/>
      <p:bldP spid="27659" grpId="1" animBg="1"/>
      <p:bldP spid="27659" grpId="2" animBg="1"/>
      <p:bldP spid="27660" grpId="0" animBg="1"/>
      <p:bldP spid="27660" grpId="1" animBg="1"/>
      <p:bldP spid="27660" grpId="2" animBg="1"/>
      <p:bldP spid="27661" grpId="0" animBg="1"/>
      <p:bldP spid="2766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4294967295"/>
          </p:nvPr>
        </p:nvSpPr>
        <p:spPr/>
        <p:txBody>
          <a:bodyPr/>
          <a:lstStyle/>
          <a:p>
            <a:pPr>
              <a:defRPr/>
            </a:pPr>
            <a:fld id="{C7B19B11-44B4-4325-A7BF-5F9F2F123BE3}" type="slidenum">
              <a:rPr lang="en-US"/>
              <a:pPr>
                <a:defRPr/>
              </a:pPr>
              <a:t>46</a:t>
            </a:fld>
            <a:endParaRPr lang="en-US"/>
          </a:p>
        </p:txBody>
      </p:sp>
      <p:sp>
        <p:nvSpPr>
          <p:cNvPr id="39952" name="Freeform 16"/>
          <p:cNvSpPr>
            <a:spLocks/>
          </p:cNvSpPr>
          <p:nvPr/>
        </p:nvSpPr>
        <p:spPr bwMode="auto">
          <a:xfrm>
            <a:off x="1905000" y="2743200"/>
            <a:ext cx="4953000" cy="1524000"/>
          </a:xfrm>
          <a:custGeom>
            <a:avLst/>
            <a:gdLst>
              <a:gd name="T0" fmla="*/ 1600200 w 3120"/>
              <a:gd name="T1" fmla="*/ 1524000 h 960"/>
              <a:gd name="T2" fmla="*/ 1600200 w 3120"/>
              <a:gd name="T3" fmla="*/ 1219200 h 960"/>
              <a:gd name="T4" fmla="*/ 304800 w 3120"/>
              <a:gd name="T5" fmla="*/ 1219200 h 960"/>
              <a:gd name="T6" fmla="*/ 304800 w 3120"/>
              <a:gd name="T7" fmla="*/ 914400 h 960"/>
              <a:gd name="T8" fmla="*/ 0 w 3120"/>
              <a:gd name="T9" fmla="*/ 914400 h 960"/>
              <a:gd name="T10" fmla="*/ 0 w 3120"/>
              <a:gd name="T11" fmla="*/ 762000 h 960"/>
              <a:gd name="T12" fmla="*/ 304800 w 3120"/>
              <a:gd name="T13" fmla="*/ 762000 h 960"/>
              <a:gd name="T14" fmla="*/ 304800 w 3120"/>
              <a:gd name="T15" fmla="*/ 304800 h 960"/>
              <a:gd name="T16" fmla="*/ 3124200 w 3120"/>
              <a:gd name="T17" fmla="*/ 304800 h 960"/>
              <a:gd name="T18" fmla="*/ 3124200 w 3120"/>
              <a:gd name="T19" fmla="*/ 0 h 960"/>
              <a:gd name="T20" fmla="*/ 3352801 w 3120"/>
              <a:gd name="T21" fmla="*/ 0 h 960"/>
              <a:gd name="T22" fmla="*/ 3352801 w 3120"/>
              <a:gd name="T23" fmla="*/ 304800 h 960"/>
              <a:gd name="T24" fmla="*/ 4648200 w 3120"/>
              <a:gd name="T25" fmla="*/ 304800 h 960"/>
              <a:gd name="T26" fmla="*/ 4648200 w 3120"/>
              <a:gd name="T27" fmla="*/ 457200 h 960"/>
              <a:gd name="T28" fmla="*/ 4953000 w 3120"/>
              <a:gd name="T29" fmla="*/ 457200 h 960"/>
              <a:gd name="T30" fmla="*/ 4953000 w 3120"/>
              <a:gd name="T31" fmla="*/ 609600 h 960"/>
              <a:gd name="T32" fmla="*/ 4648200 w 3120"/>
              <a:gd name="T33" fmla="*/ 609600 h 960"/>
              <a:gd name="T34" fmla="*/ 4632325 w 3120"/>
              <a:gd name="T35" fmla="*/ 1211263 h 960"/>
              <a:gd name="T36" fmla="*/ 4059238 w 3120"/>
              <a:gd name="T37" fmla="*/ 1206500 h 960"/>
              <a:gd name="T38" fmla="*/ 4044950 w 3120"/>
              <a:gd name="T39" fmla="*/ 1457325 h 960"/>
              <a:gd name="T40" fmla="*/ 3873500 w 3120"/>
              <a:gd name="T41" fmla="*/ 1457325 h 960"/>
              <a:gd name="T42" fmla="*/ 3886200 w 3120"/>
              <a:gd name="T43" fmla="*/ 1206500 h 960"/>
              <a:gd name="T44" fmla="*/ 1752600 w 3120"/>
              <a:gd name="T45" fmla="*/ 1219200 h 960"/>
              <a:gd name="T46" fmla="*/ 1752600 w 3120"/>
              <a:gd name="T47" fmla="*/ 1524000 h 9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20"/>
              <a:gd name="T73" fmla="*/ 0 h 960"/>
              <a:gd name="T74" fmla="*/ 3120 w 3120"/>
              <a:gd name="T75" fmla="*/ 960 h 9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20" h="96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2557" y="760"/>
                </a:lnTo>
                <a:lnTo>
                  <a:pt x="2548" y="918"/>
                </a:lnTo>
                <a:lnTo>
                  <a:pt x="2440" y="918"/>
                </a:lnTo>
                <a:lnTo>
                  <a:pt x="2448" y="760"/>
                </a:lnTo>
                <a:lnTo>
                  <a:pt x="1104" y="768"/>
                </a:lnTo>
                <a:lnTo>
                  <a:pt x="1104" y="960"/>
                </a:lnTo>
              </a:path>
            </a:pathLst>
          </a:custGeom>
          <a:noFill/>
          <a:ln w="38100" cmpd="sng">
            <a:solidFill>
              <a:schemeClr val="tx1"/>
            </a:solidFill>
            <a:round/>
            <a:headEnd/>
            <a:tailEnd/>
          </a:ln>
        </p:spPr>
        <p:txBody>
          <a:bodyPr/>
          <a:lstStyle/>
          <a:p>
            <a:endParaRPr lang="en-US"/>
          </a:p>
        </p:txBody>
      </p:sp>
      <p:sp>
        <p:nvSpPr>
          <p:cNvPr id="39938" name="Freeform 2"/>
          <p:cNvSpPr>
            <a:spLocks/>
          </p:cNvSpPr>
          <p:nvPr/>
        </p:nvSpPr>
        <p:spPr bwMode="auto">
          <a:xfrm>
            <a:off x="1905000" y="2743200"/>
            <a:ext cx="4953000" cy="1524000"/>
          </a:xfrm>
          <a:custGeom>
            <a:avLst/>
            <a:gdLst>
              <a:gd name="T0" fmla="*/ 1600200 w 3120"/>
              <a:gd name="T1" fmla="*/ 1524000 h 960"/>
              <a:gd name="T2" fmla="*/ 1600200 w 3120"/>
              <a:gd name="T3" fmla="*/ 1219200 h 960"/>
              <a:gd name="T4" fmla="*/ 304800 w 3120"/>
              <a:gd name="T5" fmla="*/ 1219200 h 960"/>
              <a:gd name="T6" fmla="*/ 304800 w 3120"/>
              <a:gd name="T7" fmla="*/ 914400 h 960"/>
              <a:gd name="T8" fmla="*/ 0 w 3120"/>
              <a:gd name="T9" fmla="*/ 914400 h 960"/>
              <a:gd name="T10" fmla="*/ 0 w 3120"/>
              <a:gd name="T11" fmla="*/ 762000 h 960"/>
              <a:gd name="T12" fmla="*/ 304800 w 3120"/>
              <a:gd name="T13" fmla="*/ 762000 h 960"/>
              <a:gd name="T14" fmla="*/ 304800 w 3120"/>
              <a:gd name="T15" fmla="*/ 304800 h 960"/>
              <a:gd name="T16" fmla="*/ 3124200 w 3120"/>
              <a:gd name="T17" fmla="*/ 304800 h 960"/>
              <a:gd name="T18" fmla="*/ 3124200 w 3120"/>
              <a:gd name="T19" fmla="*/ 0 h 960"/>
              <a:gd name="T20" fmla="*/ 3352801 w 3120"/>
              <a:gd name="T21" fmla="*/ 0 h 960"/>
              <a:gd name="T22" fmla="*/ 3352801 w 3120"/>
              <a:gd name="T23" fmla="*/ 304800 h 960"/>
              <a:gd name="T24" fmla="*/ 4648200 w 3120"/>
              <a:gd name="T25" fmla="*/ 304800 h 960"/>
              <a:gd name="T26" fmla="*/ 4648200 w 3120"/>
              <a:gd name="T27" fmla="*/ 457200 h 960"/>
              <a:gd name="T28" fmla="*/ 4953000 w 3120"/>
              <a:gd name="T29" fmla="*/ 457200 h 960"/>
              <a:gd name="T30" fmla="*/ 4953000 w 3120"/>
              <a:gd name="T31" fmla="*/ 609600 h 960"/>
              <a:gd name="T32" fmla="*/ 4648200 w 3120"/>
              <a:gd name="T33" fmla="*/ 609600 h 960"/>
              <a:gd name="T34" fmla="*/ 4632325 w 3120"/>
              <a:gd name="T35" fmla="*/ 1211263 h 960"/>
              <a:gd name="T36" fmla="*/ 1752600 w 3120"/>
              <a:gd name="T37" fmla="*/ 1219200 h 960"/>
              <a:gd name="T38" fmla="*/ 1752600 w 3120"/>
              <a:gd name="T39" fmla="*/ 1524000 h 9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20"/>
              <a:gd name="T61" fmla="*/ 0 h 960"/>
              <a:gd name="T62" fmla="*/ 3120 w 3120"/>
              <a:gd name="T63" fmla="*/ 960 h 9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20" h="96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w="38100" cmpd="sng">
            <a:solidFill>
              <a:schemeClr val="tx1"/>
            </a:solidFill>
            <a:round/>
            <a:headEnd/>
            <a:tailEnd/>
          </a:ln>
        </p:spPr>
        <p:txBody>
          <a:bodyPr/>
          <a:lstStyle/>
          <a:p>
            <a:endParaRPr lang="en-US"/>
          </a:p>
        </p:txBody>
      </p:sp>
      <p:sp>
        <p:nvSpPr>
          <p:cNvPr id="39939" name="Rectangle 3"/>
          <p:cNvSpPr>
            <a:spLocks noGrp="1" noChangeArrowheads="1"/>
          </p:cNvSpPr>
          <p:nvPr>
            <p:ph type="title"/>
          </p:nvPr>
        </p:nvSpPr>
        <p:spPr/>
        <p:txBody>
          <a:bodyPr/>
          <a:lstStyle/>
          <a:p>
            <a:pPr eaLnBrk="1" hangingPunct="1">
              <a:defRPr/>
            </a:pPr>
            <a:r>
              <a:rPr lang="en-US"/>
              <a:t>Ring Topology</a:t>
            </a:r>
          </a:p>
        </p:txBody>
      </p:sp>
      <p:sp>
        <p:nvSpPr>
          <p:cNvPr id="34822" name="laptop"/>
          <p:cNvSpPr>
            <a:spLocks noEditPoints="1" noChangeArrowheads="1"/>
          </p:cNvSpPr>
          <p:nvPr/>
        </p:nvSpPr>
        <p:spPr bwMode="auto">
          <a:xfrm>
            <a:off x="46482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4823" name="laptop"/>
          <p:cNvSpPr>
            <a:spLocks noEditPoints="1" noChangeArrowheads="1"/>
          </p:cNvSpPr>
          <p:nvPr/>
        </p:nvSpPr>
        <p:spPr bwMode="auto">
          <a:xfrm>
            <a:off x="6629400" y="2971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4824" name="laptop"/>
          <p:cNvSpPr>
            <a:spLocks noEditPoints="1" noChangeArrowheads="1"/>
          </p:cNvSpPr>
          <p:nvPr/>
        </p:nvSpPr>
        <p:spPr bwMode="auto">
          <a:xfrm>
            <a:off x="1143000" y="2971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4825" name="laptop"/>
          <p:cNvSpPr>
            <a:spLocks noEditPoints="1" noChangeArrowheads="1"/>
          </p:cNvSpPr>
          <p:nvPr/>
        </p:nvSpPr>
        <p:spPr bwMode="auto">
          <a:xfrm>
            <a:off x="3048000" y="4054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9951" name="laptop"/>
          <p:cNvSpPr>
            <a:spLocks noEditPoints="1" noChangeArrowheads="1"/>
          </p:cNvSpPr>
          <p:nvPr/>
        </p:nvSpPr>
        <p:spPr bwMode="auto">
          <a:xfrm>
            <a:off x="5334000" y="4038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17636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51"/>
                                        </p:tgtEl>
                                        <p:attrNameLst>
                                          <p:attrName>style.visibility</p:attrName>
                                        </p:attrNameLst>
                                      </p:cBhvr>
                                      <p:to>
                                        <p:strVal val="visible"/>
                                      </p:to>
                                    </p:set>
                                    <p:anim calcmode="lin" valueType="num">
                                      <p:cBhvr additive="base">
                                        <p:cTn id="7" dur="500" fill="hold"/>
                                        <p:tgtEl>
                                          <p:spTgt spid="39951"/>
                                        </p:tgtEl>
                                        <p:attrNameLst>
                                          <p:attrName>ppt_x</p:attrName>
                                        </p:attrNameLst>
                                      </p:cBhvr>
                                      <p:tavLst>
                                        <p:tav tm="0">
                                          <p:val>
                                            <p:strVal val="#ppt_x"/>
                                          </p:val>
                                        </p:tav>
                                        <p:tav tm="100000">
                                          <p:val>
                                            <p:strVal val="#ppt_x"/>
                                          </p:val>
                                        </p:tav>
                                      </p:tavLst>
                                    </p:anim>
                                    <p:anim calcmode="lin" valueType="num">
                                      <p:cBhvr additive="base">
                                        <p:cTn id="8" dur="500" fill="hold"/>
                                        <p:tgtEl>
                                          <p:spTgt spid="399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9952"/>
                                        </p:tgtEl>
                                        <p:attrNameLst>
                                          <p:attrName>style.visibility</p:attrName>
                                        </p:attrNameLst>
                                      </p:cBhvr>
                                      <p:to>
                                        <p:strVal val="visible"/>
                                      </p:to>
                                    </p:set>
                                    <p:animEffect transition="in" filter="fade">
                                      <p:cBhvr>
                                        <p:cTn id="13" dur="500"/>
                                        <p:tgtEl>
                                          <p:spTgt spid="39952"/>
                                        </p:tgtEl>
                                      </p:cBhvr>
                                    </p:animEffect>
                                  </p:childTnLst>
                                </p:cTn>
                              </p:par>
                              <p:par>
                                <p:cTn id="14" presetID="10" presetClass="exit" presetSubtype="0" fill="hold" grpId="0" nodeType="withEffect">
                                  <p:stCondLst>
                                    <p:cond delay="0"/>
                                  </p:stCondLst>
                                  <p:childTnLst>
                                    <p:animEffect transition="out" filter="fade">
                                      <p:cBhvr>
                                        <p:cTn id="15" dur="500"/>
                                        <p:tgtEl>
                                          <p:spTgt spid="39938"/>
                                        </p:tgtEl>
                                      </p:cBhvr>
                                    </p:animEffect>
                                    <p:set>
                                      <p:cBhvr>
                                        <p:cTn id="16" dur="1" fill="hold">
                                          <p:stCondLst>
                                            <p:cond delay="499"/>
                                          </p:stCondLst>
                                        </p:cTn>
                                        <p:tgtEl>
                                          <p:spTgt spid="399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2" grpId="0" animBg="1"/>
      <p:bldP spid="39938" grpId="0" animBg="1"/>
      <p:bldP spid="3995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p:txBody>
          <a:bodyPr/>
          <a:lstStyle/>
          <a:p>
            <a:pPr>
              <a:defRPr/>
            </a:pPr>
            <a:fld id="{F46FF6CE-F8EF-4F02-80CF-E0D27C146204}" type="slidenum">
              <a:rPr lang="en-US"/>
              <a:pPr>
                <a:defRPr/>
              </a:pPr>
              <a:t>47</a:t>
            </a:fld>
            <a:endParaRPr lang="en-US"/>
          </a:p>
        </p:txBody>
      </p:sp>
      <p:sp>
        <p:nvSpPr>
          <p:cNvPr id="35843" name="Freeform 3"/>
          <p:cNvSpPr>
            <a:spLocks/>
          </p:cNvSpPr>
          <p:nvPr/>
        </p:nvSpPr>
        <p:spPr bwMode="auto">
          <a:xfrm>
            <a:off x="1143000" y="1828800"/>
            <a:ext cx="4953000" cy="1524000"/>
          </a:xfrm>
          <a:custGeom>
            <a:avLst/>
            <a:gdLst>
              <a:gd name="T0" fmla="*/ 1600200 w 3120"/>
              <a:gd name="T1" fmla="*/ 1524000 h 960"/>
              <a:gd name="T2" fmla="*/ 1600200 w 3120"/>
              <a:gd name="T3" fmla="*/ 1219200 h 960"/>
              <a:gd name="T4" fmla="*/ 304800 w 3120"/>
              <a:gd name="T5" fmla="*/ 1219200 h 960"/>
              <a:gd name="T6" fmla="*/ 304800 w 3120"/>
              <a:gd name="T7" fmla="*/ 914400 h 960"/>
              <a:gd name="T8" fmla="*/ 0 w 3120"/>
              <a:gd name="T9" fmla="*/ 914400 h 960"/>
              <a:gd name="T10" fmla="*/ 0 w 3120"/>
              <a:gd name="T11" fmla="*/ 762000 h 960"/>
              <a:gd name="T12" fmla="*/ 304800 w 3120"/>
              <a:gd name="T13" fmla="*/ 762000 h 960"/>
              <a:gd name="T14" fmla="*/ 304800 w 3120"/>
              <a:gd name="T15" fmla="*/ 304800 h 960"/>
              <a:gd name="T16" fmla="*/ 3124200 w 3120"/>
              <a:gd name="T17" fmla="*/ 304800 h 960"/>
              <a:gd name="T18" fmla="*/ 3124200 w 3120"/>
              <a:gd name="T19" fmla="*/ 0 h 960"/>
              <a:gd name="T20" fmla="*/ 3352801 w 3120"/>
              <a:gd name="T21" fmla="*/ 0 h 960"/>
              <a:gd name="T22" fmla="*/ 3352801 w 3120"/>
              <a:gd name="T23" fmla="*/ 304800 h 960"/>
              <a:gd name="T24" fmla="*/ 4648200 w 3120"/>
              <a:gd name="T25" fmla="*/ 304800 h 960"/>
              <a:gd name="T26" fmla="*/ 4648200 w 3120"/>
              <a:gd name="T27" fmla="*/ 457200 h 960"/>
              <a:gd name="T28" fmla="*/ 4953000 w 3120"/>
              <a:gd name="T29" fmla="*/ 457200 h 960"/>
              <a:gd name="T30" fmla="*/ 4953000 w 3120"/>
              <a:gd name="T31" fmla="*/ 609600 h 960"/>
              <a:gd name="T32" fmla="*/ 4648200 w 3120"/>
              <a:gd name="T33" fmla="*/ 609600 h 960"/>
              <a:gd name="T34" fmla="*/ 4632325 w 3120"/>
              <a:gd name="T35" fmla="*/ 1211263 h 960"/>
              <a:gd name="T36" fmla="*/ 1752600 w 3120"/>
              <a:gd name="T37" fmla="*/ 1219200 h 960"/>
              <a:gd name="T38" fmla="*/ 1752600 w 3120"/>
              <a:gd name="T39" fmla="*/ 1524000 h 9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20"/>
              <a:gd name="T61" fmla="*/ 0 h 960"/>
              <a:gd name="T62" fmla="*/ 3120 w 3120"/>
              <a:gd name="T63" fmla="*/ 960 h 9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20" h="96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w="38100" cmpd="sng">
            <a:solidFill>
              <a:schemeClr val="tx1"/>
            </a:solidFill>
            <a:round/>
            <a:headEnd/>
            <a:tailEnd/>
          </a:ln>
        </p:spPr>
        <p:txBody>
          <a:bodyPr/>
          <a:lstStyle/>
          <a:p>
            <a:endParaRPr lang="en-US"/>
          </a:p>
        </p:txBody>
      </p:sp>
      <p:sp>
        <p:nvSpPr>
          <p:cNvPr id="40964" name="Rectangle 4"/>
          <p:cNvSpPr>
            <a:spLocks noGrp="1" noChangeArrowheads="1"/>
          </p:cNvSpPr>
          <p:nvPr>
            <p:ph type="title"/>
          </p:nvPr>
        </p:nvSpPr>
        <p:spPr/>
        <p:txBody>
          <a:bodyPr/>
          <a:lstStyle/>
          <a:p>
            <a:pPr eaLnBrk="1" hangingPunct="1">
              <a:defRPr/>
            </a:pPr>
            <a:r>
              <a:rPr lang="en-US"/>
              <a:t>Ring Topology</a:t>
            </a:r>
          </a:p>
        </p:txBody>
      </p:sp>
      <p:sp>
        <p:nvSpPr>
          <p:cNvPr id="35845" name="Rectangle 12"/>
          <p:cNvSpPr>
            <a:spLocks noGrp="1" noChangeArrowheads="1"/>
          </p:cNvSpPr>
          <p:nvPr>
            <p:ph type="body" sz="half" idx="2"/>
          </p:nvPr>
        </p:nvSpPr>
        <p:spPr>
          <a:xfrm>
            <a:off x="4648200" y="3200400"/>
            <a:ext cx="4038600" cy="3352800"/>
          </a:xfrm>
        </p:spPr>
        <p:txBody>
          <a:bodyPr/>
          <a:lstStyle/>
          <a:p>
            <a:pPr eaLnBrk="1" hangingPunct="1"/>
            <a:r>
              <a:rPr lang="en-US" sz="2400" b="1" u="sng">
                <a:solidFill>
                  <a:schemeClr val="tx2"/>
                </a:solidFill>
                <a:effectLst/>
              </a:rPr>
              <a:t>Pros:</a:t>
            </a:r>
          </a:p>
          <a:p>
            <a:pPr lvl="1" eaLnBrk="1" hangingPunct="1"/>
            <a:r>
              <a:rPr lang="en-US" sz="2000">
                <a:solidFill>
                  <a:schemeClr val="tx2"/>
                </a:solidFill>
                <a:effectLst/>
              </a:rPr>
              <a:t>Easy to install</a:t>
            </a:r>
          </a:p>
          <a:p>
            <a:pPr lvl="1" eaLnBrk="1" hangingPunct="1"/>
            <a:r>
              <a:rPr lang="en-US" sz="2000">
                <a:solidFill>
                  <a:schemeClr val="tx2"/>
                </a:solidFill>
                <a:effectLst/>
              </a:rPr>
              <a:t>Easy to identify fault</a:t>
            </a:r>
          </a:p>
          <a:p>
            <a:pPr eaLnBrk="1" hangingPunct="1"/>
            <a:endParaRPr lang="en-US" sz="2400">
              <a:solidFill>
                <a:schemeClr val="tx2"/>
              </a:solidFill>
              <a:effectLst/>
            </a:endParaRPr>
          </a:p>
          <a:p>
            <a:pPr eaLnBrk="1" hangingPunct="1"/>
            <a:r>
              <a:rPr lang="en-US" sz="2400" b="1" u="sng">
                <a:solidFill>
                  <a:schemeClr val="tx2"/>
                </a:solidFill>
                <a:effectLst/>
              </a:rPr>
              <a:t>Cons:</a:t>
            </a:r>
          </a:p>
          <a:p>
            <a:pPr lvl="1" eaLnBrk="1" hangingPunct="1"/>
            <a:r>
              <a:rPr lang="en-US" sz="2000">
                <a:solidFill>
                  <a:schemeClr val="tx2"/>
                </a:solidFill>
                <a:effectLst/>
              </a:rPr>
              <a:t>Delay in large ring</a:t>
            </a:r>
          </a:p>
          <a:p>
            <a:pPr lvl="1" eaLnBrk="1" hangingPunct="1"/>
            <a:r>
              <a:rPr lang="en-US" sz="2000">
                <a:solidFill>
                  <a:schemeClr val="tx2"/>
                </a:solidFill>
                <a:effectLst/>
              </a:rPr>
              <a:t>Break in the ring stops all transmission</a:t>
            </a:r>
          </a:p>
        </p:txBody>
      </p:sp>
      <p:sp>
        <p:nvSpPr>
          <p:cNvPr id="35846" name="laptop"/>
          <p:cNvSpPr>
            <a:spLocks noEditPoints="1" noChangeArrowheads="1"/>
          </p:cNvSpPr>
          <p:nvPr/>
        </p:nvSpPr>
        <p:spPr bwMode="auto">
          <a:xfrm>
            <a:off x="3886200" y="12192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5847" name="laptop"/>
          <p:cNvSpPr>
            <a:spLocks noEditPoints="1" noChangeArrowheads="1"/>
          </p:cNvSpPr>
          <p:nvPr/>
        </p:nvSpPr>
        <p:spPr bwMode="auto">
          <a:xfrm>
            <a:off x="5867400" y="20574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5848" name="laptop"/>
          <p:cNvSpPr>
            <a:spLocks noEditPoints="1" noChangeArrowheads="1"/>
          </p:cNvSpPr>
          <p:nvPr/>
        </p:nvSpPr>
        <p:spPr bwMode="auto">
          <a:xfrm>
            <a:off x="381000" y="20574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5849" name="laptop"/>
          <p:cNvSpPr>
            <a:spLocks noEditPoints="1" noChangeArrowheads="1"/>
          </p:cNvSpPr>
          <p:nvPr/>
        </p:nvSpPr>
        <p:spPr bwMode="auto">
          <a:xfrm>
            <a:off x="2286000" y="3140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819526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lide Number Placeholder 4"/>
          <p:cNvSpPr>
            <a:spLocks noGrp="1"/>
          </p:cNvSpPr>
          <p:nvPr>
            <p:ph type="sldNum" sz="quarter" idx="12"/>
          </p:nvPr>
        </p:nvSpPr>
        <p:spPr/>
        <p:txBody>
          <a:bodyPr/>
          <a:lstStyle/>
          <a:p>
            <a:pPr>
              <a:defRPr/>
            </a:pPr>
            <a:fld id="{1D9A190A-D257-430C-BE09-C5A1BF67C6B9}" type="slidenum">
              <a:rPr lang="en-US"/>
              <a:pPr>
                <a:defRPr/>
              </a:pPr>
              <a:t>48</a:t>
            </a:fld>
            <a:endParaRPr lang="en-US"/>
          </a:p>
        </p:txBody>
      </p:sp>
      <p:sp>
        <p:nvSpPr>
          <p:cNvPr id="55298" name="Rectangle 2"/>
          <p:cNvSpPr>
            <a:spLocks noGrp="1" noChangeArrowheads="1"/>
          </p:cNvSpPr>
          <p:nvPr>
            <p:ph type="title"/>
          </p:nvPr>
        </p:nvSpPr>
        <p:spPr/>
        <p:txBody>
          <a:bodyPr/>
          <a:lstStyle/>
          <a:p>
            <a:pPr eaLnBrk="1" hangingPunct="1">
              <a:defRPr/>
            </a:pPr>
            <a:r>
              <a:rPr lang="en-US"/>
              <a:t>Hybrid Topologies</a:t>
            </a:r>
          </a:p>
        </p:txBody>
      </p:sp>
      <p:graphicFrame>
        <p:nvGraphicFramePr>
          <p:cNvPr id="55299" name="Object 3"/>
          <p:cNvGraphicFramePr>
            <a:graphicFrameLocks noChangeAspect="1"/>
          </p:cNvGraphicFramePr>
          <p:nvPr/>
        </p:nvGraphicFramePr>
        <p:xfrm>
          <a:off x="3505200" y="2100263"/>
          <a:ext cx="3200400" cy="1131887"/>
        </p:xfrm>
        <a:graphic>
          <a:graphicData uri="http://schemas.openxmlformats.org/presentationml/2006/ole">
            <mc:AlternateContent xmlns:mc="http://schemas.openxmlformats.org/markup-compatibility/2006">
              <mc:Choice xmlns:v="urn:schemas-microsoft-com:vml" Requires="v">
                <p:oleObj name="VISIO" r:id="rId2" imgW="7771320" imgH="2263680" progId="Visio.Drawing.6">
                  <p:embed/>
                </p:oleObj>
              </mc:Choice>
              <mc:Fallback>
                <p:oleObj name="VISIO" r:id="rId2" imgW="7771320" imgH="2263680" progId="Visio.Drawing.6">
                  <p:embed/>
                  <p:pic>
                    <p:nvPicPr>
                      <p:cNvPr id="5529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100263"/>
                        <a:ext cx="3200400"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1752600" y="2667000"/>
            <a:ext cx="1752600" cy="2514600"/>
            <a:chOff x="1104" y="1968"/>
            <a:chExt cx="1104" cy="1584"/>
          </a:xfrm>
        </p:grpSpPr>
        <p:sp>
          <p:nvSpPr>
            <p:cNvPr id="2295" name="Line 5"/>
            <p:cNvSpPr>
              <a:spLocks noChangeShapeType="1"/>
            </p:cNvSpPr>
            <p:nvPr/>
          </p:nvSpPr>
          <p:spPr bwMode="auto">
            <a:xfrm flipV="1">
              <a:off x="1104" y="1968"/>
              <a:ext cx="0" cy="1584"/>
            </a:xfrm>
            <a:prstGeom prst="line">
              <a:avLst/>
            </a:prstGeom>
            <a:noFill/>
            <a:ln w="76200">
              <a:solidFill>
                <a:srgbClr val="FF0000"/>
              </a:solidFill>
              <a:round/>
              <a:headEnd/>
              <a:tailEnd/>
            </a:ln>
          </p:spPr>
          <p:txBody>
            <a:bodyPr wrap="none"/>
            <a:lstStyle/>
            <a:p>
              <a:endParaRPr lang="en-US"/>
            </a:p>
          </p:txBody>
        </p:sp>
        <p:sp>
          <p:nvSpPr>
            <p:cNvPr id="2296" name="Line 6"/>
            <p:cNvSpPr>
              <a:spLocks noChangeShapeType="1"/>
            </p:cNvSpPr>
            <p:nvPr/>
          </p:nvSpPr>
          <p:spPr bwMode="auto">
            <a:xfrm>
              <a:off x="1104" y="1968"/>
              <a:ext cx="1104" cy="0"/>
            </a:xfrm>
            <a:prstGeom prst="line">
              <a:avLst/>
            </a:prstGeom>
            <a:noFill/>
            <a:ln w="76200">
              <a:solidFill>
                <a:srgbClr val="FF0000"/>
              </a:solidFill>
              <a:round/>
              <a:headEnd/>
              <a:tailEnd/>
            </a:ln>
          </p:spPr>
          <p:txBody>
            <a:bodyPr wrap="none"/>
            <a:lstStyle/>
            <a:p>
              <a:endParaRPr lang="en-US"/>
            </a:p>
          </p:txBody>
        </p:sp>
      </p:grpSp>
      <p:grpSp>
        <p:nvGrpSpPr>
          <p:cNvPr id="3" name="Group 7"/>
          <p:cNvGrpSpPr>
            <a:grpSpLocks/>
          </p:cNvGrpSpPr>
          <p:nvPr/>
        </p:nvGrpSpPr>
        <p:grpSpPr bwMode="auto">
          <a:xfrm>
            <a:off x="6248400" y="2667000"/>
            <a:ext cx="1676400" cy="2286000"/>
            <a:chOff x="3936" y="1968"/>
            <a:chExt cx="1056" cy="1440"/>
          </a:xfrm>
        </p:grpSpPr>
        <p:sp>
          <p:nvSpPr>
            <p:cNvPr id="2293" name="Line 8"/>
            <p:cNvSpPr>
              <a:spLocks noChangeShapeType="1"/>
            </p:cNvSpPr>
            <p:nvPr/>
          </p:nvSpPr>
          <p:spPr bwMode="auto">
            <a:xfrm>
              <a:off x="3936" y="1968"/>
              <a:ext cx="1056" cy="0"/>
            </a:xfrm>
            <a:prstGeom prst="line">
              <a:avLst/>
            </a:prstGeom>
            <a:noFill/>
            <a:ln w="76200">
              <a:solidFill>
                <a:srgbClr val="FF0000"/>
              </a:solidFill>
              <a:round/>
              <a:headEnd/>
              <a:tailEnd/>
            </a:ln>
          </p:spPr>
          <p:txBody>
            <a:bodyPr wrap="none"/>
            <a:lstStyle/>
            <a:p>
              <a:endParaRPr lang="en-US"/>
            </a:p>
          </p:txBody>
        </p:sp>
        <p:sp>
          <p:nvSpPr>
            <p:cNvPr id="2294" name="Line 9"/>
            <p:cNvSpPr>
              <a:spLocks noChangeShapeType="1"/>
            </p:cNvSpPr>
            <p:nvPr/>
          </p:nvSpPr>
          <p:spPr bwMode="auto">
            <a:xfrm>
              <a:off x="4992" y="1968"/>
              <a:ext cx="0" cy="1440"/>
            </a:xfrm>
            <a:prstGeom prst="line">
              <a:avLst/>
            </a:prstGeom>
            <a:noFill/>
            <a:ln w="76200">
              <a:solidFill>
                <a:srgbClr val="FF0000"/>
              </a:solidFill>
              <a:round/>
              <a:headEnd/>
              <a:tailEnd/>
            </a:ln>
          </p:spPr>
          <p:txBody>
            <a:bodyPr wrap="none"/>
            <a:lstStyle/>
            <a:p>
              <a:endParaRPr lang="en-US"/>
            </a:p>
          </p:txBody>
        </p:sp>
      </p:grpSp>
      <p:grpSp>
        <p:nvGrpSpPr>
          <p:cNvPr id="4" name="Group 10"/>
          <p:cNvGrpSpPr>
            <a:grpSpLocks/>
          </p:cNvGrpSpPr>
          <p:nvPr/>
        </p:nvGrpSpPr>
        <p:grpSpPr bwMode="auto">
          <a:xfrm>
            <a:off x="762000" y="4724400"/>
            <a:ext cx="2590800" cy="952500"/>
            <a:chOff x="912" y="2112"/>
            <a:chExt cx="4608" cy="1704"/>
          </a:xfrm>
        </p:grpSpPr>
        <p:sp>
          <p:nvSpPr>
            <p:cNvPr id="2204" name="Line 11"/>
            <p:cNvSpPr>
              <a:spLocks noChangeShapeType="1"/>
            </p:cNvSpPr>
            <p:nvPr/>
          </p:nvSpPr>
          <p:spPr bwMode="auto">
            <a:xfrm>
              <a:off x="960" y="2976"/>
              <a:ext cx="4512" cy="0"/>
            </a:xfrm>
            <a:prstGeom prst="line">
              <a:avLst/>
            </a:prstGeom>
            <a:noFill/>
            <a:ln w="76200">
              <a:solidFill>
                <a:srgbClr val="FF0000"/>
              </a:solidFill>
              <a:round/>
              <a:headEnd/>
              <a:tailEnd/>
            </a:ln>
          </p:spPr>
          <p:txBody>
            <a:bodyPr wrap="none"/>
            <a:lstStyle/>
            <a:p>
              <a:endParaRPr lang="en-US"/>
            </a:p>
          </p:txBody>
        </p:sp>
        <p:grpSp>
          <p:nvGrpSpPr>
            <p:cNvPr id="2205" name="Group 12"/>
            <p:cNvGrpSpPr>
              <a:grpSpLocks/>
            </p:cNvGrpSpPr>
            <p:nvPr/>
          </p:nvGrpSpPr>
          <p:grpSpPr bwMode="auto">
            <a:xfrm>
              <a:off x="2544" y="2976"/>
              <a:ext cx="192" cy="144"/>
              <a:chOff x="2544" y="2976"/>
              <a:chExt cx="192" cy="144"/>
            </a:xfrm>
          </p:grpSpPr>
          <p:sp>
            <p:nvSpPr>
              <p:cNvPr id="2289" name="Line 13"/>
              <p:cNvSpPr>
                <a:spLocks noChangeShapeType="1"/>
              </p:cNvSpPr>
              <p:nvPr/>
            </p:nvSpPr>
            <p:spPr bwMode="auto">
              <a:xfrm>
                <a:off x="2640" y="2976"/>
                <a:ext cx="0" cy="144"/>
              </a:xfrm>
              <a:prstGeom prst="line">
                <a:avLst/>
              </a:prstGeom>
              <a:noFill/>
              <a:ln w="76200">
                <a:solidFill>
                  <a:srgbClr val="FF0000"/>
                </a:solidFill>
                <a:round/>
                <a:headEnd/>
                <a:tailEnd/>
              </a:ln>
            </p:spPr>
            <p:txBody>
              <a:bodyPr wrap="none"/>
              <a:lstStyle/>
              <a:p>
                <a:endParaRPr lang="en-US"/>
              </a:p>
            </p:txBody>
          </p:sp>
          <p:grpSp>
            <p:nvGrpSpPr>
              <p:cNvPr id="2290" name="Group 14"/>
              <p:cNvGrpSpPr>
                <a:grpSpLocks/>
              </p:cNvGrpSpPr>
              <p:nvPr/>
            </p:nvGrpSpPr>
            <p:grpSpPr bwMode="auto">
              <a:xfrm>
                <a:off x="2544" y="2976"/>
                <a:ext cx="192" cy="96"/>
                <a:chOff x="1296" y="2256"/>
                <a:chExt cx="192" cy="96"/>
              </a:xfrm>
            </p:grpSpPr>
            <p:sp>
              <p:nvSpPr>
                <p:cNvPr id="2291" name="Line 15"/>
                <p:cNvSpPr>
                  <a:spLocks noChangeShapeType="1"/>
                </p:cNvSpPr>
                <p:nvPr/>
              </p:nvSpPr>
              <p:spPr bwMode="auto">
                <a:xfrm>
                  <a:off x="1296" y="2256"/>
                  <a:ext cx="192" cy="0"/>
                </a:xfrm>
                <a:prstGeom prst="line">
                  <a:avLst/>
                </a:prstGeom>
                <a:noFill/>
                <a:ln w="76200">
                  <a:solidFill>
                    <a:schemeClr val="tx1"/>
                  </a:solidFill>
                  <a:round/>
                  <a:headEnd/>
                  <a:tailEnd/>
                </a:ln>
              </p:spPr>
              <p:txBody>
                <a:bodyPr wrap="none"/>
                <a:lstStyle/>
                <a:p>
                  <a:endParaRPr lang="en-US"/>
                </a:p>
              </p:txBody>
            </p:sp>
            <p:sp>
              <p:nvSpPr>
                <p:cNvPr id="2292" name="Line 16"/>
                <p:cNvSpPr>
                  <a:spLocks noChangeShapeType="1"/>
                </p:cNvSpPr>
                <p:nvPr/>
              </p:nvSpPr>
              <p:spPr bwMode="auto">
                <a:xfrm>
                  <a:off x="1392" y="2256"/>
                  <a:ext cx="0" cy="96"/>
                </a:xfrm>
                <a:prstGeom prst="line">
                  <a:avLst/>
                </a:prstGeom>
                <a:noFill/>
                <a:ln w="76200">
                  <a:solidFill>
                    <a:schemeClr val="tx1"/>
                  </a:solidFill>
                  <a:round/>
                  <a:headEnd/>
                  <a:tailEnd/>
                </a:ln>
              </p:spPr>
              <p:txBody>
                <a:bodyPr wrap="none"/>
                <a:lstStyle/>
                <a:p>
                  <a:endParaRPr lang="en-US"/>
                </a:p>
              </p:txBody>
            </p:sp>
          </p:grpSp>
        </p:grpSp>
        <p:grpSp>
          <p:nvGrpSpPr>
            <p:cNvPr id="2206" name="Group 17"/>
            <p:cNvGrpSpPr>
              <a:grpSpLocks/>
            </p:cNvGrpSpPr>
            <p:nvPr/>
          </p:nvGrpSpPr>
          <p:grpSpPr bwMode="auto">
            <a:xfrm>
              <a:off x="1200" y="2976"/>
              <a:ext cx="192" cy="144"/>
              <a:chOff x="1200" y="2976"/>
              <a:chExt cx="192" cy="144"/>
            </a:xfrm>
          </p:grpSpPr>
          <p:sp>
            <p:nvSpPr>
              <p:cNvPr id="2285" name="Line 18"/>
              <p:cNvSpPr>
                <a:spLocks noChangeShapeType="1"/>
              </p:cNvSpPr>
              <p:nvPr/>
            </p:nvSpPr>
            <p:spPr bwMode="auto">
              <a:xfrm>
                <a:off x="1296" y="2976"/>
                <a:ext cx="0" cy="144"/>
              </a:xfrm>
              <a:prstGeom prst="line">
                <a:avLst/>
              </a:prstGeom>
              <a:noFill/>
              <a:ln w="76200">
                <a:solidFill>
                  <a:srgbClr val="FF0000"/>
                </a:solidFill>
                <a:round/>
                <a:headEnd/>
                <a:tailEnd/>
              </a:ln>
            </p:spPr>
            <p:txBody>
              <a:bodyPr wrap="none"/>
              <a:lstStyle/>
              <a:p>
                <a:endParaRPr lang="en-US"/>
              </a:p>
            </p:txBody>
          </p:sp>
          <p:grpSp>
            <p:nvGrpSpPr>
              <p:cNvPr id="2286" name="Group 19"/>
              <p:cNvGrpSpPr>
                <a:grpSpLocks/>
              </p:cNvGrpSpPr>
              <p:nvPr/>
            </p:nvGrpSpPr>
            <p:grpSpPr bwMode="auto">
              <a:xfrm>
                <a:off x="1200" y="2976"/>
                <a:ext cx="192" cy="96"/>
                <a:chOff x="1296" y="2256"/>
                <a:chExt cx="192" cy="96"/>
              </a:xfrm>
            </p:grpSpPr>
            <p:sp>
              <p:nvSpPr>
                <p:cNvPr id="2287" name="Line 20"/>
                <p:cNvSpPr>
                  <a:spLocks noChangeShapeType="1"/>
                </p:cNvSpPr>
                <p:nvPr/>
              </p:nvSpPr>
              <p:spPr bwMode="auto">
                <a:xfrm>
                  <a:off x="1296" y="2256"/>
                  <a:ext cx="192" cy="0"/>
                </a:xfrm>
                <a:prstGeom prst="line">
                  <a:avLst/>
                </a:prstGeom>
                <a:noFill/>
                <a:ln w="76200">
                  <a:solidFill>
                    <a:schemeClr val="tx1"/>
                  </a:solidFill>
                  <a:round/>
                  <a:headEnd/>
                  <a:tailEnd/>
                </a:ln>
              </p:spPr>
              <p:txBody>
                <a:bodyPr wrap="none"/>
                <a:lstStyle/>
                <a:p>
                  <a:endParaRPr lang="en-US"/>
                </a:p>
              </p:txBody>
            </p:sp>
            <p:sp>
              <p:nvSpPr>
                <p:cNvPr id="2288" name="Line 21"/>
                <p:cNvSpPr>
                  <a:spLocks noChangeShapeType="1"/>
                </p:cNvSpPr>
                <p:nvPr/>
              </p:nvSpPr>
              <p:spPr bwMode="auto">
                <a:xfrm>
                  <a:off x="1392" y="2256"/>
                  <a:ext cx="0" cy="96"/>
                </a:xfrm>
                <a:prstGeom prst="line">
                  <a:avLst/>
                </a:prstGeom>
                <a:noFill/>
                <a:ln w="76200">
                  <a:solidFill>
                    <a:schemeClr val="tx1"/>
                  </a:solidFill>
                  <a:round/>
                  <a:headEnd/>
                  <a:tailEnd/>
                </a:ln>
              </p:spPr>
              <p:txBody>
                <a:bodyPr wrap="none"/>
                <a:lstStyle/>
                <a:p>
                  <a:endParaRPr lang="en-US"/>
                </a:p>
              </p:txBody>
            </p:sp>
          </p:grpSp>
        </p:grpSp>
        <p:grpSp>
          <p:nvGrpSpPr>
            <p:cNvPr id="2207" name="Group 22"/>
            <p:cNvGrpSpPr>
              <a:grpSpLocks/>
            </p:cNvGrpSpPr>
            <p:nvPr/>
          </p:nvGrpSpPr>
          <p:grpSpPr bwMode="auto">
            <a:xfrm>
              <a:off x="5040" y="2736"/>
              <a:ext cx="192" cy="240"/>
              <a:chOff x="5040" y="2736"/>
              <a:chExt cx="192" cy="240"/>
            </a:xfrm>
          </p:grpSpPr>
          <p:sp>
            <p:nvSpPr>
              <p:cNvPr id="2281" name="Line 23"/>
              <p:cNvSpPr>
                <a:spLocks noChangeShapeType="1"/>
              </p:cNvSpPr>
              <p:nvPr/>
            </p:nvSpPr>
            <p:spPr bwMode="auto">
              <a:xfrm>
                <a:off x="5136" y="2736"/>
                <a:ext cx="0" cy="240"/>
              </a:xfrm>
              <a:prstGeom prst="line">
                <a:avLst/>
              </a:prstGeom>
              <a:noFill/>
              <a:ln w="76200">
                <a:solidFill>
                  <a:srgbClr val="FF0000"/>
                </a:solidFill>
                <a:round/>
                <a:headEnd/>
                <a:tailEnd/>
              </a:ln>
            </p:spPr>
            <p:txBody>
              <a:bodyPr wrap="none"/>
              <a:lstStyle/>
              <a:p>
                <a:endParaRPr lang="en-US"/>
              </a:p>
            </p:txBody>
          </p:sp>
          <p:grpSp>
            <p:nvGrpSpPr>
              <p:cNvPr id="2282" name="Group 24"/>
              <p:cNvGrpSpPr>
                <a:grpSpLocks/>
              </p:cNvGrpSpPr>
              <p:nvPr/>
            </p:nvGrpSpPr>
            <p:grpSpPr bwMode="auto">
              <a:xfrm>
                <a:off x="5040" y="2880"/>
                <a:ext cx="192" cy="96"/>
                <a:chOff x="1728" y="2304"/>
                <a:chExt cx="192" cy="96"/>
              </a:xfrm>
            </p:grpSpPr>
            <p:sp>
              <p:nvSpPr>
                <p:cNvPr id="2283" name="Line 25"/>
                <p:cNvSpPr>
                  <a:spLocks noChangeShapeType="1"/>
                </p:cNvSpPr>
                <p:nvPr/>
              </p:nvSpPr>
              <p:spPr bwMode="auto">
                <a:xfrm>
                  <a:off x="1728" y="2400"/>
                  <a:ext cx="192" cy="0"/>
                </a:xfrm>
                <a:prstGeom prst="line">
                  <a:avLst/>
                </a:prstGeom>
                <a:noFill/>
                <a:ln w="76200">
                  <a:solidFill>
                    <a:schemeClr val="tx1"/>
                  </a:solidFill>
                  <a:round/>
                  <a:headEnd/>
                  <a:tailEnd/>
                </a:ln>
              </p:spPr>
              <p:txBody>
                <a:bodyPr wrap="none"/>
                <a:lstStyle/>
                <a:p>
                  <a:endParaRPr lang="en-US"/>
                </a:p>
              </p:txBody>
            </p:sp>
            <p:sp>
              <p:nvSpPr>
                <p:cNvPr id="2284" name="Line 26"/>
                <p:cNvSpPr>
                  <a:spLocks noChangeShapeType="1"/>
                </p:cNvSpPr>
                <p:nvPr/>
              </p:nvSpPr>
              <p:spPr bwMode="auto">
                <a:xfrm flipV="1">
                  <a:off x="1824" y="2304"/>
                  <a:ext cx="0" cy="96"/>
                </a:xfrm>
                <a:prstGeom prst="line">
                  <a:avLst/>
                </a:prstGeom>
                <a:noFill/>
                <a:ln w="76200">
                  <a:solidFill>
                    <a:schemeClr val="tx1"/>
                  </a:solidFill>
                  <a:round/>
                  <a:headEnd/>
                  <a:tailEnd/>
                </a:ln>
              </p:spPr>
              <p:txBody>
                <a:bodyPr wrap="none"/>
                <a:lstStyle/>
                <a:p>
                  <a:endParaRPr lang="en-US"/>
                </a:p>
              </p:txBody>
            </p:sp>
          </p:grpSp>
        </p:grpSp>
        <p:grpSp>
          <p:nvGrpSpPr>
            <p:cNvPr id="2208" name="Group 27"/>
            <p:cNvGrpSpPr>
              <a:grpSpLocks/>
            </p:cNvGrpSpPr>
            <p:nvPr/>
          </p:nvGrpSpPr>
          <p:grpSpPr bwMode="auto">
            <a:xfrm>
              <a:off x="3840" y="2784"/>
              <a:ext cx="192" cy="192"/>
              <a:chOff x="3840" y="2784"/>
              <a:chExt cx="192" cy="192"/>
            </a:xfrm>
          </p:grpSpPr>
          <p:sp>
            <p:nvSpPr>
              <p:cNvPr id="2277" name="Line 28"/>
              <p:cNvSpPr>
                <a:spLocks noChangeShapeType="1"/>
              </p:cNvSpPr>
              <p:nvPr/>
            </p:nvSpPr>
            <p:spPr bwMode="auto">
              <a:xfrm>
                <a:off x="3936" y="2784"/>
                <a:ext cx="0" cy="192"/>
              </a:xfrm>
              <a:prstGeom prst="line">
                <a:avLst/>
              </a:prstGeom>
              <a:noFill/>
              <a:ln w="76200">
                <a:solidFill>
                  <a:srgbClr val="FF0000"/>
                </a:solidFill>
                <a:round/>
                <a:headEnd/>
                <a:tailEnd/>
              </a:ln>
            </p:spPr>
            <p:txBody>
              <a:bodyPr wrap="none"/>
              <a:lstStyle/>
              <a:p>
                <a:endParaRPr lang="en-US"/>
              </a:p>
            </p:txBody>
          </p:sp>
          <p:grpSp>
            <p:nvGrpSpPr>
              <p:cNvPr id="2278" name="Group 29"/>
              <p:cNvGrpSpPr>
                <a:grpSpLocks/>
              </p:cNvGrpSpPr>
              <p:nvPr/>
            </p:nvGrpSpPr>
            <p:grpSpPr bwMode="auto">
              <a:xfrm>
                <a:off x="3840" y="2880"/>
                <a:ext cx="192" cy="96"/>
                <a:chOff x="1728" y="2304"/>
                <a:chExt cx="192" cy="96"/>
              </a:xfrm>
            </p:grpSpPr>
            <p:sp>
              <p:nvSpPr>
                <p:cNvPr id="2279" name="Line 30"/>
                <p:cNvSpPr>
                  <a:spLocks noChangeShapeType="1"/>
                </p:cNvSpPr>
                <p:nvPr/>
              </p:nvSpPr>
              <p:spPr bwMode="auto">
                <a:xfrm>
                  <a:off x="1728" y="2400"/>
                  <a:ext cx="192" cy="0"/>
                </a:xfrm>
                <a:prstGeom prst="line">
                  <a:avLst/>
                </a:prstGeom>
                <a:noFill/>
                <a:ln w="76200">
                  <a:solidFill>
                    <a:schemeClr val="tx1"/>
                  </a:solidFill>
                  <a:round/>
                  <a:headEnd/>
                  <a:tailEnd/>
                </a:ln>
              </p:spPr>
              <p:txBody>
                <a:bodyPr wrap="none"/>
                <a:lstStyle/>
                <a:p>
                  <a:endParaRPr lang="en-US"/>
                </a:p>
              </p:txBody>
            </p:sp>
            <p:sp>
              <p:nvSpPr>
                <p:cNvPr id="2280" name="Line 31"/>
                <p:cNvSpPr>
                  <a:spLocks noChangeShapeType="1"/>
                </p:cNvSpPr>
                <p:nvPr/>
              </p:nvSpPr>
              <p:spPr bwMode="auto">
                <a:xfrm flipV="1">
                  <a:off x="1824" y="2304"/>
                  <a:ext cx="0" cy="96"/>
                </a:xfrm>
                <a:prstGeom prst="line">
                  <a:avLst/>
                </a:prstGeom>
                <a:noFill/>
                <a:ln w="76200">
                  <a:solidFill>
                    <a:schemeClr val="tx1"/>
                  </a:solidFill>
                  <a:round/>
                  <a:headEnd/>
                  <a:tailEnd/>
                </a:ln>
              </p:spPr>
              <p:txBody>
                <a:bodyPr wrap="none"/>
                <a:lstStyle/>
                <a:p>
                  <a:endParaRPr lang="en-US"/>
                </a:p>
              </p:txBody>
            </p:sp>
          </p:grpSp>
        </p:grpSp>
        <p:grpSp>
          <p:nvGrpSpPr>
            <p:cNvPr id="2209" name="Group 32"/>
            <p:cNvGrpSpPr>
              <a:grpSpLocks/>
            </p:cNvGrpSpPr>
            <p:nvPr/>
          </p:nvGrpSpPr>
          <p:grpSpPr bwMode="auto">
            <a:xfrm>
              <a:off x="912" y="2880"/>
              <a:ext cx="4608" cy="192"/>
              <a:chOff x="912" y="2880"/>
              <a:chExt cx="4608" cy="192"/>
            </a:xfrm>
          </p:grpSpPr>
          <p:grpSp>
            <p:nvGrpSpPr>
              <p:cNvPr id="2271" name="Group 33"/>
              <p:cNvGrpSpPr>
                <a:grpSpLocks/>
              </p:cNvGrpSpPr>
              <p:nvPr/>
            </p:nvGrpSpPr>
            <p:grpSpPr bwMode="auto">
              <a:xfrm>
                <a:off x="912" y="2880"/>
                <a:ext cx="96" cy="192"/>
                <a:chOff x="1584" y="2256"/>
                <a:chExt cx="96" cy="192"/>
              </a:xfrm>
            </p:grpSpPr>
            <p:sp>
              <p:nvSpPr>
                <p:cNvPr id="2275" name="Line 34"/>
                <p:cNvSpPr>
                  <a:spLocks noChangeShapeType="1"/>
                </p:cNvSpPr>
                <p:nvPr/>
              </p:nvSpPr>
              <p:spPr bwMode="auto">
                <a:xfrm>
                  <a:off x="1584" y="2256"/>
                  <a:ext cx="0" cy="192"/>
                </a:xfrm>
                <a:prstGeom prst="line">
                  <a:avLst/>
                </a:prstGeom>
                <a:noFill/>
                <a:ln w="76200">
                  <a:solidFill>
                    <a:schemeClr val="tx1"/>
                  </a:solidFill>
                  <a:round/>
                  <a:headEnd/>
                  <a:tailEnd/>
                </a:ln>
              </p:spPr>
              <p:txBody>
                <a:bodyPr wrap="none"/>
                <a:lstStyle/>
                <a:p>
                  <a:endParaRPr lang="en-US"/>
                </a:p>
              </p:txBody>
            </p:sp>
            <p:sp>
              <p:nvSpPr>
                <p:cNvPr id="2276" name="Line 35"/>
                <p:cNvSpPr>
                  <a:spLocks noChangeShapeType="1"/>
                </p:cNvSpPr>
                <p:nvPr/>
              </p:nvSpPr>
              <p:spPr bwMode="auto">
                <a:xfrm>
                  <a:off x="1584" y="2352"/>
                  <a:ext cx="96" cy="0"/>
                </a:xfrm>
                <a:prstGeom prst="line">
                  <a:avLst/>
                </a:prstGeom>
                <a:noFill/>
                <a:ln w="76200">
                  <a:solidFill>
                    <a:schemeClr val="tx1"/>
                  </a:solidFill>
                  <a:round/>
                  <a:headEnd/>
                  <a:tailEnd/>
                </a:ln>
              </p:spPr>
              <p:txBody>
                <a:bodyPr wrap="none"/>
                <a:lstStyle/>
                <a:p>
                  <a:endParaRPr lang="en-US"/>
                </a:p>
              </p:txBody>
            </p:sp>
          </p:grpSp>
          <p:grpSp>
            <p:nvGrpSpPr>
              <p:cNvPr id="2272" name="Group 36"/>
              <p:cNvGrpSpPr>
                <a:grpSpLocks/>
              </p:cNvGrpSpPr>
              <p:nvPr/>
            </p:nvGrpSpPr>
            <p:grpSpPr bwMode="auto">
              <a:xfrm>
                <a:off x="5424" y="2880"/>
                <a:ext cx="96" cy="192"/>
                <a:chOff x="1824" y="2112"/>
                <a:chExt cx="96" cy="192"/>
              </a:xfrm>
            </p:grpSpPr>
            <p:sp>
              <p:nvSpPr>
                <p:cNvPr id="2273" name="Line 37"/>
                <p:cNvSpPr>
                  <a:spLocks noChangeShapeType="1"/>
                </p:cNvSpPr>
                <p:nvPr/>
              </p:nvSpPr>
              <p:spPr bwMode="auto">
                <a:xfrm>
                  <a:off x="1920" y="2112"/>
                  <a:ext cx="0" cy="192"/>
                </a:xfrm>
                <a:prstGeom prst="line">
                  <a:avLst/>
                </a:prstGeom>
                <a:noFill/>
                <a:ln w="76200">
                  <a:solidFill>
                    <a:schemeClr val="tx1"/>
                  </a:solidFill>
                  <a:round/>
                  <a:headEnd/>
                  <a:tailEnd/>
                </a:ln>
              </p:spPr>
              <p:txBody>
                <a:bodyPr wrap="none"/>
                <a:lstStyle/>
                <a:p>
                  <a:endParaRPr lang="en-US"/>
                </a:p>
              </p:txBody>
            </p:sp>
            <p:sp>
              <p:nvSpPr>
                <p:cNvPr id="2274" name="Line 38"/>
                <p:cNvSpPr>
                  <a:spLocks noChangeShapeType="1"/>
                </p:cNvSpPr>
                <p:nvPr/>
              </p:nvSpPr>
              <p:spPr bwMode="auto">
                <a:xfrm flipH="1">
                  <a:off x="1824" y="2208"/>
                  <a:ext cx="96" cy="0"/>
                </a:xfrm>
                <a:prstGeom prst="line">
                  <a:avLst/>
                </a:prstGeom>
                <a:noFill/>
                <a:ln w="76200">
                  <a:solidFill>
                    <a:schemeClr val="tx1"/>
                  </a:solidFill>
                  <a:round/>
                  <a:headEnd/>
                  <a:tailEnd/>
                </a:ln>
              </p:spPr>
              <p:txBody>
                <a:bodyPr wrap="none"/>
                <a:lstStyle/>
                <a:p>
                  <a:endParaRPr lang="en-US"/>
                </a:p>
              </p:txBody>
            </p:sp>
          </p:grpSp>
        </p:grpSp>
        <p:grpSp>
          <p:nvGrpSpPr>
            <p:cNvPr id="2210" name="Group 39"/>
            <p:cNvGrpSpPr>
              <a:grpSpLocks/>
            </p:cNvGrpSpPr>
            <p:nvPr/>
          </p:nvGrpSpPr>
          <p:grpSpPr bwMode="auto">
            <a:xfrm>
              <a:off x="960" y="2112"/>
              <a:ext cx="4512" cy="1704"/>
              <a:chOff x="960" y="2112"/>
              <a:chExt cx="4512" cy="1704"/>
            </a:xfrm>
          </p:grpSpPr>
          <p:grpSp>
            <p:nvGrpSpPr>
              <p:cNvPr id="2211" name="Group 40"/>
              <p:cNvGrpSpPr>
                <a:grpSpLocks/>
              </p:cNvGrpSpPr>
              <p:nvPr/>
            </p:nvGrpSpPr>
            <p:grpSpPr bwMode="auto">
              <a:xfrm>
                <a:off x="960" y="3120"/>
                <a:ext cx="698" cy="696"/>
                <a:chOff x="3840" y="0"/>
                <a:chExt cx="698" cy="696"/>
              </a:xfrm>
            </p:grpSpPr>
            <p:grpSp>
              <p:nvGrpSpPr>
                <p:cNvPr id="5" name="Group 41"/>
                <p:cNvGrpSpPr>
                  <a:grpSpLocks/>
                </p:cNvGrpSpPr>
                <p:nvPr/>
              </p:nvGrpSpPr>
              <p:grpSpPr bwMode="auto">
                <a:xfrm>
                  <a:off x="3840" y="503"/>
                  <a:ext cx="698" cy="193"/>
                  <a:chOff x="4745" y="3239"/>
                  <a:chExt cx="698" cy="193"/>
                </a:xfrm>
              </p:grpSpPr>
              <p:sp>
                <p:nvSpPr>
                  <p:cNvPr id="2266" name="Rectangle 42"/>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267" name="Rectangle 43"/>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268" name="Freeform 44"/>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269" name="Freeform 45"/>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270" name="Freeform 46"/>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258" name="Rectangle 47"/>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259" name="Rectangle 48"/>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260" name="Rectangle 49"/>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261" name="Group 50"/>
                <p:cNvGrpSpPr>
                  <a:grpSpLocks/>
                </p:cNvGrpSpPr>
                <p:nvPr/>
              </p:nvGrpSpPr>
              <p:grpSpPr bwMode="auto">
                <a:xfrm>
                  <a:off x="3895" y="0"/>
                  <a:ext cx="611" cy="428"/>
                  <a:chOff x="3744" y="2592"/>
                  <a:chExt cx="611" cy="428"/>
                </a:xfrm>
              </p:grpSpPr>
              <p:sp>
                <p:nvSpPr>
                  <p:cNvPr id="2262" name="Rectangle 51"/>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263" name="Freeform 52"/>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264" name="Freeform 53"/>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265" name="Rectangle 54"/>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nvGrpSpPr>
              <p:cNvPr id="2212" name="Group 55"/>
              <p:cNvGrpSpPr>
                <a:grpSpLocks/>
              </p:cNvGrpSpPr>
              <p:nvPr/>
            </p:nvGrpSpPr>
            <p:grpSpPr bwMode="auto">
              <a:xfrm>
                <a:off x="2326" y="3120"/>
                <a:ext cx="698" cy="696"/>
                <a:chOff x="3840" y="0"/>
                <a:chExt cx="698" cy="696"/>
              </a:xfrm>
            </p:grpSpPr>
            <p:grpSp>
              <p:nvGrpSpPr>
                <p:cNvPr id="2243" name="Group 56"/>
                <p:cNvGrpSpPr>
                  <a:grpSpLocks/>
                </p:cNvGrpSpPr>
                <p:nvPr/>
              </p:nvGrpSpPr>
              <p:grpSpPr bwMode="auto">
                <a:xfrm>
                  <a:off x="3840" y="503"/>
                  <a:ext cx="698" cy="193"/>
                  <a:chOff x="4745" y="3239"/>
                  <a:chExt cx="698" cy="193"/>
                </a:xfrm>
              </p:grpSpPr>
              <p:sp>
                <p:nvSpPr>
                  <p:cNvPr id="2252" name="Rectangle 57"/>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253" name="Rectangle 58"/>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254" name="Freeform 59"/>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255" name="Freeform 60"/>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256" name="Freeform 61"/>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244" name="Rectangle 62"/>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245" name="Rectangle 63"/>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246" name="Rectangle 64"/>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6" name="Group 65"/>
                <p:cNvGrpSpPr>
                  <a:grpSpLocks/>
                </p:cNvGrpSpPr>
                <p:nvPr/>
              </p:nvGrpSpPr>
              <p:grpSpPr bwMode="auto">
                <a:xfrm>
                  <a:off x="3895" y="0"/>
                  <a:ext cx="611" cy="428"/>
                  <a:chOff x="3744" y="2592"/>
                  <a:chExt cx="611" cy="428"/>
                </a:xfrm>
              </p:grpSpPr>
              <p:sp>
                <p:nvSpPr>
                  <p:cNvPr id="2248" name="Rectangle 66"/>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249" name="Freeform 67"/>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250" name="Freeform 68"/>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251" name="Rectangle 69"/>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nvGrpSpPr>
              <p:cNvPr id="2213" name="Group 70"/>
              <p:cNvGrpSpPr>
                <a:grpSpLocks/>
              </p:cNvGrpSpPr>
              <p:nvPr/>
            </p:nvGrpSpPr>
            <p:grpSpPr bwMode="auto">
              <a:xfrm>
                <a:off x="3574" y="2112"/>
                <a:ext cx="698" cy="696"/>
                <a:chOff x="3840" y="0"/>
                <a:chExt cx="698" cy="696"/>
              </a:xfrm>
            </p:grpSpPr>
            <p:grpSp>
              <p:nvGrpSpPr>
                <p:cNvPr id="2229" name="Group 71"/>
                <p:cNvGrpSpPr>
                  <a:grpSpLocks/>
                </p:cNvGrpSpPr>
                <p:nvPr/>
              </p:nvGrpSpPr>
              <p:grpSpPr bwMode="auto">
                <a:xfrm>
                  <a:off x="3840" y="503"/>
                  <a:ext cx="698" cy="193"/>
                  <a:chOff x="4745" y="3239"/>
                  <a:chExt cx="698" cy="193"/>
                </a:xfrm>
              </p:grpSpPr>
              <p:sp>
                <p:nvSpPr>
                  <p:cNvPr id="2238" name="Rectangle 72"/>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239" name="Rectangle 73"/>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240" name="Freeform 74"/>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241" name="Freeform 75"/>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242" name="Freeform 76"/>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230" name="Rectangle 77"/>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231" name="Rectangle 78"/>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232" name="Rectangle 79"/>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233" name="Group 80"/>
                <p:cNvGrpSpPr>
                  <a:grpSpLocks/>
                </p:cNvGrpSpPr>
                <p:nvPr/>
              </p:nvGrpSpPr>
              <p:grpSpPr bwMode="auto">
                <a:xfrm>
                  <a:off x="3895" y="0"/>
                  <a:ext cx="611" cy="428"/>
                  <a:chOff x="3744" y="2592"/>
                  <a:chExt cx="611" cy="428"/>
                </a:xfrm>
              </p:grpSpPr>
              <p:sp>
                <p:nvSpPr>
                  <p:cNvPr id="2234" name="Rectangle 81"/>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235" name="Freeform 82"/>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236" name="Freeform 83"/>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237" name="Rectangle 84"/>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nvGrpSpPr>
              <p:cNvPr id="2214" name="Group 85"/>
              <p:cNvGrpSpPr>
                <a:grpSpLocks/>
              </p:cNvGrpSpPr>
              <p:nvPr/>
            </p:nvGrpSpPr>
            <p:grpSpPr bwMode="auto">
              <a:xfrm>
                <a:off x="4774" y="2112"/>
                <a:ext cx="698" cy="696"/>
                <a:chOff x="3840" y="0"/>
                <a:chExt cx="698" cy="696"/>
              </a:xfrm>
            </p:grpSpPr>
            <p:grpSp>
              <p:nvGrpSpPr>
                <p:cNvPr id="2215" name="Group 86"/>
                <p:cNvGrpSpPr>
                  <a:grpSpLocks/>
                </p:cNvGrpSpPr>
                <p:nvPr/>
              </p:nvGrpSpPr>
              <p:grpSpPr bwMode="auto">
                <a:xfrm>
                  <a:off x="3840" y="503"/>
                  <a:ext cx="698" cy="193"/>
                  <a:chOff x="4745" y="3239"/>
                  <a:chExt cx="698" cy="193"/>
                </a:xfrm>
              </p:grpSpPr>
              <p:sp>
                <p:nvSpPr>
                  <p:cNvPr id="2224" name="Rectangle 87"/>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225" name="Rectangle 88"/>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226" name="Freeform 89"/>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227" name="Freeform 90"/>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228" name="Freeform 91"/>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216" name="Rectangle 92"/>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217" name="Rectangle 93"/>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218" name="Rectangle 94"/>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219" name="Group 95"/>
                <p:cNvGrpSpPr>
                  <a:grpSpLocks/>
                </p:cNvGrpSpPr>
                <p:nvPr/>
              </p:nvGrpSpPr>
              <p:grpSpPr bwMode="auto">
                <a:xfrm>
                  <a:off x="3895" y="0"/>
                  <a:ext cx="611" cy="428"/>
                  <a:chOff x="3744" y="2592"/>
                  <a:chExt cx="611" cy="428"/>
                </a:xfrm>
              </p:grpSpPr>
              <p:sp>
                <p:nvSpPr>
                  <p:cNvPr id="2220" name="Rectangle 96"/>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221" name="Freeform 97"/>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222" name="Freeform 98"/>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223" name="Rectangle 99"/>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grpSp>
      <p:grpSp>
        <p:nvGrpSpPr>
          <p:cNvPr id="29" name="Group 100"/>
          <p:cNvGrpSpPr>
            <a:grpSpLocks/>
          </p:cNvGrpSpPr>
          <p:nvPr/>
        </p:nvGrpSpPr>
        <p:grpSpPr bwMode="auto">
          <a:xfrm>
            <a:off x="3810000" y="4572000"/>
            <a:ext cx="2743200" cy="1219200"/>
            <a:chOff x="2400" y="2880"/>
            <a:chExt cx="1728" cy="768"/>
          </a:xfrm>
        </p:grpSpPr>
        <p:grpSp>
          <p:nvGrpSpPr>
            <p:cNvPr id="2142" name="Group 101"/>
            <p:cNvGrpSpPr>
              <a:grpSpLocks/>
            </p:cNvGrpSpPr>
            <p:nvPr/>
          </p:nvGrpSpPr>
          <p:grpSpPr bwMode="auto">
            <a:xfrm>
              <a:off x="2676" y="3206"/>
              <a:ext cx="454" cy="250"/>
              <a:chOff x="1584" y="2880"/>
              <a:chExt cx="1104" cy="624"/>
            </a:xfrm>
          </p:grpSpPr>
          <p:sp>
            <p:nvSpPr>
              <p:cNvPr id="2201" name="Line 102"/>
              <p:cNvSpPr>
                <a:spLocks noChangeShapeType="1"/>
              </p:cNvSpPr>
              <p:nvPr/>
            </p:nvSpPr>
            <p:spPr bwMode="auto">
              <a:xfrm>
                <a:off x="1584" y="2880"/>
                <a:ext cx="288" cy="0"/>
              </a:xfrm>
              <a:prstGeom prst="line">
                <a:avLst/>
              </a:prstGeom>
              <a:noFill/>
              <a:ln w="76200">
                <a:solidFill>
                  <a:srgbClr val="FF0000"/>
                </a:solidFill>
                <a:round/>
                <a:headEnd/>
                <a:tailEnd/>
              </a:ln>
            </p:spPr>
            <p:txBody>
              <a:bodyPr wrap="none"/>
              <a:lstStyle/>
              <a:p>
                <a:endParaRPr lang="en-US"/>
              </a:p>
            </p:txBody>
          </p:sp>
          <p:sp>
            <p:nvSpPr>
              <p:cNvPr id="2202" name="Line 103"/>
              <p:cNvSpPr>
                <a:spLocks noChangeShapeType="1"/>
              </p:cNvSpPr>
              <p:nvPr/>
            </p:nvSpPr>
            <p:spPr bwMode="auto">
              <a:xfrm>
                <a:off x="1872" y="2880"/>
                <a:ext cx="0" cy="624"/>
              </a:xfrm>
              <a:prstGeom prst="line">
                <a:avLst/>
              </a:prstGeom>
              <a:noFill/>
              <a:ln w="76200">
                <a:solidFill>
                  <a:srgbClr val="FF0000"/>
                </a:solidFill>
                <a:round/>
                <a:headEnd/>
                <a:tailEnd/>
              </a:ln>
            </p:spPr>
            <p:txBody>
              <a:bodyPr wrap="none"/>
              <a:lstStyle/>
              <a:p>
                <a:endParaRPr lang="en-US"/>
              </a:p>
            </p:txBody>
          </p:sp>
          <p:sp>
            <p:nvSpPr>
              <p:cNvPr id="2203" name="Line 104"/>
              <p:cNvSpPr>
                <a:spLocks noChangeShapeType="1"/>
              </p:cNvSpPr>
              <p:nvPr/>
            </p:nvSpPr>
            <p:spPr bwMode="auto">
              <a:xfrm>
                <a:off x="1872" y="3504"/>
                <a:ext cx="816" cy="0"/>
              </a:xfrm>
              <a:prstGeom prst="line">
                <a:avLst/>
              </a:prstGeom>
              <a:noFill/>
              <a:ln w="76200">
                <a:solidFill>
                  <a:srgbClr val="FF0000"/>
                </a:solidFill>
                <a:round/>
                <a:headEnd/>
                <a:tailEnd/>
              </a:ln>
            </p:spPr>
            <p:txBody>
              <a:bodyPr wrap="none"/>
              <a:lstStyle/>
              <a:p>
                <a:endParaRPr lang="en-US"/>
              </a:p>
            </p:txBody>
          </p:sp>
        </p:grpSp>
        <p:grpSp>
          <p:nvGrpSpPr>
            <p:cNvPr id="2143" name="Group 105"/>
            <p:cNvGrpSpPr>
              <a:grpSpLocks/>
            </p:cNvGrpSpPr>
            <p:nvPr/>
          </p:nvGrpSpPr>
          <p:grpSpPr bwMode="auto">
            <a:xfrm>
              <a:off x="2657" y="2880"/>
              <a:ext cx="493" cy="230"/>
              <a:chOff x="1536" y="2064"/>
              <a:chExt cx="1200" cy="576"/>
            </a:xfrm>
          </p:grpSpPr>
          <p:sp>
            <p:nvSpPr>
              <p:cNvPr id="2198" name="Line 106"/>
              <p:cNvSpPr>
                <a:spLocks noChangeShapeType="1"/>
              </p:cNvSpPr>
              <p:nvPr/>
            </p:nvSpPr>
            <p:spPr bwMode="auto">
              <a:xfrm>
                <a:off x="1536" y="2640"/>
                <a:ext cx="336" cy="0"/>
              </a:xfrm>
              <a:prstGeom prst="line">
                <a:avLst/>
              </a:prstGeom>
              <a:noFill/>
              <a:ln w="76200">
                <a:solidFill>
                  <a:srgbClr val="FF0000"/>
                </a:solidFill>
                <a:round/>
                <a:headEnd/>
                <a:tailEnd/>
              </a:ln>
            </p:spPr>
            <p:txBody>
              <a:bodyPr wrap="none"/>
              <a:lstStyle/>
              <a:p>
                <a:endParaRPr lang="en-US"/>
              </a:p>
            </p:txBody>
          </p:sp>
          <p:sp>
            <p:nvSpPr>
              <p:cNvPr id="2199" name="Line 107"/>
              <p:cNvSpPr>
                <a:spLocks noChangeShapeType="1"/>
              </p:cNvSpPr>
              <p:nvPr/>
            </p:nvSpPr>
            <p:spPr bwMode="auto">
              <a:xfrm flipV="1">
                <a:off x="1872" y="2064"/>
                <a:ext cx="0" cy="576"/>
              </a:xfrm>
              <a:prstGeom prst="line">
                <a:avLst/>
              </a:prstGeom>
              <a:noFill/>
              <a:ln w="76200">
                <a:solidFill>
                  <a:srgbClr val="FF0000"/>
                </a:solidFill>
                <a:round/>
                <a:headEnd/>
                <a:tailEnd/>
              </a:ln>
            </p:spPr>
            <p:txBody>
              <a:bodyPr wrap="none"/>
              <a:lstStyle/>
              <a:p>
                <a:endParaRPr lang="en-US"/>
              </a:p>
            </p:txBody>
          </p:sp>
          <p:sp>
            <p:nvSpPr>
              <p:cNvPr id="2200" name="Line 108"/>
              <p:cNvSpPr>
                <a:spLocks noChangeShapeType="1"/>
              </p:cNvSpPr>
              <p:nvPr/>
            </p:nvSpPr>
            <p:spPr bwMode="auto">
              <a:xfrm flipV="1">
                <a:off x="1872" y="2064"/>
                <a:ext cx="864" cy="0"/>
              </a:xfrm>
              <a:prstGeom prst="line">
                <a:avLst/>
              </a:prstGeom>
              <a:noFill/>
              <a:ln w="76200">
                <a:solidFill>
                  <a:srgbClr val="FF0000"/>
                </a:solidFill>
                <a:round/>
                <a:headEnd/>
                <a:tailEnd/>
              </a:ln>
            </p:spPr>
            <p:txBody>
              <a:bodyPr wrap="none"/>
              <a:lstStyle/>
              <a:p>
                <a:endParaRPr lang="en-US"/>
              </a:p>
            </p:txBody>
          </p:sp>
        </p:grpSp>
        <p:grpSp>
          <p:nvGrpSpPr>
            <p:cNvPr id="2144" name="Group 109"/>
            <p:cNvGrpSpPr>
              <a:grpSpLocks/>
            </p:cNvGrpSpPr>
            <p:nvPr/>
          </p:nvGrpSpPr>
          <p:grpSpPr bwMode="auto">
            <a:xfrm>
              <a:off x="3367" y="2880"/>
              <a:ext cx="494" cy="576"/>
              <a:chOff x="3264" y="2064"/>
              <a:chExt cx="1200" cy="1440"/>
            </a:xfrm>
          </p:grpSpPr>
          <p:grpSp>
            <p:nvGrpSpPr>
              <p:cNvPr id="2190" name="Group 110"/>
              <p:cNvGrpSpPr>
                <a:grpSpLocks/>
              </p:cNvGrpSpPr>
              <p:nvPr/>
            </p:nvGrpSpPr>
            <p:grpSpPr bwMode="auto">
              <a:xfrm>
                <a:off x="3312" y="2064"/>
                <a:ext cx="1152" cy="576"/>
                <a:chOff x="3312" y="2064"/>
                <a:chExt cx="1152" cy="576"/>
              </a:xfrm>
            </p:grpSpPr>
            <p:sp>
              <p:nvSpPr>
                <p:cNvPr id="2195" name="Line 111"/>
                <p:cNvSpPr>
                  <a:spLocks noChangeShapeType="1"/>
                </p:cNvSpPr>
                <p:nvPr/>
              </p:nvSpPr>
              <p:spPr bwMode="auto">
                <a:xfrm>
                  <a:off x="3312" y="2064"/>
                  <a:ext cx="864" cy="0"/>
                </a:xfrm>
                <a:prstGeom prst="line">
                  <a:avLst/>
                </a:prstGeom>
                <a:noFill/>
                <a:ln w="76200">
                  <a:solidFill>
                    <a:srgbClr val="FF0000"/>
                  </a:solidFill>
                  <a:round/>
                  <a:headEnd/>
                  <a:tailEnd/>
                </a:ln>
              </p:spPr>
              <p:txBody>
                <a:bodyPr wrap="none"/>
                <a:lstStyle/>
                <a:p>
                  <a:endParaRPr lang="en-US"/>
                </a:p>
              </p:txBody>
            </p:sp>
            <p:sp>
              <p:nvSpPr>
                <p:cNvPr id="2196" name="Line 112"/>
                <p:cNvSpPr>
                  <a:spLocks noChangeShapeType="1"/>
                </p:cNvSpPr>
                <p:nvPr/>
              </p:nvSpPr>
              <p:spPr bwMode="auto">
                <a:xfrm>
                  <a:off x="4176" y="2064"/>
                  <a:ext cx="0" cy="576"/>
                </a:xfrm>
                <a:prstGeom prst="line">
                  <a:avLst/>
                </a:prstGeom>
                <a:noFill/>
                <a:ln w="76200">
                  <a:solidFill>
                    <a:srgbClr val="FF0000"/>
                  </a:solidFill>
                  <a:round/>
                  <a:headEnd/>
                  <a:tailEnd/>
                </a:ln>
              </p:spPr>
              <p:txBody>
                <a:bodyPr wrap="none"/>
                <a:lstStyle/>
                <a:p>
                  <a:endParaRPr lang="en-US"/>
                </a:p>
              </p:txBody>
            </p:sp>
            <p:sp>
              <p:nvSpPr>
                <p:cNvPr id="2197" name="Line 113"/>
                <p:cNvSpPr>
                  <a:spLocks noChangeShapeType="1"/>
                </p:cNvSpPr>
                <p:nvPr/>
              </p:nvSpPr>
              <p:spPr bwMode="auto">
                <a:xfrm>
                  <a:off x="4176" y="2640"/>
                  <a:ext cx="288" cy="0"/>
                </a:xfrm>
                <a:prstGeom prst="line">
                  <a:avLst/>
                </a:prstGeom>
                <a:noFill/>
                <a:ln w="76200">
                  <a:solidFill>
                    <a:srgbClr val="FF0000"/>
                  </a:solidFill>
                  <a:round/>
                  <a:headEnd/>
                  <a:tailEnd/>
                </a:ln>
              </p:spPr>
              <p:txBody>
                <a:bodyPr wrap="none"/>
                <a:lstStyle/>
                <a:p>
                  <a:endParaRPr lang="en-US"/>
                </a:p>
              </p:txBody>
            </p:sp>
          </p:grpSp>
          <p:grpSp>
            <p:nvGrpSpPr>
              <p:cNvPr id="2191" name="Group 114"/>
              <p:cNvGrpSpPr>
                <a:grpSpLocks/>
              </p:cNvGrpSpPr>
              <p:nvPr/>
            </p:nvGrpSpPr>
            <p:grpSpPr bwMode="auto">
              <a:xfrm>
                <a:off x="3264" y="2928"/>
                <a:ext cx="1152" cy="576"/>
                <a:chOff x="3264" y="2928"/>
                <a:chExt cx="1152" cy="576"/>
              </a:xfrm>
            </p:grpSpPr>
            <p:sp>
              <p:nvSpPr>
                <p:cNvPr id="2192" name="Line 115"/>
                <p:cNvSpPr>
                  <a:spLocks noChangeShapeType="1"/>
                </p:cNvSpPr>
                <p:nvPr/>
              </p:nvSpPr>
              <p:spPr bwMode="auto">
                <a:xfrm>
                  <a:off x="3264" y="3504"/>
                  <a:ext cx="912" cy="0"/>
                </a:xfrm>
                <a:prstGeom prst="line">
                  <a:avLst/>
                </a:prstGeom>
                <a:noFill/>
                <a:ln w="76200">
                  <a:solidFill>
                    <a:srgbClr val="FF0000"/>
                  </a:solidFill>
                  <a:round/>
                  <a:headEnd/>
                  <a:tailEnd/>
                </a:ln>
              </p:spPr>
              <p:txBody>
                <a:bodyPr wrap="none"/>
                <a:lstStyle/>
                <a:p>
                  <a:endParaRPr lang="en-US"/>
                </a:p>
              </p:txBody>
            </p:sp>
            <p:sp>
              <p:nvSpPr>
                <p:cNvPr id="2193" name="Line 116"/>
                <p:cNvSpPr>
                  <a:spLocks noChangeShapeType="1"/>
                </p:cNvSpPr>
                <p:nvPr/>
              </p:nvSpPr>
              <p:spPr bwMode="auto">
                <a:xfrm flipV="1">
                  <a:off x="4176" y="2928"/>
                  <a:ext cx="0" cy="576"/>
                </a:xfrm>
                <a:prstGeom prst="line">
                  <a:avLst/>
                </a:prstGeom>
                <a:noFill/>
                <a:ln w="76200">
                  <a:solidFill>
                    <a:srgbClr val="FF0000"/>
                  </a:solidFill>
                  <a:round/>
                  <a:headEnd/>
                  <a:tailEnd/>
                </a:ln>
              </p:spPr>
              <p:txBody>
                <a:bodyPr wrap="none"/>
                <a:lstStyle/>
                <a:p>
                  <a:endParaRPr lang="en-US"/>
                </a:p>
              </p:txBody>
            </p:sp>
            <p:sp>
              <p:nvSpPr>
                <p:cNvPr id="2194" name="Line 117"/>
                <p:cNvSpPr>
                  <a:spLocks noChangeShapeType="1"/>
                </p:cNvSpPr>
                <p:nvPr/>
              </p:nvSpPr>
              <p:spPr bwMode="auto">
                <a:xfrm>
                  <a:off x="4176" y="2928"/>
                  <a:ext cx="240" cy="0"/>
                </a:xfrm>
                <a:prstGeom prst="line">
                  <a:avLst/>
                </a:prstGeom>
                <a:noFill/>
                <a:ln w="76200">
                  <a:solidFill>
                    <a:srgbClr val="FF0000"/>
                  </a:solidFill>
                  <a:round/>
                  <a:headEnd/>
                  <a:tailEnd/>
                </a:ln>
              </p:spPr>
              <p:txBody>
                <a:bodyPr wrap="none"/>
                <a:lstStyle/>
                <a:p>
                  <a:endParaRPr lang="en-US"/>
                </a:p>
              </p:txBody>
            </p:sp>
          </p:grpSp>
        </p:grpSp>
        <p:grpSp>
          <p:nvGrpSpPr>
            <p:cNvPr id="2145" name="Group 118"/>
            <p:cNvGrpSpPr>
              <a:grpSpLocks/>
            </p:cNvGrpSpPr>
            <p:nvPr/>
          </p:nvGrpSpPr>
          <p:grpSpPr bwMode="auto">
            <a:xfrm>
              <a:off x="2400" y="2957"/>
              <a:ext cx="287" cy="278"/>
              <a:chOff x="3840" y="0"/>
              <a:chExt cx="698" cy="696"/>
            </a:xfrm>
          </p:grpSpPr>
          <p:grpSp>
            <p:nvGrpSpPr>
              <p:cNvPr id="2176" name="Group 119"/>
              <p:cNvGrpSpPr>
                <a:grpSpLocks/>
              </p:cNvGrpSpPr>
              <p:nvPr/>
            </p:nvGrpSpPr>
            <p:grpSpPr bwMode="auto">
              <a:xfrm>
                <a:off x="3840" y="503"/>
                <a:ext cx="698" cy="193"/>
                <a:chOff x="4745" y="3239"/>
                <a:chExt cx="698" cy="193"/>
              </a:xfrm>
            </p:grpSpPr>
            <p:sp>
              <p:nvSpPr>
                <p:cNvPr id="2185" name="Rectangle 120"/>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186" name="Rectangle 121"/>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187" name="Freeform 122"/>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188" name="Freeform 123"/>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189" name="Freeform 124"/>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177" name="Rectangle 125"/>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178" name="Rectangle 126"/>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179" name="Rectangle 127"/>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180" name="Group 128"/>
              <p:cNvGrpSpPr>
                <a:grpSpLocks/>
              </p:cNvGrpSpPr>
              <p:nvPr/>
            </p:nvGrpSpPr>
            <p:grpSpPr bwMode="auto">
              <a:xfrm>
                <a:off x="3895" y="0"/>
                <a:ext cx="611" cy="428"/>
                <a:chOff x="3744" y="2592"/>
                <a:chExt cx="611" cy="428"/>
              </a:xfrm>
            </p:grpSpPr>
            <p:sp>
              <p:nvSpPr>
                <p:cNvPr id="2181" name="Rectangle 129"/>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182" name="Freeform 130"/>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183" name="Freeform 131"/>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184" name="Rectangle 132"/>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nvGrpSpPr>
            <p:cNvPr id="2146" name="Group 133"/>
            <p:cNvGrpSpPr>
              <a:grpSpLocks/>
            </p:cNvGrpSpPr>
            <p:nvPr/>
          </p:nvGrpSpPr>
          <p:grpSpPr bwMode="auto">
            <a:xfrm>
              <a:off x="3841" y="2995"/>
              <a:ext cx="287" cy="279"/>
              <a:chOff x="3840" y="0"/>
              <a:chExt cx="698" cy="696"/>
            </a:xfrm>
          </p:grpSpPr>
          <p:grpSp>
            <p:nvGrpSpPr>
              <p:cNvPr id="2162" name="Group 134"/>
              <p:cNvGrpSpPr>
                <a:grpSpLocks/>
              </p:cNvGrpSpPr>
              <p:nvPr/>
            </p:nvGrpSpPr>
            <p:grpSpPr bwMode="auto">
              <a:xfrm>
                <a:off x="3840" y="503"/>
                <a:ext cx="698" cy="193"/>
                <a:chOff x="4745" y="3239"/>
                <a:chExt cx="698" cy="193"/>
              </a:xfrm>
            </p:grpSpPr>
            <p:sp>
              <p:nvSpPr>
                <p:cNvPr id="2171" name="Rectangle 135"/>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172" name="Rectangle 136"/>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173" name="Freeform 137"/>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174" name="Freeform 138"/>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175" name="Freeform 139"/>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163" name="Rectangle 140"/>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164" name="Rectangle 141"/>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165" name="Rectangle 142"/>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166" name="Group 143"/>
              <p:cNvGrpSpPr>
                <a:grpSpLocks/>
              </p:cNvGrpSpPr>
              <p:nvPr/>
            </p:nvGrpSpPr>
            <p:grpSpPr bwMode="auto">
              <a:xfrm>
                <a:off x="3895" y="0"/>
                <a:ext cx="611" cy="428"/>
                <a:chOff x="3744" y="2592"/>
                <a:chExt cx="611" cy="428"/>
              </a:xfrm>
            </p:grpSpPr>
            <p:sp>
              <p:nvSpPr>
                <p:cNvPr id="2167" name="Rectangle 144"/>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168" name="Freeform 145"/>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169" name="Freeform 146"/>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170" name="Rectangle 147"/>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nvGrpSpPr>
            <p:cNvPr id="2147" name="Group 148"/>
            <p:cNvGrpSpPr>
              <a:grpSpLocks/>
            </p:cNvGrpSpPr>
            <p:nvPr/>
          </p:nvGrpSpPr>
          <p:grpSpPr bwMode="auto">
            <a:xfrm>
              <a:off x="3111" y="3370"/>
              <a:ext cx="287" cy="278"/>
              <a:chOff x="3840" y="0"/>
              <a:chExt cx="698" cy="696"/>
            </a:xfrm>
          </p:grpSpPr>
          <p:grpSp>
            <p:nvGrpSpPr>
              <p:cNvPr id="2148" name="Group 149"/>
              <p:cNvGrpSpPr>
                <a:grpSpLocks/>
              </p:cNvGrpSpPr>
              <p:nvPr/>
            </p:nvGrpSpPr>
            <p:grpSpPr bwMode="auto">
              <a:xfrm>
                <a:off x="3840" y="503"/>
                <a:ext cx="698" cy="193"/>
                <a:chOff x="4745" y="3239"/>
                <a:chExt cx="698" cy="193"/>
              </a:xfrm>
            </p:grpSpPr>
            <p:sp>
              <p:nvSpPr>
                <p:cNvPr id="2157" name="Rectangle 150"/>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158" name="Rectangle 151"/>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159" name="Freeform 152"/>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160" name="Freeform 153"/>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161" name="Freeform 154"/>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149" name="Rectangle 155"/>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150" name="Rectangle 156"/>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151" name="Rectangle 157"/>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152" name="Group 158"/>
              <p:cNvGrpSpPr>
                <a:grpSpLocks/>
              </p:cNvGrpSpPr>
              <p:nvPr/>
            </p:nvGrpSpPr>
            <p:grpSpPr bwMode="auto">
              <a:xfrm>
                <a:off x="3895" y="0"/>
                <a:ext cx="611" cy="428"/>
                <a:chOff x="3744" y="2592"/>
                <a:chExt cx="611" cy="428"/>
              </a:xfrm>
            </p:grpSpPr>
            <p:sp>
              <p:nvSpPr>
                <p:cNvPr id="2153" name="Rectangle 159"/>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154" name="Freeform 160"/>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155" name="Freeform 161"/>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156" name="Rectangle 162"/>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grpSp>
        <p:nvGrpSpPr>
          <p:cNvPr id="2247" name="Group 163"/>
          <p:cNvGrpSpPr>
            <a:grpSpLocks/>
          </p:cNvGrpSpPr>
          <p:nvPr/>
        </p:nvGrpSpPr>
        <p:grpSpPr bwMode="auto">
          <a:xfrm>
            <a:off x="4967288" y="2819400"/>
            <a:ext cx="442912" cy="1752600"/>
            <a:chOff x="3129" y="1776"/>
            <a:chExt cx="279" cy="1104"/>
          </a:xfrm>
        </p:grpSpPr>
        <p:sp>
          <p:nvSpPr>
            <p:cNvPr id="2140" name="Line 164"/>
            <p:cNvSpPr>
              <a:spLocks noChangeShapeType="1"/>
            </p:cNvSpPr>
            <p:nvPr/>
          </p:nvSpPr>
          <p:spPr bwMode="auto">
            <a:xfrm flipV="1">
              <a:off x="3129" y="1776"/>
              <a:ext cx="0" cy="1104"/>
            </a:xfrm>
            <a:prstGeom prst="line">
              <a:avLst/>
            </a:prstGeom>
            <a:noFill/>
            <a:ln w="76200">
              <a:solidFill>
                <a:srgbClr val="FF0000"/>
              </a:solidFill>
              <a:round/>
              <a:headEnd/>
              <a:tailEnd/>
            </a:ln>
          </p:spPr>
          <p:txBody>
            <a:bodyPr wrap="none"/>
            <a:lstStyle/>
            <a:p>
              <a:endParaRPr lang="en-US"/>
            </a:p>
          </p:txBody>
        </p:sp>
        <p:sp>
          <p:nvSpPr>
            <p:cNvPr id="2141" name="Line 165"/>
            <p:cNvSpPr>
              <a:spLocks noChangeShapeType="1"/>
            </p:cNvSpPr>
            <p:nvPr/>
          </p:nvSpPr>
          <p:spPr bwMode="auto">
            <a:xfrm flipV="1">
              <a:off x="3408" y="1776"/>
              <a:ext cx="0" cy="1104"/>
            </a:xfrm>
            <a:prstGeom prst="line">
              <a:avLst/>
            </a:prstGeom>
            <a:noFill/>
            <a:ln w="76200">
              <a:solidFill>
                <a:srgbClr val="FF0000"/>
              </a:solidFill>
              <a:round/>
              <a:headEnd/>
              <a:tailEnd/>
            </a:ln>
          </p:spPr>
          <p:txBody>
            <a:bodyPr wrap="none"/>
            <a:lstStyle/>
            <a:p>
              <a:endParaRPr lang="en-US"/>
            </a:p>
          </p:txBody>
        </p:sp>
      </p:grpSp>
      <p:grpSp>
        <p:nvGrpSpPr>
          <p:cNvPr id="2257" name="Group 166"/>
          <p:cNvGrpSpPr>
            <a:grpSpLocks/>
          </p:cNvGrpSpPr>
          <p:nvPr/>
        </p:nvGrpSpPr>
        <p:grpSpPr bwMode="auto">
          <a:xfrm>
            <a:off x="6934200" y="4495800"/>
            <a:ext cx="2022475" cy="1104900"/>
            <a:chOff x="1126" y="1896"/>
            <a:chExt cx="3796" cy="2064"/>
          </a:xfrm>
        </p:grpSpPr>
        <p:graphicFrame>
          <p:nvGraphicFramePr>
            <p:cNvPr id="2051" name="Object 167"/>
            <p:cNvGraphicFramePr>
              <a:graphicFrameLocks noChangeAspect="1"/>
            </p:cNvGraphicFramePr>
            <p:nvPr/>
          </p:nvGraphicFramePr>
          <p:xfrm>
            <a:off x="2208" y="2448"/>
            <a:ext cx="1919" cy="993"/>
          </p:xfrm>
          <a:graphic>
            <a:graphicData uri="http://schemas.openxmlformats.org/presentationml/2006/ole">
              <mc:AlternateContent xmlns:mc="http://schemas.openxmlformats.org/markup-compatibility/2006">
                <mc:Choice xmlns:v="urn:schemas-microsoft-com:vml" Requires="v">
                  <p:oleObj name="VISIO" r:id="rId4" imgW="7771320" imgH="2263680" progId="Visio.Drawing.6">
                    <p:embed/>
                  </p:oleObj>
                </mc:Choice>
                <mc:Fallback>
                  <p:oleObj name="VISIO" r:id="rId4" imgW="7771320" imgH="2263680" progId="Visio.Drawing.6">
                    <p:embed/>
                    <p:pic>
                      <p:nvPicPr>
                        <p:cNvPr id="2051" name="Object 1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2448"/>
                          <a:ext cx="1919" cy="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5" name="Line 168"/>
            <p:cNvSpPr>
              <a:spLocks noChangeShapeType="1"/>
            </p:cNvSpPr>
            <p:nvPr/>
          </p:nvSpPr>
          <p:spPr bwMode="auto">
            <a:xfrm>
              <a:off x="1824" y="2496"/>
              <a:ext cx="1056" cy="288"/>
            </a:xfrm>
            <a:prstGeom prst="line">
              <a:avLst/>
            </a:prstGeom>
            <a:noFill/>
            <a:ln w="76200">
              <a:solidFill>
                <a:srgbClr val="FF0000"/>
              </a:solidFill>
              <a:round/>
              <a:headEnd/>
              <a:tailEnd/>
            </a:ln>
          </p:spPr>
          <p:txBody>
            <a:bodyPr wrap="none"/>
            <a:lstStyle/>
            <a:p>
              <a:endParaRPr lang="en-US"/>
            </a:p>
          </p:txBody>
        </p:sp>
        <p:sp>
          <p:nvSpPr>
            <p:cNvPr id="2076" name="Line 169"/>
            <p:cNvSpPr>
              <a:spLocks noChangeShapeType="1"/>
            </p:cNvSpPr>
            <p:nvPr/>
          </p:nvSpPr>
          <p:spPr bwMode="auto">
            <a:xfrm flipV="1">
              <a:off x="1920" y="3120"/>
              <a:ext cx="960" cy="720"/>
            </a:xfrm>
            <a:prstGeom prst="line">
              <a:avLst/>
            </a:prstGeom>
            <a:noFill/>
            <a:ln w="76200">
              <a:solidFill>
                <a:srgbClr val="FF0000"/>
              </a:solidFill>
              <a:round/>
              <a:headEnd/>
              <a:tailEnd/>
            </a:ln>
          </p:spPr>
          <p:txBody>
            <a:bodyPr wrap="none"/>
            <a:lstStyle/>
            <a:p>
              <a:endParaRPr lang="en-US"/>
            </a:p>
          </p:txBody>
        </p:sp>
        <p:sp>
          <p:nvSpPr>
            <p:cNvPr id="2077" name="Line 170"/>
            <p:cNvSpPr>
              <a:spLocks noChangeShapeType="1"/>
            </p:cNvSpPr>
            <p:nvPr/>
          </p:nvSpPr>
          <p:spPr bwMode="auto">
            <a:xfrm flipV="1">
              <a:off x="3120" y="2496"/>
              <a:ext cx="1104" cy="288"/>
            </a:xfrm>
            <a:prstGeom prst="line">
              <a:avLst/>
            </a:prstGeom>
            <a:noFill/>
            <a:ln w="76200">
              <a:solidFill>
                <a:srgbClr val="FF0000"/>
              </a:solidFill>
              <a:round/>
              <a:headEnd/>
              <a:tailEnd/>
            </a:ln>
          </p:spPr>
          <p:txBody>
            <a:bodyPr wrap="none"/>
            <a:lstStyle/>
            <a:p>
              <a:endParaRPr lang="en-US"/>
            </a:p>
          </p:txBody>
        </p:sp>
        <p:sp>
          <p:nvSpPr>
            <p:cNvPr id="2078" name="Line 171"/>
            <p:cNvSpPr>
              <a:spLocks noChangeShapeType="1"/>
            </p:cNvSpPr>
            <p:nvPr/>
          </p:nvSpPr>
          <p:spPr bwMode="auto">
            <a:xfrm>
              <a:off x="3168" y="3120"/>
              <a:ext cx="1008" cy="720"/>
            </a:xfrm>
            <a:prstGeom prst="line">
              <a:avLst/>
            </a:prstGeom>
            <a:noFill/>
            <a:ln w="76200">
              <a:solidFill>
                <a:srgbClr val="FF0000"/>
              </a:solidFill>
              <a:round/>
              <a:headEnd/>
              <a:tailEnd/>
            </a:ln>
          </p:spPr>
          <p:txBody>
            <a:bodyPr wrap="none"/>
            <a:lstStyle/>
            <a:p>
              <a:endParaRPr lang="en-US"/>
            </a:p>
          </p:txBody>
        </p:sp>
        <p:grpSp>
          <p:nvGrpSpPr>
            <p:cNvPr id="2079" name="Group 172"/>
            <p:cNvGrpSpPr>
              <a:grpSpLocks/>
            </p:cNvGrpSpPr>
            <p:nvPr/>
          </p:nvGrpSpPr>
          <p:grpSpPr bwMode="auto">
            <a:xfrm>
              <a:off x="1126" y="1920"/>
              <a:ext cx="3748" cy="2040"/>
              <a:chOff x="1126" y="1920"/>
              <a:chExt cx="3748" cy="2040"/>
            </a:xfrm>
          </p:grpSpPr>
          <p:grpSp>
            <p:nvGrpSpPr>
              <p:cNvPr id="2110" name="Group 173"/>
              <p:cNvGrpSpPr>
                <a:grpSpLocks/>
              </p:cNvGrpSpPr>
              <p:nvPr/>
            </p:nvGrpSpPr>
            <p:grpSpPr bwMode="auto">
              <a:xfrm>
                <a:off x="1126" y="1920"/>
                <a:ext cx="698" cy="696"/>
                <a:chOff x="3840" y="0"/>
                <a:chExt cx="698" cy="696"/>
              </a:xfrm>
            </p:grpSpPr>
            <p:grpSp>
              <p:nvGrpSpPr>
                <p:cNvPr id="2126" name="Group 174"/>
                <p:cNvGrpSpPr>
                  <a:grpSpLocks/>
                </p:cNvGrpSpPr>
                <p:nvPr/>
              </p:nvGrpSpPr>
              <p:grpSpPr bwMode="auto">
                <a:xfrm>
                  <a:off x="3840" y="503"/>
                  <a:ext cx="698" cy="193"/>
                  <a:chOff x="4745" y="3239"/>
                  <a:chExt cx="698" cy="193"/>
                </a:xfrm>
              </p:grpSpPr>
              <p:sp>
                <p:nvSpPr>
                  <p:cNvPr id="2135" name="Rectangle 175"/>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136" name="Rectangle 176"/>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137" name="Freeform 177"/>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138" name="Freeform 178"/>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139" name="Freeform 179"/>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127" name="Rectangle 180"/>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128" name="Rectangle 181"/>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129" name="Rectangle 182"/>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130" name="Group 183"/>
                <p:cNvGrpSpPr>
                  <a:grpSpLocks/>
                </p:cNvGrpSpPr>
                <p:nvPr/>
              </p:nvGrpSpPr>
              <p:grpSpPr bwMode="auto">
                <a:xfrm>
                  <a:off x="3895" y="0"/>
                  <a:ext cx="611" cy="428"/>
                  <a:chOff x="3744" y="2592"/>
                  <a:chExt cx="611" cy="428"/>
                </a:xfrm>
              </p:grpSpPr>
              <p:sp>
                <p:nvSpPr>
                  <p:cNvPr id="2131" name="Rectangle 184"/>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132" name="Freeform 185"/>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133" name="Freeform 186"/>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134" name="Rectangle 187"/>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nvGrpSpPr>
              <p:cNvPr id="2111" name="Group 188"/>
              <p:cNvGrpSpPr>
                <a:grpSpLocks/>
              </p:cNvGrpSpPr>
              <p:nvPr/>
            </p:nvGrpSpPr>
            <p:grpSpPr bwMode="auto">
              <a:xfrm>
                <a:off x="4176" y="3264"/>
                <a:ext cx="698" cy="696"/>
                <a:chOff x="3840" y="0"/>
                <a:chExt cx="698" cy="696"/>
              </a:xfrm>
            </p:grpSpPr>
            <p:grpSp>
              <p:nvGrpSpPr>
                <p:cNvPr id="2112" name="Group 189"/>
                <p:cNvGrpSpPr>
                  <a:grpSpLocks/>
                </p:cNvGrpSpPr>
                <p:nvPr/>
              </p:nvGrpSpPr>
              <p:grpSpPr bwMode="auto">
                <a:xfrm>
                  <a:off x="3840" y="503"/>
                  <a:ext cx="698" cy="193"/>
                  <a:chOff x="4745" y="3239"/>
                  <a:chExt cx="698" cy="193"/>
                </a:xfrm>
              </p:grpSpPr>
              <p:sp>
                <p:nvSpPr>
                  <p:cNvPr id="2121" name="Rectangle 190"/>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122" name="Rectangle 191"/>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123" name="Freeform 192"/>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124" name="Freeform 193"/>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125" name="Freeform 194"/>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113" name="Rectangle 195"/>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114" name="Rectangle 196"/>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115" name="Rectangle 197"/>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116" name="Group 198"/>
                <p:cNvGrpSpPr>
                  <a:grpSpLocks/>
                </p:cNvGrpSpPr>
                <p:nvPr/>
              </p:nvGrpSpPr>
              <p:grpSpPr bwMode="auto">
                <a:xfrm>
                  <a:off x="3895" y="0"/>
                  <a:ext cx="611" cy="428"/>
                  <a:chOff x="3744" y="2592"/>
                  <a:chExt cx="611" cy="428"/>
                </a:xfrm>
              </p:grpSpPr>
              <p:sp>
                <p:nvSpPr>
                  <p:cNvPr id="2117" name="Rectangle 199"/>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118" name="Freeform 200"/>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119" name="Freeform 201"/>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120" name="Rectangle 202"/>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grpSp>
          <p:nvGrpSpPr>
            <p:cNvPr id="2080" name="Group 203"/>
            <p:cNvGrpSpPr>
              <a:grpSpLocks/>
            </p:cNvGrpSpPr>
            <p:nvPr/>
          </p:nvGrpSpPr>
          <p:grpSpPr bwMode="auto">
            <a:xfrm>
              <a:off x="4224" y="1896"/>
              <a:ext cx="698" cy="696"/>
              <a:chOff x="3840" y="0"/>
              <a:chExt cx="698" cy="696"/>
            </a:xfrm>
          </p:grpSpPr>
          <p:grpSp>
            <p:nvGrpSpPr>
              <p:cNvPr id="2096" name="Group 204"/>
              <p:cNvGrpSpPr>
                <a:grpSpLocks/>
              </p:cNvGrpSpPr>
              <p:nvPr/>
            </p:nvGrpSpPr>
            <p:grpSpPr bwMode="auto">
              <a:xfrm>
                <a:off x="3840" y="503"/>
                <a:ext cx="698" cy="193"/>
                <a:chOff x="4745" y="3239"/>
                <a:chExt cx="698" cy="193"/>
              </a:xfrm>
            </p:grpSpPr>
            <p:sp>
              <p:nvSpPr>
                <p:cNvPr id="2105" name="Rectangle 205"/>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106" name="Rectangle 206"/>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107" name="Freeform 207"/>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108" name="Freeform 208"/>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109" name="Freeform 209"/>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097" name="Rectangle 210"/>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098" name="Rectangle 211"/>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099" name="Rectangle 212"/>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100" name="Group 213"/>
              <p:cNvGrpSpPr>
                <a:grpSpLocks/>
              </p:cNvGrpSpPr>
              <p:nvPr/>
            </p:nvGrpSpPr>
            <p:grpSpPr bwMode="auto">
              <a:xfrm>
                <a:off x="3895" y="0"/>
                <a:ext cx="611" cy="428"/>
                <a:chOff x="3744" y="2592"/>
                <a:chExt cx="611" cy="428"/>
              </a:xfrm>
            </p:grpSpPr>
            <p:sp>
              <p:nvSpPr>
                <p:cNvPr id="2101" name="Rectangle 214"/>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102" name="Freeform 215"/>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103" name="Freeform 216"/>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104" name="Rectangle 217"/>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nvGrpSpPr>
            <p:cNvPr id="2081" name="Group 218"/>
            <p:cNvGrpSpPr>
              <a:grpSpLocks/>
            </p:cNvGrpSpPr>
            <p:nvPr/>
          </p:nvGrpSpPr>
          <p:grpSpPr bwMode="auto">
            <a:xfrm>
              <a:off x="1200" y="3264"/>
              <a:ext cx="698" cy="696"/>
              <a:chOff x="3840" y="0"/>
              <a:chExt cx="698" cy="696"/>
            </a:xfrm>
          </p:grpSpPr>
          <p:grpSp>
            <p:nvGrpSpPr>
              <p:cNvPr id="2082" name="Group 219"/>
              <p:cNvGrpSpPr>
                <a:grpSpLocks/>
              </p:cNvGrpSpPr>
              <p:nvPr/>
            </p:nvGrpSpPr>
            <p:grpSpPr bwMode="auto">
              <a:xfrm>
                <a:off x="3840" y="503"/>
                <a:ext cx="698" cy="193"/>
                <a:chOff x="4745" y="3239"/>
                <a:chExt cx="698" cy="193"/>
              </a:xfrm>
            </p:grpSpPr>
            <p:sp>
              <p:nvSpPr>
                <p:cNvPr id="2091" name="Rectangle 220"/>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092" name="Rectangle 221"/>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093" name="Freeform 222"/>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094" name="Freeform 223"/>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095" name="Freeform 224"/>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083" name="Rectangle 225"/>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084" name="Rectangle 226"/>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085" name="Rectangle 227"/>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086" name="Group 228"/>
              <p:cNvGrpSpPr>
                <a:grpSpLocks/>
              </p:cNvGrpSpPr>
              <p:nvPr/>
            </p:nvGrpSpPr>
            <p:grpSpPr bwMode="auto">
              <a:xfrm>
                <a:off x="3895" y="0"/>
                <a:ext cx="611" cy="428"/>
                <a:chOff x="3744" y="2592"/>
                <a:chExt cx="611" cy="428"/>
              </a:xfrm>
            </p:grpSpPr>
            <p:sp>
              <p:nvSpPr>
                <p:cNvPr id="2087" name="Rectangle 229"/>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088" name="Freeform 230"/>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089" name="Freeform 231"/>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090" name="Rectangle 232"/>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grpSp>
      <p:grpSp>
        <p:nvGrpSpPr>
          <p:cNvPr id="2303" name="Group 233"/>
          <p:cNvGrpSpPr>
            <a:grpSpLocks/>
          </p:cNvGrpSpPr>
          <p:nvPr/>
        </p:nvGrpSpPr>
        <p:grpSpPr bwMode="auto">
          <a:xfrm>
            <a:off x="4968875" y="4419600"/>
            <a:ext cx="455613" cy="441325"/>
            <a:chOff x="3840" y="0"/>
            <a:chExt cx="698" cy="696"/>
          </a:xfrm>
        </p:grpSpPr>
        <p:grpSp>
          <p:nvGrpSpPr>
            <p:cNvPr id="2061" name="Group 234"/>
            <p:cNvGrpSpPr>
              <a:grpSpLocks/>
            </p:cNvGrpSpPr>
            <p:nvPr/>
          </p:nvGrpSpPr>
          <p:grpSpPr bwMode="auto">
            <a:xfrm>
              <a:off x="3840" y="503"/>
              <a:ext cx="698" cy="193"/>
              <a:chOff x="4745" y="3239"/>
              <a:chExt cx="698" cy="193"/>
            </a:xfrm>
          </p:grpSpPr>
          <p:sp>
            <p:nvSpPr>
              <p:cNvPr id="2070" name="Rectangle 235"/>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a:p>
            </p:txBody>
          </p:sp>
          <p:sp>
            <p:nvSpPr>
              <p:cNvPr id="2071" name="Rectangle 236"/>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a:p>
            </p:txBody>
          </p:sp>
          <p:sp>
            <p:nvSpPr>
              <p:cNvPr id="2072" name="Freeform 237"/>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2073" name="Freeform 238"/>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2074" name="Freeform 239"/>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2062" name="Rectangle 240"/>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a:p>
          </p:txBody>
        </p:sp>
        <p:sp>
          <p:nvSpPr>
            <p:cNvPr id="2063" name="Rectangle 241"/>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a:p>
          </p:txBody>
        </p:sp>
        <p:sp>
          <p:nvSpPr>
            <p:cNvPr id="2064" name="Rectangle 242"/>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a:p>
          </p:txBody>
        </p:sp>
        <p:grpSp>
          <p:nvGrpSpPr>
            <p:cNvPr id="2065" name="Group 243"/>
            <p:cNvGrpSpPr>
              <a:grpSpLocks/>
            </p:cNvGrpSpPr>
            <p:nvPr/>
          </p:nvGrpSpPr>
          <p:grpSpPr bwMode="auto">
            <a:xfrm>
              <a:off x="3895" y="0"/>
              <a:ext cx="611" cy="428"/>
              <a:chOff x="3744" y="2592"/>
              <a:chExt cx="611" cy="428"/>
            </a:xfrm>
          </p:grpSpPr>
          <p:sp>
            <p:nvSpPr>
              <p:cNvPr id="2066" name="Rectangle 244"/>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a:p>
            </p:txBody>
          </p:sp>
          <p:sp>
            <p:nvSpPr>
              <p:cNvPr id="2067" name="Freeform 245"/>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2068" name="Freeform 246"/>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2069" name="Rectangle 247"/>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a:p>
            </p:txBody>
          </p:sp>
        </p:grpSp>
      </p:grpSp>
    </p:spTree>
    <p:extLst>
      <p:ext uri="{BB962C8B-B14F-4D97-AF65-F5344CB8AC3E}">
        <p14:creationId xmlns:p14="http://schemas.microsoft.com/office/powerpoint/2010/main" val="40678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03"/>
                                        </p:tgtEl>
                                        <p:attrNameLst>
                                          <p:attrName>style.visibility</p:attrName>
                                        </p:attrNameLst>
                                      </p:cBhvr>
                                      <p:to>
                                        <p:strVal val="visible"/>
                                      </p:to>
                                    </p:set>
                                    <p:animEffect transition="in" filter="dissolve">
                                      <p:cBhvr>
                                        <p:cTn id="12" dur="500"/>
                                        <p:tgtEl>
                                          <p:spTgt spid="2303"/>
                                        </p:tgtEl>
                                      </p:cBhvr>
                                    </p:animEffect>
                                  </p:childTnLst>
                                </p:cTn>
                              </p:par>
                              <p:par>
                                <p:cTn id="13" presetID="9"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257"/>
                                        </p:tgtEl>
                                        <p:attrNameLst>
                                          <p:attrName>style.visibility</p:attrName>
                                        </p:attrNameLst>
                                      </p:cBhvr>
                                      <p:to>
                                        <p:strVal val="visible"/>
                                      </p:to>
                                    </p:set>
                                    <p:animEffect transition="in" filter="dissolve">
                                      <p:cBhvr>
                                        <p:cTn id="20" dur="500"/>
                                        <p:tgtEl>
                                          <p:spTgt spid="225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5299"/>
                                        </p:tgtEl>
                                        <p:attrNameLst>
                                          <p:attrName>style.visibility</p:attrName>
                                        </p:attrNameLst>
                                      </p:cBhvr>
                                      <p:to>
                                        <p:strVal val="visible"/>
                                      </p:to>
                                    </p:set>
                                    <p:animEffect transition="in" filter="dissolve">
                                      <p:cBhvr>
                                        <p:cTn id="25" dur="500"/>
                                        <p:tgtEl>
                                          <p:spTgt spid="55299"/>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strips(down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strips(downRigh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247"/>
                                        </p:tgtEl>
                                        <p:attrNameLst>
                                          <p:attrName>style.visibility</p:attrName>
                                        </p:attrNameLst>
                                      </p:cBhvr>
                                      <p:to>
                                        <p:strVal val="visible"/>
                                      </p:to>
                                    </p:set>
                                    <p:animEffect transition="in" filter="wipe(up)">
                                      <p:cBhvr>
                                        <p:cTn id="40" dur="500"/>
                                        <p:tgtEl>
                                          <p:spTgt spid="2247"/>
                                        </p:tgtEl>
                                      </p:cBhvr>
                                    </p:animEffect>
                                  </p:childTnLst>
                                </p:cTn>
                              </p:par>
                              <p:par>
                                <p:cTn id="41" presetID="10" presetClass="exit" presetSubtype="0" fill="hold" nodeType="withEffect">
                                  <p:stCondLst>
                                    <p:cond delay="0"/>
                                  </p:stCondLst>
                                  <p:childTnLst>
                                    <p:animEffect transition="out" filter="fade">
                                      <p:cBhvr>
                                        <p:cTn id="42" dur="500"/>
                                        <p:tgtEl>
                                          <p:spTgt spid="2303"/>
                                        </p:tgtEl>
                                      </p:cBhvr>
                                    </p:animEffect>
                                    <p:set>
                                      <p:cBhvr>
                                        <p:cTn id="43" dur="1" fill="hold">
                                          <p:stCondLst>
                                            <p:cond delay="499"/>
                                          </p:stCondLst>
                                        </p:cTn>
                                        <p:tgtEl>
                                          <p:spTgt spid="23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90E7DB3-D026-466D-BCD8-1FB0886F7EB7}"/>
              </a:ext>
            </a:extLst>
          </p:cNvPr>
          <p:cNvSpPr>
            <a:spLocks noGrp="1" noChangeArrowheads="1"/>
          </p:cNvSpPr>
          <p:nvPr>
            <p:ph type="title"/>
          </p:nvPr>
        </p:nvSpPr>
        <p:spPr/>
        <p:txBody>
          <a:bodyPr/>
          <a:lstStyle/>
          <a:p>
            <a:pPr>
              <a:defRPr/>
            </a:pPr>
            <a:r>
              <a:rPr lang="en-US" altLang="en-US" dirty="0"/>
              <a:t>Switching Networks</a:t>
            </a:r>
            <a:endParaRPr lang="th-TH" altLang="en-US" dirty="0"/>
          </a:p>
        </p:txBody>
      </p:sp>
      <p:grpSp>
        <p:nvGrpSpPr>
          <p:cNvPr id="26626" name="Group 3">
            <a:extLst>
              <a:ext uri="{FF2B5EF4-FFF2-40B4-BE49-F238E27FC236}">
                <a16:creationId xmlns:a16="http://schemas.microsoft.com/office/drawing/2014/main" id="{51FCF65B-FFC7-4024-ADA1-DF7B6E8CC019}"/>
              </a:ext>
            </a:extLst>
          </p:cNvPr>
          <p:cNvGrpSpPr>
            <a:grpSpLocks/>
          </p:cNvGrpSpPr>
          <p:nvPr/>
        </p:nvGrpSpPr>
        <p:grpSpPr bwMode="auto">
          <a:xfrm>
            <a:off x="381000" y="1752600"/>
            <a:ext cx="3781425" cy="3597275"/>
            <a:chOff x="415" y="1152"/>
            <a:chExt cx="2382" cy="2266"/>
          </a:xfrm>
        </p:grpSpPr>
        <p:grpSp>
          <p:nvGrpSpPr>
            <p:cNvPr id="26634" name="Group 4">
              <a:extLst>
                <a:ext uri="{FF2B5EF4-FFF2-40B4-BE49-F238E27FC236}">
                  <a16:creationId xmlns:a16="http://schemas.microsoft.com/office/drawing/2014/main" id="{3E4C0CE9-0E25-4D21-A6E7-512100B5D5F2}"/>
                </a:ext>
              </a:extLst>
            </p:cNvPr>
            <p:cNvGrpSpPr>
              <a:grpSpLocks/>
            </p:cNvGrpSpPr>
            <p:nvPr/>
          </p:nvGrpSpPr>
          <p:grpSpPr bwMode="auto">
            <a:xfrm>
              <a:off x="601" y="1509"/>
              <a:ext cx="1832" cy="1606"/>
              <a:chOff x="601" y="1509"/>
              <a:chExt cx="1832" cy="1606"/>
            </a:xfrm>
          </p:grpSpPr>
          <p:sp>
            <p:nvSpPr>
              <p:cNvPr id="113669" name="Oval 5">
                <a:extLst>
                  <a:ext uri="{FF2B5EF4-FFF2-40B4-BE49-F238E27FC236}">
                    <a16:creationId xmlns:a16="http://schemas.microsoft.com/office/drawing/2014/main" id="{DC59364D-D279-4A97-8C06-12B77B829FFE}"/>
                  </a:ext>
                </a:extLst>
              </p:cNvPr>
              <p:cNvSpPr>
                <a:spLocks noChangeArrowheads="1"/>
              </p:cNvSpPr>
              <p:nvPr/>
            </p:nvSpPr>
            <p:spPr bwMode="auto">
              <a:xfrm>
                <a:off x="1171" y="1558"/>
                <a:ext cx="446" cy="534"/>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0" name="Oval 6">
                <a:extLst>
                  <a:ext uri="{FF2B5EF4-FFF2-40B4-BE49-F238E27FC236}">
                    <a16:creationId xmlns:a16="http://schemas.microsoft.com/office/drawing/2014/main" id="{CBF8D414-39C7-4A5B-A249-3ED9BAA0BE75}"/>
                  </a:ext>
                </a:extLst>
              </p:cNvPr>
              <p:cNvSpPr>
                <a:spLocks noChangeArrowheads="1"/>
              </p:cNvSpPr>
              <p:nvPr/>
            </p:nvSpPr>
            <p:spPr bwMode="auto">
              <a:xfrm>
                <a:off x="1539" y="1509"/>
                <a:ext cx="363" cy="436"/>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1" name="Oval 7">
                <a:extLst>
                  <a:ext uri="{FF2B5EF4-FFF2-40B4-BE49-F238E27FC236}">
                    <a16:creationId xmlns:a16="http://schemas.microsoft.com/office/drawing/2014/main" id="{A55BE3D9-DBDB-4038-BF69-CBE42745B2FE}"/>
                  </a:ext>
                </a:extLst>
              </p:cNvPr>
              <p:cNvSpPr>
                <a:spLocks noChangeArrowheads="1"/>
              </p:cNvSpPr>
              <p:nvPr/>
            </p:nvSpPr>
            <p:spPr bwMode="auto">
              <a:xfrm>
                <a:off x="1865" y="1948"/>
                <a:ext cx="568" cy="681"/>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2" name="Oval 8">
                <a:extLst>
                  <a:ext uri="{FF2B5EF4-FFF2-40B4-BE49-F238E27FC236}">
                    <a16:creationId xmlns:a16="http://schemas.microsoft.com/office/drawing/2014/main" id="{1A204782-1160-4950-AB48-495EC37B10BB}"/>
                  </a:ext>
                </a:extLst>
              </p:cNvPr>
              <p:cNvSpPr>
                <a:spLocks noChangeArrowheads="1"/>
              </p:cNvSpPr>
              <p:nvPr/>
            </p:nvSpPr>
            <p:spPr bwMode="auto">
              <a:xfrm>
                <a:off x="805" y="2239"/>
                <a:ext cx="649" cy="77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3" name="Oval 9">
                <a:extLst>
                  <a:ext uri="{FF2B5EF4-FFF2-40B4-BE49-F238E27FC236}">
                    <a16:creationId xmlns:a16="http://schemas.microsoft.com/office/drawing/2014/main" id="{3B4A5DD6-57AF-458E-AFA0-23A6DF06ED84}"/>
                  </a:ext>
                </a:extLst>
              </p:cNvPr>
              <p:cNvSpPr>
                <a:spLocks noChangeArrowheads="1"/>
              </p:cNvSpPr>
              <p:nvPr/>
            </p:nvSpPr>
            <p:spPr bwMode="auto">
              <a:xfrm>
                <a:off x="1702" y="2338"/>
                <a:ext cx="484" cy="580"/>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4" name="Oval 10">
                <a:extLst>
                  <a:ext uri="{FF2B5EF4-FFF2-40B4-BE49-F238E27FC236}">
                    <a16:creationId xmlns:a16="http://schemas.microsoft.com/office/drawing/2014/main" id="{1AAE2DEA-B346-46B7-A629-9332A123292B}"/>
                  </a:ext>
                </a:extLst>
              </p:cNvPr>
              <p:cNvSpPr>
                <a:spLocks noChangeArrowheads="1"/>
              </p:cNvSpPr>
              <p:nvPr/>
            </p:nvSpPr>
            <p:spPr bwMode="auto">
              <a:xfrm>
                <a:off x="642" y="2386"/>
                <a:ext cx="362" cy="434"/>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5" name="Oval 11">
                <a:extLst>
                  <a:ext uri="{FF2B5EF4-FFF2-40B4-BE49-F238E27FC236}">
                    <a16:creationId xmlns:a16="http://schemas.microsoft.com/office/drawing/2014/main" id="{1A57F716-F6EF-472D-9924-919D714E631C}"/>
                  </a:ext>
                </a:extLst>
              </p:cNvPr>
              <p:cNvSpPr>
                <a:spLocks noChangeArrowheads="1"/>
              </p:cNvSpPr>
              <p:nvPr/>
            </p:nvSpPr>
            <p:spPr bwMode="auto">
              <a:xfrm>
                <a:off x="601" y="2045"/>
                <a:ext cx="363" cy="435"/>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6" name="Oval 12">
                <a:extLst>
                  <a:ext uri="{FF2B5EF4-FFF2-40B4-BE49-F238E27FC236}">
                    <a16:creationId xmlns:a16="http://schemas.microsoft.com/office/drawing/2014/main" id="{15150343-451F-4933-B826-FA737124D157}"/>
                  </a:ext>
                </a:extLst>
              </p:cNvPr>
              <p:cNvSpPr>
                <a:spLocks noChangeArrowheads="1"/>
              </p:cNvSpPr>
              <p:nvPr/>
            </p:nvSpPr>
            <p:spPr bwMode="auto">
              <a:xfrm>
                <a:off x="764" y="1655"/>
                <a:ext cx="568" cy="681"/>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7" name="Oval 13">
                <a:extLst>
                  <a:ext uri="{FF2B5EF4-FFF2-40B4-BE49-F238E27FC236}">
                    <a16:creationId xmlns:a16="http://schemas.microsoft.com/office/drawing/2014/main" id="{5059F369-974C-42F8-AD11-C65E8044EE29}"/>
                  </a:ext>
                </a:extLst>
              </p:cNvPr>
              <p:cNvSpPr>
                <a:spLocks noChangeArrowheads="1"/>
              </p:cNvSpPr>
              <p:nvPr/>
            </p:nvSpPr>
            <p:spPr bwMode="auto">
              <a:xfrm>
                <a:off x="1253" y="2433"/>
                <a:ext cx="568" cy="682"/>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8" name="Oval 14">
                <a:extLst>
                  <a:ext uri="{FF2B5EF4-FFF2-40B4-BE49-F238E27FC236}">
                    <a16:creationId xmlns:a16="http://schemas.microsoft.com/office/drawing/2014/main" id="{F8C7FBC8-FD85-44FB-A56E-3D1D00F223BC}"/>
                  </a:ext>
                </a:extLst>
              </p:cNvPr>
              <p:cNvSpPr>
                <a:spLocks noChangeArrowheads="1"/>
              </p:cNvSpPr>
              <p:nvPr/>
            </p:nvSpPr>
            <p:spPr bwMode="auto">
              <a:xfrm>
                <a:off x="1946" y="1703"/>
                <a:ext cx="445" cy="536"/>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79" name="Oval 15">
                <a:extLst>
                  <a:ext uri="{FF2B5EF4-FFF2-40B4-BE49-F238E27FC236}">
                    <a16:creationId xmlns:a16="http://schemas.microsoft.com/office/drawing/2014/main" id="{4013DE31-1358-41E1-9914-E37E2F136000}"/>
                  </a:ext>
                </a:extLst>
              </p:cNvPr>
              <p:cNvSpPr>
                <a:spLocks noChangeArrowheads="1"/>
              </p:cNvSpPr>
              <p:nvPr/>
            </p:nvSpPr>
            <p:spPr bwMode="auto">
              <a:xfrm>
                <a:off x="1824" y="1509"/>
                <a:ext cx="404" cy="483"/>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0" name="Freeform 16">
                <a:extLst>
                  <a:ext uri="{FF2B5EF4-FFF2-40B4-BE49-F238E27FC236}">
                    <a16:creationId xmlns:a16="http://schemas.microsoft.com/office/drawing/2014/main" id="{AB907850-2952-4C10-86FB-58A1D3159CB1}"/>
                  </a:ext>
                </a:extLst>
              </p:cNvPr>
              <p:cNvSpPr>
                <a:spLocks/>
              </p:cNvSpPr>
              <p:nvPr/>
            </p:nvSpPr>
            <p:spPr bwMode="auto">
              <a:xfrm>
                <a:off x="748" y="1636"/>
                <a:ext cx="1584" cy="1272"/>
              </a:xfrm>
              <a:custGeom>
                <a:avLst/>
                <a:gdLst>
                  <a:gd name="T0" fmla="*/ 488 w 1584"/>
                  <a:gd name="T1" fmla="*/ 128 h 1272"/>
                  <a:gd name="T2" fmla="*/ 553 w 1584"/>
                  <a:gd name="T3" fmla="*/ 36 h 1272"/>
                  <a:gd name="T4" fmla="*/ 850 w 1584"/>
                  <a:gd name="T5" fmla="*/ 42 h 1272"/>
                  <a:gd name="T6" fmla="*/ 1059 w 1584"/>
                  <a:gd name="T7" fmla="*/ 0 h 1272"/>
                  <a:gd name="T8" fmla="*/ 1324 w 1584"/>
                  <a:gd name="T9" fmla="*/ 152 h 1272"/>
                  <a:gd name="T10" fmla="*/ 1455 w 1584"/>
                  <a:gd name="T11" fmla="*/ 109 h 1272"/>
                  <a:gd name="T12" fmla="*/ 1527 w 1584"/>
                  <a:gd name="T13" fmla="*/ 128 h 1272"/>
                  <a:gd name="T14" fmla="*/ 1542 w 1584"/>
                  <a:gd name="T15" fmla="*/ 505 h 1272"/>
                  <a:gd name="T16" fmla="*/ 1583 w 1584"/>
                  <a:gd name="T17" fmla="*/ 566 h 1272"/>
                  <a:gd name="T18" fmla="*/ 1461 w 1584"/>
                  <a:gd name="T19" fmla="*/ 857 h 1272"/>
                  <a:gd name="T20" fmla="*/ 1329 w 1584"/>
                  <a:gd name="T21" fmla="*/ 658 h 1272"/>
                  <a:gd name="T22" fmla="*/ 1293 w 1584"/>
                  <a:gd name="T23" fmla="*/ 760 h 1272"/>
                  <a:gd name="T24" fmla="*/ 1105 w 1584"/>
                  <a:gd name="T25" fmla="*/ 1161 h 1272"/>
                  <a:gd name="T26" fmla="*/ 478 w 1584"/>
                  <a:gd name="T27" fmla="*/ 1271 h 1272"/>
                  <a:gd name="T28" fmla="*/ 153 w 1584"/>
                  <a:gd name="T29" fmla="*/ 1192 h 1272"/>
                  <a:gd name="T30" fmla="*/ 50 w 1584"/>
                  <a:gd name="T31" fmla="*/ 943 h 1272"/>
                  <a:gd name="T32" fmla="*/ 50 w 1584"/>
                  <a:gd name="T33" fmla="*/ 688 h 1272"/>
                  <a:gd name="T34" fmla="*/ 0 w 1584"/>
                  <a:gd name="T35" fmla="*/ 475 h 1272"/>
                  <a:gd name="T36" fmla="*/ 488 w 1584"/>
                  <a:gd name="T37" fmla="*/ 128 h 12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84" h="1272">
                    <a:moveTo>
                      <a:pt x="488" y="128"/>
                    </a:moveTo>
                    <a:lnTo>
                      <a:pt x="553" y="36"/>
                    </a:lnTo>
                    <a:lnTo>
                      <a:pt x="850" y="42"/>
                    </a:lnTo>
                    <a:lnTo>
                      <a:pt x="1059" y="0"/>
                    </a:lnTo>
                    <a:lnTo>
                      <a:pt x="1324" y="152"/>
                    </a:lnTo>
                    <a:lnTo>
                      <a:pt x="1455" y="109"/>
                    </a:lnTo>
                    <a:lnTo>
                      <a:pt x="1527" y="128"/>
                    </a:lnTo>
                    <a:lnTo>
                      <a:pt x="1542" y="505"/>
                    </a:lnTo>
                    <a:lnTo>
                      <a:pt x="1583" y="566"/>
                    </a:lnTo>
                    <a:lnTo>
                      <a:pt x="1461" y="857"/>
                    </a:lnTo>
                    <a:lnTo>
                      <a:pt x="1329" y="658"/>
                    </a:lnTo>
                    <a:lnTo>
                      <a:pt x="1293" y="760"/>
                    </a:lnTo>
                    <a:lnTo>
                      <a:pt x="1105" y="1161"/>
                    </a:lnTo>
                    <a:lnTo>
                      <a:pt x="478" y="1271"/>
                    </a:lnTo>
                    <a:lnTo>
                      <a:pt x="153" y="1192"/>
                    </a:lnTo>
                    <a:lnTo>
                      <a:pt x="50" y="943"/>
                    </a:lnTo>
                    <a:lnTo>
                      <a:pt x="50" y="688"/>
                    </a:lnTo>
                    <a:lnTo>
                      <a:pt x="0" y="475"/>
                    </a:lnTo>
                    <a:lnTo>
                      <a:pt x="488" y="12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113681" name="Rectangle 17">
              <a:extLst>
                <a:ext uri="{FF2B5EF4-FFF2-40B4-BE49-F238E27FC236}">
                  <a16:creationId xmlns:a16="http://schemas.microsoft.com/office/drawing/2014/main" id="{A0B12C05-47A5-4EA0-BEB8-DC75EAD47A0A}"/>
                </a:ext>
              </a:extLst>
            </p:cNvPr>
            <p:cNvSpPr>
              <a:spLocks noChangeArrowheads="1"/>
            </p:cNvSpPr>
            <p:nvPr/>
          </p:nvSpPr>
          <p:spPr bwMode="auto">
            <a:xfrm>
              <a:off x="755" y="3206"/>
              <a:ext cx="15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lgn="ctr">
                <a:defRPr/>
              </a:pPr>
              <a:r>
                <a:rPr lang="th-TH" altLang="en-US" sz="1600">
                  <a:solidFill>
                    <a:schemeClr val="bg1"/>
                  </a:solidFill>
                  <a:latin typeface="Arial" charset="0"/>
                  <a:cs typeface="CordiaUPC" charset="0"/>
                </a:rPr>
                <a:t>Communication Network</a:t>
              </a:r>
            </a:p>
          </p:txBody>
        </p:sp>
        <p:sp>
          <p:nvSpPr>
            <p:cNvPr id="113682" name="Oval 18">
              <a:extLst>
                <a:ext uri="{FF2B5EF4-FFF2-40B4-BE49-F238E27FC236}">
                  <a16:creationId xmlns:a16="http://schemas.microsoft.com/office/drawing/2014/main" id="{3EABA9CA-4093-42E0-A604-63762264649F}"/>
                </a:ext>
              </a:extLst>
            </p:cNvPr>
            <p:cNvSpPr>
              <a:spLocks noChangeArrowheads="1"/>
            </p:cNvSpPr>
            <p:nvPr/>
          </p:nvSpPr>
          <p:spPr bwMode="auto">
            <a:xfrm>
              <a:off x="1590" y="1654"/>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3" name="Oval 19">
              <a:extLst>
                <a:ext uri="{FF2B5EF4-FFF2-40B4-BE49-F238E27FC236}">
                  <a16:creationId xmlns:a16="http://schemas.microsoft.com/office/drawing/2014/main" id="{E0D631B9-D358-454B-8147-37D6FD7BFDB8}"/>
                </a:ext>
              </a:extLst>
            </p:cNvPr>
            <p:cNvSpPr>
              <a:spLocks noChangeArrowheads="1"/>
            </p:cNvSpPr>
            <p:nvPr/>
          </p:nvSpPr>
          <p:spPr bwMode="auto">
            <a:xfrm>
              <a:off x="2137" y="1881"/>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4" name="Oval 20">
              <a:extLst>
                <a:ext uri="{FF2B5EF4-FFF2-40B4-BE49-F238E27FC236}">
                  <a16:creationId xmlns:a16="http://schemas.microsoft.com/office/drawing/2014/main" id="{A1FA5CEE-11CF-4A4E-BDA1-EAA097676F1B}"/>
                </a:ext>
              </a:extLst>
            </p:cNvPr>
            <p:cNvSpPr>
              <a:spLocks noChangeArrowheads="1"/>
            </p:cNvSpPr>
            <p:nvPr/>
          </p:nvSpPr>
          <p:spPr bwMode="auto">
            <a:xfrm>
              <a:off x="828" y="1801"/>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5" name="Oval 21">
              <a:extLst>
                <a:ext uri="{FF2B5EF4-FFF2-40B4-BE49-F238E27FC236}">
                  <a16:creationId xmlns:a16="http://schemas.microsoft.com/office/drawing/2014/main" id="{CDD9A949-A654-4075-B32B-41E80482406B}"/>
                </a:ext>
              </a:extLst>
            </p:cNvPr>
            <p:cNvSpPr>
              <a:spLocks noChangeArrowheads="1"/>
            </p:cNvSpPr>
            <p:nvPr/>
          </p:nvSpPr>
          <p:spPr bwMode="auto">
            <a:xfrm>
              <a:off x="821" y="2586"/>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6" name="Oval 22">
              <a:extLst>
                <a:ext uri="{FF2B5EF4-FFF2-40B4-BE49-F238E27FC236}">
                  <a16:creationId xmlns:a16="http://schemas.microsoft.com/office/drawing/2014/main" id="{366B23BF-165F-45A3-A74C-E31EEC816CF7}"/>
                </a:ext>
              </a:extLst>
            </p:cNvPr>
            <p:cNvSpPr>
              <a:spLocks noChangeArrowheads="1"/>
            </p:cNvSpPr>
            <p:nvPr/>
          </p:nvSpPr>
          <p:spPr bwMode="auto">
            <a:xfrm>
              <a:off x="1912" y="2724"/>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7" name="Line 23">
              <a:extLst>
                <a:ext uri="{FF2B5EF4-FFF2-40B4-BE49-F238E27FC236}">
                  <a16:creationId xmlns:a16="http://schemas.microsoft.com/office/drawing/2014/main" id="{B46CC7BD-44D6-4CBB-8B2F-78B72499B5F2}"/>
                </a:ext>
              </a:extLst>
            </p:cNvPr>
            <p:cNvSpPr>
              <a:spLocks noChangeShapeType="1"/>
            </p:cNvSpPr>
            <p:nvPr/>
          </p:nvSpPr>
          <p:spPr bwMode="auto">
            <a:xfrm>
              <a:off x="679" y="1718"/>
              <a:ext cx="173" cy="108"/>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8" name="Line 24">
              <a:extLst>
                <a:ext uri="{FF2B5EF4-FFF2-40B4-BE49-F238E27FC236}">
                  <a16:creationId xmlns:a16="http://schemas.microsoft.com/office/drawing/2014/main" id="{D3D777D0-C2D0-4F14-95C3-D14023CD1D7D}"/>
                </a:ext>
              </a:extLst>
            </p:cNvPr>
            <p:cNvSpPr>
              <a:spLocks noChangeShapeType="1"/>
            </p:cNvSpPr>
            <p:nvPr/>
          </p:nvSpPr>
          <p:spPr bwMode="auto">
            <a:xfrm flipH="1">
              <a:off x="1666" y="1440"/>
              <a:ext cx="62" cy="204"/>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89" name="Line 25">
              <a:extLst>
                <a:ext uri="{FF2B5EF4-FFF2-40B4-BE49-F238E27FC236}">
                  <a16:creationId xmlns:a16="http://schemas.microsoft.com/office/drawing/2014/main" id="{D08B88C5-EE00-4318-9F9A-428A86DF4BCD}"/>
                </a:ext>
              </a:extLst>
            </p:cNvPr>
            <p:cNvSpPr>
              <a:spLocks noChangeShapeType="1"/>
            </p:cNvSpPr>
            <p:nvPr/>
          </p:nvSpPr>
          <p:spPr bwMode="auto">
            <a:xfrm flipH="1">
              <a:off x="720" y="2736"/>
              <a:ext cx="115" cy="185"/>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0" name="Line 26">
              <a:extLst>
                <a:ext uri="{FF2B5EF4-FFF2-40B4-BE49-F238E27FC236}">
                  <a16:creationId xmlns:a16="http://schemas.microsoft.com/office/drawing/2014/main" id="{D992FCFE-941F-4E5F-A867-D20B72748DD8}"/>
                </a:ext>
              </a:extLst>
            </p:cNvPr>
            <p:cNvSpPr>
              <a:spLocks noChangeShapeType="1"/>
            </p:cNvSpPr>
            <p:nvPr/>
          </p:nvSpPr>
          <p:spPr bwMode="auto">
            <a:xfrm>
              <a:off x="2054" y="2861"/>
              <a:ext cx="173" cy="108"/>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1" name="Line 27">
              <a:extLst>
                <a:ext uri="{FF2B5EF4-FFF2-40B4-BE49-F238E27FC236}">
                  <a16:creationId xmlns:a16="http://schemas.microsoft.com/office/drawing/2014/main" id="{2237B848-6891-4814-AE91-8450F6F5882F}"/>
                </a:ext>
              </a:extLst>
            </p:cNvPr>
            <p:cNvSpPr>
              <a:spLocks noChangeShapeType="1"/>
            </p:cNvSpPr>
            <p:nvPr/>
          </p:nvSpPr>
          <p:spPr bwMode="auto">
            <a:xfrm flipV="1">
              <a:off x="2294" y="1848"/>
              <a:ext cx="186" cy="73"/>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2" name="Line 28">
              <a:extLst>
                <a:ext uri="{FF2B5EF4-FFF2-40B4-BE49-F238E27FC236}">
                  <a16:creationId xmlns:a16="http://schemas.microsoft.com/office/drawing/2014/main" id="{BC5DEF30-837E-4FC1-8309-7A08B4766F60}"/>
                </a:ext>
              </a:extLst>
            </p:cNvPr>
            <p:cNvSpPr>
              <a:spLocks noChangeShapeType="1"/>
            </p:cNvSpPr>
            <p:nvPr/>
          </p:nvSpPr>
          <p:spPr bwMode="auto">
            <a:xfrm>
              <a:off x="895" y="1950"/>
              <a:ext cx="0" cy="6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3" name="Line 29">
              <a:extLst>
                <a:ext uri="{FF2B5EF4-FFF2-40B4-BE49-F238E27FC236}">
                  <a16:creationId xmlns:a16="http://schemas.microsoft.com/office/drawing/2014/main" id="{6B0B653D-5BA6-4464-96CE-4087D606919A}"/>
                </a:ext>
              </a:extLst>
            </p:cNvPr>
            <p:cNvSpPr>
              <a:spLocks noChangeShapeType="1"/>
            </p:cNvSpPr>
            <p:nvPr/>
          </p:nvSpPr>
          <p:spPr bwMode="auto">
            <a:xfrm>
              <a:off x="962" y="1921"/>
              <a:ext cx="522" cy="2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4" name="Line 30">
              <a:extLst>
                <a:ext uri="{FF2B5EF4-FFF2-40B4-BE49-F238E27FC236}">
                  <a16:creationId xmlns:a16="http://schemas.microsoft.com/office/drawing/2014/main" id="{6D41EFF1-8702-4CAC-9244-A3AAF8B9E86E}"/>
                </a:ext>
              </a:extLst>
            </p:cNvPr>
            <p:cNvSpPr>
              <a:spLocks noChangeShapeType="1"/>
            </p:cNvSpPr>
            <p:nvPr/>
          </p:nvSpPr>
          <p:spPr bwMode="auto">
            <a:xfrm flipV="1">
              <a:off x="976" y="2247"/>
              <a:ext cx="521" cy="4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5" name="Line 31">
              <a:extLst>
                <a:ext uri="{FF2B5EF4-FFF2-40B4-BE49-F238E27FC236}">
                  <a16:creationId xmlns:a16="http://schemas.microsoft.com/office/drawing/2014/main" id="{190338B6-B906-4978-BC57-CFE3BE1DD4F1}"/>
                </a:ext>
              </a:extLst>
            </p:cNvPr>
            <p:cNvSpPr>
              <a:spLocks noChangeShapeType="1"/>
            </p:cNvSpPr>
            <p:nvPr/>
          </p:nvSpPr>
          <p:spPr bwMode="auto">
            <a:xfrm>
              <a:off x="1711" y="1783"/>
              <a:ext cx="427" cy="1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6" name="Line 32">
              <a:extLst>
                <a:ext uri="{FF2B5EF4-FFF2-40B4-BE49-F238E27FC236}">
                  <a16:creationId xmlns:a16="http://schemas.microsoft.com/office/drawing/2014/main" id="{94862763-9BC8-4BD0-BCDE-CA54329D0BE5}"/>
                </a:ext>
              </a:extLst>
            </p:cNvPr>
            <p:cNvSpPr>
              <a:spLocks noChangeShapeType="1"/>
            </p:cNvSpPr>
            <p:nvPr/>
          </p:nvSpPr>
          <p:spPr bwMode="auto">
            <a:xfrm flipV="1">
              <a:off x="990" y="1760"/>
              <a:ext cx="602" cy="10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7" name="Line 33">
              <a:extLst>
                <a:ext uri="{FF2B5EF4-FFF2-40B4-BE49-F238E27FC236}">
                  <a16:creationId xmlns:a16="http://schemas.microsoft.com/office/drawing/2014/main" id="{47CF3B62-05E1-42F9-BF09-95AAD749FB46}"/>
                </a:ext>
              </a:extLst>
            </p:cNvPr>
            <p:cNvSpPr>
              <a:spLocks noChangeShapeType="1"/>
            </p:cNvSpPr>
            <p:nvPr/>
          </p:nvSpPr>
          <p:spPr bwMode="auto">
            <a:xfrm flipH="1">
              <a:off x="1995" y="2037"/>
              <a:ext cx="202" cy="6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8" name="Oval 34">
              <a:extLst>
                <a:ext uri="{FF2B5EF4-FFF2-40B4-BE49-F238E27FC236}">
                  <a16:creationId xmlns:a16="http://schemas.microsoft.com/office/drawing/2014/main" id="{C436A05F-1342-42AB-869F-3BF606ACAA1E}"/>
                </a:ext>
              </a:extLst>
            </p:cNvPr>
            <p:cNvSpPr>
              <a:spLocks noChangeArrowheads="1"/>
            </p:cNvSpPr>
            <p:nvPr/>
          </p:nvSpPr>
          <p:spPr bwMode="auto">
            <a:xfrm>
              <a:off x="1475" y="2107"/>
              <a:ext cx="147" cy="147"/>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699" name="Line 35">
              <a:extLst>
                <a:ext uri="{FF2B5EF4-FFF2-40B4-BE49-F238E27FC236}">
                  <a16:creationId xmlns:a16="http://schemas.microsoft.com/office/drawing/2014/main" id="{7310EC3F-395C-4862-B119-EFF8F87DBA9E}"/>
                </a:ext>
              </a:extLst>
            </p:cNvPr>
            <p:cNvSpPr>
              <a:spLocks noChangeShapeType="1"/>
            </p:cNvSpPr>
            <p:nvPr/>
          </p:nvSpPr>
          <p:spPr bwMode="auto">
            <a:xfrm flipV="1">
              <a:off x="1579" y="1804"/>
              <a:ext cx="78" cy="31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700" name="Line 36">
              <a:extLst>
                <a:ext uri="{FF2B5EF4-FFF2-40B4-BE49-F238E27FC236}">
                  <a16:creationId xmlns:a16="http://schemas.microsoft.com/office/drawing/2014/main" id="{17518BFB-B267-4703-B97B-056C3BA1ECE0}"/>
                </a:ext>
              </a:extLst>
            </p:cNvPr>
            <p:cNvSpPr>
              <a:spLocks noChangeShapeType="1"/>
            </p:cNvSpPr>
            <p:nvPr/>
          </p:nvSpPr>
          <p:spPr bwMode="auto">
            <a:xfrm flipV="1">
              <a:off x="1623" y="2000"/>
              <a:ext cx="507" cy="20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701" name="Line 37">
              <a:extLst>
                <a:ext uri="{FF2B5EF4-FFF2-40B4-BE49-F238E27FC236}">
                  <a16:creationId xmlns:a16="http://schemas.microsoft.com/office/drawing/2014/main" id="{5BE56A0C-6270-4C6D-9CD3-DD564EC79B64}"/>
                </a:ext>
              </a:extLst>
            </p:cNvPr>
            <p:cNvSpPr>
              <a:spLocks noChangeShapeType="1"/>
            </p:cNvSpPr>
            <p:nvPr/>
          </p:nvSpPr>
          <p:spPr bwMode="auto">
            <a:xfrm>
              <a:off x="977" y="2692"/>
              <a:ext cx="921" cy="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702" name="Line 38">
              <a:extLst>
                <a:ext uri="{FF2B5EF4-FFF2-40B4-BE49-F238E27FC236}">
                  <a16:creationId xmlns:a16="http://schemas.microsoft.com/office/drawing/2014/main" id="{3B6C935B-15D5-4DDA-9A37-5F7407EC32E2}"/>
                </a:ext>
              </a:extLst>
            </p:cNvPr>
            <p:cNvSpPr>
              <a:spLocks noChangeShapeType="1"/>
            </p:cNvSpPr>
            <p:nvPr/>
          </p:nvSpPr>
          <p:spPr bwMode="auto">
            <a:xfrm>
              <a:off x="1588" y="2234"/>
              <a:ext cx="347" cy="4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pic>
          <p:nvPicPr>
            <p:cNvPr id="113703" name="Picture 39">
              <a:extLst>
                <a:ext uri="{FF2B5EF4-FFF2-40B4-BE49-F238E27FC236}">
                  <a16:creationId xmlns:a16="http://schemas.microsoft.com/office/drawing/2014/main" id="{4350EF00-E212-4C6A-B61D-721C9420409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 y="1454"/>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704" name="Picture 40">
              <a:extLst>
                <a:ext uri="{FF2B5EF4-FFF2-40B4-BE49-F238E27FC236}">
                  <a16:creationId xmlns:a16="http://schemas.microsoft.com/office/drawing/2014/main" id="{07539E5B-44DB-428D-94F3-EC78683AFA3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880"/>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705" name="Picture 41">
              <a:extLst>
                <a:ext uri="{FF2B5EF4-FFF2-40B4-BE49-F238E27FC236}">
                  <a16:creationId xmlns:a16="http://schemas.microsoft.com/office/drawing/2014/main" id="{091CAC39-EB16-4FF7-B852-20E2A4C5267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 y="2924"/>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706" name="Picture 42">
              <a:extLst>
                <a:ext uri="{FF2B5EF4-FFF2-40B4-BE49-F238E27FC236}">
                  <a16:creationId xmlns:a16="http://schemas.microsoft.com/office/drawing/2014/main" id="{91433F59-51F0-4A85-AB59-E0AD27669CD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1152"/>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707" name="Picture 43">
              <a:extLst>
                <a:ext uri="{FF2B5EF4-FFF2-40B4-BE49-F238E27FC236}">
                  <a16:creationId xmlns:a16="http://schemas.microsoft.com/office/drawing/2014/main" id="{F325D0C9-8671-4B9B-86AE-91C858B8263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7" y="1724"/>
              <a:ext cx="33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113708" name="Rectangle 44">
            <a:extLst>
              <a:ext uri="{FF2B5EF4-FFF2-40B4-BE49-F238E27FC236}">
                <a16:creationId xmlns:a16="http://schemas.microsoft.com/office/drawing/2014/main" id="{97E5CC0B-25DC-48EE-8931-5A2E984AECD5}"/>
              </a:ext>
            </a:extLst>
          </p:cNvPr>
          <p:cNvSpPr>
            <a:spLocks noChangeArrowheads="1"/>
          </p:cNvSpPr>
          <p:nvPr/>
        </p:nvSpPr>
        <p:spPr bwMode="auto">
          <a:xfrm>
            <a:off x="4300926" y="4505112"/>
            <a:ext cx="4687181" cy="923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defRPr/>
            </a:pPr>
            <a:r>
              <a:rPr lang="en-US" altLang="en-US" sz="1800" dirty="0">
                <a:latin typeface="Arial" charset="0"/>
                <a:cs typeface="CordiaUPC" charset="0"/>
              </a:rPr>
              <a:t>Communications is achieved by transmitting</a:t>
            </a:r>
          </a:p>
          <a:p>
            <a:pPr>
              <a:defRPr/>
            </a:pPr>
            <a:r>
              <a:rPr lang="en-US" altLang="en-US" sz="1800" dirty="0">
                <a:latin typeface="Arial" charset="0"/>
                <a:cs typeface="CordiaUPC" charset="0"/>
              </a:rPr>
              <a:t>data from source to destination through a</a:t>
            </a:r>
          </a:p>
          <a:p>
            <a:pPr>
              <a:defRPr/>
            </a:pPr>
            <a:r>
              <a:rPr lang="en-US" altLang="en-US" sz="1800" dirty="0">
                <a:latin typeface="Arial" charset="0"/>
                <a:cs typeface="CordiaUPC" charset="0"/>
              </a:rPr>
              <a:t>network of switching nodes</a:t>
            </a:r>
          </a:p>
        </p:txBody>
      </p:sp>
      <p:sp>
        <p:nvSpPr>
          <p:cNvPr id="113709" name="Oval 45">
            <a:extLst>
              <a:ext uri="{FF2B5EF4-FFF2-40B4-BE49-F238E27FC236}">
                <a16:creationId xmlns:a16="http://schemas.microsoft.com/office/drawing/2014/main" id="{8FEA764E-11B1-42E5-A8FF-1A7AC9C617FD}"/>
              </a:ext>
            </a:extLst>
          </p:cNvPr>
          <p:cNvSpPr>
            <a:spLocks noChangeArrowheads="1"/>
          </p:cNvSpPr>
          <p:nvPr/>
        </p:nvSpPr>
        <p:spPr bwMode="auto">
          <a:xfrm>
            <a:off x="4636600" y="2066925"/>
            <a:ext cx="233362" cy="233363"/>
          </a:xfrm>
          <a:prstGeom prst="ellipse">
            <a:avLst/>
          </a:prstGeom>
          <a:solidFill>
            <a:srgbClr val="33CC33"/>
          </a:solidFill>
          <a:ln w="12700">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113710" name="Rectangle 46">
            <a:extLst>
              <a:ext uri="{FF2B5EF4-FFF2-40B4-BE49-F238E27FC236}">
                <a16:creationId xmlns:a16="http://schemas.microsoft.com/office/drawing/2014/main" id="{D631A48B-ECC7-4DB0-B522-91E514B7DD7B}"/>
              </a:ext>
            </a:extLst>
          </p:cNvPr>
          <p:cNvSpPr>
            <a:spLocks noChangeArrowheads="1"/>
          </p:cNvSpPr>
          <p:nvPr/>
        </p:nvSpPr>
        <p:spPr bwMode="auto">
          <a:xfrm>
            <a:off x="4925525" y="2017713"/>
            <a:ext cx="3989875"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defRPr/>
            </a:pPr>
            <a:r>
              <a:rPr lang="en-US" altLang="en-US" sz="2000" b="1" dirty="0">
                <a:latin typeface="Arial" charset="0"/>
                <a:cs typeface="CordiaUPC" charset="0"/>
              </a:rPr>
              <a:t>Communication  Network Node</a:t>
            </a:r>
          </a:p>
        </p:txBody>
      </p:sp>
      <p:sp>
        <p:nvSpPr>
          <p:cNvPr id="113711" name="Rectangle 47">
            <a:extLst>
              <a:ext uri="{FF2B5EF4-FFF2-40B4-BE49-F238E27FC236}">
                <a16:creationId xmlns:a16="http://schemas.microsoft.com/office/drawing/2014/main" id="{689BF6D3-B6F7-4882-A69A-6854AD39D441}"/>
              </a:ext>
            </a:extLst>
          </p:cNvPr>
          <p:cNvSpPr>
            <a:spLocks noChangeArrowheads="1"/>
          </p:cNvSpPr>
          <p:nvPr/>
        </p:nvSpPr>
        <p:spPr bwMode="auto">
          <a:xfrm>
            <a:off x="5020775" y="2976563"/>
            <a:ext cx="213680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defRPr>
            </a:lvl1pPr>
            <a:lvl2pPr marL="571500" defTabSz="762000" eaLnBrk="0" hangingPunct="0">
              <a:defRPr sz="2800">
                <a:solidFill>
                  <a:schemeClr val="tx1"/>
                </a:solidFill>
                <a:latin typeface="Angsana New" charset="0"/>
              </a:defRPr>
            </a:lvl2pPr>
            <a:lvl3pPr marL="1143000" defTabSz="762000" eaLnBrk="0" hangingPunct="0">
              <a:defRPr sz="2800">
                <a:solidFill>
                  <a:schemeClr val="tx1"/>
                </a:solidFill>
                <a:latin typeface="Angsana New" charset="0"/>
              </a:defRPr>
            </a:lvl3pPr>
            <a:lvl4pPr marL="1714500" defTabSz="762000" eaLnBrk="0" hangingPunct="0">
              <a:defRPr sz="2800">
                <a:solidFill>
                  <a:schemeClr val="tx1"/>
                </a:solidFill>
                <a:latin typeface="Angsana New" charset="0"/>
              </a:defRPr>
            </a:lvl4pPr>
            <a:lvl5pPr marL="2286000" defTabSz="762000" eaLnBrk="0" hangingPunct="0">
              <a:defRPr sz="2800">
                <a:solidFill>
                  <a:schemeClr val="tx1"/>
                </a:solidFill>
                <a:latin typeface="Angsana New" charset="0"/>
              </a:defRPr>
            </a:lvl5pPr>
            <a:lvl6pPr marL="2743200" defTabSz="762000" eaLnBrk="0" fontAlgn="base" hangingPunct="0">
              <a:spcBef>
                <a:spcPct val="0"/>
              </a:spcBef>
              <a:spcAft>
                <a:spcPct val="0"/>
              </a:spcAft>
              <a:defRPr sz="2800">
                <a:solidFill>
                  <a:schemeClr val="tx1"/>
                </a:solidFill>
                <a:latin typeface="Angsana New" charset="0"/>
              </a:defRPr>
            </a:lvl6pPr>
            <a:lvl7pPr marL="3200400" defTabSz="762000" eaLnBrk="0" fontAlgn="base" hangingPunct="0">
              <a:spcBef>
                <a:spcPct val="0"/>
              </a:spcBef>
              <a:spcAft>
                <a:spcPct val="0"/>
              </a:spcAft>
              <a:defRPr sz="2800">
                <a:solidFill>
                  <a:schemeClr val="tx1"/>
                </a:solidFill>
                <a:latin typeface="Angsana New" charset="0"/>
              </a:defRPr>
            </a:lvl7pPr>
            <a:lvl8pPr marL="3657600" defTabSz="762000" eaLnBrk="0" fontAlgn="base" hangingPunct="0">
              <a:spcBef>
                <a:spcPct val="0"/>
              </a:spcBef>
              <a:spcAft>
                <a:spcPct val="0"/>
              </a:spcAft>
              <a:defRPr sz="2800">
                <a:solidFill>
                  <a:schemeClr val="tx1"/>
                </a:solidFill>
                <a:latin typeface="Angsana New" charset="0"/>
              </a:defRPr>
            </a:lvl8pPr>
            <a:lvl9pPr marL="4114800" defTabSz="762000" eaLnBrk="0" fontAlgn="base" hangingPunct="0">
              <a:spcBef>
                <a:spcPct val="0"/>
              </a:spcBef>
              <a:spcAft>
                <a:spcPct val="0"/>
              </a:spcAft>
              <a:defRPr sz="2800">
                <a:solidFill>
                  <a:schemeClr val="tx1"/>
                </a:solidFill>
                <a:latin typeface="Angsana New" charset="0"/>
              </a:defRPr>
            </a:lvl9pPr>
          </a:lstStyle>
          <a:p>
            <a:pPr>
              <a:defRPr/>
            </a:pPr>
            <a:r>
              <a:rPr lang="en-US" altLang="en-US" sz="2000" b="1" dirty="0">
                <a:latin typeface="Arial" charset="0"/>
                <a:cs typeface="CordiaUPC" charset="0"/>
              </a:rPr>
              <a:t>Network Station</a:t>
            </a:r>
          </a:p>
        </p:txBody>
      </p:sp>
      <p:sp>
        <p:nvSpPr>
          <p:cNvPr id="113712" name="Rectangle 48">
            <a:extLst>
              <a:ext uri="{FF2B5EF4-FFF2-40B4-BE49-F238E27FC236}">
                <a16:creationId xmlns:a16="http://schemas.microsoft.com/office/drawing/2014/main" id="{4FED9843-42F8-429E-B7A4-39C633476A78}"/>
              </a:ext>
            </a:extLst>
          </p:cNvPr>
          <p:cNvSpPr>
            <a:spLocks noChangeArrowheads="1"/>
          </p:cNvSpPr>
          <p:nvPr/>
        </p:nvSpPr>
        <p:spPr bwMode="auto">
          <a:xfrm>
            <a:off x="5035062" y="3275013"/>
            <a:ext cx="358591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spcBef>
                <a:spcPct val="0"/>
              </a:spcBef>
              <a:buClrTx/>
              <a:buSzPct val="75000"/>
            </a:pPr>
            <a:r>
              <a:rPr lang="en-US" altLang="en-US" sz="1800" b="0" dirty="0">
                <a:latin typeface="Arial" panose="020B0604020202020204" pitchFamily="34" charset="0"/>
                <a:cs typeface="CordiaUPC" panose="020B0304020202020204" pitchFamily="34" charset="-34"/>
              </a:rPr>
              <a:t> end node (source &amp;destination)</a:t>
            </a:r>
          </a:p>
        </p:txBody>
      </p:sp>
      <p:sp>
        <p:nvSpPr>
          <p:cNvPr id="113713" name="Rectangle 49">
            <a:extLst>
              <a:ext uri="{FF2B5EF4-FFF2-40B4-BE49-F238E27FC236}">
                <a16:creationId xmlns:a16="http://schemas.microsoft.com/office/drawing/2014/main" id="{0E07D6CB-D22D-452C-8894-D8C4140B7427}"/>
              </a:ext>
            </a:extLst>
          </p:cNvPr>
          <p:cNvSpPr>
            <a:spLocks noChangeArrowheads="1"/>
          </p:cNvSpPr>
          <p:nvPr/>
        </p:nvSpPr>
        <p:spPr bwMode="auto">
          <a:xfrm>
            <a:off x="4969975" y="2398713"/>
            <a:ext cx="377827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spcBef>
                <a:spcPct val="0"/>
              </a:spcBef>
              <a:buClrTx/>
              <a:buSzPct val="75000"/>
            </a:pPr>
            <a:r>
              <a:rPr lang="en-US" altLang="en-US" sz="1800" b="0" dirty="0">
                <a:latin typeface="Arial" panose="020B0604020202020204" pitchFamily="34" charset="0"/>
                <a:cs typeface="CordiaUPC" panose="020B0304020202020204" pitchFamily="34" charset="-34"/>
              </a:rPr>
              <a:t> provide switching facility (routing)</a:t>
            </a:r>
          </a:p>
        </p:txBody>
      </p:sp>
      <p:pic>
        <p:nvPicPr>
          <p:cNvPr id="113714" name="Picture 50">
            <a:extLst>
              <a:ext uri="{FF2B5EF4-FFF2-40B4-BE49-F238E27FC236}">
                <a16:creationId xmlns:a16="http://schemas.microsoft.com/office/drawing/2014/main" id="{0C06A906-27AB-449B-A941-304889B97E0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8962" y="3014663"/>
            <a:ext cx="5238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8552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p:txBody>
          <a:bodyPr/>
          <a:lstStyle/>
          <a:p>
            <a:pPr>
              <a:defRPr/>
            </a:pPr>
            <a:fld id="{301244ED-DC81-4AD2-8A23-02A657CF69E0}" type="slidenum">
              <a:rPr lang="en-US"/>
              <a:pPr>
                <a:defRPr/>
              </a:pPr>
              <a:t>5</a:t>
            </a:fld>
            <a:endParaRPr lang="en-US"/>
          </a:p>
        </p:txBody>
      </p:sp>
      <p:sp>
        <p:nvSpPr>
          <p:cNvPr id="13314" name="Rectangle 2"/>
          <p:cNvSpPr>
            <a:spLocks noGrp="1" noChangeArrowheads="1"/>
          </p:cNvSpPr>
          <p:nvPr>
            <p:ph type="title"/>
          </p:nvPr>
        </p:nvSpPr>
        <p:spPr/>
        <p:txBody>
          <a:bodyPr/>
          <a:lstStyle/>
          <a:p>
            <a:pPr eaLnBrk="1" hangingPunct="1">
              <a:defRPr/>
            </a:pPr>
            <a:r>
              <a:rPr lang="en-US"/>
              <a:t>Data Communication: </a:t>
            </a:r>
            <a:r>
              <a:rPr lang="en-US" i="1"/>
              <a:t>Definition</a:t>
            </a:r>
          </a:p>
        </p:txBody>
      </p:sp>
      <p:sp>
        <p:nvSpPr>
          <p:cNvPr id="13315" name="Rectangle 3"/>
          <p:cNvSpPr>
            <a:spLocks noGrp="1" noChangeArrowheads="1"/>
          </p:cNvSpPr>
          <p:nvPr>
            <p:ph type="body" idx="1"/>
          </p:nvPr>
        </p:nvSpPr>
        <p:spPr>
          <a:xfrm>
            <a:off x="723900" y="3949065"/>
            <a:ext cx="8382000" cy="2647950"/>
          </a:xfrm>
        </p:spPr>
        <p:txBody>
          <a:bodyPr/>
          <a:lstStyle/>
          <a:p>
            <a:pPr eaLnBrk="1" hangingPunct="1">
              <a:defRPr/>
            </a:pPr>
            <a:endParaRPr lang="en-US" dirty="0"/>
          </a:p>
          <a:p>
            <a:pPr eaLnBrk="1" hangingPunct="1">
              <a:defRPr/>
            </a:pPr>
            <a:r>
              <a:rPr lang="en-US" dirty="0"/>
              <a:t>Data Communication:</a:t>
            </a:r>
          </a:p>
          <a:p>
            <a:pPr eaLnBrk="1" hangingPunct="1">
              <a:defRPr/>
            </a:pPr>
            <a:endParaRPr lang="en-US" dirty="0"/>
          </a:p>
          <a:p>
            <a:pPr eaLnBrk="1" hangingPunct="1">
              <a:defRPr/>
            </a:pPr>
            <a:endParaRPr lang="en-US" dirty="0"/>
          </a:p>
        </p:txBody>
      </p:sp>
      <p:sp>
        <p:nvSpPr>
          <p:cNvPr id="13316" name="Rectangle 4"/>
          <p:cNvSpPr>
            <a:spLocks noChangeArrowheads="1"/>
          </p:cNvSpPr>
          <p:nvPr/>
        </p:nvSpPr>
        <p:spPr bwMode="auto">
          <a:xfrm>
            <a:off x="990600" y="5071423"/>
            <a:ext cx="6705600" cy="914400"/>
          </a:xfrm>
          <a:prstGeom prst="rect">
            <a:avLst/>
          </a:prstGeom>
          <a:solidFill>
            <a:schemeClr val="folHlink"/>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defRPr/>
            </a:pPr>
            <a:r>
              <a:rPr lang="en-US" sz="2400" b="1" dirty="0">
                <a:solidFill>
                  <a:schemeClr val="bg2"/>
                </a:solidFill>
                <a:latin typeface="Garamond" pitchFamily="18" charset="0"/>
              </a:rPr>
              <a:t>Transfer of data from one device to another via</a:t>
            </a:r>
          </a:p>
          <a:p>
            <a:pPr algn="ctr">
              <a:defRPr/>
            </a:pPr>
            <a:r>
              <a:rPr lang="en-US" sz="2400" b="1" dirty="0">
                <a:solidFill>
                  <a:schemeClr val="bg2"/>
                </a:solidFill>
                <a:latin typeface="Garamond" pitchFamily="18" charset="0"/>
              </a:rPr>
              <a:t>  some form of transmission medium.</a:t>
            </a:r>
          </a:p>
        </p:txBody>
      </p:sp>
      <p:sp>
        <p:nvSpPr>
          <p:cNvPr id="3" name="Rectangle 2"/>
          <p:cNvSpPr/>
          <p:nvPr/>
        </p:nvSpPr>
        <p:spPr>
          <a:xfrm>
            <a:off x="990600" y="1478861"/>
            <a:ext cx="7848600" cy="2677656"/>
          </a:xfrm>
          <a:prstGeom prst="rect">
            <a:avLst/>
          </a:prstGeom>
        </p:spPr>
        <p:txBody>
          <a:bodyPr wrap="square">
            <a:spAutoFit/>
          </a:bodyPr>
          <a:lstStyle/>
          <a:p>
            <a:pPr algn="just" eaLnBrk="1" hangingPunct="1"/>
            <a:r>
              <a:rPr lang="en-US" sz="2800" i="1" dirty="0">
                <a:effectLst>
                  <a:outerShdw blurRad="38100" dist="38100" dir="2700000" algn="tl">
                    <a:srgbClr val="C0C0C0"/>
                  </a:outerShdw>
                </a:effectLst>
                <a:latin typeface="Times New Roman" panose="02020603050405020304" pitchFamily="18" charset="0"/>
              </a:rPr>
              <a:t>The term </a:t>
            </a:r>
            <a:r>
              <a:rPr lang="en-US" sz="2800" i="1" dirty="0">
                <a:solidFill>
                  <a:schemeClr val="hlink"/>
                </a:solidFill>
                <a:effectLst>
                  <a:outerShdw blurRad="38100" dist="38100" dir="2700000" algn="tl">
                    <a:srgbClr val="C0C0C0"/>
                  </a:outerShdw>
                </a:effectLst>
                <a:latin typeface="Times New Roman" panose="02020603050405020304" pitchFamily="18" charset="0"/>
              </a:rPr>
              <a:t>telecommunication</a:t>
            </a:r>
            <a:r>
              <a:rPr lang="en-US" sz="2800" i="1" dirty="0">
                <a:effectLst>
                  <a:outerShdw blurRad="38100" dist="38100" dir="2700000" algn="tl">
                    <a:srgbClr val="C0C0C0"/>
                  </a:outerShdw>
                </a:effectLst>
                <a:latin typeface="Times New Roman" panose="02020603050405020304" pitchFamily="18" charset="0"/>
              </a:rPr>
              <a:t> means communication at a distance. </a:t>
            </a:r>
          </a:p>
          <a:p>
            <a:pPr algn="just" eaLnBrk="1" hangingPunct="1"/>
            <a:endParaRPr lang="en-US" sz="2800" i="1" dirty="0">
              <a:effectLst>
                <a:outerShdw blurRad="38100" dist="38100" dir="2700000" algn="tl">
                  <a:srgbClr val="C0C0C0"/>
                </a:outerShdw>
              </a:effectLst>
              <a:latin typeface="Times New Roman" panose="02020603050405020304" pitchFamily="18" charset="0"/>
            </a:endParaRPr>
          </a:p>
          <a:p>
            <a:pPr algn="just" eaLnBrk="1" hangingPunct="1"/>
            <a:r>
              <a:rPr lang="en-US" sz="2800" i="1" dirty="0">
                <a:effectLst>
                  <a:outerShdw blurRad="38100" dist="38100" dir="2700000" algn="tl">
                    <a:srgbClr val="C0C0C0"/>
                  </a:outerShdw>
                </a:effectLst>
                <a:latin typeface="Times New Roman" panose="02020603050405020304" pitchFamily="18" charset="0"/>
              </a:rPr>
              <a:t>The word </a:t>
            </a:r>
            <a:r>
              <a:rPr lang="en-US" sz="2800" i="1" dirty="0">
                <a:solidFill>
                  <a:schemeClr val="hlink"/>
                </a:solidFill>
                <a:effectLst>
                  <a:outerShdw blurRad="38100" dist="38100" dir="2700000" algn="tl">
                    <a:srgbClr val="C0C0C0"/>
                  </a:outerShdw>
                </a:effectLst>
                <a:latin typeface="Times New Roman" panose="02020603050405020304" pitchFamily="18" charset="0"/>
              </a:rPr>
              <a:t>data</a:t>
            </a:r>
            <a:r>
              <a:rPr lang="en-US" sz="2800" i="1" dirty="0">
                <a:effectLst>
                  <a:outerShdw blurRad="38100" dist="38100" dir="2700000" algn="tl">
                    <a:srgbClr val="C0C0C0"/>
                  </a:outerShdw>
                </a:effectLst>
                <a:latin typeface="Times New Roman" panose="02020603050405020304" pitchFamily="18" charset="0"/>
              </a:rPr>
              <a:t> refers to information presented in whatever form is agreed upon by the parties creating and using the data. </a:t>
            </a:r>
          </a:p>
        </p:txBody>
      </p:sp>
    </p:spTree>
    <p:extLst>
      <p:ext uri="{BB962C8B-B14F-4D97-AF65-F5344CB8AC3E}">
        <p14:creationId xmlns:p14="http://schemas.microsoft.com/office/powerpoint/2010/main" val="122601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dissolve">
                                      <p:cBhvr>
                                        <p:cTn id="7" dur="500"/>
                                        <p:tgtEl>
                                          <p:spTgt spid="133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316"/>
                                        </p:tgtEl>
                                        <p:attrNameLst>
                                          <p:attrName>style.visibility</p:attrName>
                                        </p:attrNameLst>
                                      </p:cBhvr>
                                      <p:to>
                                        <p:strVal val="visible"/>
                                      </p:to>
                                    </p:set>
                                    <p:animEffect transition="in" filter="dissolve">
                                      <p:cBhvr>
                                        <p:cTn id="12"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a:t>Switching Technologies</a:t>
            </a:r>
          </a:p>
        </p:txBody>
      </p:sp>
      <p:sp>
        <p:nvSpPr>
          <p:cNvPr id="81923" name="Rectangle 3"/>
          <p:cNvSpPr>
            <a:spLocks noGrp="1" noChangeArrowheads="1"/>
          </p:cNvSpPr>
          <p:nvPr>
            <p:ph type="body" idx="1"/>
          </p:nvPr>
        </p:nvSpPr>
        <p:spPr>
          <a:xfrm>
            <a:off x="198303" y="1345139"/>
            <a:ext cx="5165859" cy="4523955"/>
          </a:xfrm>
        </p:spPr>
        <p:txBody>
          <a:bodyPr/>
          <a:lstStyle/>
          <a:p>
            <a:r>
              <a:rPr lang="en-US" dirty="0"/>
              <a:t>Circuit switching</a:t>
            </a:r>
          </a:p>
          <a:p>
            <a:pPr lvl="1"/>
            <a:r>
              <a:rPr lang="en-US" dirty="0"/>
              <a:t>A circuit is established for the two parties</a:t>
            </a:r>
          </a:p>
          <a:p>
            <a:pPr lvl="1"/>
            <a:endParaRPr lang="en-US" dirty="0"/>
          </a:p>
          <a:p>
            <a:r>
              <a:rPr lang="en-US" dirty="0"/>
              <a:t>Packet switching</a:t>
            </a:r>
          </a:p>
          <a:p>
            <a:pPr lvl="1"/>
            <a:r>
              <a:rPr lang="en-US" dirty="0"/>
              <a:t>Data are put into </a:t>
            </a:r>
            <a:r>
              <a:rPr lang="en-US" dirty="0">
                <a:solidFill>
                  <a:srgbClr val="7030A0"/>
                </a:solidFill>
              </a:rPr>
              <a:t>packets</a:t>
            </a:r>
            <a:r>
              <a:rPr lang="en-US" dirty="0"/>
              <a:t>, each stamped with </a:t>
            </a:r>
            <a:r>
              <a:rPr lang="en-US" dirty="0">
                <a:solidFill>
                  <a:srgbClr val="0070C0"/>
                </a:solidFill>
              </a:rPr>
              <a:t>source</a:t>
            </a:r>
            <a:r>
              <a:rPr lang="en-US" dirty="0"/>
              <a:t> and </a:t>
            </a:r>
            <a:r>
              <a:rPr lang="en-US" dirty="0">
                <a:solidFill>
                  <a:srgbClr val="00B050"/>
                </a:solidFill>
              </a:rPr>
              <a:t>destination</a:t>
            </a:r>
            <a:r>
              <a:rPr lang="en-US" dirty="0"/>
              <a:t> addresses</a:t>
            </a:r>
          </a:p>
          <a:p>
            <a:pPr lvl="1"/>
            <a:r>
              <a:rPr lang="en-US" dirty="0">
                <a:solidFill>
                  <a:srgbClr val="C00000"/>
                </a:solidFill>
              </a:rPr>
              <a:t>Routers</a:t>
            </a:r>
            <a:r>
              <a:rPr lang="en-US" dirty="0"/>
              <a:t> know where to forward packets</a:t>
            </a:r>
          </a:p>
        </p:txBody>
      </p:sp>
      <p:grpSp>
        <p:nvGrpSpPr>
          <p:cNvPr id="4" name="Group 130"/>
          <p:cNvGrpSpPr>
            <a:grpSpLocks/>
          </p:cNvGrpSpPr>
          <p:nvPr/>
        </p:nvGrpSpPr>
        <p:grpSpPr bwMode="auto">
          <a:xfrm>
            <a:off x="5375817" y="1346913"/>
            <a:ext cx="3429000" cy="1903413"/>
            <a:chOff x="3072" y="1680"/>
            <a:chExt cx="2160" cy="1199"/>
          </a:xfrm>
        </p:grpSpPr>
        <p:grpSp>
          <p:nvGrpSpPr>
            <p:cNvPr id="42042" name="Group 64"/>
            <p:cNvGrpSpPr>
              <a:grpSpLocks/>
            </p:cNvGrpSpPr>
            <p:nvPr/>
          </p:nvGrpSpPr>
          <p:grpSpPr bwMode="auto">
            <a:xfrm>
              <a:off x="3264" y="1872"/>
              <a:ext cx="1776" cy="816"/>
              <a:chOff x="2352" y="3168"/>
              <a:chExt cx="1776" cy="816"/>
            </a:xfrm>
          </p:grpSpPr>
          <p:sp>
            <p:nvSpPr>
              <p:cNvPr id="42068" name="Line 40"/>
              <p:cNvSpPr>
                <a:spLocks noChangeShapeType="1"/>
              </p:cNvSpPr>
              <p:nvPr/>
            </p:nvSpPr>
            <p:spPr bwMode="auto">
              <a:xfrm>
                <a:off x="3024" y="3552"/>
                <a:ext cx="528" cy="0"/>
              </a:xfrm>
              <a:prstGeom prst="line">
                <a:avLst/>
              </a:prstGeom>
              <a:noFill/>
              <a:ln w="28575">
                <a:solidFill>
                  <a:srgbClr val="66FF33"/>
                </a:solidFill>
                <a:round/>
                <a:headEnd/>
                <a:tailEnd/>
              </a:ln>
            </p:spPr>
            <p:txBody>
              <a:bodyPr/>
              <a:lstStyle/>
              <a:p>
                <a:endParaRPr lang="en-US"/>
              </a:p>
            </p:txBody>
          </p:sp>
          <p:sp>
            <p:nvSpPr>
              <p:cNvPr id="42069" name="Line 43"/>
              <p:cNvSpPr>
                <a:spLocks noChangeShapeType="1"/>
              </p:cNvSpPr>
              <p:nvPr/>
            </p:nvSpPr>
            <p:spPr bwMode="auto">
              <a:xfrm flipH="1">
                <a:off x="2640" y="3600"/>
                <a:ext cx="336" cy="336"/>
              </a:xfrm>
              <a:prstGeom prst="line">
                <a:avLst/>
              </a:prstGeom>
              <a:noFill/>
              <a:ln w="28575">
                <a:solidFill>
                  <a:srgbClr val="66FF33"/>
                </a:solidFill>
                <a:round/>
                <a:headEnd/>
                <a:tailEnd/>
              </a:ln>
            </p:spPr>
            <p:txBody>
              <a:bodyPr/>
              <a:lstStyle/>
              <a:p>
                <a:endParaRPr lang="en-US"/>
              </a:p>
            </p:txBody>
          </p:sp>
          <p:sp>
            <p:nvSpPr>
              <p:cNvPr id="42070" name="Line 45"/>
              <p:cNvSpPr>
                <a:spLocks noChangeShapeType="1"/>
              </p:cNvSpPr>
              <p:nvPr/>
            </p:nvSpPr>
            <p:spPr bwMode="auto">
              <a:xfrm>
                <a:off x="3024" y="3648"/>
                <a:ext cx="528" cy="0"/>
              </a:xfrm>
              <a:prstGeom prst="line">
                <a:avLst/>
              </a:prstGeom>
              <a:noFill/>
              <a:ln w="28575">
                <a:solidFill>
                  <a:srgbClr val="66FF33"/>
                </a:solidFill>
                <a:round/>
                <a:headEnd/>
                <a:tailEnd/>
              </a:ln>
            </p:spPr>
            <p:txBody>
              <a:bodyPr/>
              <a:lstStyle/>
              <a:p>
                <a:endParaRPr lang="en-US"/>
              </a:p>
            </p:txBody>
          </p:sp>
          <p:sp>
            <p:nvSpPr>
              <p:cNvPr id="42071" name="Line 46"/>
              <p:cNvSpPr>
                <a:spLocks noChangeShapeType="1"/>
              </p:cNvSpPr>
              <p:nvPr/>
            </p:nvSpPr>
            <p:spPr bwMode="auto">
              <a:xfrm>
                <a:off x="2640" y="3216"/>
                <a:ext cx="288" cy="384"/>
              </a:xfrm>
              <a:prstGeom prst="line">
                <a:avLst/>
              </a:prstGeom>
              <a:noFill/>
              <a:ln w="28575">
                <a:solidFill>
                  <a:srgbClr val="66FF33"/>
                </a:solidFill>
                <a:round/>
                <a:headEnd/>
                <a:tailEnd/>
              </a:ln>
            </p:spPr>
            <p:txBody>
              <a:bodyPr/>
              <a:lstStyle/>
              <a:p>
                <a:endParaRPr lang="en-US"/>
              </a:p>
            </p:txBody>
          </p:sp>
          <p:sp>
            <p:nvSpPr>
              <p:cNvPr id="42072" name="Line 47"/>
              <p:cNvSpPr>
                <a:spLocks noChangeShapeType="1"/>
              </p:cNvSpPr>
              <p:nvPr/>
            </p:nvSpPr>
            <p:spPr bwMode="auto">
              <a:xfrm flipH="1">
                <a:off x="3552" y="3552"/>
                <a:ext cx="576" cy="48"/>
              </a:xfrm>
              <a:prstGeom prst="line">
                <a:avLst/>
              </a:prstGeom>
              <a:noFill/>
              <a:ln w="28575">
                <a:solidFill>
                  <a:srgbClr val="66FF33"/>
                </a:solidFill>
                <a:round/>
                <a:headEnd/>
                <a:tailEnd/>
              </a:ln>
            </p:spPr>
            <p:txBody>
              <a:bodyPr/>
              <a:lstStyle/>
              <a:p>
                <a:endParaRPr lang="en-US"/>
              </a:p>
            </p:txBody>
          </p:sp>
          <p:sp>
            <p:nvSpPr>
              <p:cNvPr id="42073" name="Line 48"/>
              <p:cNvSpPr>
                <a:spLocks noChangeShapeType="1"/>
              </p:cNvSpPr>
              <p:nvPr/>
            </p:nvSpPr>
            <p:spPr bwMode="auto">
              <a:xfrm flipH="1">
                <a:off x="3552" y="3168"/>
                <a:ext cx="432" cy="432"/>
              </a:xfrm>
              <a:prstGeom prst="line">
                <a:avLst/>
              </a:prstGeom>
              <a:noFill/>
              <a:ln w="28575">
                <a:solidFill>
                  <a:srgbClr val="66FF33"/>
                </a:solidFill>
                <a:round/>
                <a:headEnd/>
                <a:tailEnd/>
              </a:ln>
            </p:spPr>
            <p:txBody>
              <a:bodyPr/>
              <a:lstStyle/>
              <a:p>
                <a:endParaRPr lang="en-US"/>
              </a:p>
            </p:txBody>
          </p:sp>
          <p:sp>
            <p:nvSpPr>
              <p:cNvPr id="42074" name="Line 49"/>
              <p:cNvSpPr>
                <a:spLocks noChangeShapeType="1"/>
              </p:cNvSpPr>
              <p:nvPr/>
            </p:nvSpPr>
            <p:spPr bwMode="auto">
              <a:xfrm flipH="1" flipV="1">
                <a:off x="3552" y="3600"/>
                <a:ext cx="432" cy="384"/>
              </a:xfrm>
              <a:prstGeom prst="line">
                <a:avLst/>
              </a:prstGeom>
              <a:noFill/>
              <a:ln w="28575">
                <a:solidFill>
                  <a:srgbClr val="66FF33"/>
                </a:solidFill>
                <a:round/>
                <a:headEnd/>
                <a:tailEnd/>
              </a:ln>
            </p:spPr>
            <p:txBody>
              <a:bodyPr/>
              <a:lstStyle/>
              <a:p>
                <a:endParaRPr lang="en-US"/>
              </a:p>
            </p:txBody>
          </p:sp>
          <p:sp>
            <p:nvSpPr>
              <p:cNvPr id="42075" name="Line 51"/>
              <p:cNvSpPr>
                <a:spLocks noChangeShapeType="1"/>
              </p:cNvSpPr>
              <p:nvPr/>
            </p:nvSpPr>
            <p:spPr bwMode="auto">
              <a:xfrm flipH="1">
                <a:off x="2352" y="3600"/>
                <a:ext cx="576" cy="0"/>
              </a:xfrm>
              <a:prstGeom prst="line">
                <a:avLst/>
              </a:prstGeom>
              <a:noFill/>
              <a:ln w="28575">
                <a:solidFill>
                  <a:srgbClr val="66FF33"/>
                </a:solidFill>
                <a:round/>
                <a:headEnd/>
                <a:tailEnd/>
              </a:ln>
            </p:spPr>
            <p:txBody>
              <a:bodyPr/>
              <a:lstStyle/>
              <a:p>
                <a:endParaRPr lang="en-US"/>
              </a:p>
            </p:txBody>
          </p:sp>
        </p:grpSp>
        <p:sp>
          <p:nvSpPr>
            <p:cNvPr id="42043" name="AutoShape 22"/>
            <p:cNvSpPr>
              <a:spLocks noChangeArrowheads="1"/>
            </p:cNvSpPr>
            <p:nvPr/>
          </p:nvSpPr>
          <p:spPr bwMode="auto">
            <a:xfrm>
              <a:off x="3935" y="2557"/>
              <a:ext cx="559" cy="322"/>
            </a:xfrm>
            <a:prstGeom prst="wedgeRoundRectCallout">
              <a:avLst>
                <a:gd name="adj1" fmla="val 33463"/>
                <a:gd name="adj2" fmla="val -91667"/>
                <a:gd name="adj3" fmla="val 16667"/>
              </a:avLst>
            </a:prstGeom>
            <a:solidFill>
              <a:schemeClr val="hlink"/>
            </a:solidFill>
            <a:ln w="12700" algn="ctr">
              <a:solidFill>
                <a:srgbClr val="66FF33"/>
              </a:solidFill>
              <a:miter lim="800000"/>
              <a:headEnd/>
              <a:tailEnd/>
            </a:ln>
          </p:spPr>
          <p:txBody>
            <a:bodyPr wrap="none">
              <a:spAutoFit/>
            </a:bodyPr>
            <a:lstStyle/>
            <a:p>
              <a:pPr algn="ctr"/>
              <a:r>
                <a:rPr lang="en-US" sz="1200" b="1">
                  <a:solidFill>
                    <a:schemeClr val="bg1"/>
                  </a:solidFill>
                </a:rPr>
                <a:t>telephone</a:t>
              </a:r>
              <a:br>
                <a:rPr lang="en-US" sz="1200" b="1">
                  <a:solidFill>
                    <a:schemeClr val="bg1"/>
                  </a:solidFill>
                </a:rPr>
              </a:br>
              <a:r>
                <a:rPr lang="en-US" sz="1200" b="1">
                  <a:solidFill>
                    <a:schemeClr val="bg1"/>
                  </a:solidFill>
                </a:rPr>
                <a:t>switch</a:t>
              </a:r>
            </a:p>
          </p:txBody>
        </p:sp>
        <p:grpSp>
          <p:nvGrpSpPr>
            <p:cNvPr id="42044" name="Group 58"/>
            <p:cNvGrpSpPr>
              <a:grpSpLocks/>
            </p:cNvGrpSpPr>
            <p:nvPr/>
          </p:nvGrpSpPr>
          <p:grpSpPr bwMode="auto">
            <a:xfrm>
              <a:off x="3552" y="1920"/>
              <a:ext cx="1296" cy="720"/>
              <a:chOff x="3552" y="2112"/>
              <a:chExt cx="1296" cy="720"/>
            </a:xfrm>
          </p:grpSpPr>
          <p:sp>
            <p:nvSpPr>
              <p:cNvPr id="42065" name="Line 55"/>
              <p:cNvSpPr>
                <a:spLocks noChangeShapeType="1"/>
              </p:cNvSpPr>
              <p:nvPr/>
            </p:nvSpPr>
            <p:spPr bwMode="auto">
              <a:xfrm>
                <a:off x="3552" y="2112"/>
                <a:ext cx="288" cy="384"/>
              </a:xfrm>
              <a:prstGeom prst="line">
                <a:avLst/>
              </a:prstGeom>
              <a:noFill/>
              <a:ln w="57150">
                <a:solidFill>
                  <a:schemeClr val="hlink"/>
                </a:solidFill>
                <a:prstDash val="sysDot"/>
                <a:round/>
                <a:headEnd/>
                <a:tailEnd/>
              </a:ln>
            </p:spPr>
            <p:txBody>
              <a:bodyPr/>
              <a:lstStyle/>
              <a:p>
                <a:endParaRPr lang="en-US"/>
              </a:p>
            </p:txBody>
          </p:sp>
          <p:sp>
            <p:nvSpPr>
              <p:cNvPr id="42066" name="Line 56"/>
              <p:cNvSpPr>
                <a:spLocks noChangeShapeType="1"/>
              </p:cNvSpPr>
              <p:nvPr/>
            </p:nvSpPr>
            <p:spPr bwMode="auto">
              <a:xfrm>
                <a:off x="3984" y="2448"/>
                <a:ext cx="432" cy="0"/>
              </a:xfrm>
              <a:prstGeom prst="line">
                <a:avLst/>
              </a:prstGeom>
              <a:noFill/>
              <a:ln w="57150">
                <a:solidFill>
                  <a:schemeClr val="hlink"/>
                </a:solidFill>
                <a:prstDash val="sysDot"/>
                <a:round/>
                <a:headEnd/>
                <a:tailEnd/>
              </a:ln>
            </p:spPr>
            <p:txBody>
              <a:bodyPr/>
              <a:lstStyle/>
              <a:p>
                <a:endParaRPr lang="en-US"/>
              </a:p>
            </p:txBody>
          </p:sp>
          <p:sp>
            <p:nvSpPr>
              <p:cNvPr id="42067" name="Line 57"/>
              <p:cNvSpPr>
                <a:spLocks noChangeShapeType="1"/>
              </p:cNvSpPr>
              <p:nvPr/>
            </p:nvSpPr>
            <p:spPr bwMode="auto">
              <a:xfrm>
                <a:off x="4512" y="2544"/>
                <a:ext cx="336" cy="288"/>
              </a:xfrm>
              <a:prstGeom prst="line">
                <a:avLst/>
              </a:prstGeom>
              <a:noFill/>
              <a:ln w="57150">
                <a:solidFill>
                  <a:schemeClr val="hlink"/>
                </a:solidFill>
                <a:prstDash val="sysDot"/>
                <a:round/>
                <a:headEnd/>
                <a:tailEnd/>
              </a:ln>
            </p:spPr>
            <p:txBody>
              <a:bodyPr/>
              <a:lstStyle/>
              <a:p>
                <a:endParaRPr lang="en-US"/>
              </a:p>
            </p:txBody>
          </p:sp>
        </p:grpSp>
        <p:grpSp>
          <p:nvGrpSpPr>
            <p:cNvPr id="42045" name="Group 63"/>
            <p:cNvGrpSpPr>
              <a:grpSpLocks/>
            </p:cNvGrpSpPr>
            <p:nvPr/>
          </p:nvGrpSpPr>
          <p:grpSpPr bwMode="auto">
            <a:xfrm>
              <a:off x="3552" y="1872"/>
              <a:ext cx="1344" cy="768"/>
              <a:chOff x="3552" y="2064"/>
              <a:chExt cx="1344" cy="768"/>
            </a:xfrm>
          </p:grpSpPr>
          <p:sp>
            <p:nvSpPr>
              <p:cNvPr id="42062" name="Line 60"/>
              <p:cNvSpPr>
                <a:spLocks noChangeShapeType="1"/>
              </p:cNvSpPr>
              <p:nvPr/>
            </p:nvSpPr>
            <p:spPr bwMode="auto">
              <a:xfrm flipV="1">
                <a:off x="3552" y="2544"/>
                <a:ext cx="288" cy="288"/>
              </a:xfrm>
              <a:prstGeom prst="line">
                <a:avLst/>
              </a:prstGeom>
              <a:noFill/>
              <a:ln w="57150">
                <a:solidFill>
                  <a:schemeClr val="folHlink"/>
                </a:solidFill>
                <a:prstDash val="sysDot"/>
                <a:round/>
                <a:headEnd/>
                <a:tailEnd/>
              </a:ln>
            </p:spPr>
            <p:txBody>
              <a:bodyPr/>
              <a:lstStyle/>
              <a:p>
                <a:endParaRPr lang="en-US"/>
              </a:p>
            </p:txBody>
          </p:sp>
          <p:sp>
            <p:nvSpPr>
              <p:cNvPr id="42063" name="Line 61"/>
              <p:cNvSpPr>
                <a:spLocks noChangeShapeType="1"/>
              </p:cNvSpPr>
              <p:nvPr/>
            </p:nvSpPr>
            <p:spPr bwMode="auto">
              <a:xfrm flipV="1">
                <a:off x="3936" y="2544"/>
                <a:ext cx="480" cy="0"/>
              </a:xfrm>
              <a:prstGeom prst="line">
                <a:avLst/>
              </a:prstGeom>
              <a:noFill/>
              <a:ln w="57150">
                <a:solidFill>
                  <a:schemeClr val="folHlink"/>
                </a:solidFill>
                <a:prstDash val="sysDot"/>
                <a:round/>
                <a:headEnd/>
                <a:tailEnd/>
              </a:ln>
            </p:spPr>
            <p:txBody>
              <a:bodyPr/>
              <a:lstStyle/>
              <a:p>
                <a:endParaRPr lang="en-US"/>
              </a:p>
            </p:txBody>
          </p:sp>
          <p:sp>
            <p:nvSpPr>
              <p:cNvPr id="42064" name="Line 62"/>
              <p:cNvSpPr>
                <a:spLocks noChangeShapeType="1"/>
              </p:cNvSpPr>
              <p:nvPr/>
            </p:nvSpPr>
            <p:spPr bwMode="auto">
              <a:xfrm flipV="1">
                <a:off x="4512" y="2064"/>
                <a:ext cx="384" cy="384"/>
              </a:xfrm>
              <a:prstGeom prst="line">
                <a:avLst/>
              </a:prstGeom>
              <a:noFill/>
              <a:ln w="57150">
                <a:solidFill>
                  <a:schemeClr val="folHlink"/>
                </a:solidFill>
                <a:prstDash val="sysDot"/>
                <a:round/>
                <a:headEnd/>
                <a:tailEnd/>
              </a:ln>
            </p:spPr>
            <p:txBody>
              <a:bodyPr/>
              <a:lstStyle/>
              <a:p>
                <a:endParaRPr lang="en-US"/>
              </a:p>
            </p:txBody>
          </p:sp>
        </p:grpSp>
        <p:grpSp>
          <p:nvGrpSpPr>
            <p:cNvPr id="42046" name="Group 52"/>
            <p:cNvGrpSpPr>
              <a:grpSpLocks/>
            </p:cNvGrpSpPr>
            <p:nvPr/>
          </p:nvGrpSpPr>
          <p:grpSpPr bwMode="auto">
            <a:xfrm>
              <a:off x="3072" y="1680"/>
              <a:ext cx="2160" cy="1164"/>
              <a:chOff x="3072" y="1872"/>
              <a:chExt cx="2160" cy="1164"/>
            </a:xfrm>
          </p:grpSpPr>
          <p:pic>
            <p:nvPicPr>
              <p:cNvPr id="42056" name="Picture 4" descr="MC900433907[1]"/>
              <p:cNvPicPr>
                <a:picLocks noChangeAspect="1" noChangeArrowheads="1"/>
              </p:cNvPicPr>
              <p:nvPr/>
            </p:nvPicPr>
            <p:blipFill>
              <a:blip r:embed="rId2" cstate="print"/>
              <a:srcRect/>
              <a:stretch>
                <a:fillRect/>
              </a:stretch>
            </p:blipFill>
            <p:spPr bwMode="auto">
              <a:xfrm>
                <a:off x="3360" y="1884"/>
                <a:ext cx="336" cy="336"/>
              </a:xfrm>
              <a:prstGeom prst="rect">
                <a:avLst/>
              </a:prstGeom>
              <a:noFill/>
              <a:ln w="9525">
                <a:noFill/>
                <a:miter lim="800000"/>
                <a:headEnd/>
                <a:tailEnd/>
              </a:ln>
            </p:spPr>
          </p:pic>
          <p:pic>
            <p:nvPicPr>
              <p:cNvPr id="42057" name="Picture 32" descr="MC900433907[1]"/>
              <p:cNvPicPr>
                <a:picLocks noChangeAspect="1" noChangeArrowheads="1"/>
              </p:cNvPicPr>
              <p:nvPr/>
            </p:nvPicPr>
            <p:blipFill>
              <a:blip r:embed="rId2" cstate="print"/>
              <a:srcRect/>
              <a:stretch>
                <a:fillRect/>
              </a:stretch>
            </p:blipFill>
            <p:spPr bwMode="auto">
              <a:xfrm>
                <a:off x="3360" y="2700"/>
                <a:ext cx="336" cy="336"/>
              </a:xfrm>
              <a:prstGeom prst="rect">
                <a:avLst/>
              </a:prstGeom>
              <a:noFill/>
              <a:ln w="9525">
                <a:noFill/>
                <a:miter lim="800000"/>
                <a:headEnd/>
                <a:tailEnd/>
              </a:ln>
            </p:spPr>
          </p:pic>
          <p:pic>
            <p:nvPicPr>
              <p:cNvPr id="42058" name="Picture 33" descr="MC900433907[1]"/>
              <p:cNvPicPr>
                <a:picLocks noChangeAspect="1" noChangeArrowheads="1"/>
              </p:cNvPicPr>
              <p:nvPr/>
            </p:nvPicPr>
            <p:blipFill>
              <a:blip r:embed="rId2" cstate="print"/>
              <a:srcRect/>
              <a:stretch>
                <a:fillRect/>
              </a:stretch>
            </p:blipFill>
            <p:spPr bwMode="auto">
              <a:xfrm>
                <a:off x="4752" y="2700"/>
                <a:ext cx="336" cy="336"/>
              </a:xfrm>
              <a:prstGeom prst="rect">
                <a:avLst/>
              </a:prstGeom>
              <a:noFill/>
              <a:ln w="9525">
                <a:noFill/>
                <a:miter lim="800000"/>
                <a:headEnd/>
                <a:tailEnd/>
              </a:ln>
            </p:spPr>
          </p:pic>
          <p:pic>
            <p:nvPicPr>
              <p:cNvPr id="42059" name="Picture 34" descr="MC900433907[1]"/>
              <p:cNvPicPr>
                <a:picLocks noChangeAspect="1" noChangeArrowheads="1"/>
              </p:cNvPicPr>
              <p:nvPr/>
            </p:nvPicPr>
            <p:blipFill>
              <a:blip r:embed="rId2" cstate="print"/>
              <a:srcRect/>
              <a:stretch>
                <a:fillRect/>
              </a:stretch>
            </p:blipFill>
            <p:spPr bwMode="auto">
              <a:xfrm>
                <a:off x="4896" y="2256"/>
                <a:ext cx="336" cy="336"/>
              </a:xfrm>
              <a:prstGeom prst="rect">
                <a:avLst/>
              </a:prstGeom>
              <a:noFill/>
              <a:ln w="9525">
                <a:noFill/>
                <a:miter lim="800000"/>
                <a:headEnd/>
                <a:tailEnd/>
              </a:ln>
            </p:spPr>
          </p:pic>
          <p:pic>
            <p:nvPicPr>
              <p:cNvPr id="42060" name="Picture 35" descr="MC900433907[1]"/>
              <p:cNvPicPr>
                <a:picLocks noChangeAspect="1" noChangeArrowheads="1"/>
              </p:cNvPicPr>
              <p:nvPr/>
            </p:nvPicPr>
            <p:blipFill>
              <a:blip r:embed="rId2" cstate="print"/>
              <a:srcRect/>
              <a:stretch>
                <a:fillRect/>
              </a:stretch>
            </p:blipFill>
            <p:spPr bwMode="auto">
              <a:xfrm>
                <a:off x="4752" y="1872"/>
                <a:ext cx="336" cy="336"/>
              </a:xfrm>
              <a:prstGeom prst="rect">
                <a:avLst/>
              </a:prstGeom>
              <a:noFill/>
              <a:ln w="9525">
                <a:noFill/>
                <a:miter lim="800000"/>
                <a:headEnd/>
                <a:tailEnd/>
              </a:ln>
            </p:spPr>
          </p:pic>
          <p:pic>
            <p:nvPicPr>
              <p:cNvPr id="42061" name="Picture 50" descr="MC900433907[1]"/>
              <p:cNvPicPr>
                <a:picLocks noChangeAspect="1" noChangeArrowheads="1"/>
              </p:cNvPicPr>
              <p:nvPr/>
            </p:nvPicPr>
            <p:blipFill>
              <a:blip r:embed="rId2" cstate="print"/>
              <a:srcRect/>
              <a:stretch>
                <a:fillRect/>
              </a:stretch>
            </p:blipFill>
            <p:spPr bwMode="auto">
              <a:xfrm>
                <a:off x="3072" y="2304"/>
                <a:ext cx="336" cy="336"/>
              </a:xfrm>
              <a:prstGeom prst="rect">
                <a:avLst/>
              </a:prstGeom>
              <a:noFill/>
              <a:ln w="9525">
                <a:noFill/>
                <a:miter lim="800000"/>
                <a:headEnd/>
                <a:tailEnd/>
              </a:ln>
            </p:spPr>
          </p:pic>
        </p:grpSp>
        <p:grpSp>
          <p:nvGrpSpPr>
            <p:cNvPr id="42047" name="Group 65"/>
            <p:cNvGrpSpPr>
              <a:grpSpLocks/>
            </p:cNvGrpSpPr>
            <p:nvPr/>
          </p:nvGrpSpPr>
          <p:grpSpPr bwMode="auto">
            <a:xfrm>
              <a:off x="3792" y="2172"/>
              <a:ext cx="768" cy="240"/>
              <a:chOff x="2880" y="3468"/>
              <a:chExt cx="768" cy="240"/>
            </a:xfrm>
          </p:grpSpPr>
          <p:grpSp>
            <p:nvGrpSpPr>
              <p:cNvPr id="42048" name="Group 27"/>
              <p:cNvGrpSpPr>
                <a:grpSpLocks/>
              </p:cNvGrpSpPr>
              <p:nvPr/>
            </p:nvGrpSpPr>
            <p:grpSpPr bwMode="auto">
              <a:xfrm>
                <a:off x="2880" y="3468"/>
                <a:ext cx="192" cy="240"/>
                <a:chOff x="3408" y="2160"/>
                <a:chExt cx="192" cy="240"/>
              </a:xfrm>
            </p:grpSpPr>
            <p:sp>
              <p:nvSpPr>
                <p:cNvPr id="42053" name="Rectangle 23"/>
                <p:cNvSpPr>
                  <a:spLocks noChangeArrowheads="1"/>
                </p:cNvSpPr>
                <p:nvPr/>
              </p:nvSpPr>
              <p:spPr bwMode="auto">
                <a:xfrm>
                  <a:off x="3408" y="2160"/>
                  <a:ext cx="192" cy="240"/>
                </a:xfrm>
                <a:prstGeom prst="rect">
                  <a:avLst/>
                </a:prstGeom>
                <a:solidFill>
                  <a:schemeClr val="accent1"/>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42054" name="Rectangle 24"/>
                <p:cNvSpPr>
                  <a:spLocks noChangeArrowheads="1"/>
                </p:cNvSpPr>
                <p:nvPr/>
              </p:nvSpPr>
              <p:spPr bwMode="auto">
                <a:xfrm>
                  <a:off x="3456" y="2208"/>
                  <a:ext cx="48" cy="48"/>
                </a:xfrm>
                <a:prstGeom prst="rect">
                  <a:avLst/>
                </a:prstGeom>
                <a:solidFill>
                  <a:schemeClr val="hlink"/>
                </a:solidFill>
                <a:ln w="9525">
                  <a:noFill/>
                  <a:miter lim="800000"/>
                  <a:headEnd/>
                  <a:tailEnd/>
                </a:ln>
              </p:spPr>
              <p:txBody>
                <a:bodyPr wrap="none" anchor="ctr"/>
                <a:lstStyle/>
                <a:p>
                  <a:endParaRPr lang="en-US"/>
                </a:p>
              </p:txBody>
            </p:sp>
            <p:sp>
              <p:nvSpPr>
                <p:cNvPr id="42055" name="Rectangle 25"/>
                <p:cNvSpPr>
                  <a:spLocks noChangeArrowheads="1"/>
                </p:cNvSpPr>
                <p:nvPr/>
              </p:nvSpPr>
              <p:spPr bwMode="auto">
                <a:xfrm>
                  <a:off x="3456" y="2304"/>
                  <a:ext cx="48" cy="48"/>
                </a:xfrm>
                <a:prstGeom prst="rect">
                  <a:avLst/>
                </a:prstGeom>
                <a:solidFill>
                  <a:schemeClr val="folHlink"/>
                </a:solidFill>
                <a:ln w="9525">
                  <a:noFill/>
                  <a:miter lim="800000"/>
                  <a:headEnd/>
                  <a:tailEnd/>
                </a:ln>
              </p:spPr>
              <p:txBody>
                <a:bodyPr wrap="none" anchor="ctr"/>
                <a:lstStyle/>
                <a:p>
                  <a:endParaRPr lang="en-US"/>
                </a:p>
              </p:txBody>
            </p:sp>
          </p:grpSp>
          <p:grpSp>
            <p:nvGrpSpPr>
              <p:cNvPr id="42049" name="Group 28"/>
              <p:cNvGrpSpPr>
                <a:grpSpLocks/>
              </p:cNvGrpSpPr>
              <p:nvPr/>
            </p:nvGrpSpPr>
            <p:grpSpPr bwMode="auto">
              <a:xfrm>
                <a:off x="3456" y="3468"/>
                <a:ext cx="192" cy="240"/>
                <a:chOff x="3408" y="2160"/>
                <a:chExt cx="192" cy="240"/>
              </a:xfrm>
            </p:grpSpPr>
            <p:sp>
              <p:nvSpPr>
                <p:cNvPr id="42050" name="Rectangle 29"/>
                <p:cNvSpPr>
                  <a:spLocks noChangeArrowheads="1"/>
                </p:cNvSpPr>
                <p:nvPr/>
              </p:nvSpPr>
              <p:spPr bwMode="auto">
                <a:xfrm>
                  <a:off x="3408" y="2160"/>
                  <a:ext cx="192" cy="240"/>
                </a:xfrm>
                <a:prstGeom prst="rect">
                  <a:avLst/>
                </a:prstGeom>
                <a:solidFill>
                  <a:schemeClr val="accent1"/>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42051" name="Rectangle 30"/>
                <p:cNvSpPr>
                  <a:spLocks noChangeArrowheads="1"/>
                </p:cNvSpPr>
                <p:nvPr/>
              </p:nvSpPr>
              <p:spPr bwMode="auto">
                <a:xfrm>
                  <a:off x="3456" y="2208"/>
                  <a:ext cx="48" cy="48"/>
                </a:xfrm>
                <a:prstGeom prst="rect">
                  <a:avLst/>
                </a:prstGeom>
                <a:solidFill>
                  <a:schemeClr val="hlink"/>
                </a:solidFill>
                <a:ln w="9525">
                  <a:noFill/>
                  <a:miter lim="800000"/>
                  <a:headEnd/>
                  <a:tailEnd/>
                </a:ln>
              </p:spPr>
              <p:txBody>
                <a:bodyPr wrap="none" anchor="ctr"/>
                <a:lstStyle/>
                <a:p>
                  <a:endParaRPr lang="en-US"/>
                </a:p>
              </p:txBody>
            </p:sp>
            <p:sp>
              <p:nvSpPr>
                <p:cNvPr id="42052" name="Rectangle 31"/>
                <p:cNvSpPr>
                  <a:spLocks noChangeArrowheads="1"/>
                </p:cNvSpPr>
                <p:nvPr/>
              </p:nvSpPr>
              <p:spPr bwMode="auto">
                <a:xfrm>
                  <a:off x="3456" y="2304"/>
                  <a:ext cx="48" cy="48"/>
                </a:xfrm>
                <a:prstGeom prst="rect">
                  <a:avLst/>
                </a:prstGeom>
                <a:solidFill>
                  <a:schemeClr val="folHlink"/>
                </a:solidFill>
                <a:ln w="9525">
                  <a:noFill/>
                  <a:miter lim="800000"/>
                  <a:headEnd/>
                  <a:tailEnd/>
                </a:ln>
              </p:spPr>
              <p:txBody>
                <a:bodyPr wrap="none" anchor="ctr"/>
                <a:lstStyle/>
                <a:p>
                  <a:endParaRPr lang="en-US"/>
                </a:p>
              </p:txBody>
            </p:sp>
          </p:grpSp>
        </p:grpSp>
      </p:grpSp>
      <p:grpSp>
        <p:nvGrpSpPr>
          <p:cNvPr id="12" name="Group 131"/>
          <p:cNvGrpSpPr>
            <a:grpSpLocks/>
          </p:cNvGrpSpPr>
          <p:nvPr/>
        </p:nvGrpSpPr>
        <p:grpSpPr bwMode="auto">
          <a:xfrm>
            <a:off x="5134207" y="4380939"/>
            <a:ext cx="3429000" cy="1752600"/>
            <a:chOff x="2976" y="3120"/>
            <a:chExt cx="2160" cy="1104"/>
          </a:xfrm>
        </p:grpSpPr>
        <p:grpSp>
          <p:nvGrpSpPr>
            <p:cNvPr id="41995" name="Group 124"/>
            <p:cNvGrpSpPr>
              <a:grpSpLocks/>
            </p:cNvGrpSpPr>
            <p:nvPr/>
          </p:nvGrpSpPr>
          <p:grpSpPr bwMode="auto">
            <a:xfrm>
              <a:off x="3120" y="3264"/>
              <a:ext cx="1872" cy="912"/>
              <a:chOff x="3120" y="3264"/>
              <a:chExt cx="1872" cy="912"/>
            </a:xfrm>
          </p:grpSpPr>
          <p:sp>
            <p:nvSpPr>
              <p:cNvPr id="42033" name="Line 82"/>
              <p:cNvSpPr>
                <a:spLocks noChangeShapeType="1"/>
              </p:cNvSpPr>
              <p:nvPr/>
            </p:nvSpPr>
            <p:spPr bwMode="auto">
              <a:xfrm flipH="1">
                <a:off x="3312" y="3312"/>
                <a:ext cx="480" cy="0"/>
              </a:xfrm>
              <a:prstGeom prst="line">
                <a:avLst/>
              </a:prstGeom>
              <a:noFill/>
              <a:ln w="28575">
                <a:solidFill>
                  <a:srgbClr val="66FF33"/>
                </a:solidFill>
                <a:round/>
                <a:headEnd/>
                <a:tailEnd/>
              </a:ln>
            </p:spPr>
            <p:txBody>
              <a:bodyPr/>
              <a:lstStyle/>
              <a:p>
                <a:endParaRPr lang="en-US"/>
              </a:p>
            </p:txBody>
          </p:sp>
          <p:sp>
            <p:nvSpPr>
              <p:cNvPr id="42034" name="Line 86"/>
              <p:cNvSpPr>
                <a:spLocks noChangeShapeType="1"/>
              </p:cNvSpPr>
              <p:nvPr/>
            </p:nvSpPr>
            <p:spPr bwMode="auto">
              <a:xfrm flipH="1">
                <a:off x="3120" y="3696"/>
                <a:ext cx="672" cy="240"/>
              </a:xfrm>
              <a:prstGeom prst="line">
                <a:avLst/>
              </a:prstGeom>
              <a:noFill/>
              <a:ln w="28575">
                <a:solidFill>
                  <a:srgbClr val="66FF33"/>
                </a:solidFill>
                <a:round/>
                <a:headEnd/>
                <a:tailEnd/>
              </a:ln>
            </p:spPr>
            <p:txBody>
              <a:bodyPr/>
              <a:lstStyle/>
              <a:p>
                <a:endParaRPr lang="en-US"/>
              </a:p>
            </p:txBody>
          </p:sp>
          <p:sp>
            <p:nvSpPr>
              <p:cNvPr id="42035" name="Line 87"/>
              <p:cNvSpPr>
                <a:spLocks noChangeShapeType="1"/>
              </p:cNvSpPr>
              <p:nvPr/>
            </p:nvSpPr>
            <p:spPr bwMode="auto">
              <a:xfrm flipH="1">
                <a:off x="3504" y="3696"/>
                <a:ext cx="288" cy="480"/>
              </a:xfrm>
              <a:prstGeom prst="line">
                <a:avLst/>
              </a:prstGeom>
              <a:noFill/>
              <a:ln w="28575">
                <a:solidFill>
                  <a:srgbClr val="66FF33"/>
                </a:solidFill>
                <a:round/>
                <a:headEnd/>
                <a:tailEnd/>
              </a:ln>
            </p:spPr>
            <p:txBody>
              <a:bodyPr/>
              <a:lstStyle/>
              <a:p>
                <a:endParaRPr lang="en-US"/>
              </a:p>
            </p:txBody>
          </p:sp>
          <p:sp>
            <p:nvSpPr>
              <p:cNvPr id="42036" name="Line 88"/>
              <p:cNvSpPr>
                <a:spLocks noChangeShapeType="1"/>
              </p:cNvSpPr>
              <p:nvPr/>
            </p:nvSpPr>
            <p:spPr bwMode="auto">
              <a:xfrm flipH="1">
                <a:off x="3840" y="3696"/>
                <a:ext cx="528" cy="0"/>
              </a:xfrm>
              <a:prstGeom prst="line">
                <a:avLst/>
              </a:prstGeom>
              <a:noFill/>
              <a:ln w="28575">
                <a:solidFill>
                  <a:srgbClr val="66FF33"/>
                </a:solidFill>
                <a:round/>
                <a:headEnd/>
                <a:tailEnd/>
              </a:ln>
            </p:spPr>
            <p:txBody>
              <a:bodyPr/>
              <a:lstStyle/>
              <a:p>
                <a:endParaRPr lang="en-US"/>
              </a:p>
            </p:txBody>
          </p:sp>
          <p:sp>
            <p:nvSpPr>
              <p:cNvPr id="42037" name="Line 89"/>
              <p:cNvSpPr>
                <a:spLocks noChangeShapeType="1"/>
              </p:cNvSpPr>
              <p:nvPr/>
            </p:nvSpPr>
            <p:spPr bwMode="auto">
              <a:xfrm flipH="1">
                <a:off x="3840" y="3312"/>
                <a:ext cx="528" cy="0"/>
              </a:xfrm>
              <a:prstGeom prst="line">
                <a:avLst/>
              </a:prstGeom>
              <a:noFill/>
              <a:ln w="28575">
                <a:solidFill>
                  <a:srgbClr val="66FF33"/>
                </a:solidFill>
                <a:round/>
                <a:headEnd/>
                <a:tailEnd/>
              </a:ln>
            </p:spPr>
            <p:txBody>
              <a:bodyPr/>
              <a:lstStyle/>
              <a:p>
                <a:endParaRPr lang="en-US"/>
              </a:p>
            </p:txBody>
          </p:sp>
          <p:sp>
            <p:nvSpPr>
              <p:cNvPr id="42038" name="Line 90"/>
              <p:cNvSpPr>
                <a:spLocks noChangeShapeType="1"/>
              </p:cNvSpPr>
              <p:nvPr/>
            </p:nvSpPr>
            <p:spPr bwMode="auto">
              <a:xfrm flipH="1" flipV="1">
                <a:off x="3840" y="3312"/>
                <a:ext cx="0" cy="384"/>
              </a:xfrm>
              <a:prstGeom prst="line">
                <a:avLst/>
              </a:prstGeom>
              <a:noFill/>
              <a:ln w="28575">
                <a:solidFill>
                  <a:srgbClr val="66FF33"/>
                </a:solidFill>
                <a:round/>
                <a:headEnd/>
                <a:tailEnd/>
              </a:ln>
            </p:spPr>
            <p:txBody>
              <a:bodyPr/>
              <a:lstStyle/>
              <a:p>
                <a:endParaRPr lang="en-US"/>
              </a:p>
            </p:txBody>
          </p:sp>
          <p:sp>
            <p:nvSpPr>
              <p:cNvPr id="42039" name="Line 91"/>
              <p:cNvSpPr>
                <a:spLocks noChangeShapeType="1"/>
              </p:cNvSpPr>
              <p:nvPr/>
            </p:nvSpPr>
            <p:spPr bwMode="auto">
              <a:xfrm flipH="1" flipV="1">
                <a:off x="4368" y="3312"/>
                <a:ext cx="0" cy="384"/>
              </a:xfrm>
              <a:prstGeom prst="line">
                <a:avLst/>
              </a:prstGeom>
              <a:noFill/>
              <a:ln w="28575">
                <a:solidFill>
                  <a:srgbClr val="66FF33"/>
                </a:solidFill>
                <a:round/>
                <a:headEnd/>
                <a:tailEnd/>
              </a:ln>
            </p:spPr>
            <p:txBody>
              <a:bodyPr/>
              <a:lstStyle/>
              <a:p>
                <a:endParaRPr lang="en-US"/>
              </a:p>
            </p:txBody>
          </p:sp>
          <p:sp>
            <p:nvSpPr>
              <p:cNvPr id="42040" name="Line 92"/>
              <p:cNvSpPr>
                <a:spLocks noChangeShapeType="1"/>
              </p:cNvSpPr>
              <p:nvPr/>
            </p:nvSpPr>
            <p:spPr bwMode="auto">
              <a:xfrm flipH="1" flipV="1">
                <a:off x="4416" y="3696"/>
                <a:ext cx="432" cy="48"/>
              </a:xfrm>
              <a:prstGeom prst="line">
                <a:avLst/>
              </a:prstGeom>
              <a:noFill/>
              <a:ln w="28575">
                <a:solidFill>
                  <a:srgbClr val="66FF33"/>
                </a:solidFill>
                <a:round/>
                <a:headEnd/>
                <a:tailEnd/>
              </a:ln>
            </p:spPr>
            <p:txBody>
              <a:bodyPr/>
              <a:lstStyle/>
              <a:p>
                <a:endParaRPr lang="en-US"/>
              </a:p>
            </p:txBody>
          </p:sp>
          <p:sp>
            <p:nvSpPr>
              <p:cNvPr id="42041" name="Line 93"/>
              <p:cNvSpPr>
                <a:spLocks noChangeShapeType="1"/>
              </p:cNvSpPr>
              <p:nvPr/>
            </p:nvSpPr>
            <p:spPr bwMode="auto">
              <a:xfrm flipH="1">
                <a:off x="4416" y="3264"/>
                <a:ext cx="576" cy="48"/>
              </a:xfrm>
              <a:prstGeom prst="line">
                <a:avLst/>
              </a:prstGeom>
              <a:noFill/>
              <a:ln w="28575">
                <a:solidFill>
                  <a:srgbClr val="66FF33"/>
                </a:solidFill>
                <a:round/>
                <a:headEnd/>
                <a:tailEnd/>
              </a:ln>
            </p:spPr>
            <p:txBody>
              <a:bodyPr/>
              <a:lstStyle/>
              <a:p>
                <a:endParaRPr lang="en-US"/>
              </a:p>
            </p:txBody>
          </p:sp>
        </p:grpSp>
        <p:sp>
          <p:nvSpPr>
            <p:cNvPr id="41996" name="AutoShape 68"/>
            <p:cNvSpPr>
              <a:spLocks noChangeArrowheads="1"/>
            </p:cNvSpPr>
            <p:nvPr/>
          </p:nvSpPr>
          <p:spPr bwMode="auto">
            <a:xfrm>
              <a:off x="4597" y="3888"/>
              <a:ext cx="404" cy="193"/>
            </a:xfrm>
            <a:prstGeom prst="wedgeRoundRectCallout">
              <a:avLst>
                <a:gd name="adj1" fmla="val -75681"/>
                <a:gd name="adj2" fmla="val -91579"/>
                <a:gd name="adj3" fmla="val 16667"/>
              </a:avLst>
            </a:prstGeom>
            <a:solidFill>
              <a:schemeClr val="hlink"/>
            </a:solidFill>
            <a:ln w="12700">
              <a:solidFill>
                <a:srgbClr val="66FF33"/>
              </a:solidFill>
              <a:miter lim="800000"/>
              <a:headEnd/>
              <a:tailEnd/>
            </a:ln>
          </p:spPr>
          <p:txBody>
            <a:bodyPr wrap="none">
              <a:spAutoFit/>
            </a:bodyPr>
            <a:lstStyle/>
            <a:p>
              <a:pPr algn="ctr"/>
              <a:r>
                <a:rPr lang="en-US" sz="1200" b="1">
                  <a:solidFill>
                    <a:schemeClr val="bg1"/>
                  </a:solidFill>
                </a:rPr>
                <a:t>Router</a:t>
              </a:r>
            </a:p>
          </p:txBody>
        </p:sp>
        <p:grpSp>
          <p:nvGrpSpPr>
            <p:cNvPr id="41997" name="Group 96"/>
            <p:cNvGrpSpPr>
              <a:grpSpLocks/>
            </p:cNvGrpSpPr>
            <p:nvPr/>
          </p:nvGrpSpPr>
          <p:grpSpPr bwMode="auto">
            <a:xfrm>
              <a:off x="3648" y="3216"/>
              <a:ext cx="912" cy="575"/>
              <a:chOff x="3648" y="3216"/>
              <a:chExt cx="912" cy="575"/>
            </a:xfrm>
          </p:grpSpPr>
          <p:pic>
            <p:nvPicPr>
              <p:cNvPr id="42029" name="Picture 69" descr="router"/>
              <p:cNvPicPr>
                <a:picLocks noChangeAspect="1" noChangeArrowheads="1"/>
              </p:cNvPicPr>
              <p:nvPr/>
            </p:nvPicPr>
            <p:blipFill>
              <a:blip r:embed="rId3" cstate="print"/>
              <a:srcRect/>
              <a:stretch>
                <a:fillRect/>
              </a:stretch>
            </p:blipFill>
            <p:spPr bwMode="auto">
              <a:xfrm>
                <a:off x="3648" y="3600"/>
                <a:ext cx="336" cy="191"/>
              </a:xfrm>
              <a:prstGeom prst="rect">
                <a:avLst/>
              </a:prstGeom>
              <a:noFill/>
              <a:ln w="9525">
                <a:noFill/>
                <a:miter lim="800000"/>
                <a:headEnd/>
                <a:tailEnd/>
              </a:ln>
            </p:spPr>
          </p:pic>
          <p:pic>
            <p:nvPicPr>
              <p:cNvPr id="42030" name="Picture 70" descr="router"/>
              <p:cNvPicPr>
                <a:picLocks noChangeAspect="1" noChangeArrowheads="1"/>
              </p:cNvPicPr>
              <p:nvPr/>
            </p:nvPicPr>
            <p:blipFill>
              <a:blip r:embed="rId3" cstate="print"/>
              <a:srcRect/>
              <a:stretch>
                <a:fillRect/>
              </a:stretch>
            </p:blipFill>
            <p:spPr bwMode="auto">
              <a:xfrm>
                <a:off x="3648" y="3216"/>
                <a:ext cx="336" cy="191"/>
              </a:xfrm>
              <a:prstGeom prst="rect">
                <a:avLst/>
              </a:prstGeom>
              <a:noFill/>
              <a:ln w="9525">
                <a:noFill/>
                <a:miter lim="800000"/>
                <a:headEnd/>
                <a:tailEnd/>
              </a:ln>
            </p:spPr>
          </p:pic>
          <p:pic>
            <p:nvPicPr>
              <p:cNvPr id="42031" name="Picture 73" descr="router"/>
              <p:cNvPicPr>
                <a:picLocks noChangeAspect="1" noChangeArrowheads="1"/>
              </p:cNvPicPr>
              <p:nvPr/>
            </p:nvPicPr>
            <p:blipFill>
              <a:blip r:embed="rId3" cstate="print"/>
              <a:srcRect/>
              <a:stretch>
                <a:fillRect/>
              </a:stretch>
            </p:blipFill>
            <p:spPr bwMode="auto">
              <a:xfrm>
                <a:off x="4224" y="3600"/>
                <a:ext cx="336" cy="191"/>
              </a:xfrm>
              <a:prstGeom prst="rect">
                <a:avLst/>
              </a:prstGeom>
              <a:noFill/>
              <a:ln w="9525">
                <a:noFill/>
                <a:miter lim="800000"/>
                <a:headEnd/>
                <a:tailEnd/>
              </a:ln>
            </p:spPr>
          </p:pic>
          <p:pic>
            <p:nvPicPr>
              <p:cNvPr id="42032" name="Picture 74" descr="router"/>
              <p:cNvPicPr>
                <a:picLocks noChangeAspect="1" noChangeArrowheads="1"/>
              </p:cNvPicPr>
              <p:nvPr/>
            </p:nvPicPr>
            <p:blipFill>
              <a:blip r:embed="rId3" cstate="print"/>
              <a:srcRect/>
              <a:stretch>
                <a:fillRect/>
              </a:stretch>
            </p:blipFill>
            <p:spPr bwMode="auto">
              <a:xfrm>
                <a:off x="4224" y="3216"/>
                <a:ext cx="336" cy="191"/>
              </a:xfrm>
              <a:prstGeom prst="rect">
                <a:avLst/>
              </a:prstGeom>
              <a:noFill/>
              <a:ln w="9525">
                <a:noFill/>
                <a:miter lim="800000"/>
                <a:headEnd/>
                <a:tailEnd/>
              </a:ln>
            </p:spPr>
          </p:pic>
        </p:grpSp>
        <p:grpSp>
          <p:nvGrpSpPr>
            <p:cNvPr id="41998" name="Group 123"/>
            <p:cNvGrpSpPr>
              <a:grpSpLocks/>
            </p:cNvGrpSpPr>
            <p:nvPr/>
          </p:nvGrpSpPr>
          <p:grpSpPr bwMode="auto">
            <a:xfrm>
              <a:off x="2976" y="3120"/>
              <a:ext cx="2160" cy="1104"/>
              <a:chOff x="2976" y="3120"/>
              <a:chExt cx="2160" cy="1104"/>
            </a:xfrm>
          </p:grpSpPr>
          <p:sp>
            <p:nvSpPr>
              <p:cNvPr id="42024" name="laptop"/>
              <p:cNvSpPr>
                <a:spLocks noEditPoints="1" noChangeArrowheads="1"/>
              </p:cNvSpPr>
              <p:nvPr/>
            </p:nvSpPr>
            <p:spPr bwMode="auto">
              <a:xfrm>
                <a:off x="3168" y="3168"/>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42025" name="laptop"/>
              <p:cNvSpPr>
                <a:spLocks noEditPoints="1" noChangeArrowheads="1"/>
              </p:cNvSpPr>
              <p:nvPr/>
            </p:nvSpPr>
            <p:spPr bwMode="auto">
              <a:xfrm>
                <a:off x="2976" y="3792"/>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42026" name="laptop"/>
              <p:cNvSpPr>
                <a:spLocks noEditPoints="1" noChangeArrowheads="1"/>
              </p:cNvSpPr>
              <p:nvPr/>
            </p:nvSpPr>
            <p:spPr bwMode="auto">
              <a:xfrm>
                <a:off x="3360" y="4032"/>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42027" name="laptop"/>
              <p:cNvSpPr>
                <a:spLocks noEditPoints="1" noChangeArrowheads="1"/>
              </p:cNvSpPr>
              <p:nvPr/>
            </p:nvSpPr>
            <p:spPr bwMode="auto">
              <a:xfrm>
                <a:off x="4752" y="3600"/>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42028" name="laptop"/>
              <p:cNvSpPr>
                <a:spLocks noEditPoints="1" noChangeArrowheads="1"/>
              </p:cNvSpPr>
              <p:nvPr/>
            </p:nvSpPr>
            <p:spPr bwMode="auto">
              <a:xfrm>
                <a:off x="4896" y="3120"/>
                <a:ext cx="240" cy="192"/>
              </a:xfrm>
              <a:custGeom>
                <a:avLst/>
                <a:gdLst>
                  <a:gd name="T0" fmla="*/ 0 w 21600"/>
                  <a:gd name="T1" fmla="*/ 0 h 21600"/>
                  <a:gd name="T2" fmla="*/ 0 w 21600"/>
                  <a:gd name="T3" fmla="*/ 1 h 21600"/>
                  <a:gd name="T4" fmla="*/ 2 w 21600"/>
                  <a:gd name="T5" fmla="*/ 0 h 21600"/>
                  <a:gd name="T6" fmla="*/ 2 w 21600"/>
                  <a:gd name="T7" fmla="*/ 1 h 21600"/>
                  <a:gd name="T8" fmla="*/ 1 w 21600"/>
                  <a:gd name="T9" fmla="*/ 0 h 21600"/>
                  <a:gd name="T10" fmla="*/ 1 w 21600"/>
                  <a:gd name="T11" fmla="*/ 2 h 21600"/>
                  <a:gd name="T12" fmla="*/ 0 w 21600"/>
                  <a:gd name="T13" fmla="*/ 2 h 21600"/>
                  <a:gd name="T14" fmla="*/ 3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4410 w 21600"/>
                  <a:gd name="T25" fmla="*/ 1913 h 21600"/>
                  <a:gd name="T26" fmla="*/ 17280 w 21600"/>
                  <a:gd name="T27" fmla="*/ 123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grpSp>
        <p:grpSp>
          <p:nvGrpSpPr>
            <p:cNvPr id="41999" name="Group 100"/>
            <p:cNvGrpSpPr>
              <a:grpSpLocks/>
            </p:cNvGrpSpPr>
            <p:nvPr/>
          </p:nvGrpSpPr>
          <p:grpSpPr bwMode="auto">
            <a:xfrm rot="-1150740">
              <a:off x="3312" y="3696"/>
              <a:ext cx="144" cy="96"/>
              <a:chOff x="2304" y="3840"/>
              <a:chExt cx="144" cy="96"/>
            </a:xfrm>
          </p:grpSpPr>
          <p:sp>
            <p:nvSpPr>
              <p:cNvPr id="42021" name="Rectangle 97"/>
              <p:cNvSpPr>
                <a:spLocks noChangeArrowheads="1"/>
              </p:cNvSpPr>
              <p:nvPr/>
            </p:nvSpPr>
            <p:spPr bwMode="auto">
              <a:xfrm>
                <a:off x="2304" y="3840"/>
                <a:ext cx="144" cy="9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42022" name="AutoShape 99"/>
              <p:cNvSpPr>
                <a:spLocks noChangeArrowheads="1"/>
              </p:cNvSpPr>
              <p:nvPr/>
            </p:nvSpPr>
            <p:spPr bwMode="auto">
              <a:xfrm>
                <a:off x="2304" y="3840"/>
                <a:ext cx="144" cy="96"/>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sp>
            <p:nvSpPr>
              <p:cNvPr id="42023" name="AutoShape 98"/>
              <p:cNvSpPr>
                <a:spLocks noChangeArrowheads="1"/>
              </p:cNvSpPr>
              <p:nvPr/>
            </p:nvSpPr>
            <p:spPr bwMode="auto">
              <a:xfrm flipV="1">
                <a:off x="2304" y="3840"/>
                <a:ext cx="144" cy="48"/>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grpSp>
        <p:grpSp>
          <p:nvGrpSpPr>
            <p:cNvPr id="42000" name="Group 101"/>
            <p:cNvGrpSpPr>
              <a:grpSpLocks/>
            </p:cNvGrpSpPr>
            <p:nvPr/>
          </p:nvGrpSpPr>
          <p:grpSpPr bwMode="auto">
            <a:xfrm>
              <a:off x="3984" y="3552"/>
              <a:ext cx="144" cy="96"/>
              <a:chOff x="2304" y="3840"/>
              <a:chExt cx="144" cy="96"/>
            </a:xfrm>
          </p:grpSpPr>
          <p:sp>
            <p:nvSpPr>
              <p:cNvPr id="42018" name="Rectangle 102"/>
              <p:cNvSpPr>
                <a:spLocks noChangeArrowheads="1"/>
              </p:cNvSpPr>
              <p:nvPr/>
            </p:nvSpPr>
            <p:spPr bwMode="auto">
              <a:xfrm>
                <a:off x="2304" y="3840"/>
                <a:ext cx="144" cy="9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42019" name="AutoShape 103"/>
              <p:cNvSpPr>
                <a:spLocks noChangeArrowheads="1"/>
              </p:cNvSpPr>
              <p:nvPr/>
            </p:nvSpPr>
            <p:spPr bwMode="auto">
              <a:xfrm>
                <a:off x="2304" y="3840"/>
                <a:ext cx="144" cy="96"/>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sp>
            <p:nvSpPr>
              <p:cNvPr id="42020" name="AutoShape 104"/>
              <p:cNvSpPr>
                <a:spLocks noChangeArrowheads="1"/>
              </p:cNvSpPr>
              <p:nvPr/>
            </p:nvSpPr>
            <p:spPr bwMode="auto">
              <a:xfrm flipV="1">
                <a:off x="2304" y="3840"/>
                <a:ext cx="144" cy="48"/>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grpSp>
        <p:grpSp>
          <p:nvGrpSpPr>
            <p:cNvPr id="42001" name="Group 111"/>
            <p:cNvGrpSpPr>
              <a:grpSpLocks/>
            </p:cNvGrpSpPr>
            <p:nvPr/>
          </p:nvGrpSpPr>
          <p:grpSpPr bwMode="auto">
            <a:xfrm>
              <a:off x="3456" y="3168"/>
              <a:ext cx="144" cy="96"/>
              <a:chOff x="2304" y="3840"/>
              <a:chExt cx="144" cy="96"/>
            </a:xfrm>
          </p:grpSpPr>
          <p:sp>
            <p:nvSpPr>
              <p:cNvPr id="42015" name="Rectangle 112"/>
              <p:cNvSpPr>
                <a:spLocks noChangeArrowheads="1"/>
              </p:cNvSpPr>
              <p:nvPr/>
            </p:nvSpPr>
            <p:spPr bwMode="auto">
              <a:xfrm>
                <a:off x="2304" y="3840"/>
                <a:ext cx="144"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42016" name="AutoShape 113"/>
              <p:cNvSpPr>
                <a:spLocks noChangeArrowheads="1"/>
              </p:cNvSpPr>
              <p:nvPr/>
            </p:nvSpPr>
            <p:spPr bwMode="auto">
              <a:xfrm>
                <a:off x="2304" y="3840"/>
                <a:ext cx="144" cy="96"/>
              </a:xfrm>
              <a:prstGeom prst="triangle">
                <a:avLst>
                  <a:gd name="adj" fmla="val 50000"/>
                </a:avLst>
              </a:prstGeom>
              <a:solidFill>
                <a:schemeClr val="hlink"/>
              </a:solidFill>
              <a:ln w="9525" algn="ctr">
                <a:solidFill>
                  <a:schemeClr val="tx1"/>
                </a:solidFill>
                <a:miter lim="800000"/>
                <a:headEnd/>
                <a:tailEnd/>
              </a:ln>
            </p:spPr>
            <p:txBody>
              <a:bodyPr wrap="none" anchor="ctr"/>
              <a:lstStyle/>
              <a:p>
                <a:endParaRPr lang="en-US"/>
              </a:p>
            </p:txBody>
          </p:sp>
          <p:sp>
            <p:nvSpPr>
              <p:cNvPr id="42017" name="AutoShape 114"/>
              <p:cNvSpPr>
                <a:spLocks noChangeArrowheads="1"/>
              </p:cNvSpPr>
              <p:nvPr/>
            </p:nvSpPr>
            <p:spPr bwMode="auto">
              <a:xfrm flipV="1">
                <a:off x="2304" y="3840"/>
                <a:ext cx="144" cy="48"/>
              </a:xfrm>
              <a:prstGeom prst="triangle">
                <a:avLst>
                  <a:gd name="adj" fmla="val 50000"/>
                </a:avLst>
              </a:prstGeom>
              <a:solidFill>
                <a:schemeClr val="hlink"/>
              </a:solidFill>
              <a:ln w="9525" algn="ctr">
                <a:solidFill>
                  <a:schemeClr val="tx1"/>
                </a:solidFill>
                <a:miter lim="800000"/>
                <a:headEnd/>
                <a:tailEnd/>
              </a:ln>
            </p:spPr>
            <p:txBody>
              <a:bodyPr wrap="none" anchor="ctr"/>
              <a:lstStyle/>
              <a:p>
                <a:endParaRPr lang="en-US"/>
              </a:p>
            </p:txBody>
          </p:sp>
        </p:grpSp>
        <p:grpSp>
          <p:nvGrpSpPr>
            <p:cNvPr id="42002" name="Group 115"/>
            <p:cNvGrpSpPr>
              <a:grpSpLocks/>
            </p:cNvGrpSpPr>
            <p:nvPr/>
          </p:nvGrpSpPr>
          <p:grpSpPr bwMode="auto">
            <a:xfrm rot="427501">
              <a:off x="4608" y="3600"/>
              <a:ext cx="144" cy="96"/>
              <a:chOff x="2304" y="3840"/>
              <a:chExt cx="144" cy="96"/>
            </a:xfrm>
          </p:grpSpPr>
          <p:sp>
            <p:nvSpPr>
              <p:cNvPr id="42012" name="Rectangle 116"/>
              <p:cNvSpPr>
                <a:spLocks noChangeArrowheads="1"/>
              </p:cNvSpPr>
              <p:nvPr/>
            </p:nvSpPr>
            <p:spPr bwMode="auto">
              <a:xfrm>
                <a:off x="2304" y="3840"/>
                <a:ext cx="144"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42013" name="AutoShape 117"/>
              <p:cNvSpPr>
                <a:spLocks noChangeArrowheads="1"/>
              </p:cNvSpPr>
              <p:nvPr/>
            </p:nvSpPr>
            <p:spPr bwMode="auto">
              <a:xfrm>
                <a:off x="2304" y="3840"/>
                <a:ext cx="144" cy="96"/>
              </a:xfrm>
              <a:prstGeom prst="triangle">
                <a:avLst>
                  <a:gd name="adj" fmla="val 50000"/>
                </a:avLst>
              </a:prstGeom>
              <a:solidFill>
                <a:schemeClr val="hlink"/>
              </a:solidFill>
              <a:ln w="9525" algn="ctr">
                <a:solidFill>
                  <a:schemeClr val="tx1"/>
                </a:solidFill>
                <a:miter lim="800000"/>
                <a:headEnd/>
                <a:tailEnd/>
              </a:ln>
            </p:spPr>
            <p:txBody>
              <a:bodyPr wrap="none" anchor="ctr"/>
              <a:lstStyle/>
              <a:p>
                <a:endParaRPr lang="en-US"/>
              </a:p>
            </p:txBody>
          </p:sp>
          <p:sp>
            <p:nvSpPr>
              <p:cNvPr id="42014" name="AutoShape 118"/>
              <p:cNvSpPr>
                <a:spLocks noChangeArrowheads="1"/>
              </p:cNvSpPr>
              <p:nvPr/>
            </p:nvSpPr>
            <p:spPr bwMode="auto">
              <a:xfrm flipV="1">
                <a:off x="2304" y="3840"/>
                <a:ext cx="144" cy="48"/>
              </a:xfrm>
              <a:prstGeom prst="triangle">
                <a:avLst>
                  <a:gd name="adj" fmla="val 50000"/>
                </a:avLst>
              </a:prstGeom>
              <a:solidFill>
                <a:schemeClr val="hlink"/>
              </a:solidFill>
              <a:ln w="9525" algn="ctr">
                <a:solidFill>
                  <a:schemeClr val="tx1"/>
                </a:solidFill>
                <a:miter lim="800000"/>
                <a:headEnd/>
                <a:tailEnd/>
              </a:ln>
            </p:spPr>
            <p:txBody>
              <a:bodyPr wrap="none" anchor="ctr"/>
              <a:lstStyle/>
              <a:p>
                <a:endParaRPr lang="en-US"/>
              </a:p>
            </p:txBody>
          </p:sp>
        </p:grpSp>
        <p:grpSp>
          <p:nvGrpSpPr>
            <p:cNvPr id="42003" name="Group 119"/>
            <p:cNvGrpSpPr>
              <a:grpSpLocks/>
            </p:cNvGrpSpPr>
            <p:nvPr/>
          </p:nvGrpSpPr>
          <p:grpSpPr bwMode="auto">
            <a:xfrm rot="-213842">
              <a:off x="4656" y="3168"/>
              <a:ext cx="144" cy="96"/>
              <a:chOff x="2304" y="3840"/>
              <a:chExt cx="144" cy="96"/>
            </a:xfrm>
          </p:grpSpPr>
          <p:sp>
            <p:nvSpPr>
              <p:cNvPr id="42009" name="Rectangle 120"/>
              <p:cNvSpPr>
                <a:spLocks noChangeArrowheads="1"/>
              </p:cNvSpPr>
              <p:nvPr/>
            </p:nvSpPr>
            <p:spPr bwMode="auto">
              <a:xfrm>
                <a:off x="2304" y="3840"/>
                <a:ext cx="144" cy="9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42010" name="AutoShape 121"/>
              <p:cNvSpPr>
                <a:spLocks noChangeArrowheads="1"/>
              </p:cNvSpPr>
              <p:nvPr/>
            </p:nvSpPr>
            <p:spPr bwMode="auto">
              <a:xfrm>
                <a:off x="2304" y="3840"/>
                <a:ext cx="144" cy="96"/>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sp>
            <p:nvSpPr>
              <p:cNvPr id="42011" name="AutoShape 122"/>
              <p:cNvSpPr>
                <a:spLocks noChangeArrowheads="1"/>
              </p:cNvSpPr>
              <p:nvPr/>
            </p:nvSpPr>
            <p:spPr bwMode="auto">
              <a:xfrm flipV="1">
                <a:off x="2304" y="3840"/>
                <a:ext cx="144" cy="48"/>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grpSp>
        <p:sp>
          <p:nvSpPr>
            <p:cNvPr id="42004" name="AutoShape 125"/>
            <p:cNvSpPr>
              <a:spLocks noChangeArrowheads="1"/>
            </p:cNvSpPr>
            <p:nvPr/>
          </p:nvSpPr>
          <p:spPr bwMode="auto">
            <a:xfrm>
              <a:off x="3783" y="3888"/>
              <a:ext cx="397" cy="193"/>
            </a:xfrm>
            <a:prstGeom prst="wedgeRoundRectCallout">
              <a:avLst>
                <a:gd name="adj1" fmla="val 20796"/>
                <a:gd name="adj2" fmla="val -177894"/>
                <a:gd name="adj3" fmla="val 16667"/>
              </a:avLst>
            </a:prstGeom>
            <a:solidFill>
              <a:schemeClr val="folHlink"/>
            </a:solidFill>
            <a:ln w="12700">
              <a:solidFill>
                <a:schemeClr val="tx1"/>
              </a:solidFill>
              <a:miter lim="800000"/>
              <a:headEnd/>
              <a:tailEnd/>
            </a:ln>
          </p:spPr>
          <p:txBody>
            <a:bodyPr wrap="none">
              <a:spAutoFit/>
            </a:bodyPr>
            <a:lstStyle/>
            <a:p>
              <a:pPr algn="ctr"/>
              <a:r>
                <a:rPr lang="en-US" sz="1200" b="1">
                  <a:solidFill>
                    <a:schemeClr val="bg1"/>
                  </a:solidFill>
                </a:rPr>
                <a:t>Packet</a:t>
              </a:r>
            </a:p>
          </p:txBody>
        </p:sp>
        <p:grpSp>
          <p:nvGrpSpPr>
            <p:cNvPr id="42005" name="Group 126"/>
            <p:cNvGrpSpPr>
              <a:grpSpLocks/>
            </p:cNvGrpSpPr>
            <p:nvPr/>
          </p:nvGrpSpPr>
          <p:grpSpPr bwMode="auto">
            <a:xfrm>
              <a:off x="4061" y="3182"/>
              <a:ext cx="144" cy="96"/>
              <a:chOff x="2304" y="3840"/>
              <a:chExt cx="144" cy="96"/>
            </a:xfrm>
          </p:grpSpPr>
          <p:sp>
            <p:nvSpPr>
              <p:cNvPr id="42006" name="Rectangle 127"/>
              <p:cNvSpPr>
                <a:spLocks noChangeArrowheads="1"/>
              </p:cNvSpPr>
              <p:nvPr/>
            </p:nvSpPr>
            <p:spPr bwMode="auto">
              <a:xfrm>
                <a:off x="2304" y="3840"/>
                <a:ext cx="144" cy="96"/>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42007" name="AutoShape 128"/>
              <p:cNvSpPr>
                <a:spLocks noChangeArrowheads="1"/>
              </p:cNvSpPr>
              <p:nvPr/>
            </p:nvSpPr>
            <p:spPr bwMode="auto">
              <a:xfrm>
                <a:off x="2304" y="3840"/>
                <a:ext cx="144" cy="96"/>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sp>
            <p:nvSpPr>
              <p:cNvPr id="42008" name="AutoShape 129"/>
              <p:cNvSpPr>
                <a:spLocks noChangeArrowheads="1"/>
              </p:cNvSpPr>
              <p:nvPr/>
            </p:nvSpPr>
            <p:spPr bwMode="auto">
              <a:xfrm flipV="1">
                <a:off x="2304" y="3840"/>
                <a:ext cx="144" cy="48"/>
              </a:xfrm>
              <a:prstGeom prst="triangle">
                <a:avLst>
                  <a:gd name="adj" fmla="val 50000"/>
                </a:avLst>
              </a:prstGeom>
              <a:solidFill>
                <a:schemeClr val="folHlink"/>
              </a:solidFill>
              <a:ln w="9525" algn="ctr">
                <a:solidFill>
                  <a:schemeClr val="tx1"/>
                </a:solidFill>
                <a:miter lim="800000"/>
                <a:headEnd/>
                <a:tailEnd/>
              </a:ln>
            </p:spPr>
            <p:txBody>
              <a:bodyPr wrap="none" anchor="ctr"/>
              <a:lstStyle/>
              <a:p>
                <a:endParaRPr lang="en-US"/>
              </a:p>
            </p:txBody>
          </p:sp>
        </p:grpSp>
      </p:grpSp>
    </p:spTree>
    <p:extLst>
      <p:ext uri="{BB962C8B-B14F-4D97-AF65-F5344CB8AC3E}">
        <p14:creationId xmlns:p14="http://schemas.microsoft.com/office/powerpoint/2010/main" val="269646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812B60E-4827-4FE9-8FB5-C1380A403D40}"/>
              </a:ext>
            </a:extLst>
          </p:cNvPr>
          <p:cNvSpPr>
            <a:spLocks noGrp="1" noChangeArrowheads="1"/>
          </p:cNvSpPr>
          <p:nvPr>
            <p:ph type="title"/>
          </p:nvPr>
        </p:nvSpPr>
        <p:spPr/>
        <p:txBody>
          <a:bodyPr/>
          <a:lstStyle/>
          <a:p>
            <a:pPr>
              <a:defRPr/>
            </a:pPr>
            <a:r>
              <a:rPr lang="en-US" altLang="en-US" dirty="0"/>
              <a:t>Key Differences</a:t>
            </a:r>
            <a:endParaRPr lang="th-TH" altLang="en-US" dirty="0"/>
          </a:p>
        </p:txBody>
      </p:sp>
      <p:graphicFrame>
        <p:nvGraphicFramePr>
          <p:cNvPr id="2" name="Table 1">
            <a:extLst>
              <a:ext uri="{FF2B5EF4-FFF2-40B4-BE49-F238E27FC236}">
                <a16:creationId xmlns:a16="http://schemas.microsoft.com/office/drawing/2014/main" id="{231D0B80-0016-4D26-B467-D3CE5521E5F5}"/>
              </a:ext>
            </a:extLst>
          </p:cNvPr>
          <p:cNvGraphicFramePr>
            <a:graphicFrameLocks noGrp="1"/>
          </p:cNvGraphicFramePr>
          <p:nvPr>
            <p:extLst>
              <p:ext uri="{D42A27DB-BD31-4B8C-83A1-F6EECF244321}">
                <p14:modId xmlns:p14="http://schemas.microsoft.com/office/powerpoint/2010/main" val="1241308210"/>
              </p:ext>
            </p:extLst>
          </p:nvPr>
        </p:nvGraphicFramePr>
        <p:xfrm>
          <a:off x="506140" y="1905000"/>
          <a:ext cx="8164767" cy="2773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24859771"/>
                    </a:ext>
                  </a:extLst>
                </a:gridCol>
                <a:gridCol w="2556510">
                  <a:extLst>
                    <a:ext uri="{9D8B030D-6E8A-4147-A177-3AD203B41FA5}">
                      <a16:colId xmlns:a16="http://schemas.microsoft.com/office/drawing/2014/main" val="2799952953"/>
                    </a:ext>
                  </a:extLst>
                </a:gridCol>
                <a:gridCol w="3576257">
                  <a:extLst>
                    <a:ext uri="{9D8B030D-6E8A-4147-A177-3AD203B41FA5}">
                      <a16:colId xmlns:a16="http://schemas.microsoft.com/office/drawing/2014/main" val="2851084480"/>
                    </a:ext>
                  </a:extLst>
                </a:gridCol>
              </a:tblGrid>
              <a:tr h="370840">
                <a:tc>
                  <a:txBody>
                    <a:bodyPr/>
                    <a:lstStyle/>
                    <a:p>
                      <a:pPr algn="ctr"/>
                      <a:r>
                        <a:rPr lang="en-US" sz="2000" dirty="0"/>
                        <a:t>Aspect</a:t>
                      </a:r>
                    </a:p>
                  </a:txBody>
                  <a:tcPr/>
                </a:tc>
                <a:tc>
                  <a:txBody>
                    <a:bodyPr/>
                    <a:lstStyle/>
                    <a:p>
                      <a:pPr algn="ctr"/>
                      <a:r>
                        <a:rPr lang="en-US" sz="2000" dirty="0"/>
                        <a:t>Circuit Switching</a:t>
                      </a:r>
                    </a:p>
                  </a:txBody>
                  <a:tcPr/>
                </a:tc>
                <a:tc>
                  <a:txBody>
                    <a:bodyPr/>
                    <a:lstStyle/>
                    <a:p>
                      <a:pPr algn="ctr"/>
                      <a:r>
                        <a:rPr lang="en-US" sz="2000" dirty="0"/>
                        <a:t>Packet Switching</a:t>
                      </a:r>
                    </a:p>
                  </a:txBody>
                  <a:tcPr/>
                </a:tc>
                <a:extLst>
                  <a:ext uri="{0D108BD9-81ED-4DB2-BD59-A6C34878D82A}">
                    <a16:rowId xmlns:a16="http://schemas.microsoft.com/office/drawing/2014/main" val="1676056151"/>
                  </a:ext>
                </a:extLst>
              </a:tr>
              <a:tr h="370840">
                <a:tc>
                  <a:txBody>
                    <a:bodyPr/>
                    <a:lstStyle/>
                    <a:p>
                      <a:r>
                        <a:rPr lang="en-US" sz="2000" dirty="0">
                          <a:solidFill>
                            <a:srgbClr val="C00000"/>
                          </a:solidFill>
                        </a:rPr>
                        <a:t>Data path</a:t>
                      </a:r>
                    </a:p>
                  </a:txBody>
                  <a:tcPr/>
                </a:tc>
                <a:tc>
                  <a:txBody>
                    <a:bodyPr/>
                    <a:lstStyle/>
                    <a:p>
                      <a:r>
                        <a:rPr lang="en-US" sz="2000" dirty="0"/>
                        <a:t>Dedicated single route</a:t>
                      </a:r>
                    </a:p>
                  </a:txBody>
                  <a:tcPr/>
                </a:tc>
                <a:tc>
                  <a:txBody>
                    <a:bodyPr/>
                    <a:lstStyle/>
                    <a:p>
                      <a:r>
                        <a:rPr lang="en-US" sz="2000" dirty="0"/>
                        <a:t>Different shared routes</a:t>
                      </a:r>
                    </a:p>
                  </a:txBody>
                  <a:tcPr/>
                </a:tc>
                <a:extLst>
                  <a:ext uri="{0D108BD9-81ED-4DB2-BD59-A6C34878D82A}">
                    <a16:rowId xmlns:a16="http://schemas.microsoft.com/office/drawing/2014/main" val="1694904453"/>
                  </a:ext>
                </a:extLst>
              </a:tr>
              <a:tr h="370840">
                <a:tc>
                  <a:txBody>
                    <a:bodyPr/>
                    <a:lstStyle/>
                    <a:p>
                      <a:r>
                        <a:rPr lang="en-US" sz="2000" dirty="0">
                          <a:solidFill>
                            <a:srgbClr val="C00000"/>
                          </a:solidFill>
                        </a:rPr>
                        <a:t>Message</a:t>
                      </a:r>
                    </a:p>
                  </a:txBody>
                  <a:tcPr/>
                </a:tc>
                <a:tc>
                  <a:txBody>
                    <a:bodyPr/>
                    <a:lstStyle/>
                    <a:p>
                      <a:r>
                        <a:rPr lang="en-US" sz="2000" dirty="0"/>
                        <a:t>Bypass</a:t>
                      </a:r>
                    </a:p>
                  </a:txBody>
                  <a:tcPr/>
                </a:tc>
                <a:tc>
                  <a:txBody>
                    <a:bodyPr/>
                    <a:lstStyle/>
                    <a:p>
                      <a:r>
                        <a:rPr lang="en-US" sz="2000" dirty="0"/>
                        <a:t>Temporarily stored at each node</a:t>
                      </a:r>
                    </a:p>
                  </a:txBody>
                  <a:tcPr/>
                </a:tc>
                <a:extLst>
                  <a:ext uri="{0D108BD9-81ED-4DB2-BD59-A6C34878D82A}">
                    <a16:rowId xmlns:a16="http://schemas.microsoft.com/office/drawing/2014/main" val="948590222"/>
                  </a:ext>
                </a:extLst>
              </a:tr>
              <a:tr h="370840">
                <a:tc>
                  <a:txBody>
                    <a:bodyPr/>
                    <a:lstStyle/>
                    <a:p>
                      <a:r>
                        <a:rPr lang="en-US" sz="2000" dirty="0">
                          <a:solidFill>
                            <a:srgbClr val="C00000"/>
                          </a:solidFill>
                        </a:rPr>
                        <a:t>End point's status</a:t>
                      </a:r>
                    </a:p>
                  </a:txBody>
                  <a:tcPr/>
                </a:tc>
                <a:tc>
                  <a:txBody>
                    <a:bodyPr/>
                    <a:lstStyle/>
                    <a:p>
                      <a:r>
                        <a:rPr lang="en-US" sz="2000" dirty="0"/>
                        <a:t>Both must be ready</a:t>
                      </a:r>
                    </a:p>
                  </a:txBody>
                  <a:tcPr/>
                </a:tc>
                <a:tc>
                  <a:txBody>
                    <a:bodyPr/>
                    <a:lstStyle/>
                    <a:p>
                      <a:r>
                        <a:rPr lang="en-US" sz="2000" dirty="0"/>
                        <a:t>Only sender is ready</a:t>
                      </a:r>
                    </a:p>
                  </a:txBody>
                  <a:tcPr/>
                </a:tc>
                <a:extLst>
                  <a:ext uri="{0D108BD9-81ED-4DB2-BD59-A6C34878D82A}">
                    <a16:rowId xmlns:a16="http://schemas.microsoft.com/office/drawing/2014/main" val="2447170062"/>
                  </a:ext>
                </a:extLst>
              </a:tr>
              <a:tr h="370840">
                <a:tc>
                  <a:txBody>
                    <a:bodyPr/>
                    <a:lstStyle/>
                    <a:p>
                      <a:r>
                        <a:rPr lang="en-US" sz="2000" dirty="0">
                          <a:solidFill>
                            <a:srgbClr val="C00000"/>
                          </a:solidFill>
                        </a:rPr>
                        <a:t>Utilization</a:t>
                      </a:r>
                    </a:p>
                  </a:txBody>
                  <a:tcPr/>
                </a:tc>
                <a:tc>
                  <a:txBody>
                    <a:bodyPr/>
                    <a:lstStyle/>
                    <a:p>
                      <a:r>
                        <a:rPr lang="en-US" sz="2000" dirty="0"/>
                        <a:t>Poor</a:t>
                      </a:r>
                    </a:p>
                  </a:txBody>
                  <a:tcPr/>
                </a:tc>
                <a:tc>
                  <a:txBody>
                    <a:bodyPr/>
                    <a:lstStyle/>
                    <a:p>
                      <a:r>
                        <a:rPr lang="en-US" sz="2000" dirty="0"/>
                        <a:t>Good</a:t>
                      </a:r>
                    </a:p>
                  </a:txBody>
                  <a:tcPr/>
                </a:tc>
                <a:extLst>
                  <a:ext uri="{0D108BD9-81ED-4DB2-BD59-A6C34878D82A}">
                    <a16:rowId xmlns:a16="http://schemas.microsoft.com/office/drawing/2014/main" val="3220775719"/>
                  </a:ext>
                </a:extLst>
              </a:tr>
              <a:tr h="370840">
                <a:tc>
                  <a:txBody>
                    <a:bodyPr/>
                    <a:lstStyle/>
                    <a:p>
                      <a:r>
                        <a:rPr lang="en-US" sz="2000" dirty="0">
                          <a:solidFill>
                            <a:srgbClr val="C00000"/>
                          </a:solidFill>
                        </a:rPr>
                        <a:t>Data rate</a:t>
                      </a:r>
                    </a:p>
                  </a:txBody>
                  <a:tcPr/>
                </a:tc>
                <a:tc>
                  <a:txBody>
                    <a:bodyPr/>
                    <a:lstStyle/>
                    <a:p>
                      <a:r>
                        <a:rPr lang="en-US" sz="2000" dirty="0"/>
                        <a:t>Fixed</a:t>
                      </a:r>
                    </a:p>
                  </a:txBody>
                  <a:tcPr/>
                </a:tc>
                <a:tc>
                  <a:txBody>
                    <a:bodyPr/>
                    <a:lstStyle/>
                    <a:p>
                      <a:r>
                        <a:rPr lang="en-US" sz="2000" dirty="0"/>
                        <a:t>Varied</a:t>
                      </a:r>
                    </a:p>
                  </a:txBody>
                  <a:tcPr/>
                </a:tc>
                <a:extLst>
                  <a:ext uri="{0D108BD9-81ED-4DB2-BD59-A6C34878D82A}">
                    <a16:rowId xmlns:a16="http://schemas.microsoft.com/office/drawing/2014/main" val="8232552"/>
                  </a:ext>
                </a:extLst>
              </a:tr>
              <a:tr h="370840">
                <a:tc>
                  <a:txBody>
                    <a:bodyPr/>
                    <a:lstStyle/>
                    <a:p>
                      <a:r>
                        <a:rPr lang="en-US" sz="2000" dirty="0">
                          <a:solidFill>
                            <a:srgbClr val="C00000"/>
                          </a:solidFill>
                        </a:rPr>
                        <a:t>Prioritization</a:t>
                      </a:r>
                    </a:p>
                  </a:txBody>
                  <a:tcPr/>
                </a:tc>
                <a:tc>
                  <a:txBody>
                    <a:bodyPr/>
                    <a:lstStyle/>
                    <a:p>
                      <a:r>
                        <a:rPr lang="en-US" sz="2000" dirty="0"/>
                        <a:t>Not support</a:t>
                      </a:r>
                    </a:p>
                  </a:txBody>
                  <a:tcPr/>
                </a:tc>
                <a:tc>
                  <a:txBody>
                    <a:bodyPr/>
                    <a:lstStyle/>
                    <a:p>
                      <a:r>
                        <a:rPr lang="en-US" sz="2000" dirty="0"/>
                        <a:t>Support</a:t>
                      </a:r>
                    </a:p>
                  </a:txBody>
                  <a:tcPr/>
                </a:tc>
                <a:extLst>
                  <a:ext uri="{0D108BD9-81ED-4DB2-BD59-A6C34878D82A}">
                    <a16:rowId xmlns:a16="http://schemas.microsoft.com/office/drawing/2014/main" val="3657323391"/>
                  </a:ext>
                </a:extLst>
              </a:tr>
            </a:tbl>
          </a:graphicData>
        </a:graphic>
      </p:graphicFrame>
    </p:spTree>
    <p:extLst>
      <p:ext uri="{BB962C8B-B14F-4D97-AF65-F5344CB8AC3E}">
        <p14:creationId xmlns:p14="http://schemas.microsoft.com/office/powerpoint/2010/main" val="2611728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EE0BAEA2-5756-4926-8BD2-F3F37A5C127D}"/>
              </a:ext>
            </a:extLst>
          </p:cNvPr>
          <p:cNvSpPr>
            <a:spLocks noGrp="1" noChangeArrowheads="1"/>
          </p:cNvSpPr>
          <p:nvPr>
            <p:ph type="title"/>
          </p:nvPr>
        </p:nvSpPr>
        <p:spPr/>
        <p:txBody>
          <a:bodyPr/>
          <a:lstStyle/>
          <a:p>
            <a:r>
              <a:rPr lang="en-US" altLang="en-US" dirty="0"/>
              <a:t>Network Categories by Distance</a:t>
            </a:r>
          </a:p>
        </p:txBody>
      </p:sp>
      <p:graphicFrame>
        <p:nvGraphicFramePr>
          <p:cNvPr id="14" name="Diagram 13">
            <a:extLst>
              <a:ext uri="{FF2B5EF4-FFF2-40B4-BE49-F238E27FC236}">
                <a16:creationId xmlns:a16="http://schemas.microsoft.com/office/drawing/2014/main" id="{F4A62427-8503-48F9-91AF-14808DF0FEEE}"/>
              </a:ext>
            </a:extLst>
          </p:cNvPr>
          <p:cNvGraphicFramePr/>
          <p:nvPr>
            <p:extLst>
              <p:ext uri="{D42A27DB-BD31-4B8C-83A1-F6EECF244321}">
                <p14:modId xmlns:p14="http://schemas.microsoft.com/office/powerpoint/2010/main" val="3592205167"/>
              </p:ext>
            </p:extLst>
          </p:nvPr>
        </p:nvGraphicFramePr>
        <p:xfrm>
          <a:off x="198303" y="1676400"/>
          <a:ext cx="856671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2369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a:extLst>
              <a:ext uri="{FF2B5EF4-FFF2-40B4-BE49-F238E27FC236}">
                <a16:creationId xmlns:a16="http://schemas.microsoft.com/office/drawing/2014/main" id="{714C6FEE-B0A2-4985-A23B-891A3403A5EA}"/>
              </a:ext>
            </a:extLst>
          </p:cNvPr>
          <p:cNvSpPr>
            <a:spLocks noGrp="1" noChangeArrowheads="1"/>
          </p:cNvSpPr>
          <p:nvPr>
            <p:ph type="title"/>
          </p:nvPr>
        </p:nvSpPr>
        <p:spPr/>
        <p:txBody>
          <a:bodyPr/>
          <a:lstStyle/>
          <a:p>
            <a:pPr>
              <a:defRPr/>
            </a:pPr>
            <a:r>
              <a:rPr lang="en-US" altLang="en-US"/>
              <a:t>LAN</a:t>
            </a:r>
          </a:p>
        </p:txBody>
      </p:sp>
      <p:sp>
        <p:nvSpPr>
          <p:cNvPr id="61453" name="Line 13">
            <a:extLst>
              <a:ext uri="{FF2B5EF4-FFF2-40B4-BE49-F238E27FC236}">
                <a16:creationId xmlns:a16="http://schemas.microsoft.com/office/drawing/2014/main" id="{E643C6CD-39FE-4957-8C4F-653F7626D2D7}"/>
              </a:ext>
            </a:extLst>
          </p:cNvPr>
          <p:cNvSpPr>
            <a:spLocks noChangeShapeType="1"/>
          </p:cNvSpPr>
          <p:nvPr/>
        </p:nvSpPr>
        <p:spPr bwMode="auto">
          <a:xfrm>
            <a:off x="1411288" y="4467225"/>
            <a:ext cx="0" cy="207963"/>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54" name="Freeform 14">
            <a:extLst>
              <a:ext uri="{FF2B5EF4-FFF2-40B4-BE49-F238E27FC236}">
                <a16:creationId xmlns:a16="http://schemas.microsoft.com/office/drawing/2014/main" id="{1DB85448-6ABA-41C7-B3F1-FD2F9BBF61EB}"/>
              </a:ext>
            </a:extLst>
          </p:cNvPr>
          <p:cNvSpPr>
            <a:spLocks/>
          </p:cNvSpPr>
          <p:nvPr/>
        </p:nvSpPr>
        <p:spPr bwMode="auto">
          <a:xfrm>
            <a:off x="1016000" y="1655763"/>
            <a:ext cx="631825" cy="639762"/>
          </a:xfrm>
          <a:custGeom>
            <a:avLst/>
            <a:gdLst>
              <a:gd name="T0" fmla="*/ 630238 w 398"/>
              <a:gd name="T1" fmla="*/ 638175 h 403"/>
              <a:gd name="T2" fmla="*/ 0 w 398"/>
              <a:gd name="T3" fmla="*/ 80962 h 403"/>
              <a:gd name="T4" fmla="*/ 0 w 398"/>
              <a:gd name="T5" fmla="*/ 0 h 403"/>
              <a:gd name="T6" fmla="*/ 630238 w 398"/>
              <a:gd name="T7" fmla="*/ 558800 h 403"/>
              <a:gd name="T8" fmla="*/ 630238 w 398"/>
              <a:gd name="T9" fmla="*/ 638175 h 4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403">
                <a:moveTo>
                  <a:pt x="397" y="402"/>
                </a:moveTo>
                <a:lnTo>
                  <a:pt x="0" y="51"/>
                </a:lnTo>
                <a:lnTo>
                  <a:pt x="0" y="0"/>
                </a:lnTo>
                <a:lnTo>
                  <a:pt x="397" y="352"/>
                </a:lnTo>
                <a:lnTo>
                  <a:pt x="397" y="402"/>
                </a:lnTo>
              </a:path>
            </a:pathLst>
          </a:custGeom>
          <a:solidFill>
            <a:srgbClr val="6C707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55" name="Freeform 15">
            <a:extLst>
              <a:ext uri="{FF2B5EF4-FFF2-40B4-BE49-F238E27FC236}">
                <a16:creationId xmlns:a16="http://schemas.microsoft.com/office/drawing/2014/main" id="{383A6FFB-0570-4CA2-9879-FB45FA4BFBCE}"/>
              </a:ext>
            </a:extLst>
          </p:cNvPr>
          <p:cNvSpPr>
            <a:spLocks/>
          </p:cNvSpPr>
          <p:nvPr/>
        </p:nvSpPr>
        <p:spPr bwMode="auto">
          <a:xfrm>
            <a:off x="1649413" y="2222500"/>
            <a:ext cx="2921000" cy="76200"/>
          </a:xfrm>
          <a:custGeom>
            <a:avLst/>
            <a:gdLst>
              <a:gd name="T0" fmla="*/ 2919413 w 1840"/>
              <a:gd name="T1" fmla="*/ 0 h 48"/>
              <a:gd name="T2" fmla="*/ 0 w 1840"/>
              <a:gd name="T3" fmla="*/ 0 h 48"/>
              <a:gd name="T4" fmla="*/ 0 w 1840"/>
              <a:gd name="T5" fmla="*/ 74613 h 48"/>
              <a:gd name="T6" fmla="*/ 2919413 w 1840"/>
              <a:gd name="T7" fmla="*/ 74613 h 48"/>
              <a:gd name="T8" fmla="*/ 2919413 w 184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0" h="48">
                <a:moveTo>
                  <a:pt x="1839" y="0"/>
                </a:moveTo>
                <a:lnTo>
                  <a:pt x="0" y="0"/>
                </a:lnTo>
                <a:lnTo>
                  <a:pt x="0" y="47"/>
                </a:lnTo>
                <a:lnTo>
                  <a:pt x="1839" y="47"/>
                </a:lnTo>
                <a:lnTo>
                  <a:pt x="1839" y="0"/>
                </a:lnTo>
              </a:path>
            </a:pathLst>
          </a:custGeom>
          <a:solidFill>
            <a:srgbClr val="A4ABB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34821" name="Group 16">
            <a:extLst>
              <a:ext uri="{FF2B5EF4-FFF2-40B4-BE49-F238E27FC236}">
                <a16:creationId xmlns:a16="http://schemas.microsoft.com/office/drawing/2014/main" id="{D2858994-422D-45D8-95C5-0A7CE35E7B1F}"/>
              </a:ext>
            </a:extLst>
          </p:cNvPr>
          <p:cNvGrpSpPr>
            <a:grpSpLocks/>
          </p:cNvGrpSpPr>
          <p:nvPr/>
        </p:nvGrpSpPr>
        <p:grpSpPr bwMode="auto">
          <a:xfrm>
            <a:off x="1203325" y="1676400"/>
            <a:ext cx="541338" cy="420688"/>
            <a:chOff x="1095" y="1234"/>
            <a:chExt cx="341" cy="265"/>
          </a:xfrm>
        </p:grpSpPr>
        <p:sp>
          <p:nvSpPr>
            <p:cNvPr id="61457" name="Oval 17">
              <a:extLst>
                <a:ext uri="{FF2B5EF4-FFF2-40B4-BE49-F238E27FC236}">
                  <a16:creationId xmlns:a16="http://schemas.microsoft.com/office/drawing/2014/main" id="{5FD2F7CB-EB93-4FAD-978E-B7A3A3802B19}"/>
                </a:ext>
              </a:extLst>
            </p:cNvPr>
            <p:cNvSpPr>
              <a:spLocks noChangeArrowheads="1"/>
            </p:cNvSpPr>
            <p:nvPr/>
          </p:nvSpPr>
          <p:spPr bwMode="auto">
            <a:xfrm>
              <a:off x="1095" y="1234"/>
              <a:ext cx="82" cy="35"/>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58" name="Oval 18">
              <a:extLst>
                <a:ext uri="{FF2B5EF4-FFF2-40B4-BE49-F238E27FC236}">
                  <a16:creationId xmlns:a16="http://schemas.microsoft.com/office/drawing/2014/main" id="{1E9D969B-6ECF-4FD7-A6B1-8EAF3FAB76B9}"/>
                </a:ext>
              </a:extLst>
            </p:cNvPr>
            <p:cNvSpPr>
              <a:spLocks noChangeArrowheads="1"/>
            </p:cNvSpPr>
            <p:nvPr/>
          </p:nvSpPr>
          <p:spPr bwMode="auto">
            <a:xfrm>
              <a:off x="1182" y="1311"/>
              <a:ext cx="81" cy="35"/>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59" name="Oval 19">
              <a:extLst>
                <a:ext uri="{FF2B5EF4-FFF2-40B4-BE49-F238E27FC236}">
                  <a16:creationId xmlns:a16="http://schemas.microsoft.com/office/drawing/2014/main" id="{53B88D9D-3196-48DF-8041-F15E94E2B6AF}"/>
                </a:ext>
              </a:extLst>
            </p:cNvPr>
            <p:cNvSpPr>
              <a:spLocks noChangeArrowheads="1"/>
            </p:cNvSpPr>
            <p:nvPr/>
          </p:nvSpPr>
          <p:spPr bwMode="auto">
            <a:xfrm>
              <a:off x="1267" y="1388"/>
              <a:ext cx="82" cy="34"/>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60" name="Oval 20">
              <a:extLst>
                <a:ext uri="{FF2B5EF4-FFF2-40B4-BE49-F238E27FC236}">
                  <a16:creationId xmlns:a16="http://schemas.microsoft.com/office/drawing/2014/main" id="{F17A3F49-2894-4A37-87F5-7C17126176A7}"/>
                </a:ext>
              </a:extLst>
            </p:cNvPr>
            <p:cNvSpPr>
              <a:spLocks noChangeArrowheads="1"/>
            </p:cNvSpPr>
            <p:nvPr/>
          </p:nvSpPr>
          <p:spPr bwMode="auto">
            <a:xfrm>
              <a:off x="1354" y="1464"/>
              <a:ext cx="82" cy="35"/>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nvGrpSpPr>
          <p:cNvPr id="34822" name="Group 21">
            <a:extLst>
              <a:ext uri="{FF2B5EF4-FFF2-40B4-BE49-F238E27FC236}">
                <a16:creationId xmlns:a16="http://schemas.microsoft.com/office/drawing/2014/main" id="{3BDA8B9B-71CE-4CAE-99E1-236CB09C0342}"/>
              </a:ext>
            </a:extLst>
          </p:cNvPr>
          <p:cNvGrpSpPr>
            <a:grpSpLocks/>
          </p:cNvGrpSpPr>
          <p:nvPr/>
        </p:nvGrpSpPr>
        <p:grpSpPr bwMode="auto">
          <a:xfrm>
            <a:off x="1203325" y="2601913"/>
            <a:ext cx="541338" cy="419100"/>
            <a:chOff x="1095" y="1817"/>
            <a:chExt cx="341" cy="264"/>
          </a:xfrm>
        </p:grpSpPr>
        <p:sp>
          <p:nvSpPr>
            <p:cNvPr id="61462" name="Oval 22">
              <a:extLst>
                <a:ext uri="{FF2B5EF4-FFF2-40B4-BE49-F238E27FC236}">
                  <a16:creationId xmlns:a16="http://schemas.microsoft.com/office/drawing/2014/main" id="{52CF767A-2B5A-4E58-BB12-49F6EE2A2933}"/>
                </a:ext>
              </a:extLst>
            </p:cNvPr>
            <p:cNvSpPr>
              <a:spLocks noChangeArrowheads="1"/>
            </p:cNvSpPr>
            <p:nvPr/>
          </p:nvSpPr>
          <p:spPr bwMode="auto">
            <a:xfrm>
              <a:off x="1095" y="1817"/>
              <a:ext cx="82" cy="34"/>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63" name="Oval 23">
              <a:extLst>
                <a:ext uri="{FF2B5EF4-FFF2-40B4-BE49-F238E27FC236}">
                  <a16:creationId xmlns:a16="http://schemas.microsoft.com/office/drawing/2014/main" id="{F57167EB-C16B-455E-BBFC-5CA827C898A0}"/>
                </a:ext>
              </a:extLst>
            </p:cNvPr>
            <p:cNvSpPr>
              <a:spLocks noChangeArrowheads="1"/>
            </p:cNvSpPr>
            <p:nvPr/>
          </p:nvSpPr>
          <p:spPr bwMode="auto">
            <a:xfrm>
              <a:off x="1182" y="1893"/>
              <a:ext cx="81" cy="35"/>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64" name="Oval 24">
              <a:extLst>
                <a:ext uri="{FF2B5EF4-FFF2-40B4-BE49-F238E27FC236}">
                  <a16:creationId xmlns:a16="http://schemas.microsoft.com/office/drawing/2014/main" id="{CB02C549-8688-412F-B1A2-719E749973A4}"/>
                </a:ext>
              </a:extLst>
            </p:cNvPr>
            <p:cNvSpPr>
              <a:spLocks noChangeArrowheads="1"/>
            </p:cNvSpPr>
            <p:nvPr/>
          </p:nvSpPr>
          <p:spPr bwMode="auto">
            <a:xfrm>
              <a:off x="1267" y="1970"/>
              <a:ext cx="82" cy="35"/>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65" name="Oval 25">
              <a:extLst>
                <a:ext uri="{FF2B5EF4-FFF2-40B4-BE49-F238E27FC236}">
                  <a16:creationId xmlns:a16="http://schemas.microsoft.com/office/drawing/2014/main" id="{FAEF661B-5C19-41AF-8141-01D4A3B848C4}"/>
                </a:ext>
              </a:extLst>
            </p:cNvPr>
            <p:cNvSpPr>
              <a:spLocks noChangeArrowheads="1"/>
            </p:cNvSpPr>
            <p:nvPr/>
          </p:nvSpPr>
          <p:spPr bwMode="auto">
            <a:xfrm>
              <a:off x="1354" y="2047"/>
              <a:ext cx="82" cy="34"/>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sp>
        <p:nvSpPr>
          <p:cNvPr id="61466" name="Freeform 26">
            <a:extLst>
              <a:ext uri="{FF2B5EF4-FFF2-40B4-BE49-F238E27FC236}">
                <a16:creationId xmlns:a16="http://schemas.microsoft.com/office/drawing/2014/main" id="{1E7C10F3-A1F1-4FF5-A849-4D84CC6DE203}"/>
              </a:ext>
            </a:extLst>
          </p:cNvPr>
          <p:cNvSpPr>
            <a:spLocks/>
          </p:cNvSpPr>
          <p:nvPr/>
        </p:nvSpPr>
        <p:spPr bwMode="auto">
          <a:xfrm>
            <a:off x="1016000" y="3505200"/>
            <a:ext cx="631825" cy="641350"/>
          </a:xfrm>
          <a:custGeom>
            <a:avLst/>
            <a:gdLst>
              <a:gd name="T0" fmla="*/ 630238 w 398"/>
              <a:gd name="T1" fmla="*/ 639763 h 404"/>
              <a:gd name="T2" fmla="*/ 0 w 398"/>
              <a:gd name="T3" fmla="*/ 79375 h 404"/>
              <a:gd name="T4" fmla="*/ 0 w 398"/>
              <a:gd name="T5" fmla="*/ 0 h 404"/>
              <a:gd name="T6" fmla="*/ 630238 w 398"/>
              <a:gd name="T7" fmla="*/ 560388 h 404"/>
              <a:gd name="T8" fmla="*/ 630238 w 398"/>
              <a:gd name="T9" fmla="*/ 639763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404">
                <a:moveTo>
                  <a:pt x="397" y="403"/>
                </a:moveTo>
                <a:lnTo>
                  <a:pt x="0" y="50"/>
                </a:lnTo>
                <a:lnTo>
                  <a:pt x="0" y="0"/>
                </a:lnTo>
                <a:lnTo>
                  <a:pt x="397" y="353"/>
                </a:lnTo>
                <a:lnTo>
                  <a:pt x="397" y="403"/>
                </a:lnTo>
              </a:path>
            </a:pathLst>
          </a:custGeom>
          <a:solidFill>
            <a:srgbClr val="6C707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34824" name="Group 27">
            <a:extLst>
              <a:ext uri="{FF2B5EF4-FFF2-40B4-BE49-F238E27FC236}">
                <a16:creationId xmlns:a16="http://schemas.microsoft.com/office/drawing/2014/main" id="{AB06ECD3-75FE-4F81-B5E3-CFCCFC9C47DE}"/>
              </a:ext>
            </a:extLst>
          </p:cNvPr>
          <p:cNvGrpSpPr>
            <a:grpSpLocks/>
          </p:cNvGrpSpPr>
          <p:nvPr/>
        </p:nvGrpSpPr>
        <p:grpSpPr bwMode="auto">
          <a:xfrm>
            <a:off x="1203325" y="3525838"/>
            <a:ext cx="541338" cy="420687"/>
            <a:chOff x="1095" y="2399"/>
            <a:chExt cx="341" cy="265"/>
          </a:xfrm>
        </p:grpSpPr>
        <p:sp>
          <p:nvSpPr>
            <p:cNvPr id="61468" name="Oval 28">
              <a:extLst>
                <a:ext uri="{FF2B5EF4-FFF2-40B4-BE49-F238E27FC236}">
                  <a16:creationId xmlns:a16="http://schemas.microsoft.com/office/drawing/2014/main" id="{3AE732D8-DD8E-4E13-9694-5A55DDABAB04}"/>
                </a:ext>
              </a:extLst>
            </p:cNvPr>
            <p:cNvSpPr>
              <a:spLocks noChangeArrowheads="1"/>
            </p:cNvSpPr>
            <p:nvPr/>
          </p:nvSpPr>
          <p:spPr bwMode="auto">
            <a:xfrm>
              <a:off x="1095" y="2399"/>
              <a:ext cx="82" cy="35"/>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69" name="Oval 29">
              <a:extLst>
                <a:ext uri="{FF2B5EF4-FFF2-40B4-BE49-F238E27FC236}">
                  <a16:creationId xmlns:a16="http://schemas.microsoft.com/office/drawing/2014/main" id="{CD5FCB03-E9B2-4AC7-BAF9-3DAE3BB30046}"/>
                </a:ext>
              </a:extLst>
            </p:cNvPr>
            <p:cNvSpPr>
              <a:spLocks noChangeArrowheads="1"/>
            </p:cNvSpPr>
            <p:nvPr/>
          </p:nvSpPr>
          <p:spPr bwMode="auto">
            <a:xfrm>
              <a:off x="1182" y="2475"/>
              <a:ext cx="81" cy="35"/>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70" name="Oval 30">
              <a:extLst>
                <a:ext uri="{FF2B5EF4-FFF2-40B4-BE49-F238E27FC236}">
                  <a16:creationId xmlns:a16="http://schemas.microsoft.com/office/drawing/2014/main" id="{E0A16AFE-5D59-47CE-99EC-3ED720BA528A}"/>
                </a:ext>
              </a:extLst>
            </p:cNvPr>
            <p:cNvSpPr>
              <a:spLocks noChangeArrowheads="1"/>
            </p:cNvSpPr>
            <p:nvPr/>
          </p:nvSpPr>
          <p:spPr bwMode="auto">
            <a:xfrm>
              <a:off x="1267" y="2552"/>
              <a:ext cx="82" cy="35"/>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71" name="Oval 31">
              <a:extLst>
                <a:ext uri="{FF2B5EF4-FFF2-40B4-BE49-F238E27FC236}">
                  <a16:creationId xmlns:a16="http://schemas.microsoft.com/office/drawing/2014/main" id="{20AE0621-D7DD-4FCF-BF57-A7AB47839897}"/>
                </a:ext>
              </a:extLst>
            </p:cNvPr>
            <p:cNvSpPr>
              <a:spLocks noChangeArrowheads="1"/>
            </p:cNvSpPr>
            <p:nvPr/>
          </p:nvSpPr>
          <p:spPr bwMode="auto">
            <a:xfrm>
              <a:off x="1354" y="2629"/>
              <a:ext cx="82" cy="35"/>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sp>
        <p:nvSpPr>
          <p:cNvPr id="61472" name="Line 32">
            <a:extLst>
              <a:ext uri="{FF2B5EF4-FFF2-40B4-BE49-F238E27FC236}">
                <a16:creationId xmlns:a16="http://schemas.microsoft.com/office/drawing/2014/main" id="{9704D270-8655-43E6-9B14-D2F1AEEAF2D8}"/>
              </a:ext>
            </a:extLst>
          </p:cNvPr>
          <p:cNvSpPr>
            <a:spLocks noChangeShapeType="1"/>
          </p:cNvSpPr>
          <p:nvPr/>
        </p:nvSpPr>
        <p:spPr bwMode="auto">
          <a:xfrm flipH="1">
            <a:off x="2801938" y="5199063"/>
            <a:ext cx="922337" cy="0"/>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4826" name="Group 2048">
            <a:extLst>
              <a:ext uri="{FF2B5EF4-FFF2-40B4-BE49-F238E27FC236}">
                <a16:creationId xmlns:a16="http://schemas.microsoft.com/office/drawing/2014/main" id="{C6D9B07A-DFAC-489E-967F-0FC13DC23FF8}"/>
              </a:ext>
            </a:extLst>
          </p:cNvPr>
          <p:cNvGrpSpPr>
            <a:grpSpLocks/>
          </p:cNvGrpSpPr>
          <p:nvPr/>
        </p:nvGrpSpPr>
        <p:grpSpPr bwMode="auto">
          <a:xfrm>
            <a:off x="1660525" y="3751263"/>
            <a:ext cx="1063625" cy="1371600"/>
            <a:chOff x="1046" y="2363"/>
            <a:chExt cx="670" cy="864"/>
          </a:xfrm>
        </p:grpSpPr>
        <p:sp>
          <p:nvSpPr>
            <p:cNvPr id="61446" name="Line 6">
              <a:extLst>
                <a:ext uri="{FF2B5EF4-FFF2-40B4-BE49-F238E27FC236}">
                  <a16:creationId xmlns:a16="http://schemas.microsoft.com/office/drawing/2014/main" id="{AA30C3BB-240B-4B88-A110-FCF6D550115D}"/>
                </a:ext>
              </a:extLst>
            </p:cNvPr>
            <p:cNvSpPr>
              <a:spLocks noChangeShapeType="1"/>
            </p:cNvSpPr>
            <p:nvPr/>
          </p:nvSpPr>
          <p:spPr bwMode="auto">
            <a:xfrm>
              <a:off x="1056" y="2617"/>
              <a:ext cx="0" cy="178"/>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73" name="Line 33">
              <a:extLst>
                <a:ext uri="{FF2B5EF4-FFF2-40B4-BE49-F238E27FC236}">
                  <a16:creationId xmlns:a16="http://schemas.microsoft.com/office/drawing/2014/main" id="{37F6AF25-0640-40BA-BE05-77FC45537940}"/>
                </a:ext>
              </a:extLst>
            </p:cNvPr>
            <p:cNvSpPr>
              <a:spLocks noChangeShapeType="1"/>
            </p:cNvSpPr>
            <p:nvPr/>
          </p:nvSpPr>
          <p:spPr bwMode="auto">
            <a:xfrm flipH="1">
              <a:off x="1058" y="2363"/>
              <a:ext cx="382" cy="0"/>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74" name="Line 34">
              <a:extLst>
                <a:ext uri="{FF2B5EF4-FFF2-40B4-BE49-F238E27FC236}">
                  <a16:creationId xmlns:a16="http://schemas.microsoft.com/office/drawing/2014/main" id="{DBD05229-E86F-4F6F-A670-F08D6F577521}"/>
                </a:ext>
              </a:extLst>
            </p:cNvPr>
            <p:cNvSpPr>
              <a:spLocks noChangeShapeType="1"/>
            </p:cNvSpPr>
            <p:nvPr/>
          </p:nvSpPr>
          <p:spPr bwMode="auto">
            <a:xfrm>
              <a:off x="1059" y="2365"/>
              <a:ext cx="0" cy="94"/>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75" name="Line 35">
              <a:extLst>
                <a:ext uri="{FF2B5EF4-FFF2-40B4-BE49-F238E27FC236}">
                  <a16:creationId xmlns:a16="http://schemas.microsoft.com/office/drawing/2014/main" id="{D5B1F13D-EF21-43AC-89A9-ED83E02177CC}"/>
                </a:ext>
              </a:extLst>
            </p:cNvPr>
            <p:cNvSpPr>
              <a:spLocks noChangeShapeType="1"/>
            </p:cNvSpPr>
            <p:nvPr/>
          </p:nvSpPr>
          <p:spPr bwMode="auto">
            <a:xfrm>
              <a:off x="1046" y="2795"/>
              <a:ext cx="670" cy="0"/>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76" name="Line 36">
              <a:extLst>
                <a:ext uri="{FF2B5EF4-FFF2-40B4-BE49-F238E27FC236}">
                  <a16:creationId xmlns:a16="http://schemas.microsoft.com/office/drawing/2014/main" id="{F4AF7433-D5FE-42A0-BCFF-DF76C4B33387}"/>
                </a:ext>
              </a:extLst>
            </p:cNvPr>
            <p:cNvSpPr>
              <a:spLocks noChangeShapeType="1"/>
            </p:cNvSpPr>
            <p:nvPr/>
          </p:nvSpPr>
          <p:spPr bwMode="auto">
            <a:xfrm>
              <a:off x="1716" y="2797"/>
              <a:ext cx="0" cy="430"/>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sp>
        <p:nvSpPr>
          <p:cNvPr id="61477" name="Line 37">
            <a:extLst>
              <a:ext uri="{FF2B5EF4-FFF2-40B4-BE49-F238E27FC236}">
                <a16:creationId xmlns:a16="http://schemas.microsoft.com/office/drawing/2014/main" id="{314CAA3D-A7AD-4461-BF13-9CA25273CFB2}"/>
              </a:ext>
            </a:extLst>
          </p:cNvPr>
          <p:cNvSpPr>
            <a:spLocks noChangeShapeType="1"/>
          </p:cNvSpPr>
          <p:nvPr/>
        </p:nvSpPr>
        <p:spPr bwMode="auto">
          <a:xfrm flipV="1">
            <a:off x="1543050" y="2686050"/>
            <a:ext cx="0" cy="149225"/>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4828" name="Group 2046">
            <a:extLst>
              <a:ext uri="{FF2B5EF4-FFF2-40B4-BE49-F238E27FC236}">
                <a16:creationId xmlns:a16="http://schemas.microsoft.com/office/drawing/2014/main" id="{30776D84-1329-4920-B1C2-0022C27B50AD}"/>
              </a:ext>
            </a:extLst>
          </p:cNvPr>
          <p:cNvGrpSpPr>
            <a:grpSpLocks/>
          </p:cNvGrpSpPr>
          <p:nvPr/>
        </p:nvGrpSpPr>
        <p:grpSpPr bwMode="auto">
          <a:xfrm>
            <a:off x="1527175" y="2684463"/>
            <a:ext cx="977900" cy="2351087"/>
            <a:chOff x="962" y="1691"/>
            <a:chExt cx="616" cy="1481"/>
          </a:xfrm>
        </p:grpSpPr>
        <p:sp>
          <p:nvSpPr>
            <p:cNvPr id="61445" name="Line 5">
              <a:extLst>
                <a:ext uri="{FF2B5EF4-FFF2-40B4-BE49-F238E27FC236}">
                  <a16:creationId xmlns:a16="http://schemas.microsoft.com/office/drawing/2014/main" id="{7E733E47-65C7-44D1-A6DD-63F4B786BDEC}"/>
                </a:ext>
              </a:extLst>
            </p:cNvPr>
            <p:cNvSpPr>
              <a:spLocks noChangeShapeType="1"/>
            </p:cNvSpPr>
            <p:nvPr/>
          </p:nvSpPr>
          <p:spPr bwMode="auto">
            <a:xfrm>
              <a:off x="972" y="2539"/>
              <a:ext cx="0" cy="328"/>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78" name="Line 38">
              <a:extLst>
                <a:ext uri="{FF2B5EF4-FFF2-40B4-BE49-F238E27FC236}">
                  <a16:creationId xmlns:a16="http://schemas.microsoft.com/office/drawing/2014/main" id="{AD18F2CA-B3D6-4130-A400-68DB002AEC4F}"/>
                </a:ext>
              </a:extLst>
            </p:cNvPr>
            <p:cNvSpPr>
              <a:spLocks noChangeShapeType="1"/>
            </p:cNvSpPr>
            <p:nvPr/>
          </p:nvSpPr>
          <p:spPr bwMode="auto">
            <a:xfrm>
              <a:off x="962" y="1691"/>
              <a:ext cx="298" cy="0"/>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79" name="Line 39">
              <a:extLst>
                <a:ext uri="{FF2B5EF4-FFF2-40B4-BE49-F238E27FC236}">
                  <a16:creationId xmlns:a16="http://schemas.microsoft.com/office/drawing/2014/main" id="{921DAB3F-6726-4542-9864-85AEFFD25574}"/>
                </a:ext>
              </a:extLst>
            </p:cNvPr>
            <p:cNvSpPr>
              <a:spLocks noChangeShapeType="1"/>
            </p:cNvSpPr>
            <p:nvPr/>
          </p:nvSpPr>
          <p:spPr bwMode="auto">
            <a:xfrm>
              <a:off x="972" y="1946"/>
              <a:ext cx="0" cy="435"/>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80" name="Line 40">
              <a:extLst>
                <a:ext uri="{FF2B5EF4-FFF2-40B4-BE49-F238E27FC236}">
                  <a16:creationId xmlns:a16="http://schemas.microsoft.com/office/drawing/2014/main" id="{648931C6-C28C-431D-9BFE-20FD1A443ED3}"/>
                </a:ext>
              </a:extLst>
            </p:cNvPr>
            <p:cNvSpPr>
              <a:spLocks noChangeShapeType="1"/>
            </p:cNvSpPr>
            <p:nvPr/>
          </p:nvSpPr>
          <p:spPr bwMode="auto">
            <a:xfrm>
              <a:off x="962" y="2867"/>
              <a:ext cx="616" cy="0"/>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81" name="Line 41">
              <a:extLst>
                <a:ext uri="{FF2B5EF4-FFF2-40B4-BE49-F238E27FC236}">
                  <a16:creationId xmlns:a16="http://schemas.microsoft.com/office/drawing/2014/main" id="{7C47ED7C-E15D-43CB-B598-9496986F29CC}"/>
                </a:ext>
              </a:extLst>
            </p:cNvPr>
            <p:cNvSpPr>
              <a:spLocks noChangeShapeType="1"/>
            </p:cNvSpPr>
            <p:nvPr/>
          </p:nvSpPr>
          <p:spPr bwMode="auto">
            <a:xfrm>
              <a:off x="1573" y="2868"/>
              <a:ext cx="0" cy="304"/>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sp>
        <p:nvSpPr>
          <p:cNvPr id="61482" name="Line 42">
            <a:extLst>
              <a:ext uri="{FF2B5EF4-FFF2-40B4-BE49-F238E27FC236}">
                <a16:creationId xmlns:a16="http://schemas.microsoft.com/office/drawing/2014/main" id="{07E03047-D451-4BE4-BBFA-A92064D72D02}"/>
              </a:ext>
            </a:extLst>
          </p:cNvPr>
          <p:cNvSpPr>
            <a:spLocks noChangeShapeType="1"/>
          </p:cNvSpPr>
          <p:nvPr/>
        </p:nvSpPr>
        <p:spPr bwMode="auto">
          <a:xfrm flipV="1">
            <a:off x="2573338" y="1495425"/>
            <a:ext cx="377825" cy="149225"/>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83" name="Line 43">
            <a:extLst>
              <a:ext uri="{FF2B5EF4-FFF2-40B4-BE49-F238E27FC236}">
                <a16:creationId xmlns:a16="http://schemas.microsoft.com/office/drawing/2014/main" id="{829BAB4D-249D-4176-AF2E-390B0F2DAF56}"/>
              </a:ext>
            </a:extLst>
          </p:cNvPr>
          <p:cNvSpPr>
            <a:spLocks noChangeShapeType="1"/>
          </p:cNvSpPr>
          <p:nvPr/>
        </p:nvSpPr>
        <p:spPr bwMode="auto">
          <a:xfrm>
            <a:off x="2574925" y="1646238"/>
            <a:ext cx="377825"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84" name="Line 44">
            <a:extLst>
              <a:ext uri="{FF2B5EF4-FFF2-40B4-BE49-F238E27FC236}">
                <a16:creationId xmlns:a16="http://schemas.microsoft.com/office/drawing/2014/main" id="{1C9237F4-DEB7-43C8-A1E3-9DFDAE3CC5E3}"/>
              </a:ext>
            </a:extLst>
          </p:cNvPr>
          <p:cNvSpPr>
            <a:spLocks noChangeShapeType="1"/>
          </p:cNvSpPr>
          <p:nvPr/>
        </p:nvSpPr>
        <p:spPr bwMode="auto">
          <a:xfrm>
            <a:off x="2574925" y="1649413"/>
            <a:ext cx="377825" cy="149225"/>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4832" name="Group 46">
            <a:extLst>
              <a:ext uri="{FF2B5EF4-FFF2-40B4-BE49-F238E27FC236}">
                <a16:creationId xmlns:a16="http://schemas.microsoft.com/office/drawing/2014/main" id="{AD7EAA36-ABBE-487B-8888-0A2CA6EF97E5}"/>
              </a:ext>
            </a:extLst>
          </p:cNvPr>
          <p:cNvGrpSpPr>
            <a:grpSpLocks/>
          </p:cNvGrpSpPr>
          <p:nvPr/>
        </p:nvGrpSpPr>
        <p:grpSpPr bwMode="auto">
          <a:xfrm>
            <a:off x="2024063" y="1563688"/>
            <a:ext cx="582612" cy="198437"/>
            <a:chOff x="1612" y="1163"/>
            <a:chExt cx="367" cy="125"/>
          </a:xfrm>
        </p:grpSpPr>
        <p:sp>
          <p:nvSpPr>
            <p:cNvPr id="61487" name="Freeform 47">
              <a:extLst>
                <a:ext uri="{FF2B5EF4-FFF2-40B4-BE49-F238E27FC236}">
                  <a16:creationId xmlns:a16="http://schemas.microsoft.com/office/drawing/2014/main" id="{B4F0231A-7DBA-4A12-80D8-8904883FECB7}"/>
                </a:ext>
              </a:extLst>
            </p:cNvPr>
            <p:cNvSpPr>
              <a:spLocks/>
            </p:cNvSpPr>
            <p:nvPr/>
          </p:nvSpPr>
          <p:spPr bwMode="auto">
            <a:xfrm>
              <a:off x="1612" y="1163"/>
              <a:ext cx="359" cy="30"/>
            </a:xfrm>
            <a:custGeom>
              <a:avLst/>
              <a:gdLst>
                <a:gd name="T0" fmla="*/ 358 w 359"/>
                <a:gd name="T1" fmla="*/ 29 h 30"/>
                <a:gd name="T2" fmla="*/ 26 w 359"/>
                <a:gd name="T3" fmla="*/ 29 h 30"/>
                <a:gd name="T4" fmla="*/ 0 w 359"/>
                <a:gd name="T5" fmla="*/ 0 h 30"/>
                <a:gd name="T6" fmla="*/ 332 w 359"/>
                <a:gd name="T7" fmla="*/ 0 h 30"/>
                <a:gd name="T8" fmla="*/ 358 w 35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 h="30">
                  <a:moveTo>
                    <a:pt x="358" y="29"/>
                  </a:moveTo>
                  <a:lnTo>
                    <a:pt x="26" y="29"/>
                  </a:lnTo>
                  <a:lnTo>
                    <a:pt x="0" y="0"/>
                  </a:lnTo>
                  <a:lnTo>
                    <a:pt x="332" y="0"/>
                  </a:lnTo>
                  <a:lnTo>
                    <a:pt x="358" y="29"/>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88" name="Freeform 48">
              <a:extLst>
                <a:ext uri="{FF2B5EF4-FFF2-40B4-BE49-F238E27FC236}">
                  <a16:creationId xmlns:a16="http://schemas.microsoft.com/office/drawing/2014/main" id="{CEBB82E5-C843-46C2-8AC6-B4B34432016A}"/>
                </a:ext>
              </a:extLst>
            </p:cNvPr>
            <p:cNvSpPr>
              <a:spLocks/>
            </p:cNvSpPr>
            <p:nvPr/>
          </p:nvSpPr>
          <p:spPr bwMode="auto">
            <a:xfrm>
              <a:off x="1613" y="1163"/>
              <a:ext cx="21" cy="118"/>
            </a:xfrm>
            <a:custGeom>
              <a:avLst/>
              <a:gdLst>
                <a:gd name="T0" fmla="*/ 20 w 21"/>
                <a:gd name="T1" fmla="*/ 28 h 118"/>
                <a:gd name="T2" fmla="*/ 20 w 21"/>
                <a:gd name="T3" fmla="*/ 117 h 118"/>
                <a:gd name="T4" fmla="*/ 0 w 21"/>
                <a:gd name="T5" fmla="*/ 88 h 118"/>
                <a:gd name="T6" fmla="*/ 0 w 21"/>
                <a:gd name="T7" fmla="*/ 0 h 118"/>
                <a:gd name="T8" fmla="*/ 20 w 21"/>
                <a:gd name="T9" fmla="*/ 28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18">
                  <a:moveTo>
                    <a:pt x="20" y="28"/>
                  </a:moveTo>
                  <a:lnTo>
                    <a:pt x="20" y="117"/>
                  </a:lnTo>
                  <a:lnTo>
                    <a:pt x="0" y="88"/>
                  </a:lnTo>
                  <a:lnTo>
                    <a:pt x="0" y="0"/>
                  </a:lnTo>
                  <a:lnTo>
                    <a:pt x="20" y="2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89" name="Freeform 49">
              <a:extLst>
                <a:ext uri="{FF2B5EF4-FFF2-40B4-BE49-F238E27FC236}">
                  <a16:creationId xmlns:a16="http://schemas.microsoft.com/office/drawing/2014/main" id="{C62A6D29-7BE8-4B95-847B-5D84C1D3BB10}"/>
                </a:ext>
              </a:extLst>
            </p:cNvPr>
            <p:cNvSpPr>
              <a:spLocks/>
            </p:cNvSpPr>
            <p:nvPr/>
          </p:nvSpPr>
          <p:spPr bwMode="auto">
            <a:xfrm>
              <a:off x="1634" y="1194"/>
              <a:ext cx="345" cy="87"/>
            </a:xfrm>
            <a:custGeom>
              <a:avLst/>
              <a:gdLst>
                <a:gd name="T0" fmla="*/ 0 w 345"/>
                <a:gd name="T1" fmla="*/ 86 h 87"/>
                <a:gd name="T2" fmla="*/ 344 w 345"/>
                <a:gd name="T3" fmla="*/ 86 h 87"/>
                <a:gd name="T4" fmla="*/ 344 w 345"/>
                <a:gd name="T5" fmla="*/ 0 h 87"/>
                <a:gd name="T6" fmla="*/ 0 w 345"/>
                <a:gd name="T7" fmla="*/ 0 h 87"/>
                <a:gd name="T8" fmla="*/ 0 w 345"/>
                <a:gd name="T9" fmla="*/ 8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87">
                  <a:moveTo>
                    <a:pt x="0" y="86"/>
                  </a:moveTo>
                  <a:lnTo>
                    <a:pt x="344" y="86"/>
                  </a:lnTo>
                  <a:lnTo>
                    <a:pt x="344" y="0"/>
                  </a:lnTo>
                  <a:lnTo>
                    <a:pt x="0" y="0"/>
                  </a:lnTo>
                  <a:lnTo>
                    <a:pt x="0" y="86"/>
                  </a:lnTo>
                </a:path>
              </a:pathLst>
            </a:custGeom>
            <a:solidFill>
              <a:srgbClr val="BCB7A4"/>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90" name="Freeform 50">
              <a:extLst>
                <a:ext uri="{FF2B5EF4-FFF2-40B4-BE49-F238E27FC236}">
                  <a16:creationId xmlns:a16="http://schemas.microsoft.com/office/drawing/2014/main" id="{80B237B7-8DC1-4AA4-8F36-22F5181A2254}"/>
                </a:ext>
              </a:extLst>
            </p:cNvPr>
            <p:cNvSpPr>
              <a:spLocks/>
            </p:cNvSpPr>
            <p:nvPr/>
          </p:nvSpPr>
          <p:spPr bwMode="auto">
            <a:xfrm>
              <a:off x="1820" y="1215"/>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91" name="Freeform 51">
              <a:extLst>
                <a:ext uri="{FF2B5EF4-FFF2-40B4-BE49-F238E27FC236}">
                  <a16:creationId xmlns:a16="http://schemas.microsoft.com/office/drawing/2014/main" id="{CA4EA0FA-A06B-4AB7-B5D0-DD67FA6B629E}"/>
                </a:ext>
              </a:extLst>
            </p:cNvPr>
            <p:cNvSpPr>
              <a:spLocks/>
            </p:cNvSpPr>
            <p:nvPr/>
          </p:nvSpPr>
          <p:spPr bwMode="auto">
            <a:xfrm>
              <a:off x="1652" y="1206"/>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365FB"/>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92" name="Freeform 52">
              <a:extLst>
                <a:ext uri="{FF2B5EF4-FFF2-40B4-BE49-F238E27FC236}">
                  <a16:creationId xmlns:a16="http://schemas.microsoft.com/office/drawing/2014/main" id="{44142722-4EA8-4E59-96E3-577F013873FB}"/>
                </a:ext>
              </a:extLst>
            </p:cNvPr>
            <p:cNvSpPr>
              <a:spLocks/>
            </p:cNvSpPr>
            <p:nvPr/>
          </p:nvSpPr>
          <p:spPr bwMode="auto">
            <a:xfrm>
              <a:off x="1653"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93" name="Freeform 53">
              <a:extLst>
                <a:ext uri="{FF2B5EF4-FFF2-40B4-BE49-F238E27FC236}">
                  <a16:creationId xmlns:a16="http://schemas.microsoft.com/office/drawing/2014/main" id="{F0F5B0AC-D9F7-4516-8117-45A8E0BF4E74}"/>
                </a:ext>
              </a:extLst>
            </p:cNvPr>
            <p:cNvSpPr>
              <a:spLocks/>
            </p:cNvSpPr>
            <p:nvPr/>
          </p:nvSpPr>
          <p:spPr bwMode="auto">
            <a:xfrm>
              <a:off x="1678"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94" name="Freeform 54">
              <a:extLst>
                <a:ext uri="{FF2B5EF4-FFF2-40B4-BE49-F238E27FC236}">
                  <a16:creationId xmlns:a16="http://schemas.microsoft.com/office/drawing/2014/main" id="{B266B914-CFA6-4CB5-8F21-13D0B917A6AD}"/>
                </a:ext>
              </a:extLst>
            </p:cNvPr>
            <p:cNvSpPr>
              <a:spLocks/>
            </p:cNvSpPr>
            <p:nvPr/>
          </p:nvSpPr>
          <p:spPr bwMode="auto">
            <a:xfrm>
              <a:off x="1862"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95" name="Freeform 55">
              <a:extLst>
                <a:ext uri="{FF2B5EF4-FFF2-40B4-BE49-F238E27FC236}">
                  <a16:creationId xmlns:a16="http://schemas.microsoft.com/office/drawing/2014/main" id="{27998F76-3E6D-46B7-81AC-5061579218C8}"/>
                </a:ext>
              </a:extLst>
            </p:cNvPr>
            <p:cNvSpPr>
              <a:spLocks/>
            </p:cNvSpPr>
            <p:nvPr/>
          </p:nvSpPr>
          <p:spPr bwMode="auto">
            <a:xfrm>
              <a:off x="1850" y="1215"/>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96" name="Line 56">
              <a:extLst>
                <a:ext uri="{FF2B5EF4-FFF2-40B4-BE49-F238E27FC236}">
                  <a16:creationId xmlns:a16="http://schemas.microsoft.com/office/drawing/2014/main" id="{D02FA82B-7FF2-4D6F-B69E-CDEC12EE5621}"/>
                </a:ext>
              </a:extLst>
            </p:cNvPr>
            <p:cNvSpPr>
              <a:spLocks noChangeShapeType="1"/>
            </p:cNvSpPr>
            <p:nvPr/>
          </p:nvSpPr>
          <p:spPr bwMode="auto">
            <a:xfrm>
              <a:off x="1660" y="1251"/>
              <a:ext cx="206"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97" name="Line 57">
              <a:extLst>
                <a:ext uri="{FF2B5EF4-FFF2-40B4-BE49-F238E27FC236}">
                  <a16:creationId xmlns:a16="http://schemas.microsoft.com/office/drawing/2014/main" id="{38BF3F84-69C7-4081-AD26-A944E9AE5001}"/>
                </a:ext>
              </a:extLst>
            </p:cNvPr>
            <p:cNvSpPr>
              <a:spLocks noChangeShapeType="1"/>
            </p:cNvSpPr>
            <p:nvPr/>
          </p:nvSpPr>
          <p:spPr bwMode="auto">
            <a:xfrm>
              <a:off x="1726" y="1217"/>
              <a:ext cx="8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98" name="Freeform 58">
              <a:extLst>
                <a:ext uri="{FF2B5EF4-FFF2-40B4-BE49-F238E27FC236}">
                  <a16:creationId xmlns:a16="http://schemas.microsoft.com/office/drawing/2014/main" id="{1C16E1E6-54AC-4F9C-A841-9C9DC0F2174D}"/>
                </a:ext>
              </a:extLst>
            </p:cNvPr>
            <p:cNvSpPr>
              <a:spLocks/>
            </p:cNvSpPr>
            <p:nvPr/>
          </p:nvSpPr>
          <p:spPr bwMode="auto">
            <a:xfrm>
              <a:off x="1691"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99" name="Freeform 59">
              <a:extLst>
                <a:ext uri="{FF2B5EF4-FFF2-40B4-BE49-F238E27FC236}">
                  <a16:creationId xmlns:a16="http://schemas.microsoft.com/office/drawing/2014/main" id="{492E8182-E44B-4312-8FD2-B1731B2EC75D}"/>
                </a:ext>
              </a:extLst>
            </p:cNvPr>
            <p:cNvSpPr>
              <a:spLocks/>
            </p:cNvSpPr>
            <p:nvPr/>
          </p:nvSpPr>
          <p:spPr bwMode="auto">
            <a:xfrm>
              <a:off x="1703"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0" name="Freeform 60">
              <a:extLst>
                <a:ext uri="{FF2B5EF4-FFF2-40B4-BE49-F238E27FC236}">
                  <a16:creationId xmlns:a16="http://schemas.microsoft.com/office/drawing/2014/main" id="{F72CCF3F-E495-449B-99F7-21855C9030DA}"/>
                </a:ext>
              </a:extLst>
            </p:cNvPr>
            <p:cNvSpPr>
              <a:spLocks/>
            </p:cNvSpPr>
            <p:nvPr/>
          </p:nvSpPr>
          <p:spPr bwMode="auto">
            <a:xfrm>
              <a:off x="1719"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1" name="Freeform 61">
              <a:extLst>
                <a:ext uri="{FF2B5EF4-FFF2-40B4-BE49-F238E27FC236}">
                  <a16:creationId xmlns:a16="http://schemas.microsoft.com/office/drawing/2014/main" id="{E226C950-1521-4A34-8372-3F86B2A86301}"/>
                </a:ext>
              </a:extLst>
            </p:cNvPr>
            <p:cNvSpPr>
              <a:spLocks/>
            </p:cNvSpPr>
            <p:nvPr/>
          </p:nvSpPr>
          <p:spPr bwMode="auto">
            <a:xfrm>
              <a:off x="1732"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2" name="Freeform 62">
              <a:extLst>
                <a:ext uri="{FF2B5EF4-FFF2-40B4-BE49-F238E27FC236}">
                  <a16:creationId xmlns:a16="http://schemas.microsoft.com/office/drawing/2014/main" id="{8AEC963E-6BED-47E3-AE58-A25B50AF7890}"/>
                </a:ext>
              </a:extLst>
            </p:cNvPr>
            <p:cNvSpPr>
              <a:spLocks/>
            </p:cNvSpPr>
            <p:nvPr/>
          </p:nvSpPr>
          <p:spPr bwMode="auto">
            <a:xfrm>
              <a:off x="1745" y="1258"/>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3" name="Freeform 63">
              <a:extLst>
                <a:ext uri="{FF2B5EF4-FFF2-40B4-BE49-F238E27FC236}">
                  <a16:creationId xmlns:a16="http://schemas.microsoft.com/office/drawing/2014/main" id="{6E0456FD-F222-4302-8531-93005515C300}"/>
                </a:ext>
              </a:extLst>
            </p:cNvPr>
            <p:cNvSpPr>
              <a:spLocks/>
            </p:cNvSpPr>
            <p:nvPr/>
          </p:nvSpPr>
          <p:spPr bwMode="auto">
            <a:xfrm>
              <a:off x="1759"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4" name="Freeform 64">
              <a:extLst>
                <a:ext uri="{FF2B5EF4-FFF2-40B4-BE49-F238E27FC236}">
                  <a16:creationId xmlns:a16="http://schemas.microsoft.com/office/drawing/2014/main" id="{61A22E9F-F481-46DA-8ED2-E911BBC67FE2}"/>
                </a:ext>
              </a:extLst>
            </p:cNvPr>
            <p:cNvSpPr>
              <a:spLocks/>
            </p:cNvSpPr>
            <p:nvPr/>
          </p:nvSpPr>
          <p:spPr bwMode="auto">
            <a:xfrm>
              <a:off x="1773"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5" name="Freeform 65">
              <a:extLst>
                <a:ext uri="{FF2B5EF4-FFF2-40B4-BE49-F238E27FC236}">
                  <a16:creationId xmlns:a16="http://schemas.microsoft.com/office/drawing/2014/main" id="{F4B93BF4-490B-4BBF-BF84-A21E02AD787A}"/>
                </a:ext>
              </a:extLst>
            </p:cNvPr>
            <p:cNvSpPr>
              <a:spLocks/>
            </p:cNvSpPr>
            <p:nvPr/>
          </p:nvSpPr>
          <p:spPr bwMode="auto">
            <a:xfrm>
              <a:off x="1786" y="1258"/>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6" name="Freeform 66">
              <a:extLst>
                <a:ext uri="{FF2B5EF4-FFF2-40B4-BE49-F238E27FC236}">
                  <a16:creationId xmlns:a16="http://schemas.microsoft.com/office/drawing/2014/main" id="{81EA2E6D-7A51-4C6E-9312-A9FF02C6932D}"/>
                </a:ext>
              </a:extLst>
            </p:cNvPr>
            <p:cNvSpPr>
              <a:spLocks/>
            </p:cNvSpPr>
            <p:nvPr/>
          </p:nvSpPr>
          <p:spPr bwMode="auto">
            <a:xfrm>
              <a:off x="1800"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7" name="Freeform 67">
              <a:extLst>
                <a:ext uri="{FF2B5EF4-FFF2-40B4-BE49-F238E27FC236}">
                  <a16:creationId xmlns:a16="http://schemas.microsoft.com/office/drawing/2014/main" id="{8788B122-A925-4EE0-BD29-EE449CC744CE}"/>
                </a:ext>
              </a:extLst>
            </p:cNvPr>
            <p:cNvSpPr>
              <a:spLocks/>
            </p:cNvSpPr>
            <p:nvPr/>
          </p:nvSpPr>
          <p:spPr bwMode="auto">
            <a:xfrm>
              <a:off x="1814"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8" name="Freeform 68">
              <a:extLst>
                <a:ext uri="{FF2B5EF4-FFF2-40B4-BE49-F238E27FC236}">
                  <a16:creationId xmlns:a16="http://schemas.microsoft.com/office/drawing/2014/main" id="{27100552-3E06-4A37-91E2-2089360E500E}"/>
                </a:ext>
              </a:extLst>
            </p:cNvPr>
            <p:cNvSpPr>
              <a:spLocks/>
            </p:cNvSpPr>
            <p:nvPr/>
          </p:nvSpPr>
          <p:spPr bwMode="auto">
            <a:xfrm>
              <a:off x="1827" y="1258"/>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09" name="Freeform 69">
              <a:extLst>
                <a:ext uri="{FF2B5EF4-FFF2-40B4-BE49-F238E27FC236}">
                  <a16:creationId xmlns:a16="http://schemas.microsoft.com/office/drawing/2014/main" id="{D03211B0-3DB3-454D-B5EC-C91F632BD028}"/>
                </a:ext>
              </a:extLst>
            </p:cNvPr>
            <p:cNvSpPr>
              <a:spLocks/>
            </p:cNvSpPr>
            <p:nvPr/>
          </p:nvSpPr>
          <p:spPr bwMode="auto">
            <a:xfrm>
              <a:off x="1841" y="1258"/>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53669" name="Group 70">
              <a:extLst>
                <a:ext uri="{FF2B5EF4-FFF2-40B4-BE49-F238E27FC236}">
                  <a16:creationId xmlns:a16="http://schemas.microsoft.com/office/drawing/2014/main" id="{855B22CA-1843-420E-A818-971890DB1B2E}"/>
                </a:ext>
              </a:extLst>
            </p:cNvPr>
            <p:cNvGrpSpPr>
              <a:grpSpLocks/>
            </p:cNvGrpSpPr>
            <p:nvPr/>
          </p:nvGrpSpPr>
          <p:grpSpPr bwMode="auto">
            <a:xfrm>
              <a:off x="1897" y="1206"/>
              <a:ext cx="74" cy="75"/>
              <a:chOff x="1897" y="1206"/>
              <a:chExt cx="74" cy="75"/>
            </a:xfrm>
          </p:grpSpPr>
          <p:grpSp>
            <p:nvGrpSpPr>
              <p:cNvPr id="53670" name="Group 71">
                <a:extLst>
                  <a:ext uri="{FF2B5EF4-FFF2-40B4-BE49-F238E27FC236}">
                    <a16:creationId xmlns:a16="http://schemas.microsoft.com/office/drawing/2014/main" id="{09568C18-1A4E-465D-9F49-F13CC531877D}"/>
                  </a:ext>
                </a:extLst>
              </p:cNvPr>
              <p:cNvGrpSpPr>
                <a:grpSpLocks/>
              </p:cNvGrpSpPr>
              <p:nvPr/>
            </p:nvGrpSpPr>
            <p:grpSpPr bwMode="auto">
              <a:xfrm>
                <a:off x="1897" y="1206"/>
                <a:ext cx="24" cy="33"/>
                <a:chOff x="1897" y="1206"/>
                <a:chExt cx="24" cy="33"/>
              </a:xfrm>
            </p:grpSpPr>
            <p:grpSp>
              <p:nvGrpSpPr>
                <p:cNvPr id="53711" name="Group 72">
                  <a:extLst>
                    <a:ext uri="{FF2B5EF4-FFF2-40B4-BE49-F238E27FC236}">
                      <a16:creationId xmlns:a16="http://schemas.microsoft.com/office/drawing/2014/main" id="{71BBFB83-2DF1-4CD7-B6F2-4C4F5F18AF98}"/>
                    </a:ext>
                  </a:extLst>
                </p:cNvPr>
                <p:cNvGrpSpPr>
                  <a:grpSpLocks/>
                </p:cNvGrpSpPr>
                <p:nvPr/>
              </p:nvGrpSpPr>
              <p:grpSpPr bwMode="auto">
                <a:xfrm>
                  <a:off x="1897" y="1206"/>
                  <a:ext cx="20" cy="32"/>
                  <a:chOff x="1897" y="1206"/>
                  <a:chExt cx="20" cy="32"/>
                </a:xfrm>
              </p:grpSpPr>
              <p:sp>
                <p:nvSpPr>
                  <p:cNvPr id="61513" name="Freeform 73">
                    <a:extLst>
                      <a:ext uri="{FF2B5EF4-FFF2-40B4-BE49-F238E27FC236}">
                        <a16:creationId xmlns:a16="http://schemas.microsoft.com/office/drawing/2014/main" id="{857190E8-5F97-412E-A30F-0EFEC4A9399A}"/>
                      </a:ext>
                    </a:extLst>
                  </p:cNvPr>
                  <p:cNvSpPr>
                    <a:spLocks/>
                  </p:cNvSpPr>
                  <p:nvPr/>
                </p:nvSpPr>
                <p:spPr bwMode="auto">
                  <a:xfrm>
                    <a:off x="1898" y="1208"/>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14" name="Freeform 74">
                    <a:extLst>
                      <a:ext uri="{FF2B5EF4-FFF2-40B4-BE49-F238E27FC236}">
                        <a16:creationId xmlns:a16="http://schemas.microsoft.com/office/drawing/2014/main" id="{C0B3BD59-BF29-4EFB-9D86-78977A098BBD}"/>
                      </a:ext>
                    </a:extLst>
                  </p:cNvPr>
                  <p:cNvSpPr>
                    <a:spLocks/>
                  </p:cNvSpPr>
                  <p:nvPr/>
                </p:nvSpPr>
                <p:spPr bwMode="auto">
                  <a:xfrm>
                    <a:off x="1897" y="1206"/>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712" name="Group 75">
                  <a:extLst>
                    <a:ext uri="{FF2B5EF4-FFF2-40B4-BE49-F238E27FC236}">
                      <a16:creationId xmlns:a16="http://schemas.microsoft.com/office/drawing/2014/main" id="{21E1B64C-5445-4AE3-99AF-BF117553B6E1}"/>
                    </a:ext>
                  </a:extLst>
                </p:cNvPr>
                <p:cNvGrpSpPr>
                  <a:grpSpLocks/>
                </p:cNvGrpSpPr>
                <p:nvPr/>
              </p:nvGrpSpPr>
              <p:grpSpPr bwMode="auto">
                <a:xfrm>
                  <a:off x="1900" y="1208"/>
                  <a:ext cx="21" cy="30"/>
                  <a:chOff x="1900" y="1208"/>
                  <a:chExt cx="21" cy="30"/>
                </a:xfrm>
              </p:grpSpPr>
              <p:sp>
                <p:nvSpPr>
                  <p:cNvPr id="61516" name="Freeform 76">
                    <a:extLst>
                      <a:ext uri="{FF2B5EF4-FFF2-40B4-BE49-F238E27FC236}">
                        <a16:creationId xmlns:a16="http://schemas.microsoft.com/office/drawing/2014/main" id="{2D19002A-71C5-45AA-A718-1197D603BB69}"/>
                      </a:ext>
                    </a:extLst>
                  </p:cNvPr>
                  <p:cNvSpPr>
                    <a:spLocks/>
                  </p:cNvSpPr>
                  <p:nvPr/>
                </p:nvSpPr>
                <p:spPr bwMode="auto">
                  <a:xfrm>
                    <a:off x="1902" y="1210"/>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17" name="Freeform 77">
                    <a:extLst>
                      <a:ext uri="{FF2B5EF4-FFF2-40B4-BE49-F238E27FC236}">
                        <a16:creationId xmlns:a16="http://schemas.microsoft.com/office/drawing/2014/main" id="{5A4A7BAA-E27F-4B8E-AF91-FB0ACAC8ED6B}"/>
                      </a:ext>
                    </a:extLst>
                  </p:cNvPr>
                  <p:cNvSpPr>
                    <a:spLocks/>
                  </p:cNvSpPr>
                  <p:nvPr/>
                </p:nvSpPr>
                <p:spPr bwMode="auto">
                  <a:xfrm>
                    <a:off x="1900" y="1208"/>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518" name="Freeform 78">
                  <a:extLst>
                    <a:ext uri="{FF2B5EF4-FFF2-40B4-BE49-F238E27FC236}">
                      <a16:creationId xmlns:a16="http://schemas.microsoft.com/office/drawing/2014/main" id="{132FE265-916D-42A7-A95E-2246E97607F1}"/>
                    </a:ext>
                  </a:extLst>
                </p:cNvPr>
                <p:cNvSpPr>
                  <a:spLocks/>
                </p:cNvSpPr>
                <p:nvPr/>
              </p:nvSpPr>
              <p:spPr bwMode="auto">
                <a:xfrm>
                  <a:off x="1900" y="1210"/>
                  <a:ext cx="20" cy="29"/>
                </a:xfrm>
                <a:custGeom>
                  <a:avLst/>
                  <a:gdLst>
                    <a:gd name="T0" fmla="*/ 0 w 20"/>
                    <a:gd name="T1" fmla="*/ 0 h 29"/>
                    <a:gd name="T2" fmla="*/ 19 w 20"/>
                    <a:gd name="T3" fmla="*/ 0 h 29"/>
                    <a:gd name="T4" fmla="*/ 19 w 20"/>
                    <a:gd name="T5" fmla="*/ 28 h 29"/>
                    <a:gd name="T6" fmla="*/ 0 w 20"/>
                    <a:gd name="T7" fmla="*/ 28 h 29"/>
                    <a:gd name="T8" fmla="*/ 0 w 20"/>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0"/>
                      </a:moveTo>
                      <a:lnTo>
                        <a:pt x="19" y="0"/>
                      </a:lnTo>
                      <a:lnTo>
                        <a:pt x="19"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71" name="Group 79">
                <a:extLst>
                  <a:ext uri="{FF2B5EF4-FFF2-40B4-BE49-F238E27FC236}">
                    <a16:creationId xmlns:a16="http://schemas.microsoft.com/office/drawing/2014/main" id="{BC6C613B-5759-47C6-A99E-1A99817CEF16}"/>
                  </a:ext>
                </a:extLst>
              </p:cNvPr>
              <p:cNvGrpSpPr>
                <a:grpSpLocks/>
              </p:cNvGrpSpPr>
              <p:nvPr/>
            </p:nvGrpSpPr>
            <p:grpSpPr bwMode="auto">
              <a:xfrm>
                <a:off x="1897" y="1246"/>
                <a:ext cx="24" cy="35"/>
                <a:chOff x="1897" y="1246"/>
                <a:chExt cx="24" cy="35"/>
              </a:xfrm>
            </p:grpSpPr>
            <p:grpSp>
              <p:nvGrpSpPr>
                <p:cNvPr id="53704" name="Group 80">
                  <a:extLst>
                    <a:ext uri="{FF2B5EF4-FFF2-40B4-BE49-F238E27FC236}">
                      <a16:creationId xmlns:a16="http://schemas.microsoft.com/office/drawing/2014/main" id="{E5439024-7CEA-4387-A3D7-D232F63203D4}"/>
                    </a:ext>
                  </a:extLst>
                </p:cNvPr>
                <p:cNvGrpSpPr>
                  <a:grpSpLocks/>
                </p:cNvGrpSpPr>
                <p:nvPr/>
              </p:nvGrpSpPr>
              <p:grpSpPr bwMode="auto">
                <a:xfrm>
                  <a:off x="1897" y="1246"/>
                  <a:ext cx="20" cy="31"/>
                  <a:chOff x="1897" y="1246"/>
                  <a:chExt cx="20" cy="31"/>
                </a:xfrm>
              </p:grpSpPr>
              <p:sp>
                <p:nvSpPr>
                  <p:cNvPr id="61521" name="Freeform 81">
                    <a:extLst>
                      <a:ext uri="{FF2B5EF4-FFF2-40B4-BE49-F238E27FC236}">
                        <a16:creationId xmlns:a16="http://schemas.microsoft.com/office/drawing/2014/main" id="{D11885C9-B7CD-421C-A2C5-E22D12295FAE}"/>
                      </a:ext>
                    </a:extLst>
                  </p:cNvPr>
                  <p:cNvSpPr>
                    <a:spLocks/>
                  </p:cNvSpPr>
                  <p:nvPr/>
                </p:nvSpPr>
                <p:spPr bwMode="auto">
                  <a:xfrm>
                    <a:off x="1898" y="1247"/>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22" name="Freeform 82">
                    <a:extLst>
                      <a:ext uri="{FF2B5EF4-FFF2-40B4-BE49-F238E27FC236}">
                        <a16:creationId xmlns:a16="http://schemas.microsoft.com/office/drawing/2014/main" id="{6AD631FB-5DAC-4A28-A2A6-E5D16BE4EA3C}"/>
                      </a:ext>
                    </a:extLst>
                  </p:cNvPr>
                  <p:cNvSpPr>
                    <a:spLocks/>
                  </p:cNvSpPr>
                  <p:nvPr/>
                </p:nvSpPr>
                <p:spPr bwMode="auto">
                  <a:xfrm>
                    <a:off x="1897" y="1246"/>
                    <a:ext cx="19" cy="29"/>
                  </a:xfrm>
                  <a:custGeom>
                    <a:avLst/>
                    <a:gdLst>
                      <a:gd name="T0" fmla="*/ 0 w 19"/>
                      <a:gd name="T1" fmla="*/ 28 h 29"/>
                      <a:gd name="T2" fmla="*/ 18 w 19"/>
                      <a:gd name="T3" fmla="*/ 28 h 29"/>
                      <a:gd name="T4" fmla="*/ 18 w 19"/>
                      <a:gd name="T5" fmla="*/ 0 h 29"/>
                      <a:gd name="T6" fmla="*/ 0 w 19"/>
                      <a:gd name="T7" fmla="*/ 0 h 29"/>
                      <a:gd name="T8" fmla="*/ 0 w 19"/>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8"/>
                        </a:moveTo>
                        <a:lnTo>
                          <a:pt x="18" y="28"/>
                        </a:lnTo>
                        <a:lnTo>
                          <a:pt x="18"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705" name="Group 83">
                  <a:extLst>
                    <a:ext uri="{FF2B5EF4-FFF2-40B4-BE49-F238E27FC236}">
                      <a16:creationId xmlns:a16="http://schemas.microsoft.com/office/drawing/2014/main" id="{C236055E-DE4B-4D78-AFDC-1D18F5AB651A}"/>
                    </a:ext>
                  </a:extLst>
                </p:cNvPr>
                <p:cNvGrpSpPr>
                  <a:grpSpLocks/>
                </p:cNvGrpSpPr>
                <p:nvPr/>
              </p:nvGrpSpPr>
              <p:grpSpPr bwMode="auto">
                <a:xfrm>
                  <a:off x="1900" y="1251"/>
                  <a:ext cx="21" cy="30"/>
                  <a:chOff x="1900" y="1251"/>
                  <a:chExt cx="21" cy="30"/>
                </a:xfrm>
              </p:grpSpPr>
              <p:sp>
                <p:nvSpPr>
                  <p:cNvPr id="61524" name="Freeform 84">
                    <a:extLst>
                      <a:ext uri="{FF2B5EF4-FFF2-40B4-BE49-F238E27FC236}">
                        <a16:creationId xmlns:a16="http://schemas.microsoft.com/office/drawing/2014/main" id="{2D168D44-99BC-4E1E-A8E3-CA3171716164}"/>
                      </a:ext>
                    </a:extLst>
                  </p:cNvPr>
                  <p:cNvSpPr>
                    <a:spLocks/>
                  </p:cNvSpPr>
                  <p:nvPr/>
                </p:nvSpPr>
                <p:spPr bwMode="auto">
                  <a:xfrm>
                    <a:off x="1902" y="1251"/>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25" name="Freeform 85">
                    <a:extLst>
                      <a:ext uri="{FF2B5EF4-FFF2-40B4-BE49-F238E27FC236}">
                        <a16:creationId xmlns:a16="http://schemas.microsoft.com/office/drawing/2014/main" id="{5C86351E-386A-4E58-8C17-601740871166}"/>
                      </a:ext>
                    </a:extLst>
                  </p:cNvPr>
                  <p:cNvSpPr>
                    <a:spLocks/>
                  </p:cNvSpPr>
                  <p:nvPr/>
                </p:nvSpPr>
                <p:spPr bwMode="auto">
                  <a:xfrm>
                    <a:off x="1900" y="1251"/>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526" name="Freeform 86">
                  <a:extLst>
                    <a:ext uri="{FF2B5EF4-FFF2-40B4-BE49-F238E27FC236}">
                      <a16:creationId xmlns:a16="http://schemas.microsoft.com/office/drawing/2014/main" id="{6C1C4687-8D96-4012-BF41-B308C7E2D82F}"/>
                    </a:ext>
                  </a:extLst>
                </p:cNvPr>
                <p:cNvSpPr>
                  <a:spLocks/>
                </p:cNvSpPr>
                <p:nvPr/>
              </p:nvSpPr>
              <p:spPr bwMode="auto">
                <a:xfrm>
                  <a:off x="1900" y="1251"/>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72" name="Group 87">
                <a:extLst>
                  <a:ext uri="{FF2B5EF4-FFF2-40B4-BE49-F238E27FC236}">
                    <a16:creationId xmlns:a16="http://schemas.microsoft.com/office/drawing/2014/main" id="{A5392F13-4244-4569-B167-50CBAA48AC91}"/>
                  </a:ext>
                </a:extLst>
              </p:cNvPr>
              <p:cNvGrpSpPr>
                <a:grpSpLocks/>
              </p:cNvGrpSpPr>
              <p:nvPr/>
            </p:nvGrpSpPr>
            <p:grpSpPr bwMode="auto">
              <a:xfrm>
                <a:off x="1923" y="1206"/>
                <a:ext cx="22" cy="33"/>
                <a:chOff x="1923" y="1206"/>
                <a:chExt cx="22" cy="33"/>
              </a:xfrm>
            </p:grpSpPr>
            <p:grpSp>
              <p:nvGrpSpPr>
                <p:cNvPr id="53697" name="Group 88">
                  <a:extLst>
                    <a:ext uri="{FF2B5EF4-FFF2-40B4-BE49-F238E27FC236}">
                      <a16:creationId xmlns:a16="http://schemas.microsoft.com/office/drawing/2014/main" id="{A49C4F12-D2BC-4008-B672-7E7AD13CE5D2}"/>
                    </a:ext>
                  </a:extLst>
                </p:cNvPr>
                <p:cNvGrpSpPr>
                  <a:grpSpLocks/>
                </p:cNvGrpSpPr>
                <p:nvPr/>
              </p:nvGrpSpPr>
              <p:grpSpPr bwMode="auto">
                <a:xfrm>
                  <a:off x="1923" y="1206"/>
                  <a:ext cx="20" cy="32"/>
                  <a:chOff x="1923" y="1206"/>
                  <a:chExt cx="20" cy="32"/>
                </a:xfrm>
              </p:grpSpPr>
              <p:sp>
                <p:nvSpPr>
                  <p:cNvPr id="61529" name="Freeform 89">
                    <a:extLst>
                      <a:ext uri="{FF2B5EF4-FFF2-40B4-BE49-F238E27FC236}">
                        <a16:creationId xmlns:a16="http://schemas.microsoft.com/office/drawing/2014/main" id="{5BBCD065-9640-4464-8050-0DA36B5EBA65}"/>
                      </a:ext>
                    </a:extLst>
                  </p:cNvPr>
                  <p:cNvSpPr>
                    <a:spLocks/>
                  </p:cNvSpPr>
                  <p:nvPr/>
                </p:nvSpPr>
                <p:spPr bwMode="auto">
                  <a:xfrm>
                    <a:off x="1923" y="1208"/>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30" name="Freeform 90">
                    <a:extLst>
                      <a:ext uri="{FF2B5EF4-FFF2-40B4-BE49-F238E27FC236}">
                        <a16:creationId xmlns:a16="http://schemas.microsoft.com/office/drawing/2014/main" id="{258D50D2-0366-4FB1-A6E0-A9CD6123EDF9}"/>
                      </a:ext>
                    </a:extLst>
                  </p:cNvPr>
                  <p:cNvSpPr>
                    <a:spLocks/>
                  </p:cNvSpPr>
                  <p:nvPr/>
                </p:nvSpPr>
                <p:spPr bwMode="auto">
                  <a:xfrm>
                    <a:off x="1923" y="1206"/>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98" name="Group 91">
                  <a:extLst>
                    <a:ext uri="{FF2B5EF4-FFF2-40B4-BE49-F238E27FC236}">
                      <a16:creationId xmlns:a16="http://schemas.microsoft.com/office/drawing/2014/main" id="{C3421114-596D-4CDA-96CC-A76858321EF4}"/>
                    </a:ext>
                  </a:extLst>
                </p:cNvPr>
                <p:cNvGrpSpPr>
                  <a:grpSpLocks/>
                </p:cNvGrpSpPr>
                <p:nvPr/>
              </p:nvGrpSpPr>
              <p:grpSpPr bwMode="auto">
                <a:xfrm>
                  <a:off x="1924" y="1208"/>
                  <a:ext cx="21" cy="30"/>
                  <a:chOff x="1924" y="1208"/>
                  <a:chExt cx="21" cy="30"/>
                </a:xfrm>
              </p:grpSpPr>
              <p:sp>
                <p:nvSpPr>
                  <p:cNvPr id="61532" name="Freeform 92">
                    <a:extLst>
                      <a:ext uri="{FF2B5EF4-FFF2-40B4-BE49-F238E27FC236}">
                        <a16:creationId xmlns:a16="http://schemas.microsoft.com/office/drawing/2014/main" id="{2FAC38B1-799E-491C-8522-25B16FC8B2D0}"/>
                      </a:ext>
                    </a:extLst>
                  </p:cNvPr>
                  <p:cNvSpPr>
                    <a:spLocks/>
                  </p:cNvSpPr>
                  <p:nvPr/>
                </p:nvSpPr>
                <p:spPr bwMode="auto">
                  <a:xfrm>
                    <a:off x="1926" y="1210"/>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33" name="Freeform 93">
                    <a:extLst>
                      <a:ext uri="{FF2B5EF4-FFF2-40B4-BE49-F238E27FC236}">
                        <a16:creationId xmlns:a16="http://schemas.microsoft.com/office/drawing/2014/main" id="{AC63EF6F-DC77-47C3-9BF8-3B2E12E55D2A}"/>
                      </a:ext>
                    </a:extLst>
                  </p:cNvPr>
                  <p:cNvSpPr>
                    <a:spLocks/>
                  </p:cNvSpPr>
                  <p:nvPr/>
                </p:nvSpPr>
                <p:spPr bwMode="auto">
                  <a:xfrm>
                    <a:off x="1924" y="1208"/>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534" name="Freeform 94">
                  <a:extLst>
                    <a:ext uri="{FF2B5EF4-FFF2-40B4-BE49-F238E27FC236}">
                      <a16:creationId xmlns:a16="http://schemas.microsoft.com/office/drawing/2014/main" id="{92E4F18A-092B-4BC2-AB03-A54361705670}"/>
                    </a:ext>
                  </a:extLst>
                </p:cNvPr>
                <p:cNvSpPr>
                  <a:spLocks/>
                </p:cNvSpPr>
                <p:nvPr/>
              </p:nvSpPr>
              <p:spPr bwMode="auto">
                <a:xfrm>
                  <a:off x="1926" y="1210"/>
                  <a:ext cx="19" cy="29"/>
                </a:xfrm>
                <a:custGeom>
                  <a:avLst/>
                  <a:gdLst>
                    <a:gd name="T0" fmla="*/ 0 w 19"/>
                    <a:gd name="T1" fmla="*/ 0 h 29"/>
                    <a:gd name="T2" fmla="*/ 18 w 19"/>
                    <a:gd name="T3" fmla="*/ 0 h 29"/>
                    <a:gd name="T4" fmla="*/ 18 w 19"/>
                    <a:gd name="T5" fmla="*/ 28 h 29"/>
                    <a:gd name="T6" fmla="*/ 0 w 19"/>
                    <a:gd name="T7" fmla="*/ 28 h 29"/>
                    <a:gd name="T8" fmla="*/ 0 w 19"/>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0"/>
                      </a:moveTo>
                      <a:lnTo>
                        <a:pt x="18" y="0"/>
                      </a:lnTo>
                      <a:lnTo>
                        <a:pt x="18"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73" name="Group 95">
                <a:extLst>
                  <a:ext uri="{FF2B5EF4-FFF2-40B4-BE49-F238E27FC236}">
                    <a16:creationId xmlns:a16="http://schemas.microsoft.com/office/drawing/2014/main" id="{D784E602-6669-4F62-88A4-844D8BFB786A}"/>
                  </a:ext>
                </a:extLst>
              </p:cNvPr>
              <p:cNvGrpSpPr>
                <a:grpSpLocks/>
              </p:cNvGrpSpPr>
              <p:nvPr/>
            </p:nvGrpSpPr>
            <p:grpSpPr bwMode="auto">
              <a:xfrm>
                <a:off x="1923" y="1246"/>
                <a:ext cx="22" cy="35"/>
                <a:chOff x="1923" y="1246"/>
                <a:chExt cx="22" cy="35"/>
              </a:xfrm>
            </p:grpSpPr>
            <p:grpSp>
              <p:nvGrpSpPr>
                <p:cNvPr id="53690" name="Group 96">
                  <a:extLst>
                    <a:ext uri="{FF2B5EF4-FFF2-40B4-BE49-F238E27FC236}">
                      <a16:creationId xmlns:a16="http://schemas.microsoft.com/office/drawing/2014/main" id="{6FF21922-CED6-4936-B4D3-07476B1C350D}"/>
                    </a:ext>
                  </a:extLst>
                </p:cNvPr>
                <p:cNvGrpSpPr>
                  <a:grpSpLocks/>
                </p:cNvGrpSpPr>
                <p:nvPr/>
              </p:nvGrpSpPr>
              <p:grpSpPr bwMode="auto">
                <a:xfrm>
                  <a:off x="1923" y="1246"/>
                  <a:ext cx="20" cy="31"/>
                  <a:chOff x="1923" y="1246"/>
                  <a:chExt cx="20" cy="31"/>
                </a:xfrm>
              </p:grpSpPr>
              <p:sp>
                <p:nvSpPr>
                  <p:cNvPr id="61537" name="Freeform 97">
                    <a:extLst>
                      <a:ext uri="{FF2B5EF4-FFF2-40B4-BE49-F238E27FC236}">
                        <a16:creationId xmlns:a16="http://schemas.microsoft.com/office/drawing/2014/main" id="{B7C8090C-EE68-440A-A42C-9B4C97908AEB}"/>
                      </a:ext>
                    </a:extLst>
                  </p:cNvPr>
                  <p:cNvSpPr>
                    <a:spLocks/>
                  </p:cNvSpPr>
                  <p:nvPr/>
                </p:nvSpPr>
                <p:spPr bwMode="auto">
                  <a:xfrm>
                    <a:off x="1923" y="1247"/>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38" name="Freeform 98">
                    <a:extLst>
                      <a:ext uri="{FF2B5EF4-FFF2-40B4-BE49-F238E27FC236}">
                        <a16:creationId xmlns:a16="http://schemas.microsoft.com/office/drawing/2014/main" id="{8F7B32C9-057A-44B6-B75D-3C017C3B99E1}"/>
                      </a:ext>
                    </a:extLst>
                  </p:cNvPr>
                  <p:cNvSpPr>
                    <a:spLocks/>
                  </p:cNvSpPr>
                  <p:nvPr/>
                </p:nvSpPr>
                <p:spPr bwMode="auto">
                  <a:xfrm>
                    <a:off x="1923" y="1246"/>
                    <a:ext cx="20" cy="29"/>
                  </a:xfrm>
                  <a:custGeom>
                    <a:avLst/>
                    <a:gdLst>
                      <a:gd name="T0" fmla="*/ 0 w 20"/>
                      <a:gd name="T1" fmla="*/ 28 h 29"/>
                      <a:gd name="T2" fmla="*/ 19 w 20"/>
                      <a:gd name="T3" fmla="*/ 28 h 29"/>
                      <a:gd name="T4" fmla="*/ 19 w 20"/>
                      <a:gd name="T5" fmla="*/ 0 h 29"/>
                      <a:gd name="T6" fmla="*/ 0 w 20"/>
                      <a:gd name="T7" fmla="*/ 0 h 29"/>
                      <a:gd name="T8" fmla="*/ 0 w 20"/>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28"/>
                        </a:moveTo>
                        <a:lnTo>
                          <a:pt x="19" y="28"/>
                        </a:lnTo>
                        <a:lnTo>
                          <a:pt x="19"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91" name="Group 99">
                  <a:extLst>
                    <a:ext uri="{FF2B5EF4-FFF2-40B4-BE49-F238E27FC236}">
                      <a16:creationId xmlns:a16="http://schemas.microsoft.com/office/drawing/2014/main" id="{5E4F14D2-8AE2-44F8-94BB-FD08B2340387}"/>
                    </a:ext>
                  </a:extLst>
                </p:cNvPr>
                <p:cNvGrpSpPr>
                  <a:grpSpLocks/>
                </p:cNvGrpSpPr>
                <p:nvPr/>
              </p:nvGrpSpPr>
              <p:grpSpPr bwMode="auto">
                <a:xfrm>
                  <a:off x="1924" y="1251"/>
                  <a:ext cx="21" cy="30"/>
                  <a:chOff x="1924" y="1251"/>
                  <a:chExt cx="21" cy="30"/>
                </a:xfrm>
              </p:grpSpPr>
              <p:sp>
                <p:nvSpPr>
                  <p:cNvPr id="61540" name="Freeform 100">
                    <a:extLst>
                      <a:ext uri="{FF2B5EF4-FFF2-40B4-BE49-F238E27FC236}">
                        <a16:creationId xmlns:a16="http://schemas.microsoft.com/office/drawing/2014/main" id="{F0F6DBE4-40B5-438F-95D5-1E8F17F37254}"/>
                      </a:ext>
                    </a:extLst>
                  </p:cNvPr>
                  <p:cNvSpPr>
                    <a:spLocks/>
                  </p:cNvSpPr>
                  <p:nvPr/>
                </p:nvSpPr>
                <p:spPr bwMode="auto">
                  <a:xfrm>
                    <a:off x="1926" y="1251"/>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41" name="Freeform 101">
                    <a:extLst>
                      <a:ext uri="{FF2B5EF4-FFF2-40B4-BE49-F238E27FC236}">
                        <a16:creationId xmlns:a16="http://schemas.microsoft.com/office/drawing/2014/main" id="{0EC7D08A-7322-473E-9CBD-6FA947B6D9D6}"/>
                      </a:ext>
                    </a:extLst>
                  </p:cNvPr>
                  <p:cNvSpPr>
                    <a:spLocks/>
                  </p:cNvSpPr>
                  <p:nvPr/>
                </p:nvSpPr>
                <p:spPr bwMode="auto">
                  <a:xfrm>
                    <a:off x="1924" y="1251"/>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542" name="Freeform 102">
                  <a:extLst>
                    <a:ext uri="{FF2B5EF4-FFF2-40B4-BE49-F238E27FC236}">
                      <a16:creationId xmlns:a16="http://schemas.microsoft.com/office/drawing/2014/main" id="{73166BE8-E06C-431A-8E97-FBB91DD96272}"/>
                    </a:ext>
                  </a:extLst>
                </p:cNvPr>
                <p:cNvSpPr>
                  <a:spLocks/>
                </p:cNvSpPr>
                <p:nvPr/>
              </p:nvSpPr>
              <p:spPr bwMode="auto">
                <a:xfrm>
                  <a:off x="1926" y="1251"/>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74" name="Group 103">
                <a:extLst>
                  <a:ext uri="{FF2B5EF4-FFF2-40B4-BE49-F238E27FC236}">
                    <a16:creationId xmlns:a16="http://schemas.microsoft.com/office/drawing/2014/main" id="{88F834AF-3762-472B-86EC-A330C1D29486}"/>
                  </a:ext>
                </a:extLst>
              </p:cNvPr>
              <p:cNvGrpSpPr>
                <a:grpSpLocks/>
              </p:cNvGrpSpPr>
              <p:nvPr/>
            </p:nvGrpSpPr>
            <p:grpSpPr bwMode="auto">
              <a:xfrm>
                <a:off x="1947" y="1206"/>
                <a:ext cx="24" cy="33"/>
                <a:chOff x="1947" y="1206"/>
                <a:chExt cx="24" cy="33"/>
              </a:xfrm>
            </p:grpSpPr>
            <p:grpSp>
              <p:nvGrpSpPr>
                <p:cNvPr id="53683" name="Group 104">
                  <a:extLst>
                    <a:ext uri="{FF2B5EF4-FFF2-40B4-BE49-F238E27FC236}">
                      <a16:creationId xmlns:a16="http://schemas.microsoft.com/office/drawing/2014/main" id="{42D4A86B-2A88-4003-BABA-60351D87A2F4}"/>
                    </a:ext>
                  </a:extLst>
                </p:cNvPr>
                <p:cNvGrpSpPr>
                  <a:grpSpLocks/>
                </p:cNvGrpSpPr>
                <p:nvPr/>
              </p:nvGrpSpPr>
              <p:grpSpPr bwMode="auto">
                <a:xfrm>
                  <a:off x="1947" y="1206"/>
                  <a:ext cx="21" cy="32"/>
                  <a:chOff x="1947" y="1206"/>
                  <a:chExt cx="21" cy="32"/>
                </a:xfrm>
              </p:grpSpPr>
              <p:sp>
                <p:nvSpPr>
                  <p:cNvPr id="61545" name="Freeform 105">
                    <a:extLst>
                      <a:ext uri="{FF2B5EF4-FFF2-40B4-BE49-F238E27FC236}">
                        <a16:creationId xmlns:a16="http://schemas.microsoft.com/office/drawing/2014/main" id="{089164F4-BF1D-4517-B188-BBFC8B82D621}"/>
                      </a:ext>
                    </a:extLst>
                  </p:cNvPr>
                  <p:cNvSpPr>
                    <a:spLocks/>
                  </p:cNvSpPr>
                  <p:nvPr/>
                </p:nvSpPr>
                <p:spPr bwMode="auto">
                  <a:xfrm>
                    <a:off x="1948" y="1208"/>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46" name="Freeform 106">
                    <a:extLst>
                      <a:ext uri="{FF2B5EF4-FFF2-40B4-BE49-F238E27FC236}">
                        <a16:creationId xmlns:a16="http://schemas.microsoft.com/office/drawing/2014/main" id="{56561BEC-EE24-4065-900B-4B13B3B576FE}"/>
                      </a:ext>
                    </a:extLst>
                  </p:cNvPr>
                  <p:cNvSpPr>
                    <a:spLocks/>
                  </p:cNvSpPr>
                  <p:nvPr/>
                </p:nvSpPr>
                <p:spPr bwMode="auto">
                  <a:xfrm>
                    <a:off x="1947" y="1206"/>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84" name="Group 107">
                  <a:extLst>
                    <a:ext uri="{FF2B5EF4-FFF2-40B4-BE49-F238E27FC236}">
                      <a16:creationId xmlns:a16="http://schemas.microsoft.com/office/drawing/2014/main" id="{3C8665D8-277D-42EE-A821-24FB59D50E9D}"/>
                    </a:ext>
                  </a:extLst>
                </p:cNvPr>
                <p:cNvGrpSpPr>
                  <a:grpSpLocks/>
                </p:cNvGrpSpPr>
                <p:nvPr/>
              </p:nvGrpSpPr>
              <p:grpSpPr bwMode="auto">
                <a:xfrm>
                  <a:off x="1949" y="1208"/>
                  <a:ext cx="22" cy="30"/>
                  <a:chOff x="1949" y="1208"/>
                  <a:chExt cx="22" cy="30"/>
                </a:xfrm>
              </p:grpSpPr>
              <p:sp>
                <p:nvSpPr>
                  <p:cNvPr id="61548" name="Freeform 108">
                    <a:extLst>
                      <a:ext uri="{FF2B5EF4-FFF2-40B4-BE49-F238E27FC236}">
                        <a16:creationId xmlns:a16="http://schemas.microsoft.com/office/drawing/2014/main" id="{E79F0933-AD98-4D97-899E-6DC007AF27F3}"/>
                      </a:ext>
                    </a:extLst>
                  </p:cNvPr>
                  <p:cNvSpPr>
                    <a:spLocks/>
                  </p:cNvSpPr>
                  <p:nvPr/>
                </p:nvSpPr>
                <p:spPr bwMode="auto">
                  <a:xfrm>
                    <a:off x="1952" y="1210"/>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49" name="Freeform 109">
                    <a:extLst>
                      <a:ext uri="{FF2B5EF4-FFF2-40B4-BE49-F238E27FC236}">
                        <a16:creationId xmlns:a16="http://schemas.microsoft.com/office/drawing/2014/main" id="{2B437583-BFBB-446C-B4E9-567D08B4121B}"/>
                      </a:ext>
                    </a:extLst>
                  </p:cNvPr>
                  <p:cNvSpPr>
                    <a:spLocks/>
                  </p:cNvSpPr>
                  <p:nvPr/>
                </p:nvSpPr>
                <p:spPr bwMode="auto">
                  <a:xfrm>
                    <a:off x="1949" y="1208"/>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550" name="Freeform 110">
                  <a:extLst>
                    <a:ext uri="{FF2B5EF4-FFF2-40B4-BE49-F238E27FC236}">
                      <a16:creationId xmlns:a16="http://schemas.microsoft.com/office/drawing/2014/main" id="{C2E4A741-C059-4204-B1A9-54AFBF8961B2}"/>
                    </a:ext>
                  </a:extLst>
                </p:cNvPr>
                <p:cNvSpPr>
                  <a:spLocks/>
                </p:cNvSpPr>
                <p:nvPr/>
              </p:nvSpPr>
              <p:spPr bwMode="auto">
                <a:xfrm>
                  <a:off x="1949" y="1210"/>
                  <a:ext cx="20" cy="29"/>
                </a:xfrm>
                <a:custGeom>
                  <a:avLst/>
                  <a:gdLst>
                    <a:gd name="T0" fmla="*/ 0 w 20"/>
                    <a:gd name="T1" fmla="*/ 0 h 29"/>
                    <a:gd name="T2" fmla="*/ 19 w 20"/>
                    <a:gd name="T3" fmla="*/ 0 h 29"/>
                    <a:gd name="T4" fmla="*/ 19 w 20"/>
                    <a:gd name="T5" fmla="*/ 28 h 29"/>
                    <a:gd name="T6" fmla="*/ 0 w 20"/>
                    <a:gd name="T7" fmla="*/ 28 h 29"/>
                    <a:gd name="T8" fmla="*/ 0 w 20"/>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0"/>
                      </a:moveTo>
                      <a:lnTo>
                        <a:pt x="19" y="0"/>
                      </a:lnTo>
                      <a:lnTo>
                        <a:pt x="19"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75" name="Group 111">
                <a:extLst>
                  <a:ext uri="{FF2B5EF4-FFF2-40B4-BE49-F238E27FC236}">
                    <a16:creationId xmlns:a16="http://schemas.microsoft.com/office/drawing/2014/main" id="{D0C1E6A9-7C71-43DC-9BA6-2E3B9513AD16}"/>
                  </a:ext>
                </a:extLst>
              </p:cNvPr>
              <p:cNvGrpSpPr>
                <a:grpSpLocks/>
              </p:cNvGrpSpPr>
              <p:nvPr/>
            </p:nvGrpSpPr>
            <p:grpSpPr bwMode="auto">
              <a:xfrm>
                <a:off x="1947" y="1246"/>
                <a:ext cx="24" cy="35"/>
                <a:chOff x="1947" y="1246"/>
                <a:chExt cx="24" cy="35"/>
              </a:xfrm>
            </p:grpSpPr>
            <p:grpSp>
              <p:nvGrpSpPr>
                <p:cNvPr id="53676" name="Group 112">
                  <a:extLst>
                    <a:ext uri="{FF2B5EF4-FFF2-40B4-BE49-F238E27FC236}">
                      <a16:creationId xmlns:a16="http://schemas.microsoft.com/office/drawing/2014/main" id="{BE1FDCF8-1297-4C3A-BDB5-78BA78C6C7EF}"/>
                    </a:ext>
                  </a:extLst>
                </p:cNvPr>
                <p:cNvGrpSpPr>
                  <a:grpSpLocks/>
                </p:cNvGrpSpPr>
                <p:nvPr/>
              </p:nvGrpSpPr>
              <p:grpSpPr bwMode="auto">
                <a:xfrm>
                  <a:off x="1947" y="1246"/>
                  <a:ext cx="21" cy="31"/>
                  <a:chOff x="1947" y="1246"/>
                  <a:chExt cx="21" cy="31"/>
                </a:xfrm>
              </p:grpSpPr>
              <p:sp>
                <p:nvSpPr>
                  <p:cNvPr id="61553" name="Freeform 113">
                    <a:extLst>
                      <a:ext uri="{FF2B5EF4-FFF2-40B4-BE49-F238E27FC236}">
                        <a16:creationId xmlns:a16="http://schemas.microsoft.com/office/drawing/2014/main" id="{812221E3-B328-4F0C-B279-5EB3F3C4F46C}"/>
                      </a:ext>
                    </a:extLst>
                  </p:cNvPr>
                  <p:cNvSpPr>
                    <a:spLocks/>
                  </p:cNvSpPr>
                  <p:nvPr/>
                </p:nvSpPr>
                <p:spPr bwMode="auto">
                  <a:xfrm>
                    <a:off x="1948" y="1247"/>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54" name="Freeform 114">
                    <a:extLst>
                      <a:ext uri="{FF2B5EF4-FFF2-40B4-BE49-F238E27FC236}">
                        <a16:creationId xmlns:a16="http://schemas.microsoft.com/office/drawing/2014/main" id="{42E87BA4-37ED-4F9A-83FC-F97AC7C1D6DA}"/>
                      </a:ext>
                    </a:extLst>
                  </p:cNvPr>
                  <p:cNvSpPr>
                    <a:spLocks/>
                  </p:cNvSpPr>
                  <p:nvPr/>
                </p:nvSpPr>
                <p:spPr bwMode="auto">
                  <a:xfrm>
                    <a:off x="1947" y="1246"/>
                    <a:ext cx="19" cy="29"/>
                  </a:xfrm>
                  <a:custGeom>
                    <a:avLst/>
                    <a:gdLst>
                      <a:gd name="T0" fmla="*/ 0 w 19"/>
                      <a:gd name="T1" fmla="*/ 28 h 29"/>
                      <a:gd name="T2" fmla="*/ 18 w 19"/>
                      <a:gd name="T3" fmla="*/ 28 h 29"/>
                      <a:gd name="T4" fmla="*/ 18 w 19"/>
                      <a:gd name="T5" fmla="*/ 0 h 29"/>
                      <a:gd name="T6" fmla="*/ 0 w 19"/>
                      <a:gd name="T7" fmla="*/ 0 h 29"/>
                      <a:gd name="T8" fmla="*/ 0 w 19"/>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8"/>
                        </a:moveTo>
                        <a:lnTo>
                          <a:pt x="18" y="28"/>
                        </a:lnTo>
                        <a:lnTo>
                          <a:pt x="18"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77" name="Group 115">
                  <a:extLst>
                    <a:ext uri="{FF2B5EF4-FFF2-40B4-BE49-F238E27FC236}">
                      <a16:creationId xmlns:a16="http://schemas.microsoft.com/office/drawing/2014/main" id="{8503D43D-1310-4AE4-B66B-8A9D8AD464AE}"/>
                    </a:ext>
                  </a:extLst>
                </p:cNvPr>
                <p:cNvGrpSpPr>
                  <a:grpSpLocks/>
                </p:cNvGrpSpPr>
                <p:nvPr/>
              </p:nvGrpSpPr>
              <p:grpSpPr bwMode="auto">
                <a:xfrm>
                  <a:off x="1949" y="1251"/>
                  <a:ext cx="22" cy="30"/>
                  <a:chOff x="1949" y="1251"/>
                  <a:chExt cx="22" cy="30"/>
                </a:xfrm>
              </p:grpSpPr>
              <p:sp>
                <p:nvSpPr>
                  <p:cNvPr id="61556" name="Freeform 116">
                    <a:extLst>
                      <a:ext uri="{FF2B5EF4-FFF2-40B4-BE49-F238E27FC236}">
                        <a16:creationId xmlns:a16="http://schemas.microsoft.com/office/drawing/2014/main" id="{F1E36CFF-3112-4A5E-A1CA-B5A11F9F56E1}"/>
                      </a:ext>
                    </a:extLst>
                  </p:cNvPr>
                  <p:cNvSpPr>
                    <a:spLocks/>
                  </p:cNvSpPr>
                  <p:nvPr/>
                </p:nvSpPr>
                <p:spPr bwMode="auto">
                  <a:xfrm>
                    <a:off x="1952" y="1251"/>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57" name="Freeform 117">
                    <a:extLst>
                      <a:ext uri="{FF2B5EF4-FFF2-40B4-BE49-F238E27FC236}">
                        <a16:creationId xmlns:a16="http://schemas.microsoft.com/office/drawing/2014/main" id="{2D0C374E-F4FF-4603-8017-0C4DEB59CEE2}"/>
                      </a:ext>
                    </a:extLst>
                  </p:cNvPr>
                  <p:cNvSpPr>
                    <a:spLocks/>
                  </p:cNvSpPr>
                  <p:nvPr/>
                </p:nvSpPr>
                <p:spPr bwMode="auto">
                  <a:xfrm>
                    <a:off x="1949" y="1251"/>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558" name="Freeform 118">
                  <a:extLst>
                    <a:ext uri="{FF2B5EF4-FFF2-40B4-BE49-F238E27FC236}">
                      <a16:creationId xmlns:a16="http://schemas.microsoft.com/office/drawing/2014/main" id="{F18D5C46-886B-4079-9362-F1F7C271E2E4}"/>
                    </a:ext>
                  </a:extLst>
                </p:cNvPr>
                <p:cNvSpPr>
                  <a:spLocks/>
                </p:cNvSpPr>
                <p:nvPr/>
              </p:nvSpPr>
              <p:spPr bwMode="auto">
                <a:xfrm>
                  <a:off x="1949" y="1251"/>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sp>
        <p:nvSpPr>
          <p:cNvPr id="61559" name="Rectangle 119">
            <a:extLst>
              <a:ext uri="{FF2B5EF4-FFF2-40B4-BE49-F238E27FC236}">
                <a16:creationId xmlns:a16="http://schemas.microsoft.com/office/drawing/2014/main" id="{3DF1E14F-8F72-48DD-8BB2-FF348D656862}"/>
              </a:ext>
            </a:extLst>
          </p:cNvPr>
          <p:cNvSpPr>
            <a:spLocks noChangeArrowheads="1"/>
          </p:cNvSpPr>
          <p:nvPr/>
        </p:nvSpPr>
        <p:spPr bwMode="auto">
          <a:xfrm>
            <a:off x="1652588" y="1241425"/>
            <a:ext cx="110807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lnSpc>
                <a:spcPct val="90000"/>
              </a:lnSpc>
              <a:defRPr/>
            </a:pPr>
            <a:r>
              <a:rPr lang="en-US" altLang="en-US" sz="1400" b="1">
                <a:solidFill>
                  <a:schemeClr val="tx2"/>
                </a:solidFill>
                <a:latin typeface="Arial" charset="0"/>
                <a:cs typeface="Angsana New" charset="0"/>
              </a:rPr>
              <a:t>hub/switch</a:t>
            </a:r>
          </a:p>
        </p:txBody>
      </p:sp>
      <p:grpSp>
        <p:nvGrpSpPr>
          <p:cNvPr id="34834" name="Group 2047">
            <a:extLst>
              <a:ext uri="{FF2B5EF4-FFF2-40B4-BE49-F238E27FC236}">
                <a16:creationId xmlns:a16="http://schemas.microsoft.com/office/drawing/2014/main" id="{FCC6A28C-67D8-4808-B281-DEF6C612D26E}"/>
              </a:ext>
            </a:extLst>
          </p:cNvPr>
          <p:cNvGrpSpPr>
            <a:grpSpLocks/>
          </p:cNvGrpSpPr>
          <p:nvPr/>
        </p:nvGrpSpPr>
        <p:grpSpPr bwMode="auto">
          <a:xfrm>
            <a:off x="1406525" y="1651000"/>
            <a:ext cx="860425" cy="3394075"/>
            <a:chOff x="886" y="1040"/>
            <a:chExt cx="542" cy="2138"/>
          </a:xfrm>
        </p:grpSpPr>
        <p:grpSp>
          <p:nvGrpSpPr>
            <p:cNvPr id="53638" name="Group 7">
              <a:extLst>
                <a:ext uri="{FF2B5EF4-FFF2-40B4-BE49-F238E27FC236}">
                  <a16:creationId xmlns:a16="http://schemas.microsoft.com/office/drawing/2014/main" id="{081FAB4A-A096-4907-843B-8C9BA7588529}"/>
                </a:ext>
              </a:extLst>
            </p:cNvPr>
            <p:cNvGrpSpPr>
              <a:grpSpLocks/>
            </p:cNvGrpSpPr>
            <p:nvPr/>
          </p:nvGrpSpPr>
          <p:grpSpPr bwMode="auto">
            <a:xfrm>
              <a:off x="886" y="1040"/>
              <a:ext cx="460" cy="1856"/>
              <a:chOff x="1223" y="1218"/>
              <a:chExt cx="460" cy="1856"/>
            </a:xfrm>
          </p:grpSpPr>
          <p:sp>
            <p:nvSpPr>
              <p:cNvPr id="61448" name="Line 8">
                <a:extLst>
                  <a:ext uri="{FF2B5EF4-FFF2-40B4-BE49-F238E27FC236}">
                    <a16:creationId xmlns:a16="http://schemas.microsoft.com/office/drawing/2014/main" id="{B771E826-9788-44D7-B93F-11422D31E373}"/>
                  </a:ext>
                </a:extLst>
              </p:cNvPr>
              <p:cNvSpPr>
                <a:spLocks noChangeShapeType="1"/>
              </p:cNvSpPr>
              <p:nvPr/>
            </p:nvSpPr>
            <p:spPr bwMode="auto">
              <a:xfrm>
                <a:off x="1223" y="2071"/>
                <a:ext cx="0" cy="420"/>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53642" name="Group 9">
                <a:extLst>
                  <a:ext uri="{FF2B5EF4-FFF2-40B4-BE49-F238E27FC236}">
                    <a16:creationId xmlns:a16="http://schemas.microsoft.com/office/drawing/2014/main" id="{14264BA3-5CA4-459D-B60E-613706E9D124}"/>
                  </a:ext>
                </a:extLst>
              </p:cNvPr>
              <p:cNvGrpSpPr>
                <a:grpSpLocks/>
              </p:cNvGrpSpPr>
              <p:nvPr/>
            </p:nvGrpSpPr>
            <p:grpSpPr bwMode="auto">
              <a:xfrm>
                <a:off x="1223" y="1218"/>
                <a:ext cx="460" cy="1856"/>
                <a:chOff x="1223" y="1218"/>
                <a:chExt cx="460" cy="1856"/>
              </a:xfrm>
            </p:grpSpPr>
            <p:sp>
              <p:nvSpPr>
                <p:cNvPr id="61450" name="Freeform 10">
                  <a:extLst>
                    <a:ext uri="{FF2B5EF4-FFF2-40B4-BE49-F238E27FC236}">
                      <a16:creationId xmlns:a16="http://schemas.microsoft.com/office/drawing/2014/main" id="{5EFE9D90-5FD5-4575-9FD3-D116CB4DF301}"/>
                    </a:ext>
                  </a:extLst>
                </p:cNvPr>
                <p:cNvSpPr>
                  <a:spLocks/>
                </p:cNvSpPr>
                <p:nvPr/>
              </p:nvSpPr>
              <p:spPr bwMode="auto">
                <a:xfrm>
                  <a:off x="1224" y="1218"/>
                  <a:ext cx="459" cy="110"/>
                </a:xfrm>
                <a:custGeom>
                  <a:avLst/>
                  <a:gdLst>
                    <a:gd name="T0" fmla="*/ 0 w 459"/>
                    <a:gd name="T1" fmla="*/ 109 h 110"/>
                    <a:gd name="T2" fmla="*/ 0 w 459"/>
                    <a:gd name="T3" fmla="*/ 0 h 110"/>
                    <a:gd name="T4" fmla="*/ 458 w 459"/>
                    <a:gd name="T5" fmla="*/ 0 h 110"/>
                    <a:gd name="T6" fmla="*/ 0 60000 65536"/>
                    <a:gd name="T7" fmla="*/ 0 60000 65536"/>
                    <a:gd name="T8" fmla="*/ 0 60000 65536"/>
                  </a:gdLst>
                  <a:ahLst/>
                  <a:cxnLst>
                    <a:cxn ang="T6">
                      <a:pos x="T0" y="T1"/>
                    </a:cxn>
                    <a:cxn ang="T7">
                      <a:pos x="T2" y="T3"/>
                    </a:cxn>
                    <a:cxn ang="T8">
                      <a:pos x="T4" y="T5"/>
                    </a:cxn>
                  </a:cxnLst>
                  <a:rect l="0" t="0" r="r" b="b"/>
                  <a:pathLst>
                    <a:path w="459" h="110">
                      <a:moveTo>
                        <a:pt x="0" y="109"/>
                      </a:moveTo>
                      <a:lnTo>
                        <a:pt x="0" y="0"/>
                      </a:lnTo>
                      <a:lnTo>
                        <a:pt x="458" y="0"/>
                      </a:lnTo>
                    </a:path>
                  </a:pathLst>
                </a:custGeom>
                <a:noFill/>
                <a:ln w="50800" cap="rnd" cmpd="sng">
                  <a:solidFill>
                    <a:srgbClr val="000099"/>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451" name="Line 11">
                  <a:extLst>
                    <a:ext uri="{FF2B5EF4-FFF2-40B4-BE49-F238E27FC236}">
                      <a16:creationId xmlns:a16="http://schemas.microsoft.com/office/drawing/2014/main" id="{F8168D58-7BCB-4389-B6B2-C2A19596EF04}"/>
                    </a:ext>
                  </a:extLst>
                </p:cNvPr>
                <p:cNvSpPr>
                  <a:spLocks noChangeShapeType="1"/>
                </p:cNvSpPr>
                <p:nvPr/>
              </p:nvSpPr>
              <p:spPr bwMode="auto">
                <a:xfrm>
                  <a:off x="1223" y="1489"/>
                  <a:ext cx="0" cy="420"/>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52" name="Line 12">
                  <a:extLst>
                    <a:ext uri="{FF2B5EF4-FFF2-40B4-BE49-F238E27FC236}">
                      <a16:creationId xmlns:a16="http://schemas.microsoft.com/office/drawing/2014/main" id="{C7757498-0A07-475F-80B3-AA2C16FC8BD9}"/>
                    </a:ext>
                  </a:extLst>
                </p:cNvPr>
                <p:cNvSpPr>
                  <a:spLocks noChangeShapeType="1"/>
                </p:cNvSpPr>
                <p:nvPr/>
              </p:nvSpPr>
              <p:spPr bwMode="auto">
                <a:xfrm>
                  <a:off x="1223" y="2653"/>
                  <a:ext cx="0" cy="421"/>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sp>
          <p:nvSpPr>
            <p:cNvPr id="61560" name="Line 120">
              <a:extLst>
                <a:ext uri="{FF2B5EF4-FFF2-40B4-BE49-F238E27FC236}">
                  <a16:creationId xmlns:a16="http://schemas.microsoft.com/office/drawing/2014/main" id="{267049B9-4623-4ED0-93F9-F3CC936E971D}"/>
                </a:ext>
              </a:extLst>
            </p:cNvPr>
            <p:cNvSpPr>
              <a:spLocks noChangeShapeType="1"/>
            </p:cNvSpPr>
            <p:nvPr/>
          </p:nvSpPr>
          <p:spPr bwMode="auto">
            <a:xfrm flipV="1">
              <a:off x="1428" y="2940"/>
              <a:ext cx="0" cy="238"/>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561" name="Line 121">
              <a:extLst>
                <a:ext uri="{FF2B5EF4-FFF2-40B4-BE49-F238E27FC236}">
                  <a16:creationId xmlns:a16="http://schemas.microsoft.com/office/drawing/2014/main" id="{3CC9C20A-9846-47BD-9A84-03230A531F9F}"/>
                </a:ext>
              </a:extLst>
            </p:cNvPr>
            <p:cNvSpPr>
              <a:spLocks noChangeShapeType="1"/>
            </p:cNvSpPr>
            <p:nvPr/>
          </p:nvSpPr>
          <p:spPr bwMode="auto">
            <a:xfrm flipH="1">
              <a:off x="902" y="2939"/>
              <a:ext cx="526" cy="0"/>
            </a:xfrm>
            <a:prstGeom prst="line">
              <a:avLst/>
            </a:prstGeom>
            <a:noFill/>
            <a:ln w="5080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sp>
        <p:nvSpPr>
          <p:cNvPr id="61562" name="Freeform 122">
            <a:extLst>
              <a:ext uri="{FF2B5EF4-FFF2-40B4-BE49-F238E27FC236}">
                <a16:creationId xmlns:a16="http://schemas.microsoft.com/office/drawing/2014/main" id="{1DA65E79-4ACF-4C44-9183-AEAC00A77C14}"/>
              </a:ext>
            </a:extLst>
          </p:cNvPr>
          <p:cNvSpPr>
            <a:spLocks/>
          </p:cNvSpPr>
          <p:nvPr/>
        </p:nvSpPr>
        <p:spPr bwMode="auto">
          <a:xfrm>
            <a:off x="1649413" y="3141663"/>
            <a:ext cx="2921000" cy="76200"/>
          </a:xfrm>
          <a:custGeom>
            <a:avLst/>
            <a:gdLst>
              <a:gd name="T0" fmla="*/ 2919413 w 1840"/>
              <a:gd name="T1" fmla="*/ 0 h 48"/>
              <a:gd name="T2" fmla="*/ 0 w 1840"/>
              <a:gd name="T3" fmla="*/ 0 h 48"/>
              <a:gd name="T4" fmla="*/ 0 w 1840"/>
              <a:gd name="T5" fmla="*/ 74613 h 48"/>
              <a:gd name="T6" fmla="*/ 2919413 w 1840"/>
              <a:gd name="T7" fmla="*/ 74613 h 48"/>
              <a:gd name="T8" fmla="*/ 2919413 w 184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0" h="48">
                <a:moveTo>
                  <a:pt x="1839" y="0"/>
                </a:moveTo>
                <a:lnTo>
                  <a:pt x="0" y="0"/>
                </a:lnTo>
                <a:lnTo>
                  <a:pt x="0" y="47"/>
                </a:lnTo>
                <a:lnTo>
                  <a:pt x="1839" y="47"/>
                </a:lnTo>
                <a:lnTo>
                  <a:pt x="1839" y="0"/>
                </a:lnTo>
              </a:path>
            </a:pathLst>
          </a:custGeom>
          <a:solidFill>
            <a:srgbClr val="A4ABB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63" name="Freeform 123">
            <a:extLst>
              <a:ext uri="{FF2B5EF4-FFF2-40B4-BE49-F238E27FC236}">
                <a16:creationId xmlns:a16="http://schemas.microsoft.com/office/drawing/2014/main" id="{65010CE7-405B-4896-B0BD-1CFC51E37EA1}"/>
              </a:ext>
            </a:extLst>
          </p:cNvPr>
          <p:cNvSpPr>
            <a:spLocks/>
          </p:cNvSpPr>
          <p:nvPr/>
        </p:nvSpPr>
        <p:spPr bwMode="auto">
          <a:xfrm>
            <a:off x="1649413" y="4071938"/>
            <a:ext cx="2921000" cy="76200"/>
          </a:xfrm>
          <a:custGeom>
            <a:avLst/>
            <a:gdLst>
              <a:gd name="T0" fmla="*/ 2919413 w 1840"/>
              <a:gd name="T1" fmla="*/ 0 h 48"/>
              <a:gd name="T2" fmla="*/ 0 w 1840"/>
              <a:gd name="T3" fmla="*/ 0 h 48"/>
              <a:gd name="T4" fmla="*/ 0 w 1840"/>
              <a:gd name="T5" fmla="*/ 74613 h 48"/>
              <a:gd name="T6" fmla="*/ 2919413 w 1840"/>
              <a:gd name="T7" fmla="*/ 74613 h 48"/>
              <a:gd name="T8" fmla="*/ 2919413 w 184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0" h="48">
                <a:moveTo>
                  <a:pt x="1839" y="0"/>
                </a:moveTo>
                <a:lnTo>
                  <a:pt x="0" y="0"/>
                </a:lnTo>
                <a:lnTo>
                  <a:pt x="0" y="47"/>
                </a:lnTo>
                <a:lnTo>
                  <a:pt x="1839" y="47"/>
                </a:lnTo>
                <a:lnTo>
                  <a:pt x="1839" y="0"/>
                </a:lnTo>
              </a:path>
            </a:pathLst>
          </a:custGeom>
          <a:solidFill>
            <a:srgbClr val="A4ABB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64" name="Freeform 124">
            <a:extLst>
              <a:ext uri="{FF2B5EF4-FFF2-40B4-BE49-F238E27FC236}">
                <a16:creationId xmlns:a16="http://schemas.microsoft.com/office/drawing/2014/main" id="{997BA6CA-8A68-4E6D-BA32-FC6A915B40F8}"/>
              </a:ext>
            </a:extLst>
          </p:cNvPr>
          <p:cNvSpPr>
            <a:spLocks/>
          </p:cNvSpPr>
          <p:nvPr/>
        </p:nvSpPr>
        <p:spPr bwMode="auto">
          <a:xfrm>
            <a:off x="1016000" y="2581275"/>
            <a:ext cx="631825" cy="639763"/>
          </a:xfrm>
          <a:custGeom>
            <a:avLst/>
            <a:gdLst>
              <a:gd name="T0" fmla="*/ 630238 w 398"/>
              <a:gd name="T1" fmla="*/ 638175 h 403"/>
              <a:gd name="T2" fmla="*/ 0 w 398"/>
              <a:gd name="T3" fmla="*/ 79375 h 403"/>
              <a:gd name="T4" fmla="*/ 0 w 398"/>
              <a:gd name="T5" fmla="*/ 0 h 403"/>
              <a:gd name="T6" fmla="*/ 630238 w 398"/>
              <a:gd name="T7" fmla="*/ 558800 h 403"/>
              <a:gd name="T8" fmla="*/ 630238 w 398"/>
              <a:gd name="T9" fmla="*/ 638175 h 4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8" h="403">
                <a:moveTo>
                  <a:pt x="397" y="402"/>
                </a:moveTo>
                <a:lnTo>
                  <a:pt x="0" y="50"/>
                </a:lnTo>
                <a:lnTo>
                  <a:pt x="0" y="0"/>
                </a:lnTo>
                <a:lnTo>
                  <a:pt x="397" y="352"/>
                </a:lnTo>
                <a:lnTo>
                  <a:pt x="397" y="402"/>
                </a:lnTo>
              </a:path>
            </a:pathLst>
          </a:custGeom>
          <a:solidFill>
            <a:srgbClr val="6C707F"/>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66" name="Line 126">
            <a:extLst>
              <a:ext uri="{FF2B5EF4-FFF2-40B4-BE49-F238E27FC236}">
                <a16:creationId xmlns:a16="http://schemas.microsoft.com/office/drawing/2014/main" id="{91B78CC8-884E-4692-AE00-02B43434AAFE}"/>
              </a:ext>
            </a:extLst>
          </p:cNvPr>
          <p:cNvSpPr>
            <a:spLocks noChangeShapeType="1"/>
          </p:cNvSpPr>
          <p:nvPr/>
        </p:nvSpPr>
        <p:spPr bwMode="auto">
          <a:xfrm>
            <a:off x="2554288" y="2663825"/>
            <a:ext cx="377825"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567" name="Line 127">
            <a:extLst>
              <a:ext uri="{FF2B5EF4-FFF2-40B4-BE49-F238E27FC236}">
                <a16:creationId xmlns:a16="http://schemas.microsoft.com/office/drawing/2014/main" id="{16C4179C-A8FC-4E1F-BFA8-F81B284F758B}"/>
              </a:ext>
            </a:extLst>
          </p:cNvPr>
          <p:cNvSpPr>
            <a:spLocks noChangeShapeType="1"/>
          </p:cNvSpPr>
          <p:nvPr/>
        </p:nvSpPr>
        <p:spPr bwMode="auto">
          <a:xfrm>
            <a:off x="2554288" y="2667000"/>
            <a:ext cx="423862" cy="11113"/>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4840" name="Group 129">
            <a:extLst>
              <a:ext uri="{FF2B5EF4-FFF2-40B4-BE49-F238E27FC236}">
                <a16:creationId xmlns:a16="http://schemas.microsoft.com/office/drawing/2014/main" id="{5D66AE7D-8B47-4643-876D-38B363026B2E}"/>
              </a:ext>
            </a:extLst>
          </p:cNvPr>
          <p:cNvGrpSpPr>
            <a:grpSpLocks/>
          </p:cNvGrpSpPr>
          <p:nvPr/>
        </p:nvGrpSpPr>
        <p:grpSpPr bwMode="auto">
          <a:xfrm>
            <a:off x="2003425" y="2581275"/>
            <a:ext cx="582613" cy="198438"/>
            <a:chOff x="1599" y="1804"/>
            <a:chExt cx="367" cy="125"/>
          </a:xfrm>
        </p:grpSpPr>
        <p:sp>
          <p:nvSpPr>
            <p:cNvPr id="61570" name="Freeform 130">
              <a:extLst>
                <a:ext uri="{FF2B5EF4-FFF2-40B4-BE49-F238E27FC236}">
                  <a16:creationId xmlns:a16="http://schemas.microsoft.com/office/drawing/2014/main" id="{C9391DF5-F32C-41AB-85CF-13E54BD1AD56}"/>
                </a:ext>
              </a:extLst>
            </p:cNvPr>
            <p:cNvSpPr>
              <a:spLocks/>
            </p:cNvSpPr>
            <p:nvPr/>
          </p:nvSpPr>
          <p:spPr bwMode="auto">
            <a:xfrm>
              <a:off x="1599" y="1804"/>
              <a:ext cx="359" cy="30"/>
            </a:xfrm>
            <a:custGeom>
              <a:avLst/>
              <a:gdLst>
                <a:gd name="T0" fmla="*/ 358 w 359"/>
                <a:gd name="T1" fmla="*/ 29 h 30"/>
                <a:gd name="T2" fmla="*/ 26 w 359"/>
                <a:gd name="T3" fmla="*/ 29 h 30"/>
                <a:gd name="T4" fmla="*/ 0 w 359"/>
                <a:gd name="T5" fmla="*/ 0 h 30"/>
                <a:gd name="T6" fmla="*/ 332 w 359"/>
                <a:gd name="T7" fmla="*/ 0 h 30"/>
                <a:gd name="T8" fmla="*/ 358 w 35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 h="30">
                  <a:moveTo>
                    <a:pt x="358" y="29"/>
                  </a:moveTo>
                  <a:lnTo>
                    <a:pt x="26" y="29"/>
                  </a:lnTo>
                  <a:lnTo>
                    <a:pt x="0" y="0"/>
                  </a:lnTo>
                  <a:lnTo>
                    <a:pt x="332" y="0"/>
                  </a:lnTo>
                  <a:lnTo>
                    <a:pt x="358" y="29"/>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71" name="Freeform 131">
              <a:extLst>
                <a:ext uri="{FF2B5EF4-FFF2-40B4-BE49-F238E27FC236}">
                  <a16:creationId xmlns:a16="http://schemas.microsoft.com/office/drawing/2014/main" id="{D4726D65-C61B-44AC-858B-58E65263EB0D}"/>
                </a:ext>
              </a:extLst>
            </p:cNvPr>
            <p:cNvSpPr>
              <a:spLocks/>
            </p:cNvSpPr>
            <p:nvPr/>
          </p:nvSpPr>
          <p:spPr bwMode="auto">
            <a:xfrm>
              <a:off x="1600" y="1804"/>
              <a:ext cx="21" cy="118"/>
            </a:xfrm>
            <a:custGeom>
              <a:avLst/>
              <a:gdLst>
                <a:gd name="T0" fmla="*/ 20 w 21"/>
                <a:gd name="T1" fmla="*/ 28 h 118"/>
                <a:gd name="T2" fmla="*/ 20 w 21"/>
                <a:gd name="T3" fmla="*/ 117 h 118"/>
                <a:gd name="T4" fmla="*/ 0 w 21"/>
                <a:gd name="T5" fmla="*/ 88 h 118"/>
                <a:gd name="T6" fmla="*/ 0 w 21"/>
                <a:gd name="T7" fmla="*/ 0 h 118"/>
                <a:gd name="T8" fmla="*/ 20 w 21"/>
                <a:gd name="T9" fmla="*/ 28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18">
                  <a:moveTo>
                    <a:pt x="20" y="28"/>
                  </a:moveTo>
                  <a:lnTo>
                    <a:pt x="20" y="117"/>
                  </a:lnTo>
                  <a:lnTo>
                    <a:pt x="0" y="88"/>
                  </a:lnTo>
                  <a:lnTo>
                    <a:pt x="0" y="0"/>
                  </a:lnTo>
                  <a:lnTo>
                    <a:pt x="20" y="2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72" name="Freeform 132">
              <a:extLst>
                <a:ext uri="{FF2B5EF4-FFF2-40B4-BE49-F238E27FC236}">
                  <a16:creationId xmlns:a16="http://schemas.microsoft.com/office/drawing/2014/main" id="{0EAE781B-026E-4DFF-AED2-E209F9E5F9EB}"/>
                </a:ext>
              </a:extLst>
            </p:cNvPr>
            <p:cNvSpPr>
              <a:spLocks/>
            </p:cNvSpPr>
            <p:nvPr/>
          </p:nvSpPr>
          <p:spPr bwMode="auto">
            <a:xfrm>
              <a:off x="1621" y="1835"/>
              <a:ext cx="345" cy="87"/>
            </a:xfrm>
            <a:custGeom>
              <a:avLst/>
              <a:gdLst>
                <a:gd name="T0" fmla="*/ 0 w 345"/>
                <a:gd name="T1" fmla="*/ 86 h 87"/>
                <a:gd name="T2" fmla="*/ 344 w 345"/>
                <a:gd name="T3" fmla="*/ 86 h 87"/>
                <a:gd name="T4" fmla="*/ 344 w 345"/>
                <a:gd name="T5" fmla="*/ 0 h 87"/>
                <a:gd name="T6" fmla="*/ 0 w 345"/>
                <a:gd name="T7" fmla="*/ 0 h 87"/>
                <a:gd name="T8" fmla="*/ 0 w 345"/>
                <a:gd name="T9" fmla="*/ 8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87">
                  <a:moveTo>
                    <a:pt x="0" y="86"/>
                  </a:moveTo>
                  <a:lnTo>
                    <a:pt x="344" y="86"/>
                  </a:lnTo>
                  <a:lnTo>
                    <a:pt x="344" y="0"/>
                  </a:lnTo>
                  <a:lnTo>
                    <a:pt x="0" y="0"/>
                  </a:lnTo>
                  <a:lnTo>
                    <a:pt x="0" y="86"/>
                  </a:lnTo>
                </a:path>
              </a:pathLst>
            </a:custGeom>
            <a:solidFill>
              <a:srgbClr val="BCB7A4"/>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73" name="Freeform 133">
              <a:extLst>
                <a:ext uri="{FF2B5EF4-FFF2-40B4-BE49-F238E27FC236}">
                  <a16:creationId xmlns:a16="http://schemas.microsoft.com/office/drawing/2014/main" id="{7AA86D0C-6776-4214-BB5D-AE45FA4C9469}"/>
                </a:ext>
              </a:extLst>
            </p:cNvPr>
            <p:cNvSpPr>
              <a:spLocks/>
            </p:cNvSpPr>
            <p:nvPr/>
          </p:nvSpPr>
          <p:spPr bwMode="auto">
            <a:xfrm>
              <a:off x="1807" y="1856"/>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74" name="Freeform 134">
              <a:extLst>
                <a:ext uri="{FF2B5EF4-FFF2-40B4-BE49-F238E27FC236}">
                  <a16:creationId xmlns:a16="http://schemas.microsoft.com/office/drawing/2014/main" id="{383FE89F-03DE-4DB3-8FEF-68E7B986168A}"/>
                </a:ext>
              </a:extLst>
            </p:cNvPr>
            <p:cNvSpPr>
              <a:spLocks/>
            </p:cNvSpPr>
            <p:nvPr/>
          </p:nvSpPr>
          <p:spPr bwMode="auto">
            <a:xfrm>
              <a:off x="1639" y="1847"/>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365FB"/>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75" name="Freeform 135">
              <a:extLst>
                <a:ext uri="{FF2B5EF4-FFF2-40B4-BE49-F238E27FC236}">
                  <a16:creationId xmlns:a16="http://schemas.microsoft.com/office/drawing/2014/main" id="{09C326AF-CFBD-473B-949B-DD3AED7421A2}"/>
                </a:ext>
              </a:extLst>
            </p:cNvPr>
            <p:cNvSpPr>
              <a:spLocks/>
            </p:cNvSpPr>
            <p:nvPr/>
          </p:nvSpPr>
          <p:spPr bwMode="auto">
            <a:xfrm>
              <a:off x="1640"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76" name="Freeform 136">
              <a:extLst>
                <a:ext uri="{FF2B5EF4-FFF2-40B4-BE49-F238E27FC236}">
                  <a16:creationId xmlns:a16="http://schemas.microsoft.com/office/drawing/2014/main" id="{DBFAFD4B-BA74-49BA-A71F-620F28B6302A}"/>
                </a:ext>
              </a:extLst>
            </p:cNvPr>
            <p:cNvSpPr>
              <a:spLocks/>
            </p:cNvSpPr>
            <p:nvPr/>
          </p:nvSpPr>
          <p:spPr bwMode="auto">
            <a:xfrm>
              <a:off x="1665"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77" name="Freeform 137">
              <a:extLst>
                <a:ext uri="{FF2B5EF4-FFF2-40B4-BE49-F238E27FC236}">
                  <a16:creationId xmlns:a16="http://schemas.microsoft.com/office/drawing/2014/main" id="{BFA89FAF-5B54-45F9-918E-89AB4294DAB8}"/>
                </a:ext>
              </a:extLst>
            </p:cNvPr>
            <p:cNvSpPr>
              <a:spLocks/>
            </p:cNvSpPr>
            <p:nvPr/>
          </p:nvSpPr>
          <p:spPr bwMode="auto">
            <a:xfrm>
              <a:off x="1849"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78" name="Freeform 138">
              <a:extLst>
                <a:ext uri="{FF2B5EF4-FFF2-40B4-BE49-F238E27FC236}">
                  <a16:creationId xmlns:a16="http://schemas.microsoft.com/office/drawing/2014/main" id="{4769770C-0786-49EE-98E1-DE37307E8D5E}"/>
                </a:ext>
              </a:extLst>
            </p:cNvPr>
            <p:cNvSpPr>
              <a:spLocks/>
            </p:cNvSpPr>
            <p:nvPr/>
          </p:nvSpPr>
          <p:spPr bwMode="auto">
            <a:xfrm>
              <a:off x="1837" y="1856"/>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79" name="Line 139">
              <a:extLst>
                <a:ext uri="{FF2B5EF4-FFF2-40B4-BE49-F238E27FC236}">
                  <a16:creationId xmlns:a16="http://schemas.microsoft.com/office/drawing/2014/main" id="{3C75D284-0452-4069-9E80-784F26F2DFF3}"/>
                </a:ext>
              </a:extLst>
            </p:cNvPr>
            <p:cNvSpPr>
              <a:spLocks noChangeShapeType="1"/>
            </p:cNvSpPr>
            <p:nvPr/>
          </p:nvSpPr>
          <p:spPr bwMode="auto">
            <a:xfrm>
              <a:off x="1647" y="1892"/>
              <a:ext cx="206"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580" name="Line 140">
              <a:extLst>
                <a:ext uri="{FF2B5EF4-FFF2-40B4-BE49-F238E27FC236}">
                  <a16:creationId xmlns:a16="http://schemas.microsoft.com/office/drawing/2014/main" id="{077511BB-1737-40F8-9D9A-393C0028C19E}"/>
                </a:ext>
              </a:extLst>
            </p:cNvPr>
            <p:cNvSpPr>
              <a:spLocks noChangeShapeType="1"/>
            </p:cNvSpPr>
            <p:nvPr/>
          </p:nvSpPr>
          <p:spPr bwMode="auto">
            <a:xfrm>
              <a:off x="1713" y="1858"/>
              <a:ext cx="8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581" name="Freeform 141">
              <a:extLst>
                <a:ext uri="{FF2B5EF4-FFF2-40B4-BE49-F238E27FC236}">
                  <a16:creationId xmlns:a16="http://schemas.microsoft.com/office/drawing/2014/main" id="{FF42932A-7323-4B18-9199-7D15E161879C}"/>
                </a:ext>
              </a:extLst>
            </p:cNvPr>
            <p:cNvSpPr>
              <a:spLocks/>
            </p:cNvSpPr>
            <p:nvPr/>
          </p:nvSpPr>
          <p:spPr bwMode="auto">
            <a:xfrm>
              <a:off x="1678"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82" name="Freeform 142">
              <a:extLst>
                <a:ext uri="{FF2B5EF4-FFF2-40B4-BE49-F238E27FC236}">
                  <a16:creationId xmlns:a16="http://schemas.microsoft.com/office/drawing/2014/main" id="{C6ACB767-7C9F-4C9D-A508-2F8DBD2D0D11}"/>
                </a:ext>
              </a:extLst>
            </p:cNvPr>
            <p:cNvSpPr>
              <a:spLocks/>
            </p:cNvSpPr>
            <p:nvPr/>
          </p:nvSpPr>
          <p:spPr bwMode="auto">
            <a:xfrm>
              <a:off x="1690"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83" name="Freeform 143">
              <a:extLst>
                <a:ext uri="{FF2B5EF4-FFF2-40B4-BE49-F238E27FC236}">
                  <a16:creationId xmlns:a16="http://schemas.microsoft.com/office/drawing/2014/main" id="{003DFA99-AF7F-4492-AA08-D5676125E9A1}"/>
                </a:ext>
              </a:extLst>
            </p:cNvPr>
            <p:cNvSpPr>
              <a:spLocks/>
            </p:cNvSpPr>
            <p:nvPr/>
          </p:nvSpPr>
          <p:spPr bwMode="auto">
            <a:xfrm>
              <a:off x="1706"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84" name="Freeform 144">
              <a:extLst>
                <a:ext uri="{FF2B5EF4-FFF2-40B4-BE49-F238E27FC236}">
                  <a16:creationId xmlns:a16="http://schemas.microsoft.com/office/drawing/2014/main" id="{79D29233-23F6-45F0-8742-AF4848F73812}"/>
                </a:ext>
              </a:extLst>
            </p:cNvPr>
            <p:cNvSpPr>
              <a:spLocks/>
            </p:cNvSpPr>
            <p:nvPr/>
          </p:nvSpPr>
          <p:spPr bwMode="auto">
            <a:xfrm>
              <a:off x="1719"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85" name="Freeform 145">
              <a:extLst>
                <a:ext uri="{FF2B5EF4-FFF2-40B4-BE49-F238E27FC236}">
                  <a16:creationId xmlns:a16="http://schemas.microsoft.com/office/drawing/2014/main" id="{668F1320-135A-4DAE-A183-CA1882BF7789}"/>
                </a:ext>
              </a:extLst>
            </p:cNvPr>
            <p:cNvSpPr>
              <a:spLocks/>
            </p:cNvSpPr>
            <p:nvPr/>
          </p:nvSpPr>
          <p:spPr bwMode="auto">
            <a:xfrm>
              <a:off x="1732" y="1899"/>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86" name="Freeform 146">
              <a:extLst>
                <a:ext uri="{FF2B5EF4-FFF2-40B4-BE49-F238E27FC236}">
                  <a16:creationId xmlns:a16="http://schemas.microsoft.com/office/drawing/2014/main" id="{D6A314C6-F17C-40D9-9105-3683726577A2}"/>
                </a:ext>
              </a:extLst>
            </p:cNvPr>
            <p:cNvSpPr>
              <a:spLocks/>
            </p:cNvSpPr>
            <p:nvPr/>
          </p:nvSpPr>
          <p:spPr bwMode="auto">
            <a:xfrm>
              <a:off x="1746"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87" name="Freeform 147">
              <a:extLst>
                <a:ext uri="{FF2B5EF4-FFF2-40B4-BE49-F238E27FC236}">
                  <a16:creationId xmlns:a16="http://schemas.microsoft.com/office/drawing/2014/main" id="{13B0D4CE-C724-467E-88BF-14C24775DC65}"/>
                </a:ext>
              </a:extLst>
            </p:cNvPr>
            <p:cNvSpPr>
              <a:spLocks/>
            </p:cNvSpPr>
            <p:nvPr/>
          </p:nvSpPr>
          <p:spPr bwMode="auto">
            <a:xfrm>
              <a:off x="1760"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88" name="Freeform 148">
              <a:extLst>
                <a:ext uri="{FF2B5EF4-FFF2-40B4-BE49-F238E27FC236}">
                  <a16:creationId xmlns:a16="http://schemas.microsoft.com/office/drawing/2014/main" id="{108FE6DA-96F7-4748-9C72-353AD9CA316F}"/>
                </a:ext>
              </a:extLst>
            </p:cNvPr>
            <p:cNvSpPr>
              <a:spLocks/>
            </p:cNvSpPr>
            <p:nvPr/>
          </p:nvSpPr>
          <p:spPr bwMode="auto">
            <a:xfrm>
              <a:off x="1773" y="1899"/>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89" name="Freeform 149">
              <a:extLst>
                <a:ext uri="{FF2B5EF4-FFF2-40B4-BE49-F238E27FC236}">
                  <a16:creationId xmlns:a16="http://schemas.microsoft.com/office/drawing/2014/main" id="{83BAEB81-4E89-43DA-A053-E2859B270ADD}"/>
                </a:ext>
              </a:extLst>
            </p:cNvPr>
            <p:cNvSpPr>
              <a:spLocks/>
            </p:cNvSpPr>
            <p:nvPr/>
          </p:nvSpPr>
          <p:spPr bwMode="auto">
            <a:xfrm>
              <a:off x="1787"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90" name="Freeform 150">
              <a:extLst>
                <a:ext uri="{FF2B5EF4-FFF2-40B4-BE49-F238E27FC236}">
                  <a16:creationId xmlns:a16="http://schemas.microsoft.com/office/drawing/2014/main" id="{A2B13957-84BF-4426-98A7-6F4694624A66}"/>
                </a:ext>
              </a:extLst>
            </p:cNvPr>
            <p:cNvSpPr>
              <a:spLocks/>
            </p:cNvSpPr>
            <p:nvPr/>
          </p:nvSpPr>
          <p:spPr bwMode="auto">
            <a:xfrm>
              <a:off x="1801"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91" name="Freeform 151">
              <a:extLst>
                <a:ext uri="{FF2B5EF4-FFF2-40B4-BE49-F238E27FC236}">
                  <a16:creationId xmlns:a16="http://schemas.microsoft.com/office/drawing/2014/main" id="{CEAFDA57-6F7B-43EA-BCA9-B69B9B42551F}"/>
                </a:ext>
              </a:extLst>
            </p:cNvPr>
            <p:cNvSpPr>
              <a:spLocks/>
            </p:cNvSpPr>
            <p:nvPr/>
          </p:nvSpPr>
          <p:spPr bwMode="auto">
            <a:xfrm>
              <a:off x="1814" y="1899"/>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92" name="Freeform 152">
              <a:extLst>
                <a:ext uri="{FF2B5EF4-FFF2-40B4-BE49-F238E27FC236}">
                  <a16:creationId xmlns:a16="http://schemas.microsoft.com/office/drawing/2014/main" id="{AB7211BE-A8AD-48F1-90B2-810A8DDE4BD6}"/>
                </a:ext>
              </a:extLst>
            </p:cNvPr>
            <p:cNvSpPr>
              <a:spLocks/>
            </p:cNvSpPr>
            <p:nvPr/>
          </p:nvSpPr>
          <p:spPr bwMode="auto">
            <a:xfrm>
              <a:off x="1828" y="1899"/>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53589" name="Group 153">
              <a:extLst>
                <a:ext uri="{FF2B5EF4-FFF2-40B4-BE49-F238E27FC236}">
                  <a16:creationId xmlns:a16="http://schemas.microsoft.com/office/drawing/2014/main" id="{7F53EE21-3C8F-416D-8EEA-99EBA3C1E239}"/>
                </a:ext>
              </a:extLst>
            </p:cNvPr>
            <p:cNvGrpSpPr>
              <a:grpSpLocks/>
            </p:cNvGrpSpPr>
            <p:nvPr/>
          </p:nvGrpSpPr>
          <p:grpSpPr bwMode="auto">
            <a:xfrm>
              <a:off x="1884" y="1847"/>
              <a:ext cx="74" cy="75"/>
              <a:chOff x="1884" y="1847"/>
              <a:chExt cx="74" cy="75"/>
            </a:xfrm>
          </p:grpSpPr>
          <p:grpSp>
            <p:nvGrpSpPr>
              <p:cNvPr id="53590" name="Group 154">
                <a:extLst>
                  <a:ext uri="{FF2B5EF4-FFF2-40B4-BE49-F238E27FC236}">
                    <a16:creationId xmlns:a16="http://schemas.microsoft.com/office/drawing/2014/main" id="{E91D20B0-B534-405D-BB2B-17B0C5CE9109}"/>
                  </a:ext>
                </a:extLst>
              </p:cNvPr>
              <p:cNvGrpSpPr>
                <a:grpSpLocks/>
              </p:cNvGrpSpPr>
              <p:nvPr/>
            </p:nvGrpSpPr>
            <p:grpSpPr bwMode="auto">
              <a:xfrm>
                <a:off x="1884" y="1847"/>
                <a:ext cx="24" cy="33"/>
                <a:chOff x="1884" y="1847"/>
                <a:chExt cx="24" cy="33"/>
              </a:xfrm>
            </p:grpSpPr>
            <p:grpSp>
              <p:nvGrpSpPr>
                <p:cNvPr id="53631" name="Group 155">
                  <a:extLst>
                    <a:ext uri="{FF2B5EF4-FFF2-40B4-BE49-F238E27FC236}">
                      <a16:creationId xmlns:a16="http://schemas.microsoft.com/office/drawing/2014/main" id="{B1D10EE5-897B-4647-B3D4-A54DC0E97F46}"/>
                    </a:ext>
                  </a:extLst>
                </p:cNvPr>
                <p:cNvGrpSpPr>
                  <a:grpSpLocks/>
                </p:cNvGrpSpPr>
                <p:nvPr/>
              </p:nvGrpSpPr>
              <p:grpSpPr bwMode="auto">
                <a:xfrm>
                  <a:off x="1884" y="1847"/>
                  <a:ext cx="20" cy="32"/>
                  <a:chOff x="1884" y="1847"/>
                  <a:chExt cx="20" cy="32"/>
                </a:xfrm>
              </p:grpSpPr>
              <p:sp>
                <p:nvSpPr>
                  <p:cNvPr id="61596" name="Freeform 156">
                    <a:extLst>
                      <a:ext uri="{FF2B5EF4-FFF2-40B4-BE49-F238E27FC236}">
                        <a16:creationId xmlns:a16="http://schemas.microsoft.com/office/drawing/2014/main" id="{E686535C-6CC3-4AFA-BD74-A68B83C6916E}"/>
                      </a:ext>
                    </a:extLst>
                  </p:cNvPr>
                  <p:cNvSpPr>
                    <a:spLocks/>
                  </p:cNvSpPr>
                  <p:nvPr/>
                </p:nvSpPr>
                <p:spPr bwMode="auto">
                  <a:xfrm>
                    <a:off x="1885" y="1849"/>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597" name="Freeform 157">
                    <a:extLst>
                      <a:ext uri="{FF2B5EF4-FFF2-40B4-BE49-F238E27FC236}">
                        <a16:creationId xmlns:a16="http://schemas.microsoft.com/office/drawing/2014/main" id="{5E50D0E3-551A-4610-97FD-00EF33F95A31}"/>
                      </a:ext>
                    </a:extLst>
                  </p:cNvPr>
                  <p:cNvSpPr>
                    <a:spLocks/>
                  </p:cNvSpPr>
                  <p:nvPr/>
                </p:nvSpPr>
                <p:spPr bwMode="auto">
                  <a:xfrm>
                    <a:off x="1884" y="1847"/>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32" name="Group 158">
                  <a:extLst>
                    <a:ext uri="{FF2B5EF4-FFF2-40B4-BE49-F238E27FC236}">
                      <a16:creationId xmlns:a16="http://schemas.microsoft.com/office/drawing/2014/main" id="{058C6665-DF6A-4302-B55A-3F4BFB2D6378}"/>
                    </a:ext>
                  </a:extLst>
                </p:cNvPr>
                <p:cNvGrpSpPr>
                  <a:grpSpLocks/>
                </p:cNvGrpSpPr>
                <p:nvPr/>
              </p:nvGrpSpPr>
              <p:grpSpPr bwMode="auto">
                <a:xfrm>
                  <a:off x="1887" y="1849"/>
                  <a:ext cx="21" cy="30"/>
                  <a:chOff x="1887" y="1849"/>
                  <a:chExt cx="21" cy="30"/>
                </a:xfrm>
              </p:grpSpPr>
              <p:sp>
                <p:nvSpPr>
                  <p:cNvPr id="61599" name="Freeform 159">
                    <a:extLst>
                      <a:ext uri="{FF2B5EF4-FFF2-40B4-BE49-F238E27FC236}">
                        <a16:creationId xmlns:a16="http://schemas.microsoft.com/office/drawing/2014/main" id="{5B9EBAF8-D2A3-4C4C-8CC6-38DC798DE9D3}"/>
                      </a:ext>
                    </a:extLst>
                  </p:cNvPr>
                  <p:cNvSpPr>
                    <a:spLocks/>
                  </p:cNvSpPr>
                  <p:nvPr/>
                </p:nvSpPr>
                <p:spPr bwMode="auto">
                  <a:xfrm>
                    <a:off x="1889" y="1851"/>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00" name="Freeform 160">
                    <a:extLst>
                      <a:ext uri="{FF2B5EF4-FFF2-40B4-BE49-F238E27FC236}">
                        <a16:creationId xmlns:a16="http://schemas.microsoft.com/office/drawing/2014/main" id="{64F3618C-FEB3-4273-90F4-F4DD0A22E85A}"/>
                      </a:ext>
                    </a:extLst>
                  </p:cNvPr>
                  <p:cNvSpPr>
                    <a:spLocks/>
                  </p:cNvSpPr>
                  <p:nvPr/>
                </p:nvSpPr>
                <p:spPr bwMode="auto">
                  <a:xfrm>
                    <a:off x="1887" y="1849"/>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601" name="Freeform 161">
                  <a:extLst>
                    <a:ext uri="{FF2B5EF4-FFF2-40B4-BE49-F238E27FC236}">
                      <a16:creationId xmlns:a16="http://schemas.microsoft.com/office/drawing/2014/main" id="{3327A777-F218-4A48-9176-EF49C1E42D2B}"/>
                    </a:ext>
                  </a:extLst>
                </p:cNvPr>
                <p:cNvSpPr>
                  <a:spLocks/>
                </p:cNvSpPr>
                <p:nvPr/>
              </p:nvSpPr>
              <p:spPr bwMode="auto">
                <a:xfrm>
                  <a:off x="1887" y="1851"/>
                  <a:ext cx="20" cy="29"/>
                </a:xfrm>
                <a:custGeom>
                  <a:avLst/>
                  <a:gdLst>
                    <a:gd name="T0" fmla="*/ 0 w 20"/>
                    <a:gd name="T1" fmla="*/ 0 h 29"/>
                    <a:gd name="T2" fmla="*/ 19 w 20"/>
                    <a:gd name="T3" fmla="*/ 0 h 29"/>
                    <a:gd name="T4" fmla="*/ 19 w 20"/>
                    <a:gd name="T5" fmla="*/ 28 h 29"/>
                    <a:gd name="T6" fmla="*/ 0 w 20"/>
                    <a:gd name="T7" fmla="*/ 28 h 29"/>
                    <a:gd name="T8" fmla="*/ 0 w 20"/>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0"/>
                      </a:moveTo>
                      <a:lnTo>
                        <a:pt x="19" y="0"/>
                      </a:lnTo>
                      <a:lnTo>
                        <a:pt x="19"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91" name="Group 162">
                <a:extLst>
                  <a:ext uri="{FF2B5EF4-FFF2-40B4-BE49-F238E27FC236}">
                    <a16:creationId xmlns:a16="http://schemas.microsoft.com/office/drawing/2014/main" id="{792E3C84-376A-49D7-B011-7C40F13A7C20}"/>
                  </a:ext>
                </a:extLst>
              </p:cNvPr>
              <p:cNvGrpSpPr>
                <a:grpSpLocks/>
              </p:cNvGrpSpPr>
              <p:nvPr/>
            </p:nvGrpSpPr>
            <p:grpSpPr bwMode="auto">
              <a:xfrm>
                <a:off x="1884" y="1887"/>
                <a:ext cx="24" cy="35"/>
                <a:chOff x="1884" y="1887"/>
                <a:chExt cx="24" cy="35"/>
              </a:xfrm>
            </p:grpSpPr>
            <p:grpSp>
              <p:nvGrpSpPr>
                <p:cNvPr id="53624" name="Group 163">
                  <a:extLst>
                    <a:ext uri="{FF2B5EF4-FFF2-40B4-BE49-F238E27FC236}">
                      <a16:creationId xmlns:a16="http://schemas.microsoft.com/office/drawing/2014/main" id="{AC00BD60-09CC-4DDE-9108-9605D5C2BE26}"/>
                    </a:ext>
                  </a:extLst>
                </p:cNvPr>
                <p:cNvGrpSpPr>
                  <a:grpSpLocks/>
                </p:cNvGrpSpPr>
                <p:nvPr/>
              </p:nvGrpSpPr>
              <p:grpSpPr bwMode="auto">
                <a:xfrm>
                  <a:off x="1884" y="1887"/>
                  <a:ext cx="20" cy="31"/>
                  <a:chOff x="1884" y="1887"/>
                  <a:chExt cx="20" cy="31"/>
                </a:xfrm>
              </p:grpSpPr>
              <p:sp>
                <p:nvSpPr>
                  <p:cNvPr id="61604" name="Freeform 164">
                    <a:extLst>
                      <a:ext uri="{FF2B5EF4-FFF2-40B4-BE49-F238E27FC236}">
                        <a16:creationId xmlns:a16="http://schemas.microsoft.com/office/drawing/2014/main" id="{B9F67E32-3F61-45B4-9060-C71F1358A669}"/>
                      </a:ext>
                    </a:extLst>
                  </p:cNvPr>
                  <p:cNvSpPr>
                    <a:spLocks/>
                  </p:cNvSpPr>
                  <p:nvPr/>
                </p:nvSpPr>
                <p:spPr bwMode="auto">
                  <a:xfrm>
                    <a:off x="1885" y="1888"/>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05" name="Freeform 165">
                    <a:extLst>
                      <a:ext uri="{FF2B5EF4-FFF2-40B4-BE49-F238E27FC236}">
                        <a16:creationId xmlns:a16="http://schemas.microsoft.com/office/drawing/2014/main" id="{C4C99695-14B9-46A8-A0C9-AF290D5FB5D1}"/>
                      </a:ext>
                    </a:extLst>
                  </p:cNvPr>
                  <p:cNvSpPr>
                    <a:spLocks/>
                  </p:cNvSpPr>
                  <p:nvPr/>
                </p:nvSpPr>
                <p:spPr bwMode="auto">
                  <a:xfrm>
                    <a:off x="1884" y="1887"/>
                    <a:ext cx="19" cy="29"/>
                  </a:xfrm>
                  <a:custGeom>
                    <a:avLst/>
                    <a:gdLst>
                      <a:gd name="T0" fmla="*/ 0 w 19"/>
                      <a:gd name="T1" fmla="*/ 28 h 29"/>
                      <a:gd name="T2" fmla="*/ 18 w 19"/>
                      <a:gd name="T3" fmla="*/ 28 h 29"/>
                      <a:gd name="T4" fmla="*/ 18 w 19"/>
                      <a:gd name="T5" fmla="*/ 0 h 29"/>
                      <a:gd name="T6" fmla="*/ 0 w 19"/>
                      <a:gd name="T7" fmla="*/ 0 h 29"/>
                      <a:gd name="T8" fmla="*/ 0 w 19"/>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8"/>
                        </a:moveTo>
                        <a:lnTo>
                          <a:pt x="18" y="28"/>
                        </a:lnTo>
                        <a:lnTo>
                          <a:pt x="18"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25" name="Group 166">
                  <a:extLst>
                    <a:ext uri="{FF2B5EF4-FFF2-40B4-BE49-F238E27FC236}">
                      <a16:creationId xmlns:a16="http://schemas.microsoft.com/office/drawing/2014/main" id="{A6AE3A99-CEAF-41E1-8F0B-DDB9BBF47D7F}"/>
                    </a:ext>
                  </a:extLst>
                </p:cNvPr>
                <p:cNvGrpSpPr>
                  <a:grpSpLocks/>
                </p:cNvGrpSpPr>
                <p:nvPr/>
              </p:nvGrpSpPr>
              <p:grpSpPr bwMode="auto">
                <a:xfrm>
                  <a:off x="1887" y="1892"/>
                  <a:ext cx="21" cy="30"/>
                  <a:chOff x="1887" y="1892"/>
                  <a:chExt cx="21" cy="30"/>
                </a:xfrm>
              </p:grpSpPr>
              <p:sp>
                <p:nvSpPr>
                  <p:cNvPr id="61607" name="Freeform 167">
                    <a:extLst>
                      <a:ext uri="{FF2B5EF4-FFF2-40B4-BE49-F238E27FC236}">
                        <a16:creationId xmlns:a16="http://schemas.microsoft.com/office/drawing/2014/main" id="{0A33B0E9-CD1E-4B68-80A8-B099669818AE}"/>
                      </a:ext>
                    </a:extLst>
                  </p:cNvPr>
                  <p:cNvSpPr>
                    <a:spLocks/>
                  </p:cNvSpPr>
                  <p:nvPr/>
                </p:nvSpPr>
                <p:spPr bwMode="auto">
                  <a:xfrm>
                    <a:off x="1889" y="1892"/>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08" name="Freeform 168">
                    <a:extLst>
                      <a:ext uri="{FF2B5EF4-FFF2-40B4-BE49-F238E27FC236}">
                        <a16:creationId xmlns:a16="http://schemas.microsoft.com/office/drawing/2014/main" id="{1990DC85-E4AD-432D-B009-8BCED3EAE09D}"/>
                      </a:ext>
                    </a:extLst>
                  </p:cNvPr>
                  <p:cNvSpPr>
                    <a:spLocks/>
                  </p:cNvSpPr>
                  <p:nvPr/>
                </p:nvSpPr>
                <p:spPr bwMode="auto">
                  <a:xfrm>
                    <a:off x="1887" y="189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609" name="Freeform 169">
                  <a:extLst>
                    <a:ext uri="{FF2B5EF4-FFF2-40B4-BE49-F238E27FC236}">
                      <a16:creationId xmlns:a16="http://schemas.microsoft.com/office/drawing/2014/main" id="{59396CAE-2AF4-4491-B101-E20B3A1D69B3}"/>
                    </a:ext>
                  </a:extLst>
                </p:cNvPr>
                <p:cNvSpPr>
                  <a:spLocks/>
                </p:cNvSpPr>
                <p:nvPr/>
              </p:nvSpPr>
              <p:spPr bwMode="auto">
                <a:xfrm>
                  <a:off x="1887" y="1892"/>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92" name="Group 170">
                <a:extLst>
                  <a:ext uri="{FF2B5EF4-FFF2-40B4-BE49-F238E27FC236}">
                    <a16:creationId xmlns:a16="http://schemas.microsoft.com/office/drawing/2014/main" id="{7F80A3C3-B01A-4803-AA3A-35ABB2207EBF}"/>
                  </a:ext>
                </a:extLst>
              </p:cNvPr>
              <p:cNvGrpSpPr>
                <a:grpSpLocks/>
              </p:cNvGrpSpPr>
              <p:nvPr/>
            </p:nvGrpSpPr>
            <p:grpSpPr bwMode="auto">
              <a:xfrm>
                <a:off x="1910" y="1847"/>
                <a:ext cx="22" cy="33"/>
                <a:chOff x="1910" y="1847"/>
                <a:chExt cx="22" cy="33"/>
              </a:xfrm>
            </p:grpSpPr>
            <p:grpSp>
              <p:nvGrpSpPr>
                <p:cNvPr id="53617" name="Group 171">
                  <a:extLst>
                    <a:ext uri="{FF2B5EF4-FFF2-40B4-BE49-F238E27FC236}">
                      <a16:creationId xmlns:a16="http://schemas.microsoft.com/office/drawing/2014/main" id="{7D597E0F-999C-4AE7-A8ED-FAE420EFB640}"/>
                    </a:ext>
                  </a:extLst>
                </p:cNvPr>
                <p:cNvGrpSpPr>
                  <a:grpSpLocks/>
                </p:cNvGrpSpPr>
                <p:nvPr/>
              </p:nvGrpSpPr>
              <p:grpSpPr bwMode="auto">
                <a:xfrm>
                  <a:off x="1910" y="1847"/>
                  <a:ext cx="20" cy="32"/>
                  <a:chOff x="1910" y="1847"/>
                  <a:chExt cx="20" cy="32"/>
                </a:xfrm>
              </p:grpSpPr>
              <p:sp>
                <p:nvSpPr>
                  <p:cNvPr id="61612" name="Freeform 172">
                    <a:extLst>
                      <a:ext uri="{FF2B5EF4-FFF2-40B4-BE49-F238E27FC236}">
                        <a16:creationId xmlns:a16="http://schemas.microsoft.com/office/drawing/2014/main" id="{8FDB852E-55B3-4D31-8C04-6F4D1879C476}"/>
                      </a:ext>
                    </a:extLst>
                  </p:cNvPr>
                  <p:cNvSpPr>
                    <a:spLocks/>
                  </p:cNvSpPr>
                  <p:nvPr/>
                </p:nvSpPr>
                <p:spPr bwMode="auto">
                  <a:xfrm>
                    <a:off x="1910" y="1849"/>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13" name="Freeform 173">
                    <a:extLst>
                      <a:ext uri="{FF2B5EF4-FFF2-40B4-BE49-F238E27FC236}">
                        <a16:creationId xmlns:a16="http://schemas.microsoft.com/office/drawing/2014/main" id="{9087E6B6-5A46-4695-A0E1-16ABE7DC2144}"/>
                      </a:ext>
                    </a:extLst>
                  </p:cNvPr>
                  <p:cNvSpPr>
                    <a:spLocks/>
                  </p:cNvSpPr>
                  <p:nvPr/>
                </p:nvSpPr>
                <p:spPr bwMode="auto">
                  <a:xfrm>
                    <a:off x="1910" y="1847"/>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18" name="Group 174">
                  <a:extLst>
                    <a:ext uri="{FF2B5EF4-FFF2-40B4-BE49-F238E27FC236}">
                      <a16:creationId xmlns:a16="http://schemas.microsoft.com/office/drawing/2014/main" id="{1E1435A1-F81E-4E20-9ED2-9A748981D1E0}"/>
                    </a:ext>
                  </a:extLst>
                </p:cNvPr>
                <p:cNvGrpSpPr>
                  <a:grpSpLocks/>
                </p:cNvGrpSpPr>
                <p:nvPr/>
              </p:nvGrpSpPr>
              <p:grpSpPr bwMode="auto">
                <a:xfrm>
                  <a:off x="1911" y="1849"/>
                  <a:ext cx="21" cy="30"/>
                  <a:chOff x="1911" y="1849"/>
                  <a:chExt cx="21" cy="30"/>
                </a:xfrm>
              </p:grpSpPr>
              <p:sp>
                <p:nvSpPr>
                  <p:cNvPr id="61615" name="Freeform 175">
                    <a:extLst>
                      <a:ext uri="{FF2B5EF4-FFF2-40B4-BE49-F238E27FC236}">
                        <a16:creationId xmlns:a16="http://schemas.microsoft.com/office/drawing/2014/main" id="{8DD18BA1-3463-4671-AB8C-6B1BA959022D}"/>
                      </a:ext>
                    </a:extLst>
                  </p:cNvPr>
                  <p:cNvSpPr>
                    <a:spLocks/>
                  </p:cNvSpPr>
                  <p:nvPr/>
                </p:nvSpPr>
                <p:spPr bwMode="auto">
                  <a:xfrm>
                    <a:off x="1913" y="1851"/>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16" name="Freeform 176">
                    <a:extLst>
                      <a:ext uri="{FF2B5EF4-FFF2-40B4-BE49-F238E27FC236}">
                        <a16:creationId xmlns:a16="http://schemas.microsoft.com/office/drawing/2014/main" id="{F9F156AA-C607-44CC-8255-457CA046D52F}"/>
                      </a:ext>
                    </a:extLst>
                  </p:cNvPr>
                  <p:cNvSpPr>
                    <a:spLocks/>
                  </p:cNvSpPr>
                  <p:nvPr/>
                </p:nvSpPr>
                <p:spPr bwMode="auto">
                  <a:xfrm>
                    <a:off x="1911" y="1849"/>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617" name="Freeform 177">
                  <a:extLst>
                    <a:ext uri="{FF2B5EF4-FFF2-40B4-BE49-F238E27FC236}">
                      <a16:creationId xmlns:a16="http://schemas.microsoft.com/office/drawing/2014/main" id="{B05362F0-C50E-4F98-BAB9-2EAAA887D921}"/>
                    </a:ext>
                  </a:extLst>
                </p:cNvPr>
                <p:cNvSpPr>
                  <a:spLocks/>
                </p:cNvSpPr>
                <p:nvPr/>
              </p:nvSpPr>
              <p:spPr bwMode="auto">
                <a:xfrm>
                  <a:off x="1913" y="1851"/>
                  <a:ext cx="19" cy="29"/>
                </a:xfrm>
                <a:custGeom>
                  <a:avLst/>
                  <a:gdLst>
                    <a:gd name="T0" fmla="*/ 0 w 19"/>
                    <a:gd name="T1" fmla="*/ 0 h 29"/>
                    <a:gd name="T2" fmla="*/ 18 w 19"/>
                    <a:gd name="T3" fmla="*/ 0 h 29"/>
                    <a:gd name="T4" fmla="*/ 18 w 19"/>
                    <a:gd name="T5" fmla="*/ 28 h 29"/>
                    <a:gd name="T6" fmla="*/ 0 w 19"/>
                    <a:gd name="T7" fmla="*/ 28 h 29"/>
                    <a:gd name="T8" fmla="*/ 0 w 19"/>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0"/>
                      </a:moveTo>
                      <a:lnTo>
                        <a:pt x="18" y="0"/>
                      </a:lnTo>
                      <a:lnTo>
                        <a:pt x="18"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93" name="Group 178">
                <a:extLst>
                  <a:ext uri="{FF2B5EF4-FFF2-40B4-BE49-F238E27FC236}">
                    <a16:creationId xmlns:a16="http://schemas.microsoft.com/office/drawing/2014/main" id="{C78A9C43-38E6-494B-94A5-0417945AC3A6}"/>
                  </a:ext>
                </a:extLst>
              </p:cNvPr>
              <p:cNvGrpSpPr>
                <a:grpSpLocks/>
              </p:cNvGrpSpPr>
              <p:nvPr/>
            </p:nvGrpSpPr>
            <p:grpSpPr bwMode="auto">
              <a:xfrm>
                <a:off x="1910" y="1887"/>
                <a:ext cx="22" cy="35"/>
                <a:chOff x="1910" y="1887"/>
                <a:chExt cx="22" cy="35"/>
              </a:xfrm>
            </p:grpSpPr>
            <p:grpSp>
              <p:nvGrpSpPr>
                <p:cNvPr id="53610" name="Group 179">
                  <a:extLst>
                    <a:ext uri="{FF2B5EF4-FFF2-40B4-BE49-F238E27FC236}">
                      <a16:creationId xmlns:a16="http://schemas.microsoft.com/office/drawing/2014/main" id="{5623A2BA-4B2E-4399-956E-9E7A4F3ECAD6}"/>
                    </a:ext>
                  </a:extLst>
                </p:cNvPr>
                <p:cNvGrpSpPr>
                  <a:grpSpLocks/>
                </p:cNvGrpSpPr>
                <p:nvPr/>
              </p:nvGrpSpPr>
              <p:grpSpPr bwMode="auto">
                <a:xfrm>
                  <a:off x="1910" y="1887"/>
                  <a:ext cx="20" cy="31"/>
                  <a:chOff x="1910" y="1887"/>
                  <a:chExt cx="20" cy="31"/>
                </a:xfrm>
              </p:grpSpPr>
              <p:sp>
                <p:nvSpPr>
                  <p:cNvPr id="61620" name="Freeform 180">
                    <a:extLst>
                      <a:ext uri="{FF2B5EF4-FFF2-40B4-BE49-F238E27FC236}">
                        <a16:creationId xmlns:a16="http://schemas.microsoft.com/office/drawing/2014/main" id="{7D23E0B8-97F3-47EE-AA6E-3956E3FFE7FA}"/>
                      </a:ext>
                    </a:extLst>
                  </p:cNvPr>
                  <p:cNvSpPr>
                    <a:spLocks/>
                  </p:cNvSpPr>
                  <p:nvPr/>
                </p:nvSpPr>
                <p:spPr bwMode="auto">
                  <a:xfrm>
                    <a:off x="1910" y="1888"/>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21" name="Freeform 181">
                    <a:extLst>
                      <a:ext uri="{FF2B5EF4-FFF2-40B4-BE49-F238E27FC236}">
                        <a16:creationId xmlns:a16="http://schemas.microsoft.com/office/drawing/2014/main" id="{1F8FE72E-33C8-4216-8FBE-CB1177B2B34E}"/>
                      </a:ext>
                    </a:extLst>
                  </p:cNvPr>
                  <p:cNvSpPr>
                    <a:spLocks/>
                  </p:cNvSpPr>
                  <p:nvPr/>
                </p:nvSpPr>
                <p:spPr bwMode="auto">
                  <a:xfrm>
                    <a:off x="1910" y="1887"/>
                    <a:ext cx="20" cy="29"/>
                  </a:xfrm>
                  <a:custGeom>
                    <a:avLst/>
                    <a:gdLst>
                      <a:gd name="T0" fmla="*/ 0 w 20"/>
                      <a:gd name="T1" fmla="*/ 28 h 29"/>
                      <a:gd name="T2" fmla="*/ 19 w 20"/>
                      <a:gd name="T3" fmla="*/ 28 h 29"/>
                      <a:gd name="T4" fmla="*/ 19 w 20"/>
                      <a:gd name="T5" fmla="*/ 0 h 29"/>
                      <a:gd name="T6" fmla="*/ 0 w 20"/>
                      <a:gd name="T7" fmla="*/ 0 h 29"/>
                      <a:gd name="T8" fmla="*/ 0 w 20"/>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28"/>
                        </a:moveTo>
                        <a:lnTo>
                          <a:pt x="19" y="28"/>
                        </a:lnTo>
                        <a:lnTo>
                          <a:pt x="19"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11" name="Group 182">
                  <a:extLst>
                    <a:ext uri="{FF2B5EF4-FFF2-40B4-BE49-F238E27FC236}">
                      <a16:creationId xmlns:a16="http://schemas.microsoft.com/office/drawing/2014/main" id="{A0871A0F-B8A2-4264-A14C-C173C58EAA6D}"/>
                    </a:ext>
                  </a:extLst>
                </p:cNvPr>
                <p:cNvGrpSpPr>
                  <a:grpSpLocks/>
                </p:cNvGrpSpPr>
                <p:nvPr/>
              </p:nvGrpSpPr>
              <p:grpSpPr bwMode="auto">
                <a:xfrm>
                  <a:off x="1911" y="1892"/>
                  <a:ext cx="21" cy="30"/>
                  <a:chOff x="1911" y="1892"/>
                  <a:chExt cx="21" cy="30"/>
                </a:xfrm>
              </p:grpSpPr>
              <p:sp>
                <p:nvSpPr>
                  <p:cNvPr id="61623" name="Freeform 183">
                    <a:extLst>
                      <a:ext uri="{FF2B5EF4-FFF2-40B4-BE49-F238E27FC236}">
                        <a16:creationId xmlns:a16="http://schemas.microsoft.com/office/drawing/2014/main" id="{F717A1D7-0A7A-4536-8BB4-0639DF09175D}"/>
                      </a:ext>
                    </a:extLst>
                  </p:cNvPr>
                  <p:cNvSpPr>
                    <a:spLocks/>
                  </p:cNvSpPr>
                  <p:nvPr/>
                </p:nvSpPr>
                <p:spPr bwMode="auto">
                  <a:xfrm>
                    <a:off x="1913" y="1892"/>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24" name="Freeform 184">
                    <a:extLst>
                      <a:ext uri="{FF2B5EF4-FFF2-40B4-BE49-F238E27FC236}">
                        <a16:creationId xmlns:a16="http://schemas.microsoft.com/office/drawing/2014/main" id="{B62CDF56-04DE-46EA-ADC8-FF92F80536E9}"/>
                      </a:ext>
                    </a:extLst>
                  </p:cNvPr>
                  <p:cNvSpPr>
                    <a:spLocks/>
                  </p:cNvSpPr>
                  <p:nvPr/>
                </p:nvSpPr>
                <p:spPr bwMode="auto">
                  <a:xfrm>
                    <a:off x="1911" y="189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625" name="Freeform 185">
                  <a:extLst>
                    <a:ext uri="{FF2B5EF4-FFF2-40B4-BE49-F238E27FC236}">
                      <a16:creationId xmlns:a16="http://schemas.microsoft.com/office/drawing/2014/main" id="{0B40EFFB-219A-4AB4-9E18-E2E0659071E6}"/>
                    </a:ext>
                  </a:extLst>
                </p:cNvPr>
                <p:cNvSpPr>
                  <a:spLocks/>
                </p:cNvSpPr>
                <p:nvPr/>
              </p:nvSpPr>
              <p:spPr bwMode="auto">
                <a:xfrm>
                  <a:off x="1913" y="189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94" name="Group 186">
                <a:extLst>
                  <a:ext uri="{FF2B5EF4-FFF2-40B4-BE49-F238E27FC236}">
                    <a16:creationId xmlns:a16="http://schemas.microsoft.com/office/drawing/2014/main" id="{1B004565-F8F0-4991-9BCF-D66341CF9A9F}"/>
                  </a:ext>
                </a:extLst>
              </p:cNvPr>
              <p:cNvGrpSpPr>
                <a:grpSpLocks/>
              </p:cNvGrpSpPr>
              <p:nvPr/>
            </p:nvGrpSpPr>
            <p:grpSpPr bwMode="auto">
              <a:xfrm>
                <a:off x="1934" y="1847"/>
                <a:ext cx="24" cy="33"/>
                <a:chOff x="1934" y="1847"/>
                <a:chExt cx="24" cy="33"/>
              </a:xfrm>
            </p:grpSpPr>
            <p:grpSp>
              <p:nvGrpSpPr>
                <p:cNvPr id="53603" name="Group 187">
                  <a:extLst>
                    <a:ext uri="{FF2B5EF4-FFF2-40B4-BE49-F238E27FC236}">
                      <a16:creationId xmlns:a16="http://schemas.microsoft.com/office/drawing/2014/main" id="{687909FD-5B3D-46C8-8F0E-09AA7DF37262}"/>
                    </a:ext>
                  </a:extLst>
                </p:cNvPr>
                <p:cNvGrpSpPr>
                  <a:grpSpLocks/>
                </p:cNvGrpSpPr>
                <p:nvPr/>
              </p:nvGrpSpPr>
              <p:grpSpPr bwMode="auto">
                <a:xfrm>
                  <a:off x="1934" y="1847"/>
                  <a:ext cx="21" cy="32"/>
                  <a:chOff x="1934" y="1847"/>
                  <a:chExt cx="21" cy="32"/>
                </a:xfrm>
              </p:grpSpPr>
              <p:sp>
                <p:nvSpPr>
                  <p:cNvPr id="61628" name="Freeform 188">
                    <a:extLst>
                      <a:ext uri="{FF2B5EF4-FFF2-40B4-BE49-F238E27FC236}">
                        <a16:creationId xmlns:a16="http://schemas.microsoft.com/office/drawing/2014/main" id="{341A1A7E-50A8-472A-BFB1-EF1C59A62BD0}"/>
                      </a:ext>
                    </a:extLst>
                  </p:cNvPr>
                  <p:cNvSpPr>
                    <a:spLocks/>
                  </p:cNvSpPr>
                  <p:nvPr/>
                </p:nvSpPr>
                <p:spPr bwMode="auto">
                  <a:xfrm>
                    <a:off x="1935" y="1849"/>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29" name="Freeform 189">
                    <a:extLst>
                      <a:ext uri="{FF2B5EF4-FFF2-40B4-BE49-F238E27FC236}">
                        <a16:creationId xmlns:a16="http://schemas.microsoft.com/office/drawing/2014/main" id="{0FED162D-69FD-479A-8715-E352AEDE5B6B}"/>
                      </a:ext>
                    </a:extLst>
                  </p:cNvPr>
                  <p:cNvSpPr>
                    <a:spLocks/>
                  </p:cNvSpPr>
                  <p:nvPr/>
                </p:nvSpPr>
                <p:spPr bwMode="auto">
                  <a:xfrm>
                    <a:off x="1934" y="1847"/>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604" name="Group 190">
                  <a:extLst>
                    <a:ext uri="{FF2B5EF4-FFF2-40B4-BE49-F238E27FC236}">
                      <a16:creationId xmlns:a16="http://schemas.microsoft.com/office/drawing/2014/main" id="{5B9B3587-8E14-4C03-97CB-406A147B22AF}"/>
                    </a:ext>
                  </a:extLst>
                </p:cNvPr>
                <p:cNvGrpSpPr>
                  <a:grpSpLocks/>
                </p:cNvGrpSpPr>
                <p:nvPr/>
              </p:nvGrpSpPr>
              <p:grpSpPr bwMode="auto">
                <a:xfrm>
                  <a:off x="1936" y="1849"/>
                  <a:ext cx="22" cy="30"/>
                  <a:chOff x="1936" y="1849"/>
                  <a:chExt cx="22" cy="30"/>
                </a:xfrm>
              </p:grpSpPr>
              <p:sp>
                <p:nvSpPr>
                  <p:cNvPr id="61631" name="Freeform 191">
                    <a:extLst>
                      <a:ext uri="{FF2B5EF4-FFF2-40B4-BE49-F238E27FC236}">
                        <a16:creationId xmlns:a16="http://schemas.microsoft.com/office/drawing/2014/main" id="{6DFDF4AB-6D0C-4920-A276-A93012014B95}"/>
                      </a:ext>
                    </a:extLst>
                  </p:cNvPr>
                  <p:cNvSpPr>
                    <a:spLocks/>
                  </p:cNvSpPr>
                  <p:nvPr/>
                </p:nvSpPr>
                <p:spPr bwMode="auto">
                  <a:xfrm>
                    <a:off x="1939" y="1851"/>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32" name="Freeform 192">
                    <a:extLst>
                      <a:ext uri="{FF2B5EF4-FFF2-40B4-BE49-F238E27FC236}">
                        <a16:creationId xmlns:a16="http://schemas.microsoft.com/office/drawing/2014/main" id="{ED5436E0-24F8-4FD7-91EB-2E2DBAA524A7}"/>
                      </a:ext>
                    </a:extLst>
                  </p:cNvPr>
                  <p:cNvSpPr>
                    <a:spLocks/>
                  </p:cNvSpPr>
                  <p:nvPr/>
                </p:nvSpPr>
                <p:spPr bwMode="auto">
                  <a:xfrm>
                    <a:off x="1936" y="1849"/>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633" name="Freeform 193">
                  <a:extLst>
                    <a:ext uri="{FF2B5EF4-FFF2-40B4-BE49-F238E27FC236}">
                      <a16:creationId xmlns:a16="http://schemas.microsoft.com/office/drawing/2014/main" id="{B77E8DFA-C109-49BF-9D7B-6043AF6CAD04}"/>
                    </a:ext>
                  </a:extLst>
                </p:cNvPr>
                <p:cNvSpPr>
                  <a:spLocks/>
                </p:cNvSpPr>
                <p:nvPr/>
              </p:nvSpPr>
              <p:spPr bwMode="auto">
                <a:xfrm>
                  <a:off x="1936" y="1851"/>
                  <a:ext cx="20" cy="29"/>
                </a:xfrm>
                <a:custGeom>
                  <a:avLst/>
                  <a:gdLst>
                    <a:gd name="T0" fmla="*/ 0 w 20"/>
                    <a:gd name="T1" fmla="*/ 0 h 29"/>
                    <a:gd name="T2" fmla="*/ 19 w 20"/>
                    <a:gd name="T3" fmla="*/ 0 h 29"/>
                    <a:gd name="T4" fmla="*/ 19 w 20"/>
                    <a:gd name="T5" fmla="*/ 28 h 29"/>
                    <a:gd name="T6" fmla="*/ 0 w 20"/>
                    <a:gd name="T7" fmla="*/ 28 h 29"/>
                    <a:gd name="T8" fmla="*/ 0 w 20"/>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0"/>
                      </a:moveTo>
                      <a:lnTo>
                        <a:pt x="19" y="0"/>
                      </a:lnTo>
                      <a:lnTo>
                        <a:pt x="19"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95" name="Group 194">
                <a:extLst>
                  <a:ext uri="{FF2B5EF4-FFF2-40B4-BE49-F238E27FC236}">
                    <a16:creationId xmlns:a16="http://schemas.microsoft.com/office/drawing/2014/main" id="{101F2541-8A65-482F-9388-2BBDF4615FDD}"/>
                  </a:ext>
                </a:extLst>
              </p:cNvPr>
              <p:cNvGrpSpPr>
                <a:grpSpLocks/>
              </p:cNvGrpSpPr>
              <p:nvPr/>
            </p:nvGrpSpPr>
            <p:grpSpPr bwMode="auto">
              <a:xfrm>
                <a:off x="1934" y="1887"/>
                <a:ext cx="24" cy="35"/>
                <a:chOff x="1934" y="1887"/>
                <a:chExt cx="24" cy="35"/>
              </a:xfrm>
            </p:grpSpPr>
            <p:grpSp>
              <p:nvGrpSpPr>
                <p:cNvPr id="53596" name="Group 195">
                  <a:extLst>
                    <a:ext uri="{FF2B5EF4-FFF2-40B4-BE49-F238E27FC236}">
                      <a16:creationId xmlns:a16="http://schemas.microsoft.com/office/drawing/2014/main" id="{678E1CD0-F967-4156-915F-9BC82049DE8C}"/>
                    </a:ext>
                  </a:extLst>
                </p:cNvPr>
                <p:cNvGrpSpPr>
                  <a:grpSpLocks/>
                </p:cNvGrpSpPr>
                <p:nvPr/>
              </p:nvGrpSpPr>
              <p:grpSpPr bwMode="auto">
                <a:xfrm>
                  <a:off x="1934" y="1887"/>
                  <a:ext cx="21" cy="31"/>
                  <a:chOff x="1934" y="1887"/>
                  <a:chExt cx="21" cy="31"/>
                </a:xfrm>
              </p:grpSpPr>
              <p:sp>
                <p:nvSpPr>
                  <p:cNvPr id="61636" name="Freeform 196">
                    <a:extLst>
                      <a:ext uri="{FF2B5EF4-FFF2-40B4-BE49-F238E27FC236}">
                        <a16:creationId xmlns:a16="http://schemas.microsoft.com/office/drawing/2014/main" id="{BC56C7CB-5577-44F7-9887-9F30D57D4E25}"/>
                      </a:ext>
                    </a:extLst>
                  </p:cNvPr>
                  <p:cNvSpPr>
                    <a:spLocks/>
                  </p:cNvSpPr>
                  <p:nvPr/>
                </p:nvSpPr>
                <p:spPr bwMode="auto">
                  <a:xfrm>
                    <a:off x="1935" y="1888"/>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37" name="Freeform 197">
                    <a:extLst>
                      <a:ext uri="{FF2B5EF4-FFF2-40B4-BE49-F238E27FC236}">
                        <a16:creationId xmlns:a16="http://schemas.microsoft.com/office/drawing/2014/main" id="{60F8FDC1-C4F6-45F3-9669-5DF287DBC357}"/>
                      </a:ext>
                    </a:extLst>
                  </p:cNvPr>
                  <p:cNvSpPr>
                    <a:spLocks/>
                  </p:cNvSpPr>
                  <p:nvPr/>
                </p:nvSpPr>
                <p:spPr bwMode="auto">
                  <a:xfrm>
                    <a:off x="1934" y="1887"/>
                    <a:ext cx="19" cy="29"/>
                  </a:xfrm>
                  <a:custGeom>
                    <a:avLst/>
                    <a:gdLst>
                      <a:gd name="T0" fmla="*/ 0 w 19"/>
                      <a:gd name="T1" fmla="*/ 28 h 29"/>
                      <a:gd name="T2" fmla="*/ 18 w 19"/>
                      <a:gd name="T3" fmla="*/ 28 h 29"/>
                      <a:gd name="T4" fmla="*/ 18 w 19"/>
                      <a:gd name="T5" fmla="*/ 0 h 29"/>
                      <a:gd name="T6" fmla="*/ 0 w 19"/>
                      <a:gd name="T7" fmla="*/ 0 h 29"/>
                      <a:gd name="T8" fmla="*/ 0 w 19"/>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8"/>
                        </a:moveTo>
                        <a:lnTo>
                          <a:pt x="18" y="28"/>
                        </a:lnTo>
                        <a:lnTo>
                          <a:pt x="18"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97" name="Group 198">
                  <a:extLst>
                    <a:ext uri="{FF2B5EF4-FFF2-40B4-BE49-F238E27FC236}">
                      <a16:creationId xmlns:a16="http://schemas.microsoft.com/office/drawing/2014/main" id="{4245874A-8884-4EC9-8395-29F03E0FE787}"/>
                    </a:ext>
                  </a:extLst>
                </p:cNvPr>
                <p:cNvGrpSpPr>
                  <a:grpSpLocks/>
                </p:cNvGrpSpPr>
                <p:nvPr/>
              </p:nvGrpSpPr>
              <p:grpSpPr bwMode="auto">
                <a:xfrm>
                  <a:off x="1936" y="1892"/>
                  <a:ext cx="22" cy="30"/>
                  <a:chOff x="1936" y="1892"/>
                  <a:chExt cx="22" cy="30"/>
                </a:xfrm>
              </p:grpSpPr>
              <p:sp>
                <p:nvSpPr>
                  <p:cNvPr id="61639" name="Freeform 199">
                    <a:extLst>
                      <a:ext uri="{FF2B5EF4-FFF2-40B4-BE49-F238E27FC236}">
                        <a16:creationId xmlns:a16="http://schemas.microsoft.com/office/drawing/2014/main" id="{87E4708B-DBE2-4452-921B-D9AC2F4B2B15}"/>
                      </a:ext>
                    </a:extLst>
                  </p:cNvPr>
                  <p:cNvSpPr>
                    <a:spLocks/>
                  </p:cNvSpPr>
                  <p:nvPr/>
                </p:nvSpPr>
                <p:spPr bwMode="auto">
                  <a:xfrm>
                    <a:off x="1939" y="1892"/>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40" name="Freeform 200">
                    <a:extLst>
                      <a:ext uri="{FF2B5EF4-FFF2-40B4-BE49-F238E27FC236}">
                        <a16:creationId xmlns:a16="http://schemas.microsoft.com/office/drawing/2014/main" id="{54C9CCCE-D326-4520-AE97-442537608AAE}"/>
                      </a:ext>
                    </a:extLst>
                  </p:cNvPr>
                  <p:cNvSpPr>
                    <a:spLocks/>
                  </p:cNvSpPr>
                  <p:nvPr/>
                </p:nvSpPr>
                <p:spPr bwMode="auto">
                  <a:xfrm>
                    <a:off x="1936" y="189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641" name="Freeform 201">
                  <a:extLst>
                    <a:ext uri="{FF2B5EF4-FFF2-40B4-BE49-F238E27FC236}">
                      <a16:creationId xmlns:a16="http://schemas.microsoft.com/office/drawing/2014/main" id="{28500CE1-D86A-42FB-8B5E-6DEB40E094F7}"/>
                    </a:ext>
                  </a:extLst>
                </p:cNvPr>
                <p:cNvSpPr>
                  <a:spLocks/>
                </p:cNvSpPr>
                <p:nvPr/>
              </p:nvSpPr>
              <p:spPr bwMode="auto">
                <a:xfrm>
                  <a:off x="1936" y="1892"/>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sp>
        <p:nvSpPr>
          <p:cNvPr id="61642" name="Rectangle 202">
            <a:extLst>
              <a:ext uri="{FF2B5EF4-FFF2-40B4-BE49-F238E27FC236}">
                <a16:creationId xmlns:a16="http://schemas.microsoft.com/office/drawing/2014/main" id="{D8B206D0-6EF2-4ACD-AFEB-7E2DEC9AE583}"/>
              </a:ext>
            </a:extLst>
          </p:cNvPr>
          <p:cNvSpPr>
            <a:spLocks noChangeArrowheads="1"/>
          </p:cNvSpPr>
          <p:nvPr/>
        </p:nvSpPr>
        <p:spPr bwMode="auto">
          <a:xfrm>
            <a:off x="1722438" y="2317750"/>
            <a:ext cx="110807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lnSpc>
                <a:spcPct val="90000"/>
              </a:lnSpc>
              <a:defRPr/>
            </a:pPr>
            <a:r>
              <a:rPr lang="en-US" altLang="en-US" sz="1400" b="1">
                <a:solidFill>
                  <a:schemeClr val="tx2"/>
                </a:solidFill>
                <a:latin typeface="Arial" charset="0"/>
                <a:cs typeface="Angsana New" charset="0"/>
              </a:rPr>
              <a:t>hub/switch</a:t>
            </a:r>
          </a:p>
        </p:txBody>
      </p:sp>
      <p:sp>
        <p:nvSpPr>
          <p:cNvPr id="61643" name="Line 203">
            <a:extLst>
              <a:ext uri="{FF2B5EF4-FFF2-40B4-BE49-F238E27FC236}">
                <a16:creationId xmlns:a16="http://schemas.microsoft.com/office/drawing/2014/main" id="{7DFCDEE3-93B1-4DF3-AEF2-0403F2AFFD20}"/>
              </a:ext>
            </a:extLst>
          </p:cNvPr>
          <p:cNvSpPr>
            <a:spLocks noChangeShapeType="1"/>
          </p:cNvSpPr>
          <p:nvPr/>
        </p:nvSpPr>
        <p:spPr bwMode="auto">
          <a:xfrm flipV="1">
            <a:off x="2668588" y="3565525"/>
            <a:ext cx="377825" cy="149225"/>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644" name="Line 204">
            <a:extLst>
              <a:ext uri="{FF2B5EF4-FFF2-40B4-BE49-F238E27FC236}">
                <a16:creationId xmlns:a16="http://schemas.microsoft.com/office/drawing/2014/main" id="{AAD14AE0-72A3-487B-BBD0-AE00978AA7D7}"/>
              </a:ext>
            </a:extLst>
          </p:cNvPr>
          <p:cNvSpPr>
            <a:spLocks noChangeShapeType="1"/>
          </p:cNvSpPr>
          <p:nvPr/>
        </p:nvSpPr>
        <p:spPr bwMode="auto">
          <a:xfrm>
            <a:off x="2670175" y="3716338"/>
            <a:ext cx="377825"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645" name="Line 205">
            <a:extLst>
              <a:ext uri="{FF2B5EF4-FFF2-40B4-BE49-F238E27FC236}">
                <a16:creationId xmlns:a16="http://schemas.microsoft.com/office/drawing/2014/main" id="{D5CE4A44-B724-4081-A104-FEEB06921325}"/>
              </a:ext>
            </a:extLst>
          </p:cNvPr>
          <p:cNvSpPr>
            <a:spLocks noChangeShapeType="1"/>
          </p:cNvSpPr>
          <p:nvPr/>
        </p:nvSpPr>
        <p:spPr bwMode="auto">
          <a:xfrm>
            <a:off x="2670175" y="3719513"/>
            <a:ext cx="377825" cy="149225"/>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4845" name="Group 207">
            <a:extLst>
              <a:ext uri="{FF2B5EF4-FFF2-40B4-BE49-F238E27FC236}">
                <a16:creationId xmlns:a16="http://schemas.microsoft.com/office/drawing/2014/main" id="{09DBFDB9-2153-403D-A7F4-9FE4EF02D7B1}"/>
              </a:ext>
            </a:extLst>
          </p:cNvPr>
          <p:cNvGrpSpPr>
            <a:grpSpLocks/>
          </p:cNvGrpSpPr>
          <p:nvPr/>
        </p:nvGrpSpPr>
        <p:grpSpPr bwMode="auto">
          <a:xfrm>
            <a:off x="2119313" y="3633788"/>
            <a:ext cx="582612" cy="198437"/>
            <a:chOff x="1672" y="2467"/>
            <a:chExt cx="367" cy="125"/>
          </a:xfrm>
        </p:grpSpPr>
        <p:sp>
          <p:nvSpPr>
            <p:cNvPr id="61648" name="Freeform 208">
              <a:extLst>
                <a:ext uri="{FF2B5EF4-FFF2-40B4-BE49-F238E27FC236}">
                  <a16:creationId xmlns:a16="http://schemas.microsoft.com/office/drawing/2014/main" id="{4027A54D-2FDC-47E7-BAFD-A55A87D2DEFC}"/>
                </a:ext>
              </a:extLst>
            </p:cNvPr>
            <p:cNvSpPr>
              <a:spLocks/>
            </p:cNvSpPr>
            <p:nvPr/>
          </p:nvSpPr>
          <p:spPr bwMode="auto">
            <a:xfrm>
              <a:off x="1672" y="2467"/>
              <a:ext cx="359" cy="30"/>
            </a:xfrm>
            <a:custGeom>
              <a:avLst/>
              <a:gdLst>
                <a:gd name="T0" fmla="*/ 358 w 359"/>
                <a:gd name="T1" fmla="*/ 29 h 30"/>
                <a:gd name="T2" fmla="*/ 26 w 359"/>
                <a:gd name="T3" fmla="*/ 29 h 30"/>
                <a:gd name="T4" fmla="*/ 0 w 359"/>
                <a:gd name="T5" fmla="*/ 0 h 30"/>
                <a:gd name="T6" fmla="*/ 332 w 359"/>
                <a:gd name="T7" fmla="*/ 0 h 30"/>
                <a:gd name="T8" fmla="*/ 358 w 35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 h="30">
                  <a:moveTo>
                    <a:pt x="358" y="29"/>
                  </a:moveTo>
                  <a:lnTo>
                    <a:pt x="26" y="29"/>
                  </a:lnTo>
                  <a:lnTo>
                    <a:pt x="0" y="0"/>
                  </a:lnTo>
                  <a:lnTo>
                    <a:pt x="332" y="0"/>
                  </a:lnTo>
                  <a:lnTo>
                    <a:pt x="358" y="29"/>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49" name="Freeform 209">
              <a:extLst>
                <a:ext uri="{FF2B5EF4-FFF2-40B4-BE49-F238E27FC236}">
                  <a16:creationId xmlns:a16="http://schemas.microsoft.com/office/drawing/2014/main" id="{7029A8EA-C42B-4B4E-B83C-3D1374DD7000}"/>
                </a:ext>
              </a:extLst>
            </p:cNvPr>
            <p:cNvSpPr>
              <a:spLocks/>
            </p:cNvSpPr>
            <p:nvPr/>
          </p:nvSpPr>
          <p:spPr bwMode="auto">
            <a:xfrm>
              <a:off x="1673" y="2467"/>
              <a:ext cx="21" cy="118"/>
            </a:xfrm>
            <a:custGeom>
              <a:avLst/>
              <a:gdLst>
                <a:gd name="T0" fmla="*/ 20 w 21"/>
                <a:gd name="T1" fmla="*/ 28 h 118"/>
                <a:gd name="T2" fmla="*/ 20 w 21"/>
                <a:gd name="T3" fmla="*/ 117 h 118"/>
                <a:gd name="T4" fmla="*/ 0 w 21"/>
                <a:gd name="T5" fmla="*/ 88 h 118"/>
                <a:gd name="T6" fmla="*/ 0 w 21"/>
                <a:gd name="T7" fmla="*/ 0 h 118"/>
                <a:gd name="T8" fmla="*/ 20 w 21"/>
                <a:gd name="T9" fmla="*/ 28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18">
                  <a:moveTo>
                    <a:pt x="20" y="28"/>
                  </a:moveTo>
                  <a:lnTo>
                    <a:pt x="20" y="117"/>
                  </a:lnTo>
                  <a:lnTo>
                    <a:pt x="0" y="88"/>
                  </a:lnTo>
                  <a:lnTo>
                    <a:pt x="0" y="0"/>
                  </a:lnTo>
                  <a:lnTo>
                    <a:pt x="20" y="2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50" name="Freeform 210">
              <a:extLst>
                <a:ext uri="{FF2B5EF4-FFF2-40B4-BE49-F238E27FC236}">
                  <a16:creationId xmlns:a16="http://schemas.microsoft.com/office/drawing/2014/main" id="{A0A2C3AB-2617-408D-A138-836EBFB4527E}"/>
                </a:ext>
              </a:extLst>
            </p:cNvPr>
            <p:cNvSpPr>
              <a:spLocks/>
            </p:cNvSpPr>
            <p:nvPr/>
          </p:nvSpPr>
          <p:spPr bwMode="auto">
            <a:xfrm>
              <a:off x="1694" y="2498"/>
              <a:ext cx="345" cy="87"/>
            </a:xfrm>
            <a:custGeom>
              <a:avLst/>
              <a:gdLst>
                <a:gd name="T0" fmla="*/ 0 w 345"/>
                <a:gd name="T1" fmla="*/ 86 h 87"/>
                <a:gd name="T2" fmla="*/ 344 w 345"/>
                <a:gd name="T3" fmla="*/ 86 h 87"/>
                <a:gd name="T4" fmla="*/ 344 w 345"/>
                <a:gd name="T5" fmla="*/ 0 h 87"/>
                <a:gd name="T6" fmla="*/ 0 w 345"/>
                <a:gd name="T7" fmla="*/ 0 h 87"/>
                <a:gd name="T8" fmla="*/ 0 w 345"/>
                <a:gd name="T9" fmla="*/ 8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87">
                  <a:moveTo>
                    <a:pt x="0" y="86"/>
                  </a:moveTo>
                  <a:lnTo>
                    <a:pt x="344" y="86"/>
                  </a:lnTo>
                  <a:lnTo>
                    <a:pt x="344" y="0"/>
                  </a:lnTo>
                  <a:lnTo>
                    <a:pt x="0" y="0"/>
                  </a:lnTo>
                  <a:lnTo>
                    <a:pt x="0" y="86"/>
                  </a:lnTo>
                </a:path>
              </a:pathLst>
            </a:custGeom>
            <a:solidFill>
              <a:srgbClr val="BCB7A4"/>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51" name="Freeform 211">
              <a:extLst>
                <a:ext uri="{FF2B5EF4-FFF2-40B4-BE49-F238E27FC236}">
                  <a16:creationId xmlns:a16="http://schemas.microsoft.com/office/drawing/2014/main" id="{33198D38-05AF-4A2A-922F-974A0ADFD8C0}"/>
                </a:ext>
              </a:extLst>
            </p:cNvPr>
            <p:cNvSpPr>
              <a:spLocks/>
            </p:cNvSpPr>
            <p:nvPr/>
          </p:nvSpPr>
          <p:spPr bwMode="auto">
            <a:xfrm>
              <a:off x="1880" y="2519"/>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52" name="Freeform 212">
              <a:extLst>
                <a:ext uri="{FF2B5EF4-FFF2-40B4-BE49-F238E27FC236}">
                  <a16:creationId xmlns:a16="http://schemas.microsoft.com/office/drawing/2014/main" id="{B0AFDFC7-BF6B-43D7-908E-E4D8569D5017}"/>
                </a:ext>
              </a:extLst>
            </p:cNvPr>
            <p:cNvSpPr>
              <a:spLocks/>
            </p:cNvSpPr>
            <p:nvPr/>
          </p:nvSpPr>
          <p:spPr bwMode="auto">
            <a:xfrm>
              <a:off x="1712" y="2510"/>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365FB"/>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53" name="Freeform 213">
              <a:extLst>
                <a:ext uri="{FF2B5EF4-FFF2-40B4-BE49-F238E27FC236}">
                  <a16:creationId xmlns:a16="http://schemas.microsoft.com/office/drawing/2014/main" id="{54E05A48-F072-48F7-A61F-A3B646AFB300}"/>
                </a:ext>
              </a:extLst>
            </p:cNvPr>
            <p:cNvSpPr>
              <a:spLocks/>
            </p:cNvSpPr>
            <p:nvPr/>
          </p:nvSpPr>
          <p:spPr bwMode="auto">
            <a:xfrm>
              <a:off x="1713"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54" name="Freeform 214">
              <a:extLst>
                <a:ext uri="{FF2B5EF4-FFF2-40B4-BE49-F238E27FC236}">
                  <a16:creationId xmlns:a16="http://schemas.microsoft.com/office/drawing/2014/main" id="{BD9F97BD-893E-42DE-8AC6-8EDC20B01700}"/>
                </a:ext>
              </a:extLst>
            </p:cNvPr>
            <p:cNvSpPr>
              <a:spLocks/>
            </p:cNvSpPr>
            <p:nvPr/>
          </p:nvSpPr>
          <p:spPr bwMode="auto">
            <a:xfrm>
              <a:off x="1738"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55" name="Freeform 215">
              <a:extLst>
                <a:ext uri="{FF2B5EF4-FFF2-40B4-BE49-F238E27FC236}">
                  <a16:creationId xmlns:a16="http://schemas.microsoft.com/office/drawing/2014/main" id="{13E65AA5-D572-4C37-9C4D-268DA66037B3}"/>
                </a:ext>
              </a:extLst>
            </p:cNvPr>
            <p:cNvSpPr>
              <a:spLocks/>
            </p:cNvSpPr>
            <p:nvPr/>
          </p:nvSpPr>
          <p:spPr bwMode="auto">
            <a:xfrm>
              <a:off x="1922"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56" name="Freeform 216">
              <a:extLst>
                <a:ext uri="{FF2B5EF4-FFF2-40B4-BE49-F238E27FC236}">
                  <a16:creationId xmlns:a16="http://schemas.microsoft.com/office/drawing/2014/main" id="{EEAD86B2-A2B9-47A2-B43E-7FDC329A0D75}"/>
                </a:ext>
              </a:extLst>
            </p:cNvPr>
            <p:cNvSpPr>
              <a:spLocks/>
            </p:cNvSpPr>
            <p:nvPr/>
          </p:nvSpPr>
          <p:spPr bwMode="auto">
            <a:xfrm>
              <a:off x="1910" y="2519"/>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57" name="Line 217">
              <a:extLst>
                <a:ext uri="{FF2B5EF4-FFF2-40B4-BE49-F238E27FC236}">
                  <a16:creationId xmlns:a16="http://schemas.microsoft.com/office/drawing/2014/main" id="{1732606E-AAAE-4BE9-9985-7C72C9FCD9C5}"/>
                </a:ext>
              </a:extLst>
            </p:cNvPr>
            <p:cNvSpPr>
              <a:spLocks noChangeShapeType="1"/>
            </p:cNvSpPr>
            <p:nvPr/>
          </p:nvSpPr>
          <p:spPr bwMode="auto">
            <a:xfrm>
              <a:off x="1720" y="2555"/>
              <a:ext cx="206"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658" name="Line 218">
              <a:extLst>
                <a:ext uri="{FF2B5EF4-FFF2-40B4-BE49-F238E27FC236}">
                  <a16:creationId xmlns:a16="http://schemas.microsoft.com/office/drawing/2014/main" id="{82FB763D-566B-4464-A46D-E720F7561CEC}"/>
                </a:ext>
              </a:extLst>
            </p:cNvPr>
            <p:cNvSpPr>
              <a:spLocks noChangeShapeType="1"/>
            </p:cNvSpPr>
            <p:nvPr/>
          </p:nvSpPr>
          <p:spPr bwMode="auto">
            <a:xfrm>
              <a:off x="1786" y="2521"/>
              <a:ext cx="8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659" name="Freeform 219">
              <a:extLst>
                <a:ext uri="{FF2B5EF4-FFF2-40B4-BE49-F238E27FC236}">
                  <a16:creationId xmlns:a16="http://schemas.microsoft.com/office/drawing/2014/main" id="{C23B55A9-8492-4B17-8D23-128534696A0D}"/>
                </a:ext>
              </a:extLst>
            </p:cNvPr>
            <p:cNvSpPr>
              <a:spLocks/>
            </p:cNvSpPr>
            <p:nvPr/>
          </p:nvSpPr>
          <p:spPr bwMode="auto">
            <a:xfrm>
              <a:off x="1751"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0" name="Freeform 220">
              <a:extLst>
                <a:ext uri="{FF2B5EF4-FFF2-40B4-BE49-F238E27FC236}">
                  <a16:creationId xmlns:a16="http://schemas.microsoft.com/office/drawing/2014/main" id="{10F6FF04-0880-44F3-9837-F0CFB3815773}"/>
                </a:ext>
              </a:extLst>
            </p:cNvPr>
            <p:cNvSpPr>
              <a:spLocks/>
            </p:cNvSpPr>
            <p:nvPr/>
          </p:nvSpPr>
          <p:spPr bwMode="auto">
            <a:xfrm>
              <a:off x="1763"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1" name="Freeform 221">
              <a:extLst>
                <a:ext uri="{FF2B5EF4-FFF2-40B4-BE49-F238E27FC236}">
                  <a16:creationId xmlns:a16="http://schemas.microsoft.com/office/drawing/2014/main" id="{C8FDA026-4578-42D4-A6F7-EBC4BA06263A}"/>
                </a:ext>
              </a:extLst>
            </p:cNvPr>
            <p:cNvSpPr>
              <a:spLocks/>
            </p:cNvSpPr>
            <p:nvPr/>
          </p:nvSpPr>
          <p:spPr bwMode="auto">
            <a:xfrm>
              <a:off x="1779"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2" name="Freeform 222">
              <a:extLst>
                <a:ext uri="{FF2B5EF4-FFF2-40B4-BE49-F238E27FC236}">
                  <a16:creationId xmlns:a16="http://schemas.microsoft.com/office/drawing/2014/main" id="{78FB1E08-7517-42D3-878E-E1BC9CA52AEC}"/>
                </a:ext>
              </a:extLst>
            </p:cNvPr>
            <p:cNvSpPr>
              <a:spLocks/>
            </p:cNvSpPr>
            <p:nvPr/>
          </p:nvSpPr>
          <p:spPr bwMode="auto">
            <a:xfrm>
              <a:off x="1792"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3" name="Freeform 223">
              <a:extLst>
                <a:ext uri="{FF2B5EF4-FFF2-40B4-BE49-F238E27FC236}">
                  <a16:creationId xmlns:a16="http://schemas.microsoft.com/office/drawing/2014/main" id="{62C49FC0-24F0-498A-97D2-307172AAF837}"/>
                </a:ext>
              </a:extLst>
            </p:cNvPr>
            <p:cNvSpPr>
              <a:spLocks/>
            </p:cNvSpPr>
            <p:nvPr/>
          </p:nvSpPr>
          <p:spPr bwMode="auto">
            <a:xfrm>
              <a:off x="1805" y="2562"/>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4" name="Freeform 224">
              <a:extLst>
                <a:ext uri="{FF2B5EF4-FFF2-40B4-BE49-F238E27FC236}">
                  <a16:creationId xmlns:a16="http://schemas.microsoft.com/office/drawing/2014/main" id="{2ED5CD2A-6275-469A-A969-AED1F2F9776E}"/>
                </a:ext>
              </a:extLst>
            </p:cNvPr>
            <p:cNvSpPr>
              <a:spLocks/>
            </p:cNvSpPr>
            <p:nvPr/>
          </p:nvSpPr>
          <p:spPr bwMode="auto">
            <a:xfrm>
              <a:off x="1819"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5" name="Freeform 225">
              <a:extLst>
                <a:ext uri="{FF2B5EF4-FFF2-40B4-BE49-F238E27FC236}">
                  <a16:creationId xmlns:a16="http://schemas.microsoft.com/office/drawing/2014/main" id="{90F1ABFA-2DA1-4CF1-B5BF-F0C04B3AC376}"/>
                </a:ext>
              </a:extLst>
            </p:cNvPr>
            <p:cNvSpPr>
              <a:spLocks/>
            </p:cNvSpPr>
            <p:nvPr/>
          </p:nvSpPr>
          <p:spPr bwMode="auto">
            <a:xfrm>
              <a:off x="1833"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6" name="Freeform 226">
              <a:extLst>
                <a:ext uri="{FF2B5EF4-FFF2-40B4-BE49-F238E27FC236}">
                  <a16:creationId xmlns:a16="http://schemas.microsoft.com/office/drawing/2014/main" id="{67045987-F0A5-4450-98F1-F35A557A52D4}"/>
                </a:ext>
              </a:extLst>
            </p:cNvPr>
            <p:cNvSpPr>
              <a:spLocks/>
            </p:cNvSpPr>
            <p:nvPr/>
          </p:nvSpPr>
          <p:spPr bwMode="auto">
            <a:xfrm>
              <a:off x="1846" y="2562"/>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7" name="Freeform 227">
              <a:extLst>
                <a:ext uri="{FF2B5EF4-FFF2-40B4-BE49-F238E27FC236}">
                  <a16:creationId xmlns:a16="http://schemas.microsoft.com/office/drawing/2014/main" id="{6DF09E90-2CF9-4F05-AB3C-B0F25A8096F8}"/>
                </a:ext>
              </a:extLst>
            </p:cNvPr>
            <p:cNvSpPr>
              <a:spLocks/>
            </p:cNvSpPr>
            <p:nvPr/>
          </p:nvSpPr>
          <p:spPr bwMode="auto">
            <a:xfrm>
              <a:off x="1860"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8" name="Freeform 228">
              <a:extLst>
                <a:ext uri="{FF2B5EF4-FFF2-40B4-BE49-F238E27FC236}">
                  <a16:creationId xmlns:a16="http://schemas.microsoft.com/office/drawing/2014/main" id="{49BC1CA7-7015-4AA1-BD8B-BB61A0FDFAF7}"/>
                </a:ext>
              </a:extLst>
            </p:cNvPr>
            <p:cNvSpPr>
              <a:spLocks/>
            </p:cNvSpPr>
            <p:nvPr/>
          </p:nvSpPr>
          <p:spPr bwMode="auto">
            <a:xfrm>
              <a:off x="1874"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69" name="Freeform 229">
              <a:extLst>
                <a:ext uri="{FF2B5EF4-FFF2-40B4-BE49-F238E27FC236}">
                  <a16:creationId xmlns:a16="http://schemas.microsoft.com/office/drawing/2014/main" id="{FFFF3C57-F3F7-404C-AF72-85D36E24F7E7}"/>
                </a:ext>
              </a:extLst>
            </p:cNvPr>
            <p:cNvSpPr>
              <a:spLocks/>
            </p:cNvSpPr>
            <p:nvPr/>
          </p:nvSpPr>
          <p:spPr bwMode="auto">
            <a:xfrm>
              <a:off x="1887" y="2562"/>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70" name="Freeform 230">
              <a:extLst>
                <a:ext uri="{FF2B5EF4-FFF2-40B4-BE49-F238E27FC236}">
                  <a16:creationId xmlns:a16="http://schemas.microsoft.com/office/drawing/2014/main" id="{4FC8098F-0D6E-444E-9D19-3B06120DC712}"/>
                </a:ext>
              </a:extLst>
            </p:cNvPr>
            <p:cNvSpPr>
              <a:spLocks/>
            </p:cNvSpPr>
            <p:nvPr/>
          </p:nvSpPr>
          <p:spPr bwMode="auto">
            <a:xfrm>
              <a:off x="1901" y="256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53517" name="Group 231">
              <a:extLst>
                <a:ext uri="{FF2B5EF4-FFF2-40B4-BE49-F238E27FC236}">
                  <a16:creationId xmlns:a16="http://schemas.microsoft.com/office/drawing/2014/main" id="{56F483FF-9569-4748-A935-BF8B3749A666}"/>
                </a:ext>
              </a:extLst>
            </p:cNvPr>
            <p:cNvGrpSpPr>
              <a:grpSpLocks/>
            </p:cNvGrpSpPr>
            <p:nvPr/>
          </p:nvGrpSpPr>
          <p:grpSpPr bwMode="auto">
            <a:xfrm>
              <a:off x="1957" y="2510"/>
              <a:ext cx="74" cy="75"/>
              <a:chOff x="1957" y="2510"/>
              <a:chExt cx="74" cy="75"/>
            </a:xfrm>
          </p:grpSpPr>
          <p:grpSp>
            <p:nvGrpSpPr>
              <p:cNvPr id="53518" name="Group 232">
                <a:extLst>
                  <a:ext uri="{FF2B5EF4-FFF2-40B4-BE49-F238E27FC236}">
                    <a16:creationId xmlns:a16="http://schemas.microsoft.com/office/drawing/2014/main" id="{50D4F341-C866-478C-A6F3-8636B6EBE92D}"/>
                  </a:ext>
                </a:extLst>
              </p:cNvPr>
              <p:cNvGrpSpPr>
                <a:grpSpLocks/>
              </p:cNvGrpSpPr>
              <p:nvPr/>
            </p:nvGrpSpPr>
            <p:grpSpPr bwMode="auto">
              <a:xfrm>
                <a:off x="1957" y="2510"/>
                <a:ext cx="24" cy="33"/>
                <a:chOff x="1957" y="2510"/>
                <a:chExt cx="24" cy="33"/>
              </a:xfrm>
            </p:grpSpPr>
            <p:grpSp>
              <p:nvGrpSpPr>
                <p:cNvPr id="53559" name="Group 233">
                  <a:extLst>
                    <a:ext uri="{FF2B5EF4-FFF2-40B4-BE49-F238E27FC236}">
                      <a16:creationId xmlns:a16="http://schemas.microsoft.com/office/drawing/2014/main" id="{7123483F-3DA4-48F7-89F5-F89B055D89A5}"/>
                    </a:ext>
                  </a:extLst>
                </p:cNvPr>
                <p:cNvGrpSpPr>
                  <a:grpSpLocks/>
                </p:cNvGrpSpPr>
                <p:nvPr/>
              </p:nvGrpSpPr>
              <p:grpSpPr bwMode="auto">
                <a:xfrm>
                  <a:off x="1957" y="2510"/>
                  <a:ext cx="20" cy="32"/>
                  <a:chOff x="1957" y="2510"/>
                  <a:chExt cx="20" cy="32"/>
                </a:xfrm>
              </p:grpSpPr>
              <p:sp>
                <p:nvSpPr>
                  <p:cNvPr id="61674" name="Freeform 234">
                    <a:extLst>
                      <a:ext uri="{FF2B5EF4-FFF2-40B4-BE49-F238E27FC236}">
                        <a16:creationId xmlns:a16="http://schemas.microsoft.com/office/drawing/2014/main" id="{C72A4022-ACAF-44C3-AD63-25C502A89223}"/>
                      </a:ext>
                    </a:extLst>
                  </p:cNvPr>
                  <p:cNvSpPr>
                    <a:spLocks/>
                  </p:cNvSpPr>
                  <p:nvPr/>
                </p:nvSpPr>
                <p:spPr bwMode="auto">
                  <a:xfrm>
                    <a:off x="1958" y="2512"/>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75" name="Freeform 235">
                    <a:extLst>
                      <a:ext uri="{FF2B5EF4-FFF2-40B4-BE49-F238E27FC236}">
                        <a16:creationId xmlns:a16="http://schemas.microsoft.com/office/drawing/2014/main" id="{C5650C64-FCE6-49AF-A38E-334ECC918E12}"/>
                      </a:ext>
                    </a:extLst>
                  </p:cNvPr>
                  <p:cNvSpPr>
                    <a:spLocks/>
                  </p:cNvSpPr>
                  <p:nvPr/>
                </p:nvSpPr>
                <p:spPr bwMode="auto">
                  <a:xfrm>
                    <a:off x="1957" y="2510"/>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60" name="Group 236">
                  <a:extLst>
                    <a:ext uri="{FF2B5EF4-FFF2-40B4-BE49-F238E27FC236}">
                      <a16:creationId xmlns:a16="http://schemas.microsoft.com/office/drawing/2014/main" id="{82664F3F-9558-4112-A75C-B1CBA3520935}"/>
                    </a:ext>
                  </a:extLst>
                </p:cNvPr>
                <p:cNvGrpSpPr>
                  <a:grpSpLocks/>
                </p:cNvGrpSpPr>
                <p:nvPr/>
              </p:nvGrpSpPr>
              <p:grpSpPr bwMode="auto">
                <a:xfrm>
                  <a:off x="1960" y="2512"/>
                  <a:ext cx="21" cy="30"/>
                  <a:chOff x="1960" y="2512"/>
                  <a:chExt cx="21" cy="30"/>
                </a:xfrm>
              </p:grpSpPr>
              <p:sp>
                <p:nvSpPr>
                  <p:cNvPr id="61677" name="Freeform 237">
                    <a:extLst>
                      <a:ext uri="{FF2B5EF4-FFF2-40B4-BE49-F238E27FC236}">
                        <a16:creationId xmlns:a16="http://schemas.microsoft.com/office/drawing/2014/main" id="{21297B2F-334A-49DA-9459-CF0843019C41}"/>
                      </a:ext>
                    </a:extLst>
                  </p:cNvPr>
                  <p:cNvSpPr>
                    <a:spLocks/>
                  </p:cNvSpPr>
                  <p:nvPr/>
                </p:nvSpPr>
                <p:spPr bwMode="auto">
                  <a:xfrm>
                    <a:off x="1962" y="2514"/>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78" name="Freeform 238">
                    <a:extLst>
                      <a:ext uri="{FF2B5EF4-FFF2-40B4-BE49-F238E27FC236}">
                        <a16:creationId xmlns:a16="http://schemas.microsoft.com/office/drawing/2014/main" id="{B156160F-305F-4DFD-B67E-374CEE1A767D}"/>
                      </a:ext>
                    </a:extLst>
                  </p:cNvPr>
                  <p:cNvSpPr>
                    <a:spLocks/>
                  </p:cNvSpPr>
                  <p:nvPr/>
                </p:nvSpPr>
                <p:spPr bwMode="auto">
                  <a:xfrm>
                    <a:off x="1960" y="251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679" name="Freeform 239">
                  <a:extLst>
                    <a:ext uri="{FF2B5EF4-FFF2-40B4-BE49-F238E27FC236}">
                      <a16:creationId xmlns:a16="http://schemas.microsoft.com/office/drawing/2014/main" id="{7310BE50-6B82-4389-90AA-7C26E897DDCC}"/>
                    </a:ext>
                  </a:extLst>
                </p:cNvPr>
                <p:cNvSpPr>
                  <a:spLocks/>
                </p:cNvSpPr>
                <p:nvPr/>
              </p:nvSpPr>
              <p:spPr bwMode="auto">
                <a:xfrm>
                  <a:off x="1960" y="2514"/>
                  <a:ext cx="20" cy="29"/>
                </a:xfrm>
                <a:custGeom>
                  <a:avLst/>
                  <a:gdLst>
                    <a:gd name="T0" fmla="*/ 0 w 20"/>
                    <a:gd name="T1" fmla="*/ 0 h 29"/>
                    <a:gd name="T2" fmla="*/ 19 w 20"/>
                    <a:gd name="T3" fmla="*/ 0 h 29"/>
                    <a:gd name="T4" fmla="*/ 19 w 20"/>
                    <a:gd name="T5" fmla="*/ 28 h 29"/>
                    <a:gd name="T6" fmla="*/ 0 w 20"/>
                    <a:gd name="T7" fmla="*/ 28 h 29"/>
                    <a:gd name="T8" fmla="*/ 0 w 20"/>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0"/>
                      </a:moveTo>
                      <a:lnTo>
                        <a:pt x="19" y="0"/>
                      </a:lnTo>
                      <a:lnTo>
                        <a:pt x="19"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19" name="Group 240">
                <a:extLst>
                  <a:ext uri="{FF2B5EF4-FFF2-40B4-BE49-F238E27FC236}">
                    <a16:creationId xmlns:a16="http://schemas.microsoft.com/office/drawing/2014/main" id="{C3340882-20C9-46A5-9AA1-6A688CB4892F}"/>
                  </a:ext>
                </a:extLst>
              </p:cNvPr>
              <p:cNvGrpSpPr>
                <a:grpSpLocks/>
              </p:cNvGrpSpPr>
              <p:nvPr/>
            </p:nvGrpSpPr>
            <p:grpSpPr bwMode="auto">
              <a:xfrm>
                <a:off x="1957" y="2550"/>
                <a:ext cx="24" cy="35"/>
                <a:chOff x="1957" y="2550"/>
                <a:chExt cx="24" cy="35"/>
              </a:xfrm>
            </p:grpSpPr>
            <p:grpSp>
              <p:nvGrpSpPr>
                <p:cNvPr id="53552" name="Group 241">
                  <a:extLst>
                    <a:ext uri="{FF2B5EF4-FFF2-40B4-BE49-F238E27FC236}">
                      <a16:creationId xmlns:a16="http://schemas.microsoft.com/office/drawing/2014/main" id="{1175C4E8-FD05-4E6E-ABE8-2CEAB50D035B}"/>
                    </a:ext>
                  </a:extLst>
                </p:cNvPr>
                <p:cNvGrpSpPr>
                  <a:grpSpLocks/>
                </p:cNvGrpSpPr>
                <p:nvPr/>
              </p:nvGrpSpPr>
              <p:grpSpPr bwMode="auto">
                <a:xfrm>
                  <a:off x="1957" y="2550"/>
                  <a:ext cx="20" cy="31"/>
                  <a:chOff x="1957" y="2550"/>
                  <a:chExt cx="20" cy="31"/>
                </a:xfrm>
              </p:grpSpPr>
              <p:sp>
                <p:nvSpPr>
                  <p:cNvPr id="61682" name="Freeform 242">
                    <a:extLst>
                      <a:ext uri="{FF2B5EF4-FFF2-40B4-BE49-F238E27FC236}">
                        <a16:creationId xmlns:a16="http://schemas.microsoft.com/office/drawing/2014/main" id="{9CD30BBF-8AB1-4A8F-B979-738FA191161D}"/>
                      </a:ext>
                    </a:extLst>
                  </p:cNvPr>
                  <p:cNvSpPr>
                    <a:spLocks/>
                  </p:cNvSpPr>
                  <p:nvPr/>
                </p:nvSpPr>
                <p:spPr bwMode="auto">
                  <a:xfrm>
                    <a:off x="1958" y="2551"/>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83" name="Freeform 243">
                    <a:extLst>
                      <a:ext uri="{FF2B5EF4-FFF2-40B4-BE49-F238E27FC236}">
                        <a16:creationId xmlns:a16="http://schemas.microsoft.com/office/drawing/2014/main" id="{01DB0528-D7C2-4347-8A2B-6A77199DCED9}"/>
                      </a:ext>
                    </a:extLst>
                  </p:cNvPr>
                  <p:cNvSpPr>
                    <a:spLocks/>
                  </p:cNvSpPr>
                  <p:nvPr/>
                </p:nvSpPr>
                <p:spPr bwMode="auto">
                  <a:xfrm>
                    <a:off x="1957" y="2550"/>
                    <a:ext cx="19" cy="29"/>
                  </a:xfrm>
                  <a:custGeom>
                    <a:avLst/>
                    <a:gdLst>
                      <a:gd name="T0" fmla="*/ 0 w 19"/>
                      <a:gd name="T1" fmla="*/ 28 h 29"/>
                      <a:gd name="T2" fmla="*/ 18 w 19"/>
                      <a:gd name="T3" fmla="*/ 28 h 29"/>
                      <a:gd name="T4" fmla="*/ 18 w 19"/>
                      <a:gd name="T5" fmla="*/ 0 h 29"/>
                      <a:gd name="T6" fmla="*/ 0 w 19"/>
                      <a:gd name="T7" fmla="*/ 0 h 29"/>
                      <a:gd name="T8" fmla="*/ 0 w 19"/>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8"/>
                        </a:moveTo>
                        <a:lnTo>
                          <a:pt x="18" y="28"/>
                        </a:lnTo>
                        <a:lnTo>
                          <a:pt x="18"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53" name="Group 244">
                  <a:extLst>
                    <a:ext uri="{FF2B5EF4-FFF2-40B4-BE49-F238E27FC236}">
                      <a16:creationId xmlns:a16="http://schemas.microsoft.com/office/drawing/2014/main" id="{4EE8D02E-1F03-42CC-88D8-FE58ADB5D7F2}"/>
                    </a:ext>
                  </a:extLst>
                </p:cNvPr>
                <p:cNvGrpSpPr>
                  <a:grpSpLocks/>
                </p:cNvGrpSpPr>
                <p:nvPr/>
              </p:nvGrpSpPr>
              <p:grpSpPr bwMode="auto">
                <a:xfrm>
                  <a:off x="1960" y="2555"/>
                  <a:ext cx="21" cy="30"/>
                  <a:chOff x="1960" y="2555"/>
                  <a:chExt cx="21" cy="30"/>
                </a:xfrm>
              </p:grpSpPr>
              <p:sp>
                <p:nvSpPr>
                  <p:cNvPr id="61685" name="Freeform 245">
                    <a:extLst>
                      <a:ext uri="{FF2B5EF4-FFF2-40B4-BE49-F238E27FC236}">
                        <a16:creationId xmlns:a16="http://schemas.microsoft.com/office/drawing/2014/main" id="{3FB071FF-54DF-46C9-A688-1AA712925CB2}"/>
                      </a:ext>
                    </a:extLst>
                  </p:cNvPr>
                  <p:cNvSpPr>
                    <a:spLocks/>
                  </p:cNvSpPr>
                  <p:nvPr/>
                </p:nvSpPr>
                <p:spPr bwMode="auto">
                  <a:xfrm>
                    <a:off x="1962" y="2555"/>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86" name="Freeform 246">
                    <a:extLst>
                      <a:ext uri="{FF2B5EF4-FFF2-40B4-BE49-F238E27FC236}">
                        <a16:creationId xmlns:a16="http://schemas.microsoft.com/office/drawing/2014/main" id="{8A85F8FD-B6DC-472F-B179-1033DC99274C}"/>
                      </a:ext>
                    </a:extLst>
                  </p:cNvPr>
                  <p:cNvSpPr>
                    <a:spLocks/>
                  </p:cNvSpPr>
                  <p:nvPr/>
                </p:nvSpPr>
                <p:spPr bwMode="auto">
                  <a:xfrm>
                    <a:off x="1960" y="2555"/>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687" name="Freeform 247">
                  <a:extLst>
                    <a:ext uri="{FF2B5EF4-FFF2-40B4-BE49-F238E27FC236}">
                      <a16:creationId xmlns:a16="http://schemas.microsoft.com/office/drawing/2014/main" id="{F49BACB5-66DB-43D9-9D84-2C773868742A}"/>
                    </a:ext>
                  </a:extLst>
                </p:cNvPr>
                <p:cNvSpPr>
                  <a:spLocks/>
                </p:cNvSpPr>
                <p:nvPr/>
              </p:nvSpPr>
              <p:spPr bwMode="auto">
                <a:xfrm>
                  <a:off x="1960" y="2555"/>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20" name="Group 248">
                <a:extLst>
                  <a:ext uri="{FF2B5EF4-FFF2-40B4-BE49-F238E27FC236}">
                    <a16:creationId xmlns:a16="http://schemas.microsoft.com/office/drawing/2014/main" id="{E491C808-7CD2-4988-8585-033EFFB2839B}"/>
                  </a:ext>
                </a:extLst>
              </p:cNvPr>
              <p:cNvGrpSpPr>
                <a:grpSpLocks/>
              </p:cNvGrpSpPr>
              <p:nvPr/>
            </p:nvGrpSpPr>
            <p:grpSpPr bwMode="auto">
              <a:xfrm>
                <a:off x="1983" y="2510"/>
                <a:ext cx="22" cy="33"/>
                <a:chOff x="1983" y="2510"/>
                <a:chExt cx="22" cy="33"/>
              </a:xfrm>
            </p:grpSpPr>
            <p:grpSp>
              <p:nvGrpSpPr>
                <p:cNvPr id="53545" name="Group 249">
                  <a:extLst>
                    <a:ext uri="{FF2B5EF4-FFF2-40B4-BE49-F238E27FC236}">
                      <a16:creationId xmlns:a16="http://schemas.microsoft.com/office/drawing/2014/main" id="{73274FA4-6EA5-4B03-9B12-847C72C46EA7}"/>
                    </a:ext>
                  </a:extLst>
                </p:cNvPr>
                <p:cNvGrpSpPr>
                  <a:grpSpLocks/>
                </p:cNvGrpSpPr>
                <p:nvPr/>
              </p:nvGrpSpPr>
              <p:grpSpPr bwMode="auto">
                <a:xfrm>
                  <a:off x="1983" y="2510"/>
                  <a:ext cx="20" cy="32"/>
                  <a:chOff x="1983" y="2510"/>
                  <a:chExt cx="20" cy="32"/>
                </a:xfrm>
              </p:grpSpPr>
              <p:sp>
                <p:nvSpPr>
                  <p:cNvPr id="61690" name="Freeform 250">
                    <a:extLst>
                      <a:ext uri="{FF2B5EF4-FFF2-40B4-BE49-F238E27FC236}">
                        <a16:creationId xmlns:a16="http://schemas.microsoft.com/office/drawing/2014/main" id="{11384C08-F036-46C9-9FD8-CE17E4652E0F}"/>
                      </a:ext>
                    </a:extLst>
                  </p:cNvPr>
                  <p:cNvSpPr>
                    <a:spLocks/>
                  </p:cNvSpPr>
                  <p:nvPr/>
                </p:nvSpPr>
                <p:spPr bwMode="auto">
                  <a:xfrm>
                    <a:off x="1983" y="251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91" name="Freeform 251">
                    <a:extLst>
                      <a:ext uri="{FF2B5EF4-FFF2-40B4-BE49-F238E27FC236}">
                        <a16:creationId xmlns:a16="http://schemas.microsoft.com/office/drawing/2014/main" id="{B2572962-B247-4A5B-9DCA-E639C28A10A6}"/>
                      </a:ext>
                    </a:extLst>
                  </p:cNvPr>
                  <p:cNvSpPr>
                    <a:spLocks/>
                  </p:cNvSpPr>
                  <p:nvPr/>
                </p:nvSpPr>
                <p:spPr bwMode="auto">
                  <a:xfrm>
                    <a:off x="1983" y="2510"/>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46" name="Group 252">
                  <a:extLst>
                    <a:ext uri="{FF2B5EF4-FFF2-40B4-BE49-F238E27FC236}">
                      <a16:creationId xmlns:a16="http://schemas.microsoft.com/office/drawing/2014/main" id="{14A09599-8F59-4341-8D8A-1CA908906ACF}"/>
                    </a:ext>
                  </a:extLst>
                </p:cNvPr>
                <p:cNvGrpSpPr>
                  <a:grpSpLocks/>
                </p:cNvGrpSpPr>
                <p:nvPr/>
              </p:nvGrpSpPr>
              <p:grpSpPr bwMode="auto">
                <a:xfrm>
                  <a:off x="1984" y="2512"/>
                  <a:ext cx="21" cy="30"/>
                  <a:chOff x="1984" y="2512"/>
                  <a:chExt cx="21" cy="30"/>
                </a:xfrm>
              </p:grpSpPr>
              <p:sp>
                <p:nvSpPr>
                  <p:cNvPr id="61693" name="Freeform 253">
                    <a:extLst>
                      <a:ext uri="{FF2B5EF4-FFF2-40B4-BE49-F238E27FC236}">
                        <a16:creationId xmlns:a16="http://schemas.microsoft.com/office/drawing/2014/main" id="{794ACFFB-8C0B-472A-AC23-41C020CD388C}"/>
                      </a:ext>
                    </a:extLst>
                  </p:cNvPr>
                  <p:cNvSpPr>
                    <a:spLocks/>
                  </p:cNvSpPr>
                  <p:nvPr/>
                </p:nvSpPr>
                <p:spPr bwMode="auto">
                  <a:xfrm>
                    <a:off x="1986" y="2514"/>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94" name="Freeform 254">
                    <a:extLst>
                      <a:ext uri="{FF2B5EF4-FFF2-40B4-BE49-F238E27FC236}">
                        <a16:creationId xmlns:a16="http://schemas.microsoft.com/office/drawing/2014/main" id="{2C3000C4-D303-473C-B9FA-C3A7925C12C7}"/>
                      </a:ext>
                    </a:extLst>
                  </p:cNvPr>
                  <p:cNvSpPr>
                    <a:spLocks/>
                  </p:cNvSpPr>
                  <p:nvPr/>
                </p:nvSpPr>
                <p:spPr bwMode="auto">
                  <a:xfrm>
                    <a:off x="1984" y="251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695" name="Freeform 255">
                  <a:extLst>
                    <a:ext uri="{FF2B5EF4-FFF2-40B4-BE49-F238E27FC236}">
                      <a16:creationId xmlns:a16="http://schemas.microsoft.com/office/drawing/2014/main" id="{DD0B1642-0293-4B58-ACCB-A26A9EE82B05}"/>
                    </a:ext>
                  </a:extLst>
                </p:cNvPr>
                <p:cNvSpPr>
                  <a:spLocks/>
                </p:cNvSpPr>
                <p:nvPr/>
              </p:nvSpPr>
              <p:spPr bwMode="auto">
                <a:xfrm>
                  <a:off x="1986" y="2514"/>
                  <a:ext cx="19" cy="29"/>
                </a:xfrm>
                <a:custGeom>
                  <a:avLst/>
                  <a:gdLst>
                    <a:gd name="T0" fmla="*/ 0 w 19"/>
                    <a:gd name="T1" fmla="*/ 0 h 29"/>
                    <a:gd name="T2" fmla="*/ 18 w 19"/>
                    <a:gd name="T3" fmla="*/ 0 h 29"/>
                    <a:gd name="T4" fmla="*/ 18 w 19"/>
                    <a:gd name="T5" fmla="*/ 28 h 29"/>
                    <a:gd name="T6" fmla="*/ 0 w 19"/>
                    <a:gd name="T7" fmla="*/ 28 h 29"/>
                    <a:gd name="T8" fmla="*/ 0 w 19"/>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0"/>
                      </a:moveTo>
                      <a:lnTo>
                        <a:pt x="18" y="0"/>
                      </a:lnTo>
                      <a:lnTo>
                        <a:pt x="18"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21" name="Group 256">
                <a:extLst>
                  <a:ext uri="{FF2B5EF4-FFF2-40B4-BE49-F238E27FC236}">
                    <a16:creationId xmlns:a16="http://schemas.microsoft.com/office/drawing/2014/main" id="{4F76B0C7-EADA-4116-B5AC-36DD15D3D17B}"/>
                  </a:ext>
                </a:extLst>
              </p:cNvPr>
              <p:cNvGrpSpPr>
                <a:grpSpLocks/>
              </p:cNvGrpSpPr>
              <p:nvPr/>
            </p:nvGrpSpPr>
            <p:grpSpPr bwMode="auto">
              <a:xfrm>
                <a:off x="1983" y="2550"/>
                <a:ext cx="22" cy="35"/>
                <a:chOff x="1983" y="2550"/>
                <a:chExt cx="22" cy="35"/>
              </a:xfrm>
            </p:grpSpPr>
            <p:grpSp>
              <p:nvGrpSpPr>
                <p:cNvPr id="53538" name="Group 257">
                  <a:extLst>
                    <a:ext uri="{FF2B5EF4-FFF2-40B4-BE49-F238E27FC236}">
                      <a16:creationId xmlns:a16="http://schemas.microsoft.com/office/drawing/2014/main" id="{C1F8A4E3-C4A9-42B5-B5F7-E50429402DA9}"/>
                    </a:ext>
                  </a:extLst>
                </p:cNvPr>
                <p:cNvGrpSpPr>
                  <a:grpSpLocks/>
                </p:cNvGrpSpPr>
                <p:nvPr/>
              </p:nvGrpSpPr>
              <p:grpSpPr bwMode="auto">
                <a:xfrm>
                  <a:off x="1983" y="2550"/>
                  <a:ext cx="20" cy="31"/>
                  <a:chOff x="1983" y="2550"/>
                  <a:chExt cx="20" cy="31"/>
                </a:xfrm>
              </p:grpSpPr>
              <p:sp>
                <p:nvSpPr>
                  <p:cNvPr id="61698" name="Freeform 258">
                    <a:extLst>
                      <a:ext uri="{FF2B5EF4-FFF2-40B4-BE49-F238E27FC236}">
                        <a16:creationId xmlns:a16="http://schemas.microsoft.com/office/drawing/2014/main" id="{6F6FF381-9A1E-474C-A932-235A27AB45C2}"/>
                      </a:ext>
                    </a:extLst>
                  </p:cNvPr>
                  <p:cNvSpPr>
                    <a:spLocks/>
                  </p:cNvSpPr>
                  <p:nvPr/>
                </p:nvSpPr>
                <p:spPr bwMode="auto">
                  <a:xfrm>
                    <a:off x="1983" y="2551"/>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699" name="Freeform 259">
                    <a:extLst>
                      <a:ext uri="{FF2B5EF4-FFF2-40B4-BE49-F238E27FC236}">
                        <a16:creationId xmlns:a16="http://schemas.microsoft.com/office/drawing/2014/main" id="{C991A928-BDE8-4C83-884F-0F243BBA28A7}"/>
                      </a:ext>
                    </a:extLst>
                  </p:cNvPr>
                  <p:cNvSpPr>
                    <a:spLocks/>
                  </p:cNvSpPr>
                  <p:nvPr/>
                </p:nvSpPr>
                <p:spPr bwMode="auto">
                  <a:xfrm>
                    <a:off x="1983" y="2550"/>
                    <a:ext cx="20" cy="29"/>
                  </a:xfrm>
                  <a:custGeom>
                    <a:avLst/>
                    <a:gdLst>
                      <a:gd name="T0" fmla="*/ 0 w 20"/>
                      <a:gd name="T1" fmla="*/ 28 h 29"/>
                      <a:gd name="T2" fmla="*/ 19 w 20"/>
                      <a:gd name="T3" fmla="*/ 28 h 29"/>
                      <a:gd name="T4" fmla="*/ 19 w 20"/>
                      <a:gd name="T5" fmla="*/ 0 h 29"/>
                      <a:gd name="T6" fmla="*/ 0 w 20"/>
                      <a:gd name="T7" fmla="*/ 0 h 29"/>
                      <a:gd name="T8" fmla="*/ 0 w 20"/>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28"/>
                        </a:moveTo>
                        <a:lnTo>
                          <a:pt x="19" y="28"/>
                        </a:lnTo>
                        <a:lnTo>
                          <a:pt x="19"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39" name="Group 260">
                  <a:extLst>
                    <a:ext uri="{FF2B5EF4-FFF2-40B4-BE49-F238E27FC236}">
                      <a16:creationId xmlns:a16="http://schemas.microsoft.com/office/drawing/2014/main" id="{66E286FA-AB16-499F-9C6D-E11BB3FD9B32}"/>
                    </a:ext>
                  </a:extLst>
                </p:cNvPr>
                <p:cNvGrpSpPr>
                  <a:grpSpLocks/>
                </p:cNvGrpSpPr>
                <p:nvPr/>
              </p:nvGrpSpPr>
              <p:grpSpPr bwMode="auto">
                <a:xfrm>
                  <a:off x="1984" y="2555"/>
                  <a:ext cx="21" cy="30"/>
                  <a:chOff x="1984" y="2555"/>
                  <a:chExt cx="21" cy="30"/>
                </a:xfrm>
              </p:grpSpPr>
              <p:sp>
                <p:nvSpPr>
                  <p:cNvPr id="61701" name="Freeform 261">
                    <a:extLst>
                      <a:ext uri="{FF2B5EF4-FFF2-40B4-BE49-F238E27FC236}">
                        <a16:creationId xmlns:a16="http://schemas.microsoft.com/office/drawing/2014/main" id="{D5168A45-6EAB-41E5-9E26-36090844C78E}"/>
                      </a:ext>
                    </a:extLst>
                  </p:cNvPr>
                  <p:cNvSpPr>
                    <a:spLocks/>
                  </p:cNvSpPr>
                  <p:nvPr/>
                </p:nvSpPr>
                <p:spPr bwMode="auto">
                  <a:xfrm>
                    <a:off x="1986" y="2555"/>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02" name="Freeform 262">
                    <a:extLst>
                      <a:ext uri="{FF2B5EF4-FFF2-40B4-BE49-F238E27FC236}">
                        <a16:creationId xmlns:a16="http://schemas.microsoft.com/office/drawing/2014/main" id="{980AFE40-DC27-443D-B314-A78019AD496D}"/>
                      </a:ext>
                    </a:extLst>
                  </p:cNvPr>
                  <p:cNvSpPr>
                    <a:spLocks/>
                  </p:cNvSpPr>
                  <p:nvPr/>
                </p:nvSpPr>
                <p:spPr bwMode="auto">
                  <a:xfrm>
                    <a:off x="1984" y="2555"/>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03" name="Freeform 263">
                  <a:extLst>
                    <a:ext uri="{FF2B5EF4-FFF2-40B4-BE49-F238E27FC236}">
                      <a16:creationId xmlns:a16="http://schemas.microsoft.com/office/drawing/2014/main" id="{B16D99F3-365E-4991-870F-32291B5F5002}"/>
                    </a:ext>
                  </a:extLst>
                </p:cNvPr>
                <p:cNvSpPr>
                  <a:spLocks/>
                </p:cNvSpPr>
                <p:nvPr/>
              </p:nvSpPr>
              <p:spPr bwMode="auto">
                <a:xfrm>
                  <a:off x="1986" y="2555"/>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22" name="Group 264">
                <a:extLst>
                  <a:ext uri="{FF2B5EF4-FFF2-40B4-BE49-F238E27FC236}">
                    <a16:creationId xmlns:a16="http://schemas.microsoft.com/office/drawing/2014/main" id="{88E288BB-E5EF-4025-A214-37AD9F631E1C}"/>
                  </a:ext>
                </a:extLst>
              </p:cNvPr>
              <p:cNvGrpSpPr>
                <a:grpSpLocks/>
              </p:cNvGrpSpPr>
              <p:nvPr/>
            </p:nvGrpSpPr>
            <p:grpSpPr bwMode="auto">
              <a:xfrm>
                <a:off x="2007" y="2510"/>
                <a:ext cx="24" cy="33"/>
                <a:chOff x="2007" y="2510"/>
                <a:chExt cx="24" cy="33"/>
              </a:xfrm>
            </p:grpSpPr>
            <p:grpSp>
              <p:nvGrpSpPr>
                <p:cNvPr id="53531" name="Group 265">
                  <a:extLst>
                    <a:ext uri="{FF2B5EF4-FFF2-40B4-BE49-F238E27FC236}">
                      <a16:creationId xmlns:a16="http://schemas.microsoft.com/office/drawing/2014/main" id="{78126870-A986-47EB-9010-95A42722663C}"/>
                    </a:ext>
                  </a:extLst>
                </p:cNvPr>
                <p:cNvGrpSpPr>
                  <a:grpSpLocks/>
                </p:cNvGrpSpPr>
                <p:nvPr/>
              </p:nvGrpSpPr>
              <p:grpSpPr bwMode="auto">
                <a:xfrm>
                  <a:off x="2007" y="2510"/>
                  <a:ext cx="21" cy="32"/>
                  <a:chOff x="2007" y="2510"/>
                  <a:chExt cx="21" cy="32"/>
                </a:xfrm>
              </p:grpSpPr>
              <p:sp>
                <p:nvSpPr>
                  <p:cNvPr id="61706" name="Freeform 266">
                    <a:extLst>
                      <a:ext uri="{FF2B5EF4-FFF2-40B4-BE49-F238E27FC236}">
                        <a16:creationId xmlns:a16="http://schemas.microsoft.com/office/drawing/2014/main" id="{0604B5CC-0251-4075-9694-55A9C3E3EBE5}"/>
                      </a:ext>
                    </a:extLst>
                  </p:cNvPr>
                  <p:cNvSpPr>
                    <a:spLocks/>
                  </p:cNvSpPr>
                  <p:nvPr/>
                </p:nvSpPr>
                <p:spPr bwMode="auto">
                  <a:xfrm>
                    <a:off x="2008" y="251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07" name="Freeform 267">
                    <a:extLst>
                      <a:ext uri="{FF2B5EF4-FFF2-40B4-BE49-F238E27FC236}">
                        <a16:creationId xmlns:a16="http://schemas.microsoft.com/office/drawing/2014/main" id="{81C9151D-95C7-4C23-BD75-F38B5B6AFAFC}"/>
                      </a:ext>
                    </a:extLst>
                  </p:cNvPr>
                  <p:cNvSpPr>
                    <a:spLocks/>
                  </p:cNvSpPr>
                  <p:nvPr/>
                </p:nvSpPr>
                <p:spPr bwMode="auto">
                  <a:xfrm>
                    <a:off x="2007" y="2510"/>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32" name="Group 268">
                  <a:extLst>
                    <a:ext uri="{FF2B5EF4-FFF2-40B4-BE49-F238E27FC236}">
                      <a16:creationId xmlns:a16="http://schemas.microsoft.com/office/drawing/2014/main" id="{29DE185F-6F67-425E-B50F-E4E4B201EB1D}"/>
                    </a:ext>
                  </a:extLst>
                </p:cNvPr>
                <p:cNvGrpSpPr>
                  <a:grpSpLocks/>
                </p:cNvGrpSpPr>
                <p:nvPr/>
              </p:nvGrpSpPr>
              <p:grpSpPr bwMode="auto">
                <a:xfrm>
                  <a:off x="2009" y="2512"/>
                  <a:ext cx="22" cy="30"/>
                  <a:chOff x="2009" y="2512"/>
                  <a:chExt cx="22" cy="30"/>
                </a:xfrm>
              </p:grpSpPr>
              <p:sp>
                <p:nvSpPr>
                  <p:cNvPr id="61709" name="Freeform 269">
                    <a:extLst>
                      <a:ext uri="{FF2B5EF4-FFF2-40B4-BE49-F238E27FC236}">
                        <a16:creationId xmlns:a16="http://schemas.microsoft.com/office/drawing/2014/main" id="{5A1A4733-C751-4EB3-88D8-B48684ED9A70}"/>
                      </a:ext>
                    </a:extLst>
                  </p:cNvPr>
                  <p:cNvSpPr>
                    <a:spLocks/>
                  </p:cNvSpPr>
                  <p:nvPr/>
                </p:nvSpPr>
                <p:spPr bwMode="auto">
                  <a:xfrm>
                    <a:off x="2012" y="2514"/>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10" name="Freeform 270">
                    <a:extLst>
                      <a:ext uri="{FF2B5EF4-FFF2-40B4-BE49-F238E27FC236}">
                        <a16:creationId xmlns:a16="http://schemas.microsoft.com/office/drawing/2014/main" id="{990EA1D5-954D-4DB8-986B-E0A35D5709B7}"/>
                      </a:ext>
                    </a:extLst>
                  </p:cNvPr>
                  <p:cNvSpPr>
                    <a:spLocks/>
                  </p:cNvSpPr>
                  <p:nvPr/>
                </p:nvSpPr>
                <p:spPr bwMode="auto">
                  <a:xfrm>
                    <a:off x="2009" y="251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11" name="Freeform 271">
                  <a:extLst>
                    <a:ext uri="{FF2B5EF4-FFF2-40B4-BE49-F238E27FC236}">
                      <a16:creationId xmlns:a16="http://schemas.microsoft.com/office/drawing/2014/main" id="{3A08E61A-FD27-4170-8612-7FF08EA94462}"/>
                    </a:ext>
                  </a:extLst>
                </p:cNvPr>
                <p:cNvSpPr>
                  <a:spLocks/>
                </p:cNvSpPr>
                <p:nvPr/>
              </p:nvSpPr>
              <p:spPr bwMode="auto">
                <a:xfrm>
                  <a:off x="2009" y="2514"/>
                  <a:ext cx="20" cy="29"/>
                </a:xfrm>
                <a:custGeom>
                  <a:avLst/>
                  <a:gdLst>
                    <a:gd name="T0" fmla="*/ 0 w 20"/>
                    <a:gd name="T1" fmla="*/ 0 h 29"/>
                    <a:gd name="T2" fmla="*/ 19 w 20"/>
                    <a:gd name="T3" fmla="*/ 0 h 29"/>
                    <a:gd name="T4" fmla="*/ 19 w 20"/>
                    <a:gd name="T5" fmla="*/ 28 h 29"/>
                    <a:gd name="T6" fmla="*/ 0 w 20"/>
                    <a:gd name="T7" fmla="*/ 28 h 29"/>
                    <a:gd name="T8" fmla="*/ 0 w 20"/>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0"/>
                      </a:moveTo>
                      <a:lnTo>
                        <a:pt x="19" y="0"/>
                      </a:lnTo>
                      <a:lnTo>
                        <a:pt x="19"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23" name="Group 272">
                <a:extLst>
                  <a:ext uri="{FF2B5EF4-FFF2-40B4-BE49-F238E27FC236}">
                    <a16:creationId xmlns:a16="http://schemas.microsoft.com/office/drawing/2014/main" id="{B1F1632D-A7F3-44B9-8A29-F1FA41F42735}"/>
                  </a:ext>
                </a:extLst>
              </p:cNvPr>
              <p:cNvGrpSpPr>
                <a:grpSpLocks/>
              </p:cNvGrpSpPr>
              <p:nvPr/>
            </p:nvGrpSpPr>
            <p:grpSpPr bwMode="auto">
              <a:xfrm>
                <a:off x="2007" y="2550"/>
                <a:ext cx="24" cy="35"/>
                <a:chOff x="2007" y="2550"/>
                <a:chExt cx="24" cy="35"/>
              </a:xfrm>
            </p:grpSpPr>
            <p:grpSp>
              <p:nvGrpSpPr>
                <p:cNvPr id="53524" name="Group 273">
                  <a:extLst>
                    <a:ext uri="{FF2B5EF4-FFF2-40B4-BE49-F238E27FC236}">
                      <a16:creationId xmlns:a16="http://schemas.microsoft.com/office/drawing/2014/main" id="{36931418-F05D-4D27-B3F3-6EDAD7CEA899}"/>
                    </a:ext>
                  </a:extLst>
                </p:cNvPr>
                <p:cNvGrpSpPr>
                  <a:grpSpLocks/>
                </p:cNvGrpSpPr>
                <p:nvPr/>
              </p:nvGrpSpPr>
              <p:grpSpPr bwMode="auto">
                <a:xfrm>
                  <a:off x="2007" y="2550"/>
                  <a:ext cx="21" cy="31"/>
                  <a:chOff x="2007" y="2550"/>
                  <a:chExt cx="21" cy="31"/>
                </a:xfrm>
              </p:grpSpPr>
              <p:sp>
                <p:nvSpPr>
                  <p:cNvPr id="61714" name="Freeform 274">
                    <a:extLst>
                      <a:ext uri="{FF2B5EF4-FFF2-40B4-BE49-F238E27FC236}">
                        <a16:creationId xmlns:a16="http://schemas.microsoft.com/office/drawing/2014/main" id="{502E297F-F326-41DD-9479-984FAED53989}"/>
                      </a:ext>
                    </a:extLst>
                  </p:cNvPr>
                  <p:cNvSpPr>
                    <a:spLocks/>
                  </p:cNvSpPr>
                  <p:nvPr/>
                </p:nvSpPr>
                <p:spPr bwMode="auto">
                  <a:xfrm>
                    <a:off x="2008" y="2551"/>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15" name="Freeform 275">
                    <a:extLst>
                      <a:ext uri="{FF2B5EF4-FFF2-40B4-BE49-F238E27FC236}">
                        <a16:creationId xmlns:a16="http://schemas.microsoft.com/office/drawing/2014/main" id="{73088FFA-A6D4-4467-A9D9-2791158C383F}"/>
                      </a:ext>
                    </a:extLst>
                  </p:cNvPr>
                  <p:cNvSpPr>
                    <a:spLocks/>
                  </p:cNvSpPr>
                  <p:nvPr/>
                </p:nvSpPr>
                <p:spPr bwMode="auto">
                  <a:xfrm>
                    <a:off x="2007" y="2550"/>
                    <a:ext cx="19" cy="29"/>
                  </a:xfrm>
                  <a:custGeom>
                    <a:avLst/>
                    <a:gdLst>
                      <a:gd name="T0" fmla="*/ 0 w 19"/>
                      <a:gd name="T1" fmla="*/ 28 h 29"/>
                      <a:gd name="T2" fmla="*/ 18 w 19"/>
                      <a:gd name="T3" fmla="*/ 28 h 29"/>
                      <a:gd name="T4" fmla="*/ 18 w 19"/>
                      <a:gd name="T5" fmla="*/ 0 h 29"/>
                      <a:gd name="T6" fmla="*/ 0 w 19"/>
                      <a:gd name="T7" fmla="*/ 0 h 29"/>
                      <a:gd name="T8" fmla="*/ 0 w 19"/>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8"/>
                        </a:moveTo>
                        <a:lnTo>
                          <a:pt x="18" y="28"/>
                        </a:lnTo>
                        <a:lnTo>
                          <a:pt x="18"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525" name="Group 276">
                  <a:extLst>
                    <a:ext uri="{FF2B5EF4-FFF2-40B4-BE49-F238E27FC236}">
                      <a16:creationId xmlns:a16="http://schemas.microsoft.com/office/drawing/2014/main" id="{B62E60BE-0E1D-42F7-BBBA-83D40D609B01}"/>
                    </a:ext>
                  </a:extLst>
                </p:cNvPr>
                <p:cNvGrpSpPr>
                  <a:grpSpLocks/>
                </p:cNvGrpSpPr>
                <p:nvPr/>
              </p:nvGrpSpPr>
              <p:grpSpPr bwMode="auto">
                <a:xfrm>
                  <a:off x="2009" y="2555"/>
                  <a:ext cx="22" cy="30"/>
                  <a:chOff x="2009" y="2555"/>
                  <a:chExt cx="22" cy="30"/>
                </a:xfrm>
              </p:grpSpPr>
              <p:sp>
                <p:nvSpPr>
                  <p:cNvPr id="61717" name="Freeform 277">
                    <a:extLst>
                      <a:ext uri="{FF2B5EF4-FFF2-40B4-BE49-F238E27FC236}">
                        <a16:creationId xmlns:a16="http://schemas.microsoft.com/office/drawing/2014/main" id="{F5126EA8-A0BF-4D39-930B-492F7311BABF}"/>
                      </a:ext>
                    </a:extLst>
                  </p:cNvPr>
                  <p:cNvSpPr>
                    <a:spLocks/>
                  </p:cNvSpPr>
                  <p:nvPr/>
                </p:nvSpPr>
                <p:spPr bwMode="auto">
                  <a:xfrm>
                    <a:off x="2012" y="2555"/>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18" name="Freeform 278">
                    <a:extLst>
                      <a:ext uri="{FF2B5EF4-FFF2-40B4-BE49-F238E27FC236}">
                        <a16:creationId xmlns:a16="http://schemas.microsoft.com/office/drawing/2014/main" id="{B8098DB5-44AF-4225-A527-C00615973D7D}"/>
                      </a:ext>
                    </a:extLst>
                  </p:cNvPr>
                  <p:cNvSpPr>
                    <a:spLocks/>
                  </p:cNvSpPr>
                  <p:nvPr/>
                </p:nvSpPr>
                <p:spPr bwMode="auto">
                  <a:xfrm>
                    <a:off x="2009" y="2555"/>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19" name="Freeform 279">
                  <a:extLst>
                    <a:ext uri="{FF2B5EF4-FFF2-40B4-BE49-F238E27FC236}">
                      <a16:creationId xmlns:a16="http://schemas.microsoft.com/office/drawing/2014/main" id="{149AA519-78D5-4F36-AAE5-402EE6ACDA3E}"/>
                    </a:ext>
                  </a:extLst>
                </p:cNvPr>
                <p:cNvSpPr>
                  <a:spLocks/>
                </p:cNvSpPr>
                <p:nvPr/>
              </p:nvSpPr>
              <p:spPr bwMode="auto">
                <a:xfrm>
                  <a:off x="2009" y="2555"/>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sp>
        <p:nvSpPr>
          <p:cNvPr id="61720" name="Rectangle 280">
            <a:extLst>
              <a:ext uri="{FF2B5EF4-FFF2-40B4-BE49-F238E27FC236}">
                <a16:creationId xmlns:a16="http://schemas.microsoft.com/office/drawing/2014/main" id="{A16B1F33-199C-4241-A3D1-2241AC31231E}"/>
              </a:ext>
            </a:extLst>
          </p:cNvPr>
          <p:cNvSpPr>
            <a:spLocks noChangeArrowheads="1"/>
          </p:cNvSpPr>
          <p:nvPr/>
        </p:nvSpPr>
        <p:spPr bwMode="auto">
          <a:xfrm>
            <a:off x="1724025" y="3333750"/>
            <a:ext cx="110807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lnSpc>
                <a:spcPct val="90000"/>
              </a:lnSpc>
              <a:defRPr/>
            </a:pPr>
            <a:r>
              <a:rPr lang="en-US" altLang="en-US" sz="1400" b="1">
                <a:solidFill>
                  <a:schemeClr val="tx2"/>
                </a:solidFill>
                <a:latin typeface="Arial" charset="0"/>
                <a:cs typeface="Angsana New" charset="0"/>
              </a:rPr>
              <a:t>hub/switch</a:t>
            </a:r>
          </a:p>
        </p:txBody>
      </p:sp>
      <p:sp>
        <p:nvSpPr>
          <p:cNvPr id="61721" name="Line 281">
            <a:extLst>
              <a:ext uri="{FF2B5EF4-FFF2-40B4-BE49-F238E27FC236}">
                <a16:creationId xmlns:a16="http://schemas.microsoft.com/office/drawing/2014/main" id="{A49923D0-A7D0-4B6D-8FF9-FE5462FE9BB0}"/>
              </a:ext>
            </a:extLst>
          </p:cNvPr>
          <p:cNvSpPr>
            <a:spLocks noChangeShapeType="1"/>
          </p:cNvSpPr>
          <p:nvPr/>
        </p:nvSpPr>
        <p:spPr bwMode="auto">
          <a:xfrm flipV="1">
            <a:off x="4240213" y="5010150"/>
            <a:ext cx="377825" cy="149225"/>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722" name="Line 282">
            <a:extLst>
              <a:ext uri="{FF2B5EF4-FFF2-40B4-BE49-F238E27FC236}">
                <a16:creationId xmlns:a16="http://schemas.microsoft.com/office/drawing/2014/main" id="{33CFB8DD-5E4E-4DD0-9662-C035D7FF25A7}"/>
              </a:ext>
            </a:extLst>
          </p:cNvPr>
          <p:cNvSpPr>
            <a:spLocks noChangeShapeType="1"/>
          </p:cNvSpPr>
          <p:nvPr/>
        </p:nvSpPr>
        <p:spPr bwMode="auto">
          <a:xfrm>
            <a:off x="4241800" y="5160963"/>
            <a:ext cx="377825"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723" name="Line 283">
            <a:extLst>
              <a:ext uri="{FF2B5EF4-FFF2-40B4-BE49-F238E27FC236}">
                <a16:creationId xmlns:a16="http://schemas.microsoft.com/office/drawing/2014/main" id="{C81D338B-3EF4-4549-955C-D39EDA1AEE0C}"/>
              </a:ext>
            </a:extLst>
          </p:cNvPr>
          <p:cNvSpPr>
            <a:spLocks noChangeShapeType="1"/>
          </p:cNvSpPr>
          <p:nvPr/>
        </p:nvSpPr>
        <p:spPr bwMode="auto">
          <a:xfrm>
            <a:off x="4241800" y="5164138"/>
            <a:ext cx="388938" cy="22225"/>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4850" name="Group 284">
            <a:extLst>
              <a:ext uri="{FF2B5EF4-FFF2-40B4-BE49-F238E27FC236}">
                <a16:creationId xmlns:a16="http://schemas.microsoft.com/office/drawing/2014/main" id="{7539ADE5-FE0B-49A0-906A-68C14907205C}"/>
              </a:ext>
            </a:extLst>
          </p:cNvPr>
          <p:cNvGrpSpPr>
            <a:grpSpLocks/>
          </p:cNvGrpSpPr>
          <p:nvPr/>
        </p:nvGrpSpPr>
        <p:grpSpPr bwMode="auto">
          <a:xfrm>
            <a:off x="3690938" y="5078413"/>
            <a:ext cx="582612" cy="198437"/>
            <a:chOff x="2662" y="3377"/>
            <a:chExt cx="367" cy="125"/>
          </a:xfrm>
        </p:grpSpPr>
        <p:sp>
          <p:nvSpPr>
            <p:cNvPr id="61725" name="Freeform 285">
              <a:extLst>
                <a:ext uri="{FF2B5EF4-FFF2-40B4-BE49-F238E27FC236}">
                  <a16:creationId xmlns:a16="http://schemas.microsoft.com/office/drawing/2014/main" id="{3C98ADDF-71DB-4C20-9B68-CD02911678EA}"/>
                </a:ext>
              </a:extLst>
            </p:cNvPr>
            <p:cNvSpPr>
              <a:spLocks/>
            </p:cNvSpPr>
            <p:nvPr/>
          </p:nvSpPr>
          <p:spPr bwMode="auto">
            <a:xfrm>
              <a:off x="2662" y="3377"/>
              <a:ext cx="359" cy="30"/>
            </a:xfrm>
            <a:custGeom>
              <a:avLst/>
              <a:gdLst>
                <a:gd name="T0" fmla="*/ 358 w 359"/>
                <a:gd name="T1" fmla="*/ 29 h 30"/>
                <a:gd name="T2" fmla="*/ 26 w 359"/>
                <a:gd name="T3" fmla="*/ 29 h 30"/>
                <a:gd name="T4" fmla="*/ 0 w 359"/>
                <a:gd name="T5" fmla="*/ 0 h 30"/>
                <a:gd name="T6" fmla="*/ 332 w 359"/>
                <a:gd name="T7" fmla="*/ 0 h 30"/>
                <a:gd name="T8" fmla="*/ 358 w 35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 h="30">
                  <a:moveTo>
                    <a:pt x="358" y="29"/>
                  </a:moveTo>
                  <a:lnTo>
                    <a:pt x="26" y="29"/>
                  </a:lnTo>
                  <a:lnTo>
                    <a:pt x="0" y="0"/>
                  </a:lnTo>
                  <a:lnTo>
                    <a:pt x="332" y="0"/>
                  </a:lnTo>
                  <a:lnTo>
                    <a:pt x="358" y="29"/>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26" name="Freeform 286">
              <a:extLst>
                <a:ext uri="{FF2B5EF4-FFF2-40B4-BE49-F238E27FC236}">
                  <a16:creationId xmlns:a16="http://schemas.microsoft.com/office/drawing/2014/main" id="{A6301180-B1D7-43E2-B46F-0C24A16295E2}"/>
                </a:ext>
              </a:extLst>
            </p:cNvPr>
            <p:cNvSpPr>
              <a:spLocks/>
            </p:cNvSpPr>
            <p:nvPr/>
          </p:nvSpPr>
          <p:spPr bwMode="auto">
            <a:xfrm>
              <a:off x="2663" y="3377"/>
              <a:ext cx="21" cy="118"/>
            </a:xfrm>
            <a:custGeom>
              <a:avLst/>
              <a:gdLst>
                <a:gd name="T0" fmla="*/ 20 w 21"/>
                <a:gd name="T1" fmla="*/ 28 h 118"/>
                <a:gd name="T2" fmla="*/ 20 w 21"/>
                <a:gd name="T3" fmla="*/ 117 h 118"/>
                <a:gd name="T4" fmla="*/ 0 w 21"/>
                <a:gd name="T5" fmla="*/ 88 h 118"/>
                <a:gd name="T6" fmla="*/ 0 w 21"/>
                <a:gd name="T7" fmla="*/ 0 h 118"/>
                <a:gd name="T8" fmla="*/ 20 w 21"/>
                <a:gd name="T9" fmla="*/ 28 h 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18">
                  <a:moveTo>
                    <a:pt x="20" y="28"/>
                  </a:moveTo>
                  <a:lnTo>
                    <a:pt x="20" y="117"/>
                  </a:lnTo>
                  <a:lnTo>
                    <a:pt x="0" y="88"/>
                  </a:lnTo>
                  <a:lnTo>
                    <a:pt x="0" y="0"/>
                  </a:lnTo>
                  <a:lnTo>
                    <a:pt x="20" y="2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27" name="Freeform 287">
              <a:extLst>
                <a:ext uri="{FF2B5EF4-FFF2-40B4-BE49-F238E27FC236}">
                  <a16:creationId xmlns:a16="http://schemas.microsoft.com/office/drawing/2014/main" id="{B4120A54-A4A2-4436-8E9D-782B12F4530C}"/>
                </a:ext>
              </a:extLst>
            </p:cNvPr>
            <p:cNvSpPr>
              <a:spLocks/>
            </p:cNvSpPr>
            <p:nvPr/>
          </p:nvSpPr>
          <p:spPr bwMode="auto">
            <a:xfrm>
              <a:off x="2684" y="3408"/>
              <a:ext cx="345" cy="87"/>
            </a:xfrm>
            <a:custGeom>
              <a:avLst/>
              <a:gdLst>
                <a:gd name="T0" fmla="*/ 0 w 345"/>
                <a:gd name="T1" fmla="*/ 86 h 87"/>
                <a:gd name="T2" fmla="*/ 344 w 345"/>
                <a:gd name="T3" fmla="*/ 86 h 87"/>
                <a:gd name="T4" fmla="*/ 344 w 345"/>
                <a:gd name="T5" fmla="*/ 0 h 87"/>
                <a:gd name="T6" fmla="*/ 0 w 345"/>
                <a:gd name="T7" fmla="*/ 0 h 87"/>
                <a:gd name="T8" fmla="*/ 0 w 345"/>
                <a:gd name="T9" fmla="*/ 8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87">
                  <a:moveTo>
                    <a:pt x="0" y="86"/>
                  </a:moveTo>
                  <a:lnTo>
                    <a:pt x="344" y="86"/>
                  </a:lnTo>
                  <a:lnTo>
                    <a:pt x="344" y="0"/>
                  </a:lnTo>
                  <a:lnTo>
                    <a:pt x="0" y="0"/>
                  </a:lnTo>
                  <a:lnTo>
                    <a:pt x="0" y="86"/>
                  </a:lnTo>
                </a:path>
              </a:pathLst>
            </a:custGeom>
            <a:solidFill>
              <a:srgbClr val="BCB7A4"/>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28" name="Freeform 288">
              <a:extLst>
                <a:ext uri="{FF2B5EF4-FFF2-40B4-BE49-F238E27FC236}">
                  <a16:creationId xmlns:a16="http://schemas.microsoft.com/office/drawing/2014/main" id="{A0AB0F35-D466-400E-BBCF-471653E7B4F3}"/>
                </a:ext>
              </a:extLst>
            </p:cNvPr>
            <p:cNvSpPr>
              <a:spLocks/>
            </p:cNvSpPr>
            <p:nvPr/>
          </p:nvSpPr>
          <p:spPr bwMode="auto">
            <a:xfrm>
              <a:off x="2870" y="3429"/>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29" name="Freeform 289">
              <a:extLst>
                <a:ext uri="{FF2B5EF4-FFF2-40B4-BE49-F238E27FC236}">
                  <a16:creationId xmlns:a16="http://schemas.microsoft.com/office/drawing/2014/main" id="{D89EBB29-E841-48AD-997D-152161E73AD2}"/>
                </a:ext>
              </a:extLst>
            </p:cNvPr>
            <p:cNvSpPr>
              <a:spLocks/>
            </p:cNvSpPr>
            <p:nvPr/>
          </p:nvSpPr>
          <p:spPr bwMode="auto">
            <a:xfrm>
              <a:off x="2702" y="3420"/>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365FB"/>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30" name="Freeform 290">
              <a:extLst>
                <a:ext uri="{FF2B5EF4-FFF2-40B4-BE49-F238E27FC236}">
                  <a16:creationId xmlns:a16="http://schemas.microsoft.com/office/drawing/2014/main" id="{26530152-4028-4511-9C2A-CF18D6CA3239}"/>
                </a:ext>
              </a:extLst>
            </p:cNvPr>
            <p:cNvSpPr>
              <a:spLocks/>
            </p:cNvSpPr>
            <p:nvPr/>
          </p:nvSpPr>
          <p:spPr bwMode="auto">
            <a:xfrm>
              <a:off x="2703"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31" name="Freeform 291">
              <a:extLst>
                <a:ext uri="{FF2B5EF4-FFF2-40B4-BE49-F238E27FC236}">
                  <a16:creationId xmlns:a16="http://schemas.microsoft.com/office/drawing/2014/main" id="{546FB21F-D108-4813-9004-61CCD9E86739}"/>
                </a:ext>
              </a:extLst>
            </p:cNvPr>
            <p:cNvSpPr>
              <a:spLocks/>
            </p:cNvSpPr>
            <p:nvPr/>
          </p:nvSpPr>
          <p:spPr bwMode="auto">
            <a:xfrm>
              <a:off x="2728"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32" name="Freeform 292">
              <a:extLst>
                <a:ext uri="{FF2B5EF4-FFF2-40B4-BE49-F238E27FC236}">
                  <a16:creationId xmlns:a16="http://schemas.microsoft.com/office/drawing/2014/main" id="{B28BC630-E9F1-467C-A5AD-182B9C2E2829}"/>
                </a:ext>
              </a:extLst>
            </p:cNvPr>
            <p:cNvSpPr>
              <a:spLocks/>
            </p:cNvSpPr>
            <p:nvPr/>
          </p:nvSpPr>
          <p:spPr bwMode="auto">
            <a:xfrm>
              <a:off x="2912"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33" name="Freeform 293">
              <a:extLst>
                <a:ext uri="{FF2B5EF4-FFF2-40B4-BE49-F238E27FC236}">
                  <a16:creationId xmlns:a16="http://schemas.microsoft.com/office/drawing/2014/main" id="{F6BCFCFF-C07F-46F2-AFA3-95529E9B9178}"/>
                </a:ext>
              </a:extLst>
            </p:cNvPr>
            <p:cNvSpPr>
              <a:spLocks/>
            </p:cNvSpPr>
            <p:nvPr/>
          </p:nvSpPr>
          <p:spPr bwMode="auto">
            <a:xfrm>
              <a:off x="2900" y="3429"/>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34" name="Line 294">
              <a:extLst>
                <a:ext uri="{FF2B5EF4-FFF2-40B4-BE49-F238E27FC236}">
                  <a16:creationId xmlns:a16="http://schemas.microsoft.com/office/drawing/2014/main" id="{3ACD524A-7F31-4095-AC3D-12EB5B6678B9}"/>
                </a:ext>
              </a:extLst>
            </p:cNvPr>
            <p:cNvSpPr>
              <a:spLocks noChangeShapeType="1"/>
            </p:cNvSpPr>
            <p:nvPr/>
          </p:nvSpPr>
          <p:spPr bwMode="auto">
            <a:xfrm>
              <a:off x="2710" y="3465"/>
              <a:ext cx="206"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735" name="Line 295">
              <a:extLst>
                <a:ext uri="{FF2B5EF4-FFF2-40B4-BE49-F238E27FC236}">
                  <a16:creationId xmlns:a16="http://schemas.microsoft.com/office/drawing/2014/main" id="{BA806E9C-DEFF-42E7-A3B4-4F50F544B3F1}"/>
                </a:ext>
              </a:extLst>
            </p:cNvPr>
            <p:cNvSpPr>
              <a:spLocks noChangeShapeType="1"/>
            </p:cNvSpPr>
            <p:nvPr/>
          </p:nvSpPr>
          <p:spPr bwMode="auto">
            <a:xfrm>
              <a:off x="2776" y="3431"/>
              <a:ext cx="8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736" name="Freeform 296">
              <a:extLst>
                <a:ext uri="{FF2B5EF4-FFF2-40B4-BE49-F238E27FC236}">
                  <a16:creationId xmlns:a16="http://schemas.microsoft.com/office/drawing/2014/main" id="{0CCDD7AD-63F9-4DDA-A547-E84CCEEF9D5A}"/>
                </a:ext>
              </a:extLst>
            </p:cNvPr>
            <p:cNvSpPr>
              <a:spLocks/>
            </p:cNvSpPr>
            <p:nvPr/>
          </p:nvSpPr>
          <p:spPr bwMode="auto">
            <a:xfrm>
              <a:off x="2741"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37" name="Freeform 297">
              <a:extLst>
                <a:ext uri="{FF2B5EF4-FFF2-40B4-BE49-F238E27FC236}">
                  <a16:creationId xmlns:a16="http://schemas.microsoft.com/office/drawing/2014/main" id="{2892E103-1355-4CBF-8FF1-15D4326FF922}"/>
                </a:ext>
              </a:extLst>
            </p:cNvPr>
            <p:cNvSpPr>
              <a:spLocks/>
            </p:cNvSpPr>
            <p:nvPr/>
          </p:nvSpPr>
          <p:spPr bwMode="auto">
            <a:xfrm>
              <a:off x="2753"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38" name="Freeform 298">
              <a:extLst>
                <a:ext uri="{FF2B5EF4-FFF2-40B4-BE49-F238E27FC236}">
                  <a16:creationId xmlns:a16="http://schemas.microsoft.com/office/drawing/2014/main" id="{E953A202-11B1-4025-9BE3-E3AAC44CBCCF}"/>
                </a:ext>
              </a:extLst>
            </p:cNvPr>
            <p:cNvSpPr>
              <a:spLocks/>
            </p:cNvSpPr>
            <p:nvPr/>
          </p:nvSpPr>
          <p:spPr bwMode="auto">
            <a:xfrm>
              <a:off x="2769"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39" name="Freeform 299">
              <a:extLst>
                <a:ext uri="{FF2B5EF4-FFF2-40B4-BE49-F238E27FC236}">
                  <a16:creationId xmlns:a16="http://schemas.microsoft.com/office/drawing/2014/main" id="{90E6B5A9-C7D0-45DB-83B5-854020F7DFEC}"/>
                </a:ext>
              </a:extLst>
            </p:cNvPr>
            <p:cNvSpPr>
              <a:spLocks/>
            </p:cNvSpPr>
            <p:nvPr/>
          </p:nvSpPr>
          <p:spPr bwMode="auto">
            <a:xfrm>
              <a:off x="2782"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40" name="Freeform 300">
              <a:extLst>
                <a:ext uri="{FF2B5EF4-FFF2-40B4-BE49-F238E27FC236}">
                  <a16:creationId xmlns:a16="http://schemas.microsoft.com/office/drawing/2014/main" id="{34BAE2C6-3DEA-4C76-B1DB-C7B454FCAF28}"/>
                </a:ext>
              </a:extLst>
            </p:cNvPr>
            <p:cNvSpPr>
              <a:spLocks/>
            </p:cNvSpPr>
            <p:nvPr/>
          </p:nvSpPr>
          <p:spPr bwMode="auto">
            <a:xfrm>
              <a:off x="2795" y="3472"/>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41" name="Freeform 301">
              <a:extLst>
                <a:ext uri="{FF2B5EF4-FFF2-40B4-BE49-F238E27FC236}">
                  <a16:creationId xmlns:a16="http://schemas.microsoft.com/office/drawing/2014/main" id="{2E84DCE8-91F2-4EB8-B6B3-448832B2231A}"/>
                </a:ext>
              </a:extLst>
            </p:cNvPr>
            <p:cNvSpPr>
              <a:spLocks/>
            </p:cNvSpPr>
            <p:nvPr/>
          </p:nvSpPr>
          <p:spPr bwMode="auto">
            <a:xfrm>
              <a:off x="2809"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42" name="Freeform 302">
              <a:extLst>
                <a:ext uri="{FF2B5EF4-FFF2-40B4-BE49-F238E27FC236}">
                  <a16:creationId xmlns:a16="http://schemas.microsoft.com/office/drawing/2014/main" id="{D33EAB18-ABF0-48DA-92EA-F01302B49582}"/>
                </a:ext>
              </a:extLst>
            </p:cNvPr>
            <p:cNvSpPr>
              <a:spLocks/>
            </p:cNvSpPr>
            <p:nvPr/>
          </p:nvSpPr>
          <p:spPr bwMode="auto">
            <a:xfrm>
              <a:off x="2823"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43" name="Freeform 303">
              <a:extLst>
                <a:ext uri="{FF2B5EF4-FFF2-40B4-BE49-F238E27FC236}">
                  <a16:creationId xmlns:a16="http://schemas.microsoft.com/office/drawing/2014/main" id="{627DA2F5-476F-4A5A-B2B8-2BE2AF7E2F47}"/>
                </a:ext>
              </a:extLst>
            </p:cNvPr>
            <p:cNvSpPr>
              <a:spLocks/>
            </p:cNvSpPr>
            <p:nvPr/>
          </p:nvSpPr>
          <p:spPr bwMode="auto">
            <a:xfrm>
              <a:off x="2836" y="3472"/>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44" name="Freeform 304">
              <a:extLst>
                <a:ext uri="{FF2B5EF4-FFF2-40B4-BE49-F238E27FC236}">
                  <a16:creationId xmlns:a16="http://schemas.microsoft.com/office/drawing/2014/main" id="{39390AE5-FE82-4422-8170-BDAEEA355600}"/>
                </a:ext>
              </a:extLst>
            </p:cNvPr>
            <p:cNvSpPr>
              <a:spLocks/>
            </p:cNvSpPr>
            <p:nvPr/>
          </p:nvSpPr>
          <p:spPr bwMode="auto">
            <a:xfrm>
              <a:off x="2850"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45" name="Freeform 305">
              <a:extLst>
                <a:ext uri="{FF2B5EF4-FFF2-40B4-BE49-F238E27FC236}">
                  <a16:creationId xmlns:a16="http://schemas.microsoft.com/office/drawing/2014/main" id="{49B58783-8F0C-485B-A629-382D46F8E488}"/>
                </a:ext>
              </a:extLst>
            </p:cNvPr>
            <p:cNvSpPr>
              <a:spLocks/>
            </p:cNvSpPr>
            <p:nvPr/>
          </p:nvSpPr>
          <p:spPr bwMode="auto">
            <a:xfrm>
              <a:off x="2864"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46" name="Freeform 306">
              <a:extLst>
                <a:ext uri="{FF2B5EF4-FFF2-40B4-BE49-F238E27FC236}">
                  <a16:creationId xmlns:a16="http://schemas.microsoft.com/office/drawing/2014/main" id="{40ACFDFA-1027-483C-A1AB-2AB77CCFC783}"/>
                </a:ext>
              </a:extLst>
            </p:cNvPr>
            <p:cNvSpPr>
              <a:spLocks/>
            </p:cNvSpPr>
            <p:nvPr/>
          </p:nvSpPr>
          <p:spPr bwMode="auto">
            <a:xfrm>
              <a:off x="2877" y="3472"/>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47" name="Freeform 307">
              <a:extLst>
                <a:ext uri="{FF2B5EF4-FFF2-40B4-BE49-F238E27FC236}">
                  <a16:creationId xmlns:a16="http://schemas.microsoft.com/office/drawing/2014/main" id="{5A5DC6DC-B5D1-4DB8-885A-0F76C02795F3}"/>
                </a:ext>
              </a:extLst>
            </p:cNvPr>
            <p:cNvSpPr>
              <a:spLocks/>
            </p:cNvSpPr>
            <p:nvPr/>
          </p:nvSpPr>
          <p:spPr bwMode="auto">
            <a:xfrm>
              <a:off x="2891" y="3472"/>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53445" name="Group 308">
              <a:extLst>
                <a:ext uri="{FF2B5EF4-FFF2-40B4-BE49-F238E27FC236}">
                  <a16:creationId xmlns:a16="http://schemas.microsoft.com/office/drawing/2014/main" id="{B2412712-B6C4-4F3B-A75B-B989979C60F2}"/>
                </a:ext>
              </a:extLst>
            </p:cNvPr>
            <p:cNvGrpSpPr>
              <a:grpSpLocks/>
            </p:cNvGrpSpPr>
            <p:nvPr/>
          </p:nvGrpSpPr>
          <p:grpSpPr bwMode="auto">
            <a:xfrm>
              <a:off x="2947" y="3420"/>
              <a:ext cx="74" cy="75"/>
              <a:chOff x="2947" y="3420"/>
              <a:chExt cx="74" cy="75"/>
            </a:xfrm>
          </p:grpSpPr>
          <p:grpSp>
            <p:nvGrpSpPr>
              <p:cNvPr id="53446" name="Group 309">
                <a:extLst>
                  <a:ext uri="{FF2B5EF4-FFF2-40B4-BE49-F238E27FC236}">
                    <a16:creationId xmlns:a16="http://schemas.microsoft.com/office/drawing/2014/main" id="{E1EF3A01-4E76-48E3-BF6B-B6E7C5FF23DF}"/>
                  </a:ext>
                </a:extLst>
              </p:cNvPr>
              <p:cNvGrpSpPr>
                <a:grpSpLocks/>
              </p:cNvGrpSpPr>
              <p:nvPr/>
            </p:nvGrpSpPr>
            <p:grpSpPr bwMode="auto">
              <a:xfrm>
                <a:off x="2947" y="3420"/>
                <a:ext cx="24" cy="33"/>
                <a:chOff x="2947" y="3420"/>
                <a:chExt cx="24" cy="33"/>
              </a:xfrm>
            </p:grpSpPr>
            <p:grpSp>
              <p:nvGrpSpPr>
                <p:cNvPr id="53487" name="Group 310">
                  <a:extLst>
                    <a:ext uri="{FF2B5EF4-FFF2-40B4-BE49-F238E27FC236}">
                      <a16:creationId xmlns:a16="http://schemas.microsoft.com/office/drawing/2014/main" id="{38CE9C17-890C-45A9-8313-209ECD168483}"/>
                    </a:ext>
                  </a:extLst>
                </p:cNvPr>
                <p:cNvGrpSpPr>
                  <a:grpSpLocks/>
                </p:cNvGrpSpPr>
                <p:nvPr/>
              </p:nvGrpSpPr>
              <p:grpSpPr bwMode="auto">
                <a:xfrm>
                  <a:off x="2947" y="3420"/>
                  <a:ext cx="20" cy="32"/>
                  <a:chOff x="2947" y="3420"/>
                  <a:chExt cx="20" cy="32"/>
                </a:xfrm>
              </p:grpSpPr>
              <p:sp>
                <p:nvSpPr>
                  <p:cNvPr id="61751" name="Freeform 311">
                    <a:extLst>
                      <a:ext uri="{FF2B5EF4-FFF2-40B4-BE49-F238E27FC236}">
                        <a16:creationId xmlns:a16="http://schemas.microsoft.com/office/drawing/2014/main" id="{7723CD6E-008C-4432-B315-545D4337E1D5}"/>
                      </a:ext>
                    </a:extLst>
                  </p:cNvPr>
                  <p:cNvSpPr>
                    <a:spLocks/>
                  </p:cNvSpPr>
                  <p:nvPr/>
                </p:nvSpPr>
                <p:spPr bwMode="auto">
                  <a:xfrm>
                    <a:off x="2948" y="3422"/>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52" name="Freeform 312">
                    <a:extLst>
                      <a:ext uri="{FF2B5EF4-FFF2-40B4-BE49-F238E27FC236}">
                        <a16:creationId xmlns:a16="http://schemas.microsoft.com/office/drawing/2014/main" id="{EDE28933-B4D1-48AC-B272-1769EF27B8BD}"/>
                      </a:ext>
                    </a:extLst>
                  </p:cNvPr>
                  <p:cNvSpPr>
                    <a:spLocks/>
                  </p:cNvSpPr>
                  <p:nvPr/>
                </p:nvSpPr>
                <p:spPr bwMode="auto">
                  <a:xfrm>
                    <a:off x="2947" y="3420"/>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88" name="Group 313">
                  <a:extLst>
                    <a:ext uri="{FF2B5EF4-FFF2-40B4-BE49-F238E27FC236}">
                      <a16:creationId xmlns:a16="http://schemas.microsoft.com/office/drawing/2014/main" id="{9134E899-E7D5-4BAC-B939-83F60A42EDE7}"/>
                    </a:ext>
                  </a:extLst>
                </p:cNvPr>
                <p:cNvGrpSpPr>
                  <a:grpSpLocks/>
                </p:cNvGrpSpPr>
                <p:nvPr/>
              </p:nvGrpSpPr>
              <p:grpSpPr bwMode="auto">
                <a:xfrm>
                  <a:off x="2950" y="3422"/>
                  <a:ext cx="21" cy="30"/>
                  <a:chOff x="2950" y="3422"/>
                  <a:chExt cx="21" cy="30"/>
                </a:xfrm>
              </p:grpSpPr>
              <p:sp>
                <p:nvSpPr>
                  <p:cNvPr id="61754" name="Freeform 314">
                    <a:extLst>
                      <a:ext uri="{FF2B5EF4-FFF2-40B4-BE49-F238E27FC236}">
                        <a16:creationId xmlns:a16="http://schemas.microsoft.com/office/drawing/2014/main" id="{5E462EEB-8978-47EC-A643-8B4A71A83235}"/>
                      </a:ext>
                    </a:extLst>
                  </p:cNvPr>
                  <p:cNvSpPr>
                    <a:spLocks/>
                  </p:cNvSpPr>
                  <p:nvPr/>
                </p:nvSpPr>
                <p:spPr bwMode="auto">
                  <a:xfrm>
                    <a:off x="2952" y="3424"/>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55" name="Freeform 315">
                    <a:extLst>
                      <a:ext uri="{FF2B5EF4-FFF2-40B4-BE49-F238E27FC236}">
                        <a16:creationId xmlns:a16="http://schemas.microsoft.com/office/drawing/2014/main" id="{424B4BE8-B658-4416-AA4C-02C5A7A1F1E3}"/>
                      </a:ext>
                    </a:extLst>
                  </p:cNvPr>
                  <p:cNvSpPr>
                    <a:spLocks/>
                  </p:cNvSpPr>
                  <p:nvPr/>
                </p:nvSpPr>
                <p:spPr bwMode="auto">
                  <a:xfrm>
                    <a:off x="2950" y="342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56" name="Freeform 316">
                  <a:extLst>
                    <a:ext uri="{FF2B5EF4-FFF2-40B4-BE49-F238E27FC236}">
                      <a16:creationId xmlns:a16="http://schemas.microsoft.com/office/drawing/2014/main" id="{F63CE31A-4BF2-44AC-8184-9AFCE4FA4D2A}"/>
                    </a:ext>
                  </a:extLst>
                </p:cNvPr>
                <p:cNvSpPr>
                  <a:spLocks/>
                </p:cNvSpPr>
                <p:nvPr/>
              </p:nvSpPr>
              <p:spPr bwMode="auto">
                <a:xfrm>
                  <a:off x="2950" y="3424"/>
                  <a:ext cx="20" cy="29"/>
                </a:xfrm>
                <a:custGeom>
                  <a:avLst/>
                  <a:gdLst>
                    <a:gd name="T0" fmla="*/ 0 w 20"/>
                    <a:gd name="T1" fmla="*/ 0 h 29"/>
                    <a:gd name="T2" fmla="*/ 19 w 20"/>
                    <a:gd name="T3" fmla="*/ 0 h 29"/>
                    <a:gd name="T4" fmla="*/ 19 w 20"/>
                    <a:gd name="T5" fmla="*/ 28 h 29"/>
                    <a:gd name="T6" fmla="*/ 0 w 20"/>
                    <a:gd name="T7" fmla="*/ 28 h 29"/>
                    <a:gd name="T8" fmla="*/ 0 w 20"/>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0"/>
                      </a:moveTo>
                      <a:lnTo>
                        <a:pt x="19" y="0"/>
                      </a:lnTo>
                      <a:lnTo>
                        <a:pt x="19"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47" name="Group 317">
                <a:extLst>
                  <a:ext uri="{FF2B5EF4-FFF2-40B4-BE49-F238E27FC236}">
                    <a16:creationId xmlns:a16="http://schemas.microsoft.com/office/drawing/2014/main" id="{B4A2A97C-1A79-4579-90FF-10E8D92FD23F}"/>
                  </a:ext>
                </a:extLst>
              </p:cNvPr>
              <p:cNvGrpSpPr>
                <a:grpSpLocks/>
              </p:cNvGrpSpPr>
              <p:nvPr/>
            </p:nvGrpSpPr>
            <p:grpSpPr bwMode="auto">
              <a:xfrm>
                <a:off x="2947" y="3460"/>
                <a:ext cx="24" cy="35"/>
                <a:chOff x="2947" y="3460"/>
                <a:chExt cx="24" cy="35"/>
              </a:xfrm>
            </p:grpSpPr>
            <p:grpSp>
              <p:nvGrpSpPr>
                <p:cNvPr id="53480" name="Group 318">
                  <a:extLst>
                    <a:ext uri="{FF2B5EF4-FFF2-40B4-BE49-F238E27FC236}">
                      <a16:creationId xmlns:a16="http://schemas.microsoft.com/office/drawing/2014/main" id="{7DE73542-2BD8-4A65-8213-BAAD69B32B4C}"/>
                    </a:ext>
                  </a:extLst>
                </p:cNvPr>
                <p:cNvGrpSpPr>
                  <a:grpSpLocks/>
                </p:cNvGrpSpPr>
                <p:nvPr/>
              </p:nvGrpSpPr>
              <p:grpSpPr bwMode="auto">
                <a:xfrm>
                  <a:off x="2947" y="3460"/>
                  <a:ext cx="20" cy="31"/>
                  <a:chOff x="2947" y="3460"/>
                  <a:chExt cx="20" cy="31"/>
                </a:xfrm>
              </p:grpSpPr>
              <p:sp>
                <p:nvSpPr>
                  <p:cNvPr id="61759" name="Freeform 319">
                    <a:extLst>
                      <a:ext uri="{FF2B5EF4-FFF2-40B4-BE49-F238E27FC236}">
                        <a16:creationId xmlns:a16="http://schemas.microsoft.com/office/drawing/2014/main" id="{0EF6ADE3-9B0C-4B94-B79E-9DC06A1F49F6}"/>
                      </a:ext>
                    </a:extLst>
                  </p:cNvPr>
                  <p:cNvSpPr>
                    <a:spLocks/>
                  </p:cNvSpPr>
                  <p:nvPr/>
                </p:nvSpPr>
                <p:spPr bwMode="auto">
                  <a:xfrm>
                    <a:off x="2948" y="3461"/>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60" name="Freeform 320">
                    <a:extLst>
                      <a:ext uri="{FF2B5EF4-FFF2-40B4-BE49-F238E27FC236}">
                        <a16:creationId xmlns:a16="http://schemas.microsoft.com/office/drawing/2014/main" id="{AD7DCCCA-FD24-4B86-B5C6-F53A4E16B386}"/>
                      </a:ext>
                    </a:extLst>
                  </p:cNvPr>
                  <p:cNvSpPr>
                    <a:spLocks/>
                  </p:cNvSpPr>
                  <p:nvPr/>
                </p:nvSpPr>
                <p:spPr bwMode="auto">
                  <a:xfrm>
                    <a:off x="2947" y="3460"/>
                    <a:ext cx="19" cy="29"/>
                  </a:xfrm>
                  <a:custGeom>
                    <a:avLst/>
                    <a:gdLst>
                      <a:gd name="T0" fmla="*/ 0 w 19"/>
                      <a:gd name="T1" fmla="*/ 28 h 29"/>
                      <a:gd name="T2" fmla="*/ 18 w 19"/>
                      <a:gd name="T3" fmla="*/ 28 h 29"/>
                      <a:gd name="T4" fmla="*/ 18 w 19"/>
                      <a:gd name="T5" fmla="*/ 0 h 29"/>
                      <a:gd name="T6" fmla="*/ 0 w 19"/>
                      <a:gd name="T7" fmla="*/ 0 h 29"/>
                      <a:gd name="T8" fmla="*/ 0 w 19"/>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8"/>
                        </a:moveTo>
                        <a:lnTo>
                          <a:pt x="18" y="28"/>
                        </a:lnTo>
                        <a:lnTo>
                          <a:pt x="18"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81" name="Group 321">
                  <a:extLst>
                    <a:ext uri="{FF2B5EF4-FFF2-40B4-BE49-F238E27FC236}">
                      <a16:creationId xmlns:a16="http://schemas.microsoft.com/office/drawing/2014/main" id="{C911BFC2-79D6-49B0-9091-9560792261B2}"/>
                    </a:ext>
                  </a:extLst>
                </p:cNvPr>
                <p:cNvGrpSpPr>
                  <a:grpSpLocks/>
                </p:cNvGrpSpPr>
                <p:nvPr/>
              </p:nvGrpSpPr>
              <p:grpSpPr bwMode="auto">
                <a:xfrm>
                  <a:off x="2950" y="3465"/>
                  <a:ext cx="21" cy="30"/>
                  <a:chOff x="2950" y="3465"/>
                  <a:chExt cx="21" cy="30"/>
                </a:xfrm>
              </p:grpSpPr>
              <p:sp>
                <p:nvSpPr>
                  <p:cNvPr id="61762" name="Freeform 322">
                    <a:extLst>
                      <a:ext uri="{FF2B5EF4-FFF2-40B4-BE49-F238E27FC236}">
                        <a16:creationId xmlns:a16="http://schemas.microsoft.com/office/drawing/2014/main" id="{828AF27E-95DD-478F-9D22-AA42E875974C}"/>
                      </a:ext>
                    </a:extLst>
                  </p:cNvPr>
                  <p:cNvSpPr>
                    <a:spLocks/>
                  </p:cNvSpPr>
                  <p:nvPr/>
                </p:nvSpPr>
                <p:spPr bwMode="auto">
                  <a:xfrm>
                    <a:off x="2952" y="3465"/>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63" name="Freeform 323">
                    <a:extLst>
                      <a:ext uri="{FF2B5EF4-FFF2-40B4-BE49-F238E27FC236}">
                        <a16:creationId xmlns:a16="http://schemas.microsoft.com/office/drawing/2014/main" id="{8E91099F-D9F7-4F85-870F-1819AEED1FC4}"/>
                      </a:ext>
                    </a:extLst>
                  </p:cNvPr>
                  <p:cNvSpPr>
                    <a:spLocks/>
                  </p:cNvSpPr>
                  <p:nvPr/>
                </p:nvSpPr>
                <p:spPr bwMode="auto">
                  <a:xfrm>
                    <a:off x="2950" y="3465"/>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64" name="Freeform 324">
                  <a:extLst>
                    <a:ext uri="{FF2B5EF4-FFF2-40B4-BE49-F238E27FC236}">
                      <a16:creationId xmlns:a16="http://schemas.microsoft.com/office/drawing/2014/main" id="{4C206D04-F978-43CE-84F3-3CBBF8218C42}"/>
                    </a:ext>
                  </a:extLst>
                </p:cNvPr>
                <p:cNvSpPr>
                  <a:spLocks/>
                </p:cNvSpPr>
                <p:nvPr/>
              </p:nvSpPr>
              <p:spPr bwMode="auto">
                <a:xfrm>
                  <a:off x="2950" y="3465"/>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48" name="Group 325">
                <a:extLst>
                  <a:ext uri="{FF2B5EF4-FFF2-40B4-BE49-F238E27FC236}">
                    <a16:creationId xmlns:a16="http://schemas.microsoft.com/office/drawing/2014/main" id="{77999915-66C2-49DD-91B0-2A069F12FE48}"/>
                  </a:ext>
                </a:extLst>
              </p:cNvPr>
              <p:cNvGrpSpPr>
                <a:grpSpLocks/>
              </p:cNvGrpSpPr>
              <p:nvPr/>
            </p:nvGrpSpPr>
            <p:grpSpPr bwMode="auto">
              <a:xfrm>
                <a:off x="2973" y="3420"/>
                <a:ext cx="22" cy="33"/>
                <a:chOff x="2973" y="3420"/>
                <a:chExt cx="22" cy="33"/>
              </a:xfrm>
            </p:grpSpPr>
            <p:grpSp>
              <p:nvGrpSpPr>
                <p:cNvPr id="53473" name="Group 326">
                  <a:extLst>
                    <a:ext uri="{FF2B5EF4-FFF2-40B4-BE49-F238E27FC236}">
                      <a16:creationId xmlns:a16="http://schemas.microsoft.com/office/drawing/2014/main" id="{7AC40996-3B3D-47BB-92A0-65C8D644F145}"/>
                    </a:ext>
                  </a:extLst>
                </p:cNvPr>
                <p:cNvGrpSpPr>
                  <a:grpSpLocks/>
                </p:cNvGrpSpPr>
                <p:nvPr/>
              </p:nvGrpSpPr>
              <p:grpSpPr bwMode="auto">
                <a:xfrm>
                  <a:off x="2973" y="3420"/>
                  <a:ext cx="20" cy="32"/>
                  <a:chOff x="2973" y="3420"/>
                  <a:chExt cx="20" cy="32"/>
                </a:xfrm>
              </p:grpSpPr>
              <p:sp>
                <p:nvSpPr>
                  <p:cNvPr id="61767" name="Freeform 327">
                    <a:extLst>
                      <a:ext uri="{FF2B5EF4-FFF2-40B4-BE49-F238E27FC236}">
                        <a16:creationId xmlns:a16="http://schemas.microsoft.com/office/drawing/2014/main" id="{D34C7A60-DF7E-4147-BC82-427838B557B5}"/>
                      </a:ext>
                    </a:extLst>
                  </p:cNvPr>
                  <p:cNvSpPr>
                    <a:spLocks/>
                  </p:cNvSpPr>
                  <p:nvPr/>
                </p:nvSpPr>
                <p:spPr bwMode="auto">
                  <a:xfrm>
                    <a:off x="2973" y="342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68" name="Freeform 328">
                    <a:extLst>
                      <a:ext uri="{FF2B5EF4-FFF2-40B4-BE49-F238E27FC236}">
                        <a16:creationId xmlns:a16="http://schemas.microsoft.com/office/drawing/2014/main" id="{79E5B982-05BF-4931-B560-C5B0728D3787}"/>
                      </a:ext>
                    </a:extLst>
                  </p:cNvPr>
                  <p:cNvSpPr>
                    <a:spLocks/>
                  </p:cNvSpPr>
                  <p:nvPr/>
                </p:nvSpPr>
                <p:spPr bwMode="auto">
                  <a:xfrm>
                    <a:off x="2973" y="3420"/>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74" name="Group 329">
                  <a:extLst>
                    <a:ext uri="{FF2B5EF4-FFF2-40B4-BE49-F238E27FC236}">
                      <a16:creationId xmlns:a16="http://schemas.microsoft.com/office/drawing/2014/main" id="{2E360AFD-3438-4074-A875-BA191A78DF0A}"/>
                    </a:ext>
                  </a:extLst>
                </p:cNvPr>
                <p:cNvGrpSpPr>
                  <a:grpSpLocks/>
                </p:cNvGrpSpPr>
                <p:nvPr/>
              </p:nvGrpSpPr>
              <p:grpSpPr bwMode="auto">
                <a:xfrm>
                  <a:off x="2974" y="3422"/>
                  <a:ext cx="21" cy="30"/>
                  <a:chOff x="2974" y="3422"/>
                  <a:chExt cx="21" cy="30"/>
                </a:xfrm>
              </p:grpSpPr>
              <p:sp>
                <p:nvSpPr>
                  <p:cNvPr id="61770" name="Freeform 330">
                    <a:extLst>
                      <a:ext uri="{FF2B5EF4-FFF2-40B4-BE49-F238E27FC236}">
                        <a16:creationId xmlns:a16="http://schemas.microsoft.com/office/drawing/2014/main" id="{974CF391-9345-4496-921D-56BA6A1F323D}"/>
                      </a:ext>
                    </a:extLst>
                  </p:cNvPr>
                  <p:cNvSpPr>
                    <a:spLocks/>
                  </p:cNvSpPr>
                  <p:nvPr/>
                </p:nvSpPr>
                <p:spPr bwMode="auto">
                  <a:xfrm>
                    <a:off x="2976" y="3424"/>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71" name="Freeform 331">
                    <a:extLst>
                      <a:ext uri="{FF2B5EF4-FFF2-40B4-BE49-F238E27FC236}">
                        <a16:creationId xmlns:a16="http://schemas.microsoft.com/office/drawing/2014/main" id="{6AFAE6EE-0B28-4A9B-B655-736528D62C55}"/>
                      </a:ext>
                    </a:extLst>
                  </p:cNvPr>
                  <p:cNvSpPr>
                    <a:spLocks/>
                  </p:cNvSpPr>
                  <p:nvPr/>
                </p:nvSpPr>
                <p:spPr bwMode="auto">
                  <a:xfrm>
                    <a:off x="2974" y="342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72" name="Freeform 332">
                  <a:extLst>
                    <a:ext uri="{FF2B5EF4-FFF2-40B4-BE49-F238E27FC236}">
                      <a16:creationId xmlns:a16="http://schemas.microsoft.com/office/drawing/2014/main" id="{39FC113A-1749-4034-A678-6B412D98808F}"/>
                    </a:ext>
                  </a:extLst>
                </p:cNvPr>
                <p:cNvSpPr>
                  <a:spLocks/>
                </p:cNvSpPr>
                <p:nvPr/>
              </p:nvSpPr>
              <p:spPr bwMode="auto">
                <a:xfrm>
                  <a:off x="2976" y="3424"/>
                  <a:ext cx="19" cy="29"/>
                </a:xfrm>
                <a:custGeom>
                  <a:avLst/>
                  <a:gdLst>
                    <a:gd name="T0" fmla="*/ 0 w 19"/>
                    <a:gd name="T1" fmla="*/ 0 h 29"/>
                    <a:gd name="T2" fmla="*/ 18 w 19"/>
                    <a:gd name="T3" fmla="*/ 0 h 29"/>
                    <a:gd name="T4" fmla="*/ 18 w 19"/>
                    <a:gd name="T5" fmla="*/ 28 h 29"/>
                    <a:gd name="T6" fmla="*/ 0 w 19"/>
                    <a:gd name="T7" fmla="*/ 28 h 29"/>
                    <a:gd name="T8" fmla="*/ 0 w 19"/>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0"/>
                      </a:moveTo>
                      <a:lnTo>
                        <a:pt x="18" y="0"/>
                      </a:lnTo>
                      <a:lnTo>
                        <a:pt x="18"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49" name="Group 333">
                <a:extLst>
                  <a:ext uri="{FF2B5EF4-FFF2-40B4-BE49-F238E27FC236}">
                    <a16:creationId xmlns:a16="http://schemas.microsoft.com/office/drawing/2014/main" id="{E1E0F6BE-ECB9-415E-80C5-A88BBD6CDD86}"/>
                  </a:ext>
                </a:extLst>
              </p:cNvPr>
              <p:cNvGrpSpPr>
                <a:grpSpLocks/>
              </p:cNvGrpSpPr>
              <p:nvPr/>
            </p:nvGrpSpPr>
            <p:grpSpPr bwMode="auto">
              <a:xfrm>
                <a:off x="2973" y="3460"/>
                <a:ext cx="22" cy="35"/>
                <a:chOff x="2973" y="3460"/>
                <a:chExt cx="22" cy="35"/>
              </a:xfrm>
            </p:grpSpPr>
            <p:grpSp>
              <p:nvGrpSpPr>
                <p:cNvPr id="53466" name="Group 334">
                  <a:extLst>
                    <a:ext uri="{FF2B5EF4-FFF2-40B4-BE49-F238E27FC236}">
                      <a16:creationId xmlns:a16="http://schemas.microsoft.com/office/drawing/2014/main" id="{C555CF0C-9555-4858-82F3-0F07ACCF5FA7}"/>
                    </a:ext>
                  </a:extLst>
                </p:cNvPr>
                <p:cNvGrpSpPr>
                  <a:grpSpLocks/>
                </p:cNvGrpSpPr>
                <p:nvPr/>
              </p:nvGrpSpPr>
              <p:grpSpPr bwMode="auto">
                <a:xfrm>
                  <a:off x="2973" y="3460"/>
                  <a:ext cx="20" cy="31"/>
                  <a:chOff x="2973" y="3460"/>
                  <a:chExt cx="20" cy="31"/>
                </a:xfrm>
              </p:grpSpPr>
              <p:sp>
                <p:nvSpPr>
                  <p:cNvPr id="61775" name="Freeform 335">
                    <a:extLst>
                      <a:ext uri="{FF2B5EF4-FFF2-40B4-BE49-F238E27FC236}">
                        <a16:creationId xmlns:a16="http://schemas.microsoft.com/office/drawing/2014/main" id="{2F7C86FB-B385-40EF-9848-4C8157F0BEDA}"/>
                      </a:ext>
                    </a:extLst>
                  </p:cNvPr>
                  <p:cNvSpPr>
                    <a:spLocks/>
                  </p:cNvSpPr>
                  <p:nvPr/>
                </p:nvSpPr>
                <p:spPr bwMode="auto">
                  <a:xfrm>
                    <a:off x="2973" y="3461"/>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76" name="Freeform 336">
                    <a:extLst>
                      <a:ext uri="{FF2B5EF4-FFF2-40B4-BE49-F238E27FC236}">
                        <a16:creationId xmlns:a16="http://schemas.microsoft.com/office/drawing/2014/main" id="{5B718AE4-B22F-4877-96BB-6DDBED8A0BE7}"/>
                      </a:ext>
                    </a:extLst>
                  </p:cNvPr>
                  <p:cNvSpPr>
                    <a:spLocks/>
                  </p:cNvSpPr>
                  <p:nvPr/>
                </p:nvSpPr>
                <p:spPr bwMode="auto">
                  <a:xfrm>
                    <a:off x="2973" y="3460"/>
                    <a:ext cx="20" cy="29"/>
                  </a:xfrm>
                  <a:custGeom>
                    <a:avLst/>
                    <a:gdLst>
                      <a:gd name="T0" fmla="*/ 0 w 20"/>
                      <a:gd name="T1" fmla="*/ 28 h 29"/>
                      <a:gd name="T2" fmla="*/ 19 w 20"/>
                      <a:gd name="T3" fmla="*/ 28 h 29"/>
                      <a:gd name="T4" fmla="*/ 19 w 20"/>
                      <a:gd name="T5" fmla="*/ 0 h 29"/>
                      <a:gd name="T6" fmla="*/ 0 w 20"/>
                      <a:gd name="T7" fmla="*/ 0 h 29"/>
                      <a:gd name="T8" fmla="*/ 0 w 20"/>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28"/>
                        </a:moveTo>
                        <a:lnTo>
                          <a:pt x="19" y="28"/>
                        </a:lnTo>
                        <a:lnTo>
                          <a:pt x="19"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67" name="Group 337">
                  <a:extLst>
                    <a:ext uri="{FF2B5EF4-FFF2-40B4-BE49-F238E27FC236}">
                      <a16:creationId xmlns:a16="http://schemas.microsoft.com/office/drawing/2014/main" id="{9A3A87AE-93A7-45F1-827A-64FA138561E1}"/>
                    </a:ext>
                  </a:extLst>
                </p:cNvPr>
                <p:cNvGrpSpPr>
                  <a:grpSpLocks/>
                </p:cNvGrpSpPr>
                <p:nvPr/>
              </p:nvGrpSpPr>
              <p:grpSpPr bwMode="auto">
                <a:xfrm>
                  <a:off x="2974" y="3465"/>
                  <a:ext cx="21" cy="30"/>
                  <a:chOff x="2974" y="3465"/>
                  <a:chExt cx="21" cy="30"/>
                </a:xfrm>
              </p:grpSpPr>
              <p:sp>
                <p:nvSpPr>
                  <p:cNvPr id="61778" name="Freeform 338">
                    <a:extLst>
                      <a:ext uri="{FF2B5EF4-FFF2-40B4-BE49-F238E27FC236}">
                        <a16:creationId xmlns:a16="http://schemas.microsoft.com/office/drawing/2014/main" id="{340F5E67-2FC7-4824-B43B-C569F1D5114B}"/>
                      </a:ext>
                    </a:extLst>
                  </p:cNvPr>
                  <p:cNvSpPr>
                    <a:spLocks/>
                  </p:cNvSpPr>
                  <p:nvPr/>
                </p:nvSpPr>
                <p:spPr bwMode="auto">
                  <a:xfrm>
                    <a:off x="2976" y="3465"/>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79" name="Freeform 339">
                    <a:extLst>
                      <a:ext uri="{FF2B5EF4-FFF2-40B4-BE49-F238E27FC236}">
                        <a16:creationId xmlns:a16="http://schemas.microsoft.com/office/drawing/2014/main" id="{C31830DC-1711-49AB-985A-D08CB993BC4A}"/>
                      </a:ext>
                    </a:extLst>
                  </p:cNvPr>
                  <p:cNvSpPr>
                    <a:spLocks/>
                  </p:cNvSpPr>
                  <p:nvPr/>
                </p:nvSpPr>
                <p:spPr bwMode="auto">
                  <a:xfrm>
                    <a:off x="2974" y="3465"/>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80" name="Freeform 340">
                  <a:extLst>
                    <a:ext uri="{FF2B5EF4-FFF2-40B4-BE49-F238E27FC236}">
                      <a16:creationId xmlns:a16="http://schemas.microsoft.com/office/drawing/2014/main" id="{4E858B64-14C8-47F4-9246-F2D56E591B07}"/>
                    </a:ext>
                  </a:extLst>
                </p:cNvPr>
                <p:cNvSpPr>
                  <a:spLocks/>
                </p:cNvSpPr>
                <p:nvPr/>
              </p:nvSpPr>
              <p:spPr bwMode="auto">
                <a:xfrm>
                  <a:off x="2976" y="3465"/>
                  <a:ext cx="19" cy="30"/>
                </a:xfrm>
                <a:custGeom>
                  <a:avLst/>
                  <a:gdLst>
                    <a:gd name="T0" fmla="*/ 0 w 19"/>
                    <a:gd name="T1" fmla="*/ 0 h 30"/>
                    <a:gd name="T2" fmla="*/ 18 w 19"/>
                    <a:gd name="T3" fmla="*/ 0 h 30"/>
                    <a:gd name="T4" fmla="*/ 18 w 19"/>
                    <a:gd name="T5" fmla="*/ 29 h 30"/>
                    <a:gd name="T6" fmla="*/ 0 w 19"/>
                    <a:gd name="T7" fmla="*/ 29 h 30"/>
                    <a:gd name="T8" fmla="*/ 0 w 19"/>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0"/>
                      </a:moveTo>
                      <a:lnTo>
                        <a:pt x="18" y="0"/>
                      </a:lnTo>
                      <a:lnTo>
                        <a:pt x="18"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50" name="Group 341">
                <a:extLst>
                  <a:ext uri="{FF2B5EF4-FFF2-40B4-BE49-F238E27FC236}">
                    <a16:creationId xmlns:a16="http://schemas.microsoft.com/office/drawing/2014/main" id="{98B5BD0D-3C9E-4519-974C-00D07B99845D}"/>
                  </a:ext>
                </a:extLst>
              </p:cNvPr>
              <p:cNvGrpSpPr>
                <a:grpSpLocks/>
              </p:cNvGrpSpPr>
              <p:nvPr/>
            </p:nvGrpSpPr>
            <p:grpSpPr bwMode="auto">
              <a:xfrm>
                <a:off x="2997" y="3420"/>
                <a:ext cx="24" cy="33"/>
                <a:chOff x="2997" y="3420"/>
                <a:chExt cx="24" cy="33"/>
              </a:xfrm>
            </p:grpSpPr>
            <p:grpSp>
              <p:nvGrpSpPr>
                <p:cNvPr id="53459" name="Group 342">
                  <a:extLst>
                    <a:ext uri="{FF2B5EF4-FFF2-40B4-BE49-F238E27FC236}">
                      <a16:creationId xmlns:a16="http://schemas.microsoft.com/office/drawing/2014/main" id="{68E10EAA-86DB-406A-A303-A2CF62C857AB}"/>
                    </a:ext>
                  </a:extLst>
                </p:cNvPr>
                <p:cNvGrpSpPr>
                  <a:grpSpLocks/>
                </p:cNvGrpSpPr>
                <p:nvPr/>
              </p:nvGrpSpPr>
              <p:grpSpPr bwMode="auto">
                <a:xfrm>
                  <a:off x="2997" y="3420"/>
                  <a:ext cx="21" cy="32"/>
                  <a:chOff x="2997" y="3420"/>
                  <a:chExt cx="21" cy="32"/>
                </a:xfrm>
              </p:grpSpPr>
              <p:sp>
                <p:nvSpPr>
                  <p:cNvPr id="61783" name="Freeform 343">
                    <a:extLst>
                      <a:ext uri="{FF2B5EF4-FFF2-40B4-BE49-F238E27FC236}">
                        <a16:creationId xmlns:a16="http://schemas.microsoft.com/office/drawing/2014/main" id="{364EE54C-2AE6-42BE-B0CC-3407BA2908BB}"/>
                      </a:ext>
                    </a:extLst>
                  </p:cNvPr>
                  <p:cNvSpPr>
                    <a:spLocks/>
                  </p:cNvSpPr>
                  <p:nvPr/>
                </p:nvSpPr>
                <p:spPr bwMode="auto">
                  <a:xfrm>
                    <a:off x="2998" y="342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84" name="Freeform 344">
                    <a:extLst>
                      <a:ext uri="{FF2B5EF4-FFF2-40B4-BE49-F238E27FC236}">
                        <a16:creationId xmlns:a16="http://schemas.microsoft.com/office/drawing/2014/main" id="{82AFA2C2-9851-4F9B-9B5D-32D34010903F}"/>
                      </a:ext>
                    </a:extLst>
                  </p:cNvPr>
                  <p:cNvSpPr>
                    <a:spLocks/>
                  </p:cNvSpPr>
                  <p:nvPr/>
                </p:nvSpPr>
                <p:spPr bwMode="auto">
                  <a:xfrm>
                    <a:off x="2997" y="3420"/>
                    <a:ext cx="19" cy="30"/>
                  </a:xfrm>
                  <a:custGeom>
                    <a:avLst/>
                    <a:gdLst>
                      <a:gd name="T0" fmla="*/ 0 w 19"/>
                      <a:gd name="T1" fmla="*/ 29 h 30"/>
                      <a:gd name="T2" fmla="*/ 18 w 19"/>
                      <a:gd name="T3" fmla="*/ 29 h 30"/>
                      <a:gd name="T4" fmla="*/ 18 w 19"/>
                      <a:gd name="T5" fmla="*/ 0 h 30"/>
                      <a:gd name="T6" fmla="*/ 0 w 19"/>
                      <a:gd name="T7" fmla="*/ 0 h 30"/>
                      <a:gd name="T8" fmla="*/ 0 w 19"/>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0">
                        <a:moveTo>
                          <a:pt x="0" y="29"/>
                        </a:moveTo>
                        <a:lnTo>
                          <a:pt x="18" y="29"/>
                        </a:lnTo>
                        <a:lnTo>
                          <a:pt x="18"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60" name="Group 345">
                  <a:extLst>
                    <a:ext uri="{FF2B5EF4-FFF2-40B4-BE49-F238E27FC236}">
                      <a16:creationId xmlns:a16="http://schemas.microsoft.com/office/drawing/2014/main" id="{23C34235-4F2F-42C3-9401-83C356B4482D}"/>
                    </a:ext>
                  </a:extLst>
                </p:cNvPr>
                <p:cNvGrpSpPr>
                  <a:grpSpLocks/>
                </p:cNvGrpSpPr>
                <p:nvPr/>
              </p:nvGrpSpPr>
              <p:grpSpPr bwMode="auto">
                <a:xfrm>
                  <a:off x="2999" y="3422"/>
                  <a:ext cx="22" cy="30"/>
                  <a:chOff x="2999" y="3422"/>
                  <a:chExt cx="22" cy="30"/>
                </a:xfrm>
              </p:grpSpPr>
              <p:sp>
                <p:nvSpPr>
                  <p:cNvPr id="61786" name="Freeform 346">
                    <a:extLst>
                      <a:ext uri="{FF2B5EF4-FFF2-40B4-BE49-F238E27FC236}">
                        <a16:creationId xmlns:a16="http://schemas.microsoft.com/office/drawing/2014/main" id="{EC5B731F-0CB4-42CD-9D36-222D710F1C15}"/>
                      </a:ext>
                    </a:extLst>
                  </p:cNvPr>
                  <p:cNvSpPr>
                    <a:spLocks/>
                  </p:cNvSpPr>
                  <p:nvPr/>
                </p:nvSpPr>
                <p:spPr bwMode="auto">
                  <a:xfrm>
                    <a:off x="3002" y="3424"/>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87" name="Freeform 347">
                    <a:extLst>
                      <a:ext uri="{FF2B5EF4-FFF2-40B4-BE49-F238E27FC236}">
                        <a16:creationId xmlns:a16="http://schemas.microsoft.com/office/drawing/2014/main" id="{5884202B-7C3E-479D-AAC8-BDC461EA6CBC}"/>
                      </a:ext>
                    </a:extLst>
                  </p:cNvPr>
                  <p:cNvSpPr>
                    <a:spLocks/>
                  </p:cNvSpPr>
                  <p:nvPr/>
                </p:nvSpPr>
                <p:spPr bwMode="auto">
                  <a:xfrm>
                    <a:off x="2999" y="3422"/>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88" name="Freeform 348">
                  <a:extLst>
                    <a:ext uri="{FF2B5EF4-FFF2-40B4-BE49-F238E27FC236}">
                      <a16:creationId xmlns:a16="http://schemas.microsoft.com/office/drawing/2014/main" id="{38D37D56-E7F9-47C8-83FB-5CE1A726EDB2}"/>
                    </a:ext>
                  </a:extLst>
                </p:cNvPr>
                <p:cNvSpPr>
                  <a:spLocks/>
                </p:cNvSpPr>
                <p:nvPr/>
              </p:nvSpPr>
              <p:spPr bwMode="auto">
                <a:xfrm>
                  <a:off x="2999" y="3424"/>
                  <a:ext cx="20" cy="29"/>
                </a:xfrm>
                <a:custGeom>
                  <a:avLst/>
                  <a:gdLst>
                    <a:gd name="T0" fmla="*/ 0 w 20"/>
                    <a:gd name="T1" fmla="*/ 0 h 29"/>
                    <a:gd name="T2" fmla="*/ 19 w 20"/>
                    <a:gd name="T3" fmla="*/ 0 h 29"/>
                    <a:gd name="T4" fmla="*/ 19 w 20"/>
                    <a:gd name="T5" fmla="*/ 28 h 29"/>
                    <a:gd name="T6" fmla="*/ 0 w 20"/>
                    <a:gd name="T7" fmla="*/ 28 h 29"/>
                    <a:gd name="T8" fmla="*/ 0 w 20"/>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9">
                      <a:moveTo>
                        <a:pt x="0" y="0"/>
                      </a:moveTo>
                      <a:lnTo>
                        <a:pt x="19" y="0"/>
                      </a:lnTo>
                      <a:lnTo>
                        <a:pt x="19" y="28"/>
                      </a:lnTo>
                      <a:lnTo>
                        <a:pt x="0" y="28"/>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51" name="Group 349">
                <a:extLst>
                  <a:ext uri="{FF2B5EF4-FFF2-40B4-BE49-F238E27FC236}">
                    <a16:creationId xmlns:a16="http://schemas.microsoft.com/office/drawing/2014/main" id="{FB534645-7323-4187-8ABA-69C0E3EF85B0}"/>
                  </a:ext>
                </a:extLst>
              </p:cNvPr>
              <p:cNvGrpSpPr>
                <a:grpSpLocks/>
              </p:cNvGrpSpPr>
              <p:nvPr/>
            </p:nvGrpSpPr>
            <p:grpSpPr bwMode="auto">
              <a:xfrm>
                <a:off x="2997" y="3460"/>
                <a:ext cx="24" cy="35"/>
                <a:chOff x="2997" y="3460"/>
                <a:chExt cx="24" cy="35"/>
              </a:xfrm>
            </p:grpSpPr>
            <p:grpSp>
              <p:nvGrpSpPr>
                <p:cNvPr id="53452" name="Group 350">
                  <a:extLst>
                    <a:ext uri="{FF2B5EF4-FFF2-40B4-BE49-F238E27FC236}">
                      <a16:creationId xmlns:a16="http://schemas.microsoft.com/office/drawing/2014/main" id="{22000CF4-2FCB-4262-82BC-34986065B6DB}"/>
                    </a:ext>
                  </a:extLst>
                </p:cNvPr>
                <p:cNvGrpSpPr>
                  <a:grpSpLocks/>
                </p:cNvGrpSpPr>
                <p:nvPr/>
              </p:nvGrpSpPr>
              <p:grpSpPr bwMode="auto">
                <a:xfrm>
                  <a:off x="2997" y="3460"/>
                  <a:ext cx="21" cy="31"/>
                  <a:chOff x="2997" y="3460"/>
                  <a:chExt cx="21" cy="31"/>
                </a:xfrm>
              </p:grpSpPr>
              <p:sp>
                <p:nvSpPr>
                  <p:cNvPr id="61791" name="Freeform 351">
                    <a:extLst>
                      <a:ext uri="{FF2B5EF4-FFF2-40B4-BE49-F238E27FC236}">
                        <a16:creationId xmlns:a16="http://schemas.microsoft.com/office/drawing/2014/main" id="{DCD3F23C-946A-49A7-B951-213D203706E0}"/>
                      </a:ext>
                    </a:extLst>
                  </p:cNvPr>
                  <p:cNvSpPr>
                    <a:spLocks/>
                  </p:cNvSpPr>
                  <p:nvPr/>
                </p:nvSpPr>
                <p:spPr bwMode="auto">
                  <a:xfrm>
                    <a:off x="2998" y="3461"/>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92" name="Freeform 352">
                    <a:extLst>
                      <a:ext uri="{FF2B5EF4-FFF2-40B4-BE49-F238E27FC236}">
                        <a16:creationId xmlns:a16="http://schemas.microsoft.com/office/drawing/2014/main" id="{2CD40962-6E17-4F82-97E5-2BDFE377902C}"/>
                      </a:ext>
                    </a:extLst>
                  </p:cNvPr>
                  <p:cNvSpPr>
                    <a:spLocks/>
                  </p:cNvSpPr>
                  <p:nvPr/>
                </p:nvSpPr>
                <p:spPr bwMode="auto">
                  <a:xfrm>
                    <a:off x="2997" y="3460"/>
                    <a:ext cx="19" cy="29"/>
                  </a:xfrm>
                  <a:custGeom>
                    <a:avLst/>
                    <a:gdLst>
                      <a:gd name="T0" fmla="*/ 0 w 19"/>
                      <a:gd name="T1" fmla="*/ 28 h 29"/>
                      <a:gd name="T2" fmla="*/ 18 w 19"/>
                      <a:gd name="T3" fmla="*/ 28 h 29"/>
                      <a:gd name="T4" fmla="*/ 18 w 19"/>
                      <a:gd name="T5" fmla="*/ 0 h 29"/>
                      <a:gd name="T6" fmla="*/ 0 w 19"/>
                      <a:gd name="T7" fmla="*/ 0 h 29"/>
                      <a:gd name="T8" fmla="*/ 0 w 19"/>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9">
                        <a:moveTo>
                          <a:pt x="0" y="28"/>
                        </a:moveTo>
                        <a:lnTo>
                          <a:pt x="18" y="28"/>
                        </a:lnTo>
                        <a:lnTo>
                          <a:pt x="18" y="0"/>
                        </a:lnTo>
                        <a:lnTo>
                          <a:pt x="0" y="0"/>
                        </a:lnTo>
                        <a:lnTo>
                          <a:pt x="0" y="28"/>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53453" name="Group 353">
                  <a:extLst>
                    <a:ext uri="{FF2B5EF4-FFF2-40B4-BE49-F238E27FC236}">
                      <a16:creationId xmlns:a16="http://schemas.microsoft.com/office/drawing/2014/main" id="{D7E5F2A3-C8DC-4165-B0BA-B501E51C4A5B}"/>
                    </a:ext>
                  </a:extLst>
                </p:cNvPr>
                <p:cNvGrpSpPr>
                  <a:grpSpLocks/>
                </p:cNvGrpSpPr>
                <p:nvPr/>
              </p:nvGrpSpPr>
              <p:grpSpPr bwMode="auto">
                <a:xfrm>
                  <a:off x="2999" y="3465"/>
                  <a:ext cx="22" cy="30"/>
                  <a:chOff x="2999" y="3465"/>
                  <a:chExt cx="22" cy="30"/>
                </a:xfrm>
              </p:grpSpPr>
              <p:sp>
                <p:nvSpPr>
                  <p:cNvPr id="61794" name="Freeform 354">
                    <a:extLst>
                      <a:ext uri="{FF2B5EF4-FFF2-40B4-BE49-F238E27FC236}">
                        <a16:creationId xmlns:a16="http://schemas.microsoft.com/office/drawing/2014/main" id="{28D1BCEC-24CE-4482-91DD-7D32E3C8999C}"/>
                      </a:ext>
                    </a:extLst>
                  </p:cNvPr>
                  <p:cNvSpPr>
                    <a:spLocks/>
                  </p:cNvSpPr>
                  <p:nvPr/>
                </p:nvSpPr>
                <p:spPr bwMode="auto">
                  <a:xfrm>
                    <a:off x="3002" y="3465"/>
                    <a:ext cx="19" cy="1"/>
                  </a:xfrm>
                  <a:custGeom>
                    <a:avLst/>
                    <a:gdLst>
                      <a:gd name="T0" fmla="*/ 0 w 19"/>
                      <a:gd name="T1" fmla="*/ 0 h 1"/>
                      <a:gd name="T2" fmla="*/ 18 w 19"/>
                      <a:gd name="T3" fmla="*/ 0 h 1"/>
                      <a:gd name="T4" fmla="*/ 0 w 19"/>
                      <a:gd name="T5" fmla="*/ 0 h 1"/>
                      <a:gd name="T6" fmla="*/ 0 60000 65536"/>
                      <a:gd name="T7" fmla="*/ 0 60000 65536"/>
                      <a:gd name="T8" fmla="*/ 0 60000 65536"/>
                    </a:gdLst>
                    <a:ahLst/>
                    <a:cxnLst>
                      <a:cxn ang="T6">
                        <a:pos x="T0" y="T1"/>
                      </a:cxn>
                      <a:cxn ang="T7">
                        <a:pos x="T2" y="T3"/>
                      </a:cxn>
                      <a:cxn ang="T8">
                        <a:pos x="T4" y="T5"/>
                      </a:cxn>
                    </a:cxnLst>
                    <a:rect l="0" t="0" r="r" b="b"/>
                    <a:pathLst>
                      <a:path w="19" h="1">
                        <a:moveTo>
                          <a:pt x="0" y="0"/>
                        </a:moveTo>
                        <a:lnTo>
                          <a:pt x="18" y="0"/>
                        </a:lnTo>
                        <a:lnTo>
                          <a:pt x="0" y="0"/>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1795" name="Freeform 355">
                    <a:extLst>
                      <a:ext uri="{FF2B5EF4-FFF2-40B4-BE49-F238E27FC236}">
                        <a16:creationId xmlns:a16="http://schemas.microsoft.com/office/drawing/2014/main" id="{2CEECC80-6B26-45E6-ACE5-D53A62D59C85}"/>
                      </a:ext>
                    </a:extLst>
                  </p:cNvPr>
                  <p:cNvSpPr>
                    <a:spLocks/>
                  </p:cNvSpPr>
                  <p:nvPr/>
                </p:nvSpPr>
                <p:spPr bwMode="auto">
                  <a:xfrm>
                    <a:off x="2999" y="3465"/>
                    <a:ext cx="20" cy="30"/>
                  </a:xfrm>
                  <a:custGeom>
                    <a:avLst/>
                    <a:gdLst>
                      <a:gd name="T0" fmla="*/ 0 w 20"/>
                      <a:gd name="T1" fmla="*/ 29 h 30"/>
                      <a:gd name="T2" fmla="*/ 19 w 20"/>
                      <a:gd name="T3" fmla="*/ 29 h 30"/>
                      <a:gd name="T4" fmla="*/ 19 w 20"/>
                      <a:gd name="T5" fmla="*/ 0 h 30"/>
                      <a:gd name="T6" fmla="*/ 0 w 20"/>
                      <a:gd name="T7" fmla="*/ 0 h 30"/>
                      <a:gd name="T8" fmla="*/ 0 w 20"/>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29"/>
                        </a:moveTo>
                        <a:lnTo>
                          <a:pt x="19" y="29"/>
                        </a:lnTo>
                        <a:lnTo>
                          <a:pt x="19" y="0"/>
                        </a:lnTo>
                        <a:lnTo>
                          <a:pt x="0" y="0"/>
                        </a:lnTo>
                        <a:lnTo>
                          <a:pt x="0" y="29"/>
                        </a:lnTo>
                      </a:path>
                    </a:pathLst>
                  </a:custGeom>
                  <a:solidFill>
                    <a:srgbClr val="322D26"/>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96" name="Freeform 356">
                  <a:extLst>
                    <a:ext uri="{FF2B5EF4-FFF2-40B4-BE49-F238E27FC236}">
                      <a16:creationId xmlns:a16="http://schemas.microsoft.com/office/drawing/2014/main" id="{42AF19EF-2DB3-4C02-8EE7-ECA9E02CA2A7}"/>
                    </a:ext>
                  </a:extLst>
                </p:cNvPr>
                <p:cNvSpPr>
                  <a:spLocks/>
                </p:cNvSpPr>
                <p:nvPr/>
              </p:nvSpPr>
              <p:spPr bwMode="auto">
                <a:xfrm>
                  <a:off x="2999" y="3465"/>
                  <a:ext cx="20" cy="30"/>
                </a:xfrm>
                <a:custGeom>
                  <a:avLst/>
                  <a:gdLst>
                    <a:gd name="T0" fmla="*/ 0 w 20"/>
                    <a:gd name="T1" fmla="*/ 0 h 30"/>
                    <a:gd name="T2" fmla="*/ 19 w 20"/>
                    <a:gd name="T3" fmla="*/ 0 h 30"/>
                    <a:gd name="T4" fmla="*/ 19 w 20"/>
                    <a:gd name="T5" fmla="*/ 29 h 30"/>
                    <a:gd name="T6" fmla="*/ 0 w 20"/>
                    <a:gd name="T7" fmla="*/ 29 h 30"/>
                    <a:gd name="T8" fmla="*/ 0 w 20"/>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0">
                      <a:moveTo>
                        <a:pt x="0" y="0"/>
                      </a:moveTo>
                      <a:lnTo>
                        <a:pt x="19" y="0"/>
                      </a:lnTo>
                      <a:lnTo>
                        <a:pt x="19" y="29"/>
                      </a:lnTo>
                      <a:lnTo>
                        <a:pt x="0" y="29"/>
                      </a:lnTo>
                      <a:lnTo>
                        <a:pt x="0" y="0"/>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sp>
        <p:nvSpPr>
          <p:cNvPr id="61797" name="Rectangle 357">
            <a:extLst>
              <a:ext uri="{FF2B5EF4-FFF2-40B4-BE49-F238E27FC236}">
                <a16:creationId xmlns:a16="http://schemas.microsoft.com/office/drawing/2014/main" id="{62B64CC2-5930-4013-99FB-A73D11DDCF68}"/>
              </a:ext>
            </a:extLst>
          </p:cNvPr>
          <p:cNvSpPr>
            <a:spLocks noChangeArrowheads="1"/>
          </p:cNvSpPr>
          <p:nvPr/>
        </p:nvSpPr>
        <p:spPr bwMode="auto">
          <a:xfrm>
            <a:off x="3438525" y="4756150"/>
            <a:ext cx="1120775" cy="29686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lnSpc>
                <a:spcPct val="90000"/>
              </a:lnSpc>
              <a:defRPr/>
            </a:pPr>
            <a:r>
              <a:rPr lang="en-US" altLang="en-US" sz="1400" b="1">
                <a:solidFill>
                  <a:schemeClr val="tx2"/>
                </a:solidFill>
                <a:latin typeface="Arial" charset="0"/>
                <a:cs typeface="Angsana New" charset="0"/>
              </a:rPr>
              <a:t>hub/switch</a:t>
            </a:r>
          </a:p>
        </p:txBody>
      </p:sp>
      <p:sp>
        <p:nvSpPr>
          <p:cNvPr id="61819" name="Rectangle 379">
            <a:extLst>
              <a:ext uri="{FF2B5EF4-FFF2-40B4-BE49-F238E27FC236}">
                <a16:creationId xmlns:a16="http://schemas.microsoft.com/office/drawing/2014/main" id="{306D67D5-CEFD-404A-8346-3235EE715ABE}"/>
              </a:ext>
            </a:extLst>
          </p:cNvPr>
          <p:cNvSpPr>
            <a:spLocks noChangeArrowheads="1"/>
          </p:cNvSpPr>
          <p:nvPr/>
        </p:nvSpPr>
        <p:spPr bwMode="auto">
          <a:xfrm>
            <a:off x="1416050" y="5026025"/>
            <a:ext cx="709613" cy="31750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defRPr/>
            </a:pPr>
            <a:r>
              <a:rPr lang="en-US" altLang="en-US" sz="1400" b="1">
                <a:solidFill>
                  <a:schemeClr val="tx2"/>
                </a:solidFill>
                <a:latin typeface="Arial" charset="0"/>
              </a:rPr>
              <a:t>router</a:t>
            </a:r>
          </a:p>
        </p:txBody>
      </p:sp>
      <p:sp>
        <p:nvSpPr>
          <p:cNvPr id="34853" name="Rectangle 380">
            <a:extLst>
              <a:ext uri="{FF2B5EF4-FFF2-40B4-BE49-F238E27FC236}">
                <a16:creationId xmlns:a16="http://schemas.microsoft.com/office/drawing/2014/main" id="{3A57B304-EEBF-482E-8967-EA57AA20DC02}"/>
              </a:ext>
            </a:extLst>
          </p:cNvPr>
          <p:cNvSpPr>
            <a:spLocks noChangeArrowheads="1"/>
          </p:cNvSpPr>
          <p:nvPr/>
        </p:nvSpPr>
        <p:spPr bwMode="auto">
          <a:xfrm>
            <a:off x="4838700" y="1570038"/>
            <a:ext cx="3527425" cy="1890712"/>
          </a:xfrm>
          <a:prstGeom prst="rect">
            <a:avLst/>
          </a:prstGeom>
          <a:solidFill>
            <a:srgbClr val="EAEAEA"/>
          </a:solidFill>
          <a:ln>
            <a:noFill/>
          </a:ln>
          <a:effectLst>
            <a:prstShdw prst="shdw17" dist="17961" dir="13500000">
              <a:srgbClr val="8C8C8C">
                <a:alpha val="74997"/>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lvl1pPr defTabSz="762000">
              <a:spcBef>
                <a:spcPct val="20000"/>
              </a:spcBef>
              <a:buClr>
                <a:srgbClr val="993300"/>
              </a:buClr>
              <a:buSzPct val="40000"/>
              <a:buFont typeface="Wingdings" panose="05000000000000000000" pitchFamily="2" charset="2"/>
              <a:buChar char="l"/>
              <a:defRPr sz="2800" b="1">
                <a:solidFill>
                  <a:schemeClr val="tx1"/>
                </a:solidFill>
                <a:latin typeface="Times New Roman" panose="02020603050405020304" pitchFamily="18" charset="0"/>
                <a:cs typeface="FreesiaUPC" panose="020B0604020202020204" pitchFamily="34" charset="-34"/>
              </a:defRPr>
            </a:lvl1pPr>
            <a:lvl2pPr marL="571500" indent="-285750" defTabSz="762000">
              <a:spcBef>
                <a:spcPct val="20000"/>
              </a:spcBef>
              <a:buClr>
                <a:srgbClr val="993300"/>
              </a:buClr>
              <a:buSzPct val="40000"/>
              <a:buFont typeface="Wingdings" panose="05000000000000000000" pitchFamily="2" charset="2"/>
              <a:buChar char="l"/>
              <a:defRPr sz="2400" b="1">
                <a:solidFill>
                  <a:schemeClr val="tx1"/>
                </a:solidFill>
                <a:latin typeface="Times New Roman" panose="02020603050405020304" pitchFamily="18" charset="0"/>
                <a:cs typeface="FreesiaUPC" panose="020B0604020202020204" pitchFamily="34" charset="-34"/>
              </a:defRPr>
            </a:lvl2pPr>
            <a:lvl3pPr marL="1143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3pPr>
            <a:lvl4pPr marL="17145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4pPr>
            <a:lvl5pPr marL="2286000" indent="-228600" defTabSz="762000">
              <a:spcBef>
                <a:spcPct val="20000"/>
              </a:spcBef>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5pPr>
            <a:lvl6pPr marL="27432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6pPr>
            <a:lvl7pPr marL="32004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7pPr>
            <a:lvl8pPr marL="36576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8pPr>
            <a:lvl9pPr marL="4114800" indent="-228600" defTabSz="762000" eaLnBrk="0" fontAlgn="base" hangingPunct="0">
              <a:spcBef>
                <a:spcPct val="20000"/>
              </a:spcBef>
              <a:spcAft>
                <a:spcPct val="0"/>
              </a:spcAft>
              <a:buClr>
                <a:srgbClr val="993300"/>
              </a:buClr>
              <a:buSzPct val="40000"/>
              <a:buFont typeface="Wingdings" panose="05000000000000000000" pitchFamily="2" charset="2"/>
              <a:buChar char="l"/>
              <a:defRPr sz="2000" b="1">
                <a:solidFill>
                  <a:schemeClr val="tx1"/>
                </a:solidFill>
                <a:latin typeface="Times New Roman" panose="02020603050405020304" pitchFamily="18" charset="0"/>
                <a:cs typeface="FreesiaUPC" panose="020B0604020202020204" pitchFamily="34" charset="-34"/>
              </a:defRPr>
            </a:lvl9pPr>
          </a:lstStyle>
          <a:p>
            <a:pPr>
              <a:spcBef>
                <a:spcPct val="0"/>
              </a:spcBef>
              <a:buClr>
                <a:srgbClr val="A50021"/>
              </a:buClr>
              <a:buSzPct val="80000"/>
              <a:buFont typeface="Wingdings" panose="05000000000000000000" pitchFamily="2" charset="2"/>
              <a:buNone/>
            </a:pPr>
            <a:r>
              <a:rPr lang="en-US" altLang="en-US" sz="2000">
                <a:solidFill>
                  <a:schemeClr val="tx2"/>
                </a:solidFill>
                <a:latin typeface="Arial" panose="020B0604020202020204" pitchFamily="34" charset="0"/>
                <a:cs typeface="Angsana New" panose="02020603050405020304" pitchFamily="18" charset="-34"/>
              </a:rPr>
              <a:t>General Characteristics :</a:t>
            </a:r>
          </a:p>
          <a:p>
            <a:pPr>
              <a:spcBef>
                <a:spcPct val="0"/>
              </a:spcBef>
              <a:buClr>
                <a:srgbClr val="A50021"/>
              </a:buClr>
              <a:buSzPct val="80000"/>
              <a:buFont typeface="Wingdings" panose="05000000000000000000" pitchFamily="2" charset="2"/>
              <a:buNone/>
            </a:pPr>
            <a:endParaRPr lang="en-US" altLang="en-US" sz="2000">
              <a:solidFill>
                <a:schemeClr val="tx2"/>
              </a:solidFill>
              <a:latin typeface="Arial" panose="020B0604020202020204" pitchFamily="34" charset="0"/>
              <a:cs typeface="Angsana New" panose="02020603050405020304" pitchFamily="18" charset="-34"/>
            </a:endParaRPr>
          </a:p>
          <a:p>
            <a:pPr>
              <a:spcBef>
                <a:spcPct val="0"/>
              </a:spcBef>
              <a:buClr>
                <a:srgbClr val="A50021"/>
              </a:buClr>
              <a:buSzPct val="80000"/>
            </a:pPr>
            <a:r>
              <a:rPr lang="en-US" altLang="en-US" sz="2000">
                <a:solidFill>
                  <a:schemeClr val="tx2"/>
                </a:solidFill>
                <a:latin typeface="Arial" panose="020B0604020202020204" pitchFamily="34" charset="0"/>
                <a:cs typeface="Angsana New" panose="02020603050405020304" pitchFamily="18" charset="-34"/>
              </a:rPr>
              <a:t> </a:t>
            </a:r>
            <a:r>
              <a:rPr lang="en-US" altLang="en-US" sz="2000" b="0">
                <a:solidFill>
                  <a:schemeClr val="tx2"/>
                </a:solidFill>
                <a:latin typeface="Arial" panose="020B0604020202020204" pitchFamily="34" charset="0"/>
                <a:cs typeface="Angsana New" panose="02020603050405020304" pitchFamily="18" charset="-34"/>
              </a:rPr>
              <a:t>Confined geographical area</a:t>
            </a:r>
          </a:p>
          <a:p>
            <a:pPr>
              <a:spcBef>
                <a:spcPct val="0"/>
              </a:spcBef>
              <a:buClr>
                <a:srgbClr val="A50021"/>
              </a:buClr>
              <a:buSzPct val="80000"/>
            </a:pPr>
            <a:r>
              <a:rPr lang="en-US" altLang="en-US" sz="2000" b="0">
                <a:solidFill>
                  <a:schemeClr val="tx2"/>
                </a:solidFill>
                <a:latin typeface="Arial" panose="020B0604020202020204" pitchFamily="34" charset="0"/>
                <a:cs typeface="Angsana New" panose="02020603050405020304" pitchFamily="18" charset="-34"/>
              </a:rPr>
              <a:t> Under single management</a:t>
            </a:r>
          </a:p>
          <a:p>
            <a:pPr>
              <a:spcBef>
                <a:spcPct val="0"/>
              </a:spcBef>
              <a:buClr>
                <a:srgbClr val="A50021"/>
              </a:buClr>
              <a:buSzPct val="80000"/>
            </a:pPr>
            <a:r>
              <a:rPr lang="en-US" altLang="en-US" sz="2000" b="0">
                <a:solidFill>
                  <a:schemeClr val="tx2"/>
                </a:solidFill>
                <a:latin typeface="Arial" panose="020B0604020202020204" pitchFamily="34" charset="0"/>
                <a:cs typeface="Angsana New" panose="02020603050405020304" pitchFamily="18" charset="-34"/>
              </a:rPr>
              <a:t> High data rate</a:t>
            </a:r>
            <a:br>
              <a:rPr lang="en-US" altLang="en-US" sz="2000" b="0">
                <a:solidFill>
                  <a:schemeClr val="tx2"/>
                </a:solidFill>
                <a:latin typeface="Arial" panose="020B0604020202020204" pitchFamily="34" charset="0"/>
                <a:cs typeface="Angsana New" panose="02020603050405020304" pitchFamily="18" charset="-34"/>
              </a:rPr>
            </a:br>
            <a:endParaRPr lang="en-US" altLang="en-US" sz="1800" b="0">
              <a:solidFill>
                <a:schemeClr val="tx2"/>
              </a:solidFill>
              <a:latin typeface="Arial" panose="020B0604020202020204" pitchFamily="34" charset="0"/>
              <a:cs typeface="Angsana New" panose="02020603050405020304" pitchFamily="18" charset="-34"/>
            </a:endParaRPr>
          </a:p>
        </p:txBody>
      </p:sp>
      <p:sp>
        <p:nvSpPr>
          <p:cNvPr id="61822" name="Rectangle 382">
            <a:extLst>
              <a:ext uri="{FF2B5EF4-FFF2-40B4-BE49-F238E27FC236}">
                <a16:creationId xmlns:a16="http://schemas.microsoft.com/office/drawing/2014/main" id="{9F0615F1-85AE-49AA-A683-01D5F643B8B9}"/>
              </a:ext>
            </a:extLst>
          </p:cNvPr>
          <p:cNvSpPr>
            <a:spLocks noChangeArrowheads="1"/>
          </p:cNvSpPr>
          <p:nvPr/>
        </p:nvSpPr>
        <p:spPr bwMode="auto">
          <a:xfrm>
            <a:off x="4530725" y="4391025"/>
            <a:ext cx="815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defRPr/>
            </a:pPr>
            <a:r>
              <a:rPr lang="en-US" altLang="en-US" sz="1400" b="1">
                <a:solidFill>
                  <a:schemeClr val="tx2"/>
                </a:solidFill>
                <a:latin typeface="Arial" charset="0"/>
              </a:rPr>
              <a:t>servers</a:t>
            </a:r>
          </a:p>
        </p:txBody>
      </p:sp>
      <p:sp>
        <p:nvSpPr>
          <p:cNvPr id="61823" name="Rectangle 383">
            <a:extLst>
              <a:ext uri="{FF2B5EF4-FFF2-40B4-BE49-F238E27FC236}">
                <a16:creationId xmlns:a16="http://schemas.microsoft.com/office/drawing/2014/main" id="{E9EA7747-B654-4CED-B950-B0ADAC9E7389}"/>
              </a:ext>
            </a:extLst>
          </p:cNvPr>
          <p:cNvSpPr>
            <a:spLocks noChangeArrowheads="1"/>
          </p:cNvSpPr>
          <p:nvPr/>
        </p:nvSpPr>
        <p:spPr bwMode="auto">
          <a:xfrm>
            <a:off x="3511550" y="3328988"/>
            <a:ext cx="874713" cy="31750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defRPr/>
            </a:pPr>
            <a:r>
              <a:rPr lang="en-US" altLang="en-US" sz="1400" b="1">
                <a:solidFill>
                  <a:schemeClr val="tx2"/>
                </a:solidFill>
                <a:latin typeface="Arial" charset="0"/>
              </a:rPr>
              <a:t>stations</a:t>
            </a:r>
          </a:p>
        </p:txBody>
      </p:sp>
      <p:sp>
        <p:nvSpPr>
          <p:cNvPr id="61824" name="Rectangle 384">
            <a:extLst>
              <a:ext uri="{FF2B5EF4-FFF2-40B4-BE49-F238E27FC236}">
                <a16:creationId xmlns:a16="http://schemas.microsoft.com/office/drawing/2014/main" id="{CE7B68DF-F9EA-4479-95AD-D9EACDB304FC}"/>
              </a:ext>
            </a:extLst>
          </p:cNvPr>
          <p:cNvSpPr>
            <a:spLocks noChangeArrowheads="1"/>
          </p:cNvSpPr>
          <p:nvPr/>
        </p:nvSpPr>
        <p:spPr bwMode="auto">
          <a:xfrm>
            <a:off x="3440113" y="2352675"/>
            <a:ext cx="874712" cy="31750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defRPr/>
            </a:pPr>
            <a:r>
              <a:rPr lang="en-US" altLang="en-US" sz="1400" b="1">
                <a:solidFill>
                  <a:schemeClr val="tx2"/>
                </a:solidFill>
                <a:latin typeface="Arial" charset="0"/>
              </a:rPr>
              <a:t>stations</a:t>
            </a:r>
          </a:p>
        </p:txBody>
      </p:sp>
      <p:sp>
        <p:nvSpPr>
          <p:cNvPr id="61825" name="Rectangle 385">
            <a:extLst>
              <a:ext uri="{FF2B5EF4-FFF2-40B4-BE49-F238E27FC236}">
                <a16:creationId xmlns:a16="http://schemas.microsoft.com/office/drawing/2014/main" id="{B9618738-F3C5-42D3-984C-C4745725CE84}"/>
              </a:ext>
            </a:extLst>
          </p:cNvPr>
          <p:cNvSpPr>
            <a:spLocks noChangeArrowheads="1"/>
          </p:cNvSpPr>
          <p:nvPr/>
        </p:nvSpPr>
        <p:spPr bwMode="auto">
          <a:xfrm>
            <a:off x="3321050" y="1236663"/>
            <a:ext cx="874713" cy="31750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defRPr/>
            </a:pPr>
            <a:r>
              <a:rPr lang="en-US" altLang="en-US" sz="1400" b="1">
                <a:solidFill>
                  <a:schemeClr val="tx2"/>
                </a:solidFill>
                <a:latin typeface="Arial" charset="0"/>
              </a:rPr>
              <a:t>stations</a:t>
            </a:r>
          </a:p>
        </p:txBody>
      </p:sp>
      <p:pic>
        <p:nvPicPr>
          <p:cNvPr id="61826" name="Picture 386">
            <a:extLst>
              <a:ext uri="{FF2B5EF4-FFF2-40B4-BE49-F238E27FC236}">
                <a16:creationId xmlns:a16="http://schemas.microsoft.com/office/drawing/2014/main" id="{B00EA9FB-1F53-455C-86B1-21265063BCF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4992688"/>
            <a:ext cx="73977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4859" name="Group 891">
            <a:extLst>
              <a:ext uri="{FF2B5EF4-FFF2-40B4-BE49-F238E27FC236}">
                <a16:creationId xmlns:a16="http://schemas.microsoft.com/office/drawing/2014/main" id="{C1D318B1-036D-4167-8B44-6975A92C33B2}"/>
              </a:ext>
            </a:extLst>
          </p:cNvPr>
          <p:cNvGrpSpPr>
            <a:grpSpLocks/>
          </p:cNvGrpSpPr>
          <p:nvPr/>
        </p:nvGrpSpPr>
        <p:grpSpPr bwMode="auto">
          <a:xfrm>
            <a:off x="4594225" y="4767263"/>
            <a:ext cx="434975" cy="641350"/>
            <a:chOff x="2470" y="1894"/>
            <a:chExt cx="466" cy="749"/>
          </a:xfrm>
        </p:grpSpPr>
        <p:grpSp>
          <p:nvGrpSpPr>
            <p:cNvPr id="35686" name="Group 892">
              <a:extLst>
                <a:ext uri="{FF2B5EF4-FFF2-40B4-BE49-F238E27FC236}">
                  <a16:creationId xmlns:a16="http://schemas.microsoft.com/office/drawing/2014/main" id="{13915DD8-C0B1-4BB3-9782-CD2CB00FCD4E}"/>
                </a:ext>
              </a:extLst>
            </p:cNvPr>
            <p:cNvGrpSpPr>
              <a:grpSpLocks/>
            </p:cNvGrpSpPr>
            <p:nvPr/>
          </p:nvGrpSpPr>
          <p:grpSpPr bwMode="auto">
            <a:xfrm>
              <a:off x="2470" y="1896"/>
              <a:ext cx="466" cy="747"/>
              <a:chOff x="2470" y="1896"/>
              <a:chExt cx="466" cy="747"/>
            </a:xfrm>
          </p:grpSpPr>
          <p:sp>
            <p:nvSpPr>
              <p:cNvPr id="35814" name="Freeform 893">
                <a:extLst>
                  <a:ext uri="{FF2B5EF4-FFF2-40B4-BE49-F238E27FC236}">
                    <a16:creationId xmlns:a16="http://schemas.microsoft.com/office/drawing/2014/main" id="{E8023D10-8BA4-410B-AEA6-631E09716B45}"/>
                  </a:ext>
                </a:extLst>
              </p:cNvPr>
              <p:cNvSpPr>
                <a:spLocks/>
              </p:cNvSpPr>
              <p:nvPr/>
            </p:nvSpPr>
            <p:spPr bwMode="auto">
              <a:xfrm>
                <a:off x="2487" y="2501"/>
                <a:ext cx="423" cy="142"/>
              </a:xfrm>
              <a:custGeom>
                <a:avLst/>
                <a:gdLst>
                  <a:gd name="T0" fmla="*/ 39 w 423"/>
                  <a:gd name="T1" fmla="*/ 85 h 142"/>
                  <a:gd name="T2" fmla="*/ 417 w 423"/>
                  <a:gd name="T3" fmla="*/ 0 h 142"/>
                  <a:gd name="T4" fmla="*/ 423 w 423"/>
                  <a:gd name="T5" fmla="*/ 28 h 142"/>
                  <a:gd name="T6" fmla="*/ 332 w 423"/>
                  <a:gd name="T7" fmla="*/ 142 h 142"/>
                  <a:gd name="T8" fmla="*/ 0 w 423"/>
                  <a:gd name="T9" fmla="*/ 127 h 142"/>
                  <a:gd name="T10" fmla="*/ 39 w 423"/>
                  <a:gd name="T11" fmla="*/ 85 h 1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3" h="142">
                    <a:moveTo>
                      <a:pt x="39" y="85"/>
                    </a:moveTo>
                    <a:lnTo>
                      <a:pt x="417" y="0"/>
                    </a:lnTo>
                    <a:lnTo>
                      <a:pt x="423" y="28"/>
                    </a:lnTo>
                    <a:lnTo>
                      <a:pt x="332" y="142"/>
                    </a:lnTo>
                    <a:lnTo>
                      <a:pt x="0" y="127"/>
                    </a:lnTo>
                    <a:lnTo>
                      <a:pt x="39" y="8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15" name="Freeform 894">
                <a:extLst>
                  <a:ext uri="{FF2B5EF4-FFF2-40B4-BE49-F238E27FC236}">
                    <a16:creationId xmlns:a16="http://schemas.microsoft.com/office/drawing/2014/main" id="{E983D010-E825-44E2-A118-19FB9333AEE9}"/>
                  </a:ext>
                </a:extLst>
              </p:cNvPr>
              <p:cNvSpPr>
                <a:spLocks/>
              </p:cNvSpPr>
              <p:nvPr/>
            </p:nvSpPr>
            <p:spPr bwMode="auto">
              <a:xfrm>
                <a:off x="2480" y="2500"/>
                <a:ext cx="423" cy="143"/>
              </a:xfrm>
              <a:custGeom>
                <a:avLst/>
                <a:gdLst>
                  <a:gd name="T0" fmla="*/ 39 w 423"/>
                  <a:gd name="T1" fmla="*/ 86 h 143"/>
                  <a:gd name="T2" fmla="*/ 417 w 423"/>
                  <a:gd name="T3" fmla="*/ 0 h 143"/>
                  <a:gd name="T4" fmla="*/ 423 w 423"/>
                  <a:gd name="T5" fmla="*/ 29 h 143"/>
                  <a:gd name="T6" fmla="*/ 332 w 423"/>
                  <a:gd name="T7" fmla="*/ 143 h 143"/>
                  <a:gd name="T8" fmla="*/ 0 w 423"/>
                  <a:gd name="T9" fmla="*/ 127 h 143"/>
                  <a:gd name="T10" fmla="*/ 39 w 423"/>
                  <a:gd name="T11" fmla="*/ 86 h 1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3" h="143">
                    <a:moveTo>
                      <a:pt x="39" y="86"/>
                    </a:moveTo>
                    <a:lnTo>
                      <a:pt x="417" y="0"/>
                    </a:lnTo>
                    <a:lnTo>
                      <a:pt x="423" y="29"/>
                    </a:lnTo>
                    <a:lnTo>
                      <a:pt x="332" y="143"/>
                    </a:lnTo>
                    <a:lnTo>
                      <a:pt x="0" y="127"/>
                    </a:lnTo>
                    <a:lnTo>
                      <a:pt x="39" y="8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16" name="Freeform 895">
                <a:extLst>
                  <a:ext uri="{FF2B5EF4-FFF2-40B4-BE49-F238E27FC236}">
                    <a16:creationId xmlns:a16="http://schemas.microsoft.com/office/drawing/2014/main" id="{A6F7F338-E395-4F3D-B5A7-0078816F0D0E}"/>
                  </a:ext>
                </a:extLst>
              </p:cNvPr>
              <p:cNvSpPr>
                <a:spLocks/>
              </p:cNvSpPr>
              <p:nvPr/>
            </p:nvSpPr>
            <p:spPr bwMode="auto">
              <a:xfrm>
                <a:off x="2510" y="2513"/>
                <a:ext cx="426" cy="121"/>
              </a:xfrm>
              <a:custGeom>
                <a:avLst/>
                <a:gdLst>
                  <a:gd name="T0" fmla="*/ 0 w 426"/>
                  <a:gd name="T1" fmla="*/ 40 h 121"/>
                  <a:gd name="T2" fmla="*/ 398 w 426"/>
                  <a:gd name="T3" fmla="*/ 0 h 121"/>
                  <a:gd name="T4" fmla="*/ 426 w 426"/>
                  <a:gd name="T5" fmla="*/ 3 h 121"/>
                  <a:gd name="T6" fmla="*/ 332 w 426"/>
                  <a:gd name="T7" fmla="*/ 121 h 121"/>
                  <a:gd name="T8" fmla="*/ 0 w 426"/>
                  <a:gd name="T9" fmla="*/ 106 h 121"/>
                  <a:gd name="T10" fmla="*/ 0 w 426"/>
                  <a:gd name="T11" fmla="*/ 40 h 1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121">
                    <a:moveTo>
                      <a:pt x="0" y="40"/>
                    </a:moveTo>
                    <a:lnTo>
                      <a:pt x="398" y="0"/>
                    </a:lnTo>
                    <a:lnTo>
                      <a:pt x="426" y="3"/>
                    </a:lnTo>
                    <a:lnTo>
                      <a:pt x="332" y="121"/>
                    </a:lnTo>
                    <a:lnTo>
                      <a:pt x="0" y="106"/>
                    </a:lnTo>
                    <a:lnTo>
                      <a:pt x="0" y="4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17" name="Freeform 896">
                <a:extLst>
                  <a:ext uri="{FF2B5EF4-FFF2-40B4-BE49-F238E27FC236}">
                    <a16:creationId xmlns:a16="http://schemas.microsoft.com/office/drawing/2014/main" id="{AF1751FC-5799-44F7-8F6A-5B1019C2BB92}"/>
                  </a:ext>
                </a:extLst>
              </p:cNvPr>
              <p:cNvSpPr>
                <a:spLocks/>
              </p:cNvSpPr>
              <p:nvPr/>
            </p:nvSpPr>
            <p:spPr bwMode="auto">
              <a:xfrm>
                <a:off x="2472" y="1910"/>
                <a:ext cx="363" cy="719"/>
              </a:xfrm>
              <a:custGeom>
                <a:avLst/>
                <a:gdLst>
                  <a:gd name="T0" fmla="*/ 0 w 363"/>
                  <a:gd name="T1" fmla="*/ 701 h 719"/>
                  <a:gd name="T2" fmla="*/ 0 w 363"/>
                  <a:gd name="T3" fmla="*/ 0 h 719"/>
                  <a:gd name="T4" fmla="*/ 363 w 363"/>
                  <a:gd name="T5" fmla="*/ 0 h 719"/>
                  <a:gd name="T6" fmla="*/ 363 w 363"/>
                  <a:gd name="T7" fmla="*/ 719 h 719"/>
                  <a:gd name="T8" fmla="*/ 0 w 363"/>
                  <a:gd name="T9" fmla="*/ 701 h 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719">
                    <a:moveTo>
                      <a:pt x="0" y="701"/>
                    </a:moveTo>
                    <a:lnTo>
                      <a:pt x="0" y="0"/>
                    </a:lnTo>
                    <a:lnTo>
                      <a:pt x="363" y="0"/>
                    </a:lnTo>
                    <a:lnTo>
                      <a:pt x="363" y="719"/>
                    </a:lnTo>
                    <a:lnTo>
                      <a:pt x="0" y="701"/>
                    </a:lnTo>
                    <a:close/>
                  </a:path>
                </a:pathLst>
              </a:custGeom>
              <a:solidFill>
                <a:srgbClr val="94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18" name="Freeform 897">
                <a:extLst>
                  <a:ext uri="{FF2B5EF4-FFF2-40B4-BE49-F238E27FC236}">
                    <a16:creationId xmlns:a16="http://schemas.microsoft.com/office/drawing/2014/main" id="{E971CE5B-0F4D-4216-AC7F-EFA26E1BC2B9}"/>
                  </a:ext>
                </a:extLst>
              </p:cNvPr>
              <p:cNvSpPr>
                <a:spLocks/>
              </p:cNvSpPr>
              <p:nvPr/>
            </p:nvSpPr>
            <p:spPr bwMode="auto">
              <a:xfrm>
                <a:off x="2471" y="2611"/>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19" name="Freeform 898">
                <a:extLst>
                  <a:ext uri="{FF2B5EF4-FFF2-40B4-BE49-F238E27FC236}">
                    <a16:creationId xmlns:a16="http://schemas.microsoft.com/office/drawing/2014/main" id="{FBBD9A6B-C1DF-488B-9F3F-46471FDDF93D}"/>
                  </a:ext>
                </a:extLst>
              </p:cNvPr>
              <p:cNvSpPr>
                <a:spLocks/>
              </p:cNvSpPr>
              <p:nvPr/>
            </p:nvSpPr>
            <p:spPr bwMode="auto">
              <a:xfrm>
                <a:off x="2835" y="190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20" name="Freeform 899">
                <a:extLst>
                  <a:ext uri="{FF2B5EF4-FFF2-40B4-BE49-F238E27FC236}">
                    <a16:creationId xmlns:a16="http://schemas.microsoft.com/office/drawing/2014/main" id="{7408474C-404D-4D77-ABAC-92FE815D0E62}"/>
                  </a:ext>
                </a:extLst>
              </p:cNvPr>
              <p:cNvSpPr>
                <a:spLocks/>
              </p:cNvSpPr>
              <p:nvPr/>
            </p:nvSpPr>
            <p:spPr bwMode="auto">
              <a:xfrm>
                <a:off x="2478" y="1896"/>
                <a:ext cx="336" cy="741"/>
              </a:xfrm>
              <a:custGeom>
                <a:avLst/>
                <a:gdLst>
                  <a:gd name="T0" fmla="*/ 336 w 336"/>
                  <a:gd name="T1" fmla="*/ 741 h 741"/>
                  <a:gd name="T2" fmla="*/ 336 w 336"/>
                  <a:gd name="T3" fmla="*/ 0 h 741"/>
                  <a:gd name="T4" fmla="*/ 0 w 336"/>
                  <a:gd name="T5" fmla="*/ 5 h 741"/>
                  <a:gd name="T6" fmla="*/ 0 w 336"/>
                  <a:gd name="T7" fmla="*/ 184 h 741"/>
                  <a:gd name="T8" fmla="*/ 6 w 336"/>
                  <a:gd name="T9" fmla="*/ 185 h 741"/>
                  <a:gd name="T10" fmla="*/ 6 w 336"/>
                  <a:gd name="T11" fmla="*/ 190 h 741"/>
                  <a:gd name="T12" fmla="*/ 0 w 336"/>
                  <a:gd name="T13" fmla="*/ 192 h 741"/>
                  <a:gd name="T14" fmla="*/ 0 w 336"/>
                  <a:gd name="T15" fmla="*/ 348 h 741"/>
                  <a:gd name="T16" fmla="*/ 7 w 336"/>
                  <a:gd name="T17" fmla="*/ 348 h 741"/>
                  <a:gd name="T18" fmla="*/ 7 w 336"/>
                  <a:gd name="T19" fmla="*/ 353 h 741"/>
                  <a:gd name="T20" fmla="*/ 0 w 336"/>
                  <a:gd name="T21" fmla="*/ 354 h 741"/>
                  <a:gd name="T22" fmla="*/ 0 w 336"/>
                  <a:gd name="T23" fmla="*/ 511 h 741"/>
                  <a:gd name="T24" fmla="*/ 7 w 336"/>
                  <a:gd name="T25" fmla="*/ 511 h 741"/>
                  <a:gd name="T26" fmla="*/ 7 w 336"/>
                  <a:gd name="T27" fmla="*/ 516 h 741"/>
                  <a:gd name="T28" fmla="*/ 0 w 336"/>
                  <a:gd name="T29" fmla="*/ 518 h 741"/>
                  <a:gd name="T30" fmla="*/ 0 w 336"/>
                  <a:gd name="T31" fmla="*/ 677 h 741"/>
                  <a:gd name="T32" fmla="*/ 7 w 336"/>
                  <a:gd name="T33" fmla="*/ 677 h 741"/>
                  <a:gd name="T34" fmla="*/ 7 w 336"/>
                  <a:gd name="T35" fmla="*/ 683 h 741"/>
                  <a:gd name="T36" fmla="*/ 0 w 336"/>
                  <a:gd name="T37" fmla="*/ 684 h 741"/>
                  <a:gd name="T38" fmla="*/ 0 w 336"/>
                  <a:gd name="T39" fmla="*/ 725 h 741"/>
                  <a:gd name="T40" fmla="*/ 336 w 336"/>
                  <a:gd name="T41" fmla="*/ 741 h 7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36" h="741">
                    <a:moveTo>
                      <a:pt x="336" y="741"/>
                    </a:moveTo>
                    <a:lnTo>
                      <a:pt x="336" y="0"/>
                    </a:lnTo>
                    <a:lnTo>
                      <a:pt x="0" y="5"/>
                    </a:lnTo>
                    <a:lnTo>
                      <a:pt x="0" y="184"/>
                    </a:lnTo>
                    <a:lnTo>
                      <a:pt x="6" y="185"/>
                    </a:lnTo>
                    <a:lnTo>
                      <a:pt x="6" y="190"/>
                    </a:lnTo>
                    <a:lnTo>
                      <a:pt x="0" y="192"/>
                    </a:lnTo>
                    <a:lnTo>
                      <a:pt x="0" y="348"/>
                    </a:lnTo>
                    <a:lnTo>
                      <a:pt x="7" y="348"/>
                    </a:lnTo>
                    <a:lnTo>
                      <a:pt x="7" y="353"/>
                    </a:lnTo>
                    <a:lnTo>
                      <a:pt x="0" y="354"/>
                    </a:lnTo>
                    <a:lnTo>
                      <a:pt x="0" y="511"/>
                    </a:lnTo>
                    <a:lnTo>
                      <a:pt x="7" y="511"/>
                    </a:lnTo>
                    <a:lnTo>
                      <a:pt x="7" y="516"/>
                    </a:lnTo>
                    <a:lnTo>
                      <a:pt x="0" y="518"/>
                    </a:lnTo>
                    <a:lnTo>
                      <a:pt x="0" y="677"/>
                    </a:lnTo>
                    <a:lnTo>
                      <a:pt x="7" y="677"/>
                    </a:lnTo>
                    <a:lnTo>
                      <a:pt x="7" y="683"/>
                    </a:lnTo>
                    <a:lnTo>
                      <a:pt x="0" y="684"/>
                    </a:lnTo>
                    <a:lnTo>
                      <a:pt x="0" y="725"/>
                    </a:lnTo>
                    <a:lnTo>
                      <a:pt x="336" y="741"/>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21" name="Freeform 900">
                <a:extLst>
                  <a:ext uri="{FF2B5EF4-FFF2-40B4-BE49-F238E27FC236}">
                    <a16:creationId xmlns:a16="http://schemas.microsoft.com/office/drawing/2014/main" id="{36BC4A46-6059-4186-9B37-3D3824559F8A}"/>
                  </a:ext>
                </a:extLst>
              </p:cNvPr>
              <p:cNvSpPr>
                <a:spLocks/>
              </p:cNvSpPr>
              <p:nvPr/>
            </p:nvSpPr>
            <p:spPr bwMode="auto">
              <a:xfrm>
                <a:off x="2814" y="1896"/>
                <a:ext cx="8" cy="741"/>
              </a:xfrm>
              <a:custGeom>
                <a:avLst/>
                <a:gdLst>
                  <a:gd name="T0" fmla="*/ 0 w 8"/>
                  <a:gd name="T1" fmla="*/ 741 h 741"/>
                  <a:gd name="T2" fmla="*/ 0 w 8"/>
                  <a:gd name="T3" fmla="*/ 0 h 741"/>
                  <a:gd name="T4" fmla="*/ 8 w 8"/>
                  <a:gd name="T5" fmla="*/ 5 h 741"/>
                  <a:gd name="T6" fmla="*/ 8 w 8"/>
                  <a:gd name="T7" fmla="*/ 733 h 741"/>
                  <a:gd name="T8" fmla="*/ 0 w 8"/>
                  <a:gd name="T9" fmla="*/ 741 h 7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41">
                    <a:moveTo>
                      <a:pt x="0" y="741"/>
                    </a:moveTo>
                    <a:lnTo>
                      <a:pt x="0" y="0"/>
                    </a:lnTo>
                    <a:lnTo>
                      <a:pt x="8" y="5"/>
                    </a:lnTo>
                    <a:lnTo>
                      <a:pt x="8" y="733"/>
                    </a:lnTo>
                    <a:lnTo>
                      <a:pt x="0" y="741"/>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22" name="Freeform 901">
                <a:extLst>
                  <a:ext uri="{FF2B5EF4-FFF2-40B4-BE49-F238E27FC236}">
                    <a16:creationId xmlns:a16="http://schemas.microsoft.com/office/drawing/2014/main" id="{05E20034-2288-4E19-A20C-1C69304A2396}"/>
                  </a:ext>
                </a:extLst>
              </p:cNvPr>
              <p:cNvSpPr>
                <a:spLocks/>
              </p:cNvSpPr>
              <p:nvPr/>
            </p:nvSpPr>
            <p:spPr bwMode="auto">
              <a:xfrm>
                <a:off x="2835" y="1910"/>
                <a:ext cx="92" cy="719"/>
              </a:xfrm>
              <a:custGeom>
                <a:avLst/>
                <a:gdLst>
                  <a:gd name="T0" fmla="*/ 0 w 92"/>
                  <a:gd name="T1" fmla="*/ 719 h 719"/>
                  <a:gd name="T2" fmla="*/ 0 w 92"/>
                  <a:gd name="T3" fmla="*/ 0 h 719"/>
                  <a:gd name="T4" fmla="*/ 92 w 92"/>
                  <a:gd name="T5" fmla="*/ 25 h 719"/>
                  <a:gd name="T6" fmla="*/ 92 w 92"/>
                  <a:gd name="T7" fmla="*/ 607 h 719"/>
                  <a:gd name="T8" fmla="*/ 0 w 92"/>
                  <a:gd name="T9" fmla="*/ 719 h 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719">
                    <a:moveTo>
                      <a:pt x="0" y="719"/>
                    </a:moveTo>
                    <a:lnTo>
                      <a:pt x="0" y="0"/>
                    </a:lnTo>
                    <a:lnTo>
                      <a:pt x="92" y="25"/>
                    </a:lnTo>
                    <a:lnTo>
                      <a:pt x="92" y="607"/>
                    </a:lnTo>
                    <a:lnTo>
                      <a:pt x="0" y="719"/>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23" name="Freeform 902">
                <a:extLst>
                  <a:ext uri="{FF2B5EF4-FFF2-40B4-BE49-F238E27FC236}">
                    <a16:creationId xmlns:a16="http://schemas.microsoft.com/office/drawing/2014/main" id="{782F5EBE-6B13-4E69-B9A1-064321A8FC66}"/>
                  </a:ext>
                </a:extLst>
              </p:cNvPr>
              <p:cNvSpPr>
                <a:spLocks/>
              </p:cNvSpPr>
              <p:nvPr/>
            </p:nvSpPr>
            <p:spPr bwMode="auto">
              <a:xfrm>
                <a:off x="2478" y="2573"/>
                <a:ext cx="336" cy="65"/>
              </a:xfrm>
              <a:custGeom>
                <a:avLst/>
                <a:gdLst>
                  <a:gd name="T0" fmla="*/ 0 w 336"/>
                  <a:gd name="T1" fmla="*/ 48 h 65"/>
                  <a:gd name="T2" fmla="*/ 0 w 336"/>
                  <a:gd name="T3" fmla="*/ 7 h 65"/>
                  <a:gd name="T4" fmla="*/ 7 w 336"/>
                  <a:gd name="T5" fmla="*/ 6 h 65"/>
                  <a:gd name="T6" fmla="*/ 7 w 336"/>
                  <a:gd name="T7" fmla="*/ 0 h 65"/>
                  <a:gd name="T8" fmla="*/ 0 w 336"/>
                  <a:gd name="T9" fmla="*/ 0 h 65"/>
                  <a:gd name="T10" fmla="*/ 336 w 336"/>
                  <a:gd name="T11" fmla="*/ 16 h 65"/>
                  <a:gd name="T12" fmla="*/ 336 w 336"/>
                  <a:gd name="T13" fmla="*/ 65 h 65"/>
                  <a:gd name="T14" fmla="*/ 0 w 336"/>
                  <a:gd name="T15" fmla="*/ 48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6" h="65">
                    <a:moveTo>
                      <a:pt x="0" y="48"/>
                    </a:moveTo>
                    <a:lnTo>
                      <a:pt x="0" y="7"/>
                    </a:lnTo>
                    <a:lnTo>
                      <a:pt x="7" y="6"/>
                    </a:lnTo>
                    <a:lnTo>
                      <a:pt x="7" y="0"/>
                    </a:lnTo>
                    <a:lnTo>
                      <a:pt x="0" y="0"/>
                    </a:lnTo>
                    <a:lnTo>
                      <a:pt x="336" y="16"/>
                    </a:lnTo>
                    <a:lnTo>
                      <a:pt x="336" y="65"/>
                    </a:lnTo>
                    <a:lnTo>
                      <a:pt x="0" y="48"/>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24" name="Freeform 903">
                <a:extLst>
                  <a:ext uri="{FF2B5EF4-FFF2-40B4-BE49-F238E27FC236}">
                    <a16:creationId xmlns:a16="http://schemas.microsoft.com/office/drawing/2014/main" id="{46EBC286-F95B-4330-9301-E3B83A4CFA62}"/>
                  </a:ext>
                </a:extLst>
              </p:cNvPr>
              <p:cNvSpPr>
                <a:spLocks/>
              </p:cNvSpPr>
              <p:nvPr/>
            </p:nvSpPr>
            <p:spPr bwMode="auto">
              <a:xfrm>
                <a:off x="2470" y="1907"/>
                <a:ext cx="363" cy="702"/>
              </a:xfrm>
              <a:custGeom>
                <a:avLst/>
                <a:gdLst>
                  <a:gd name="T0" fmla="*/ 0 w 363"/>
                  <a:gd name="T1" fmla="*/ 702 h 702"/>
                  <a:gd name="T2" fmla="*/ 0 w 363"/>
                  <a:gd name="T3" fmla="*/ 0 h 702"/>
                  <a:gd name="T4" fmla="*/ 363 w 363"/>
                  <a:gd name="T5" fmla="*/ 0 h 702"/>
                  <a:gd name="T6" fmla="*/ 0 60000 65536"/>
                  <a:gd name="T7" fmla="*/ 0 60000 65536"/>
                  <a:gd name="T8" fmla="*/ 0 60000 65536"/>
                </a:gdLst>
                <a:ahLst/>
                <a:cxnLst>
                  <a:cxn ang="T6">
                    <a:pos x="T0" y="T1"/>
                  </a:cxn>
                  <a:cxn ang="T7">
                    <a:pos x="T2" y="T3"/>
                  </a:cxn>
                  <a:cxn ang="T8">
                    <a:pos x="T4" y="T5"/>
                  </a:cxn>
                </a:cxnLst>
                <a:rect l="0" t="0" r="r" b="b"/>
                <a:pathLst>
                  <a:path w="363" h="702">
                    <a:moveTo>
                      <a:pt x="0" y="702"/>
                    </a:moveTo>
                    <a:lnTo>
                      <a:pt x="0" y="0"/>
                    </a:lnTo>
                    <a:lnTo>
                      <a:pt x="36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25" name="Freeform 904">
                <a:extLst>
                  <a:ext uri="{FF2B5EF4-FFF2-40B4-BE49-F238E27FC236}">
                    <a16:creationId xmlns:a16="http://schemas.microsoft.com/office/drawing/2014/main" id="{3B86AF82-DC56-44E6-BEC1-7CB46E569AF2}"/>
                  </a:ext>
                </a:extLst>
              </p:cNvPr>
              <p:cNvSpPr>
                <a:spLocks/>
              </p:cNvSpPr>
              <p:nvPr/>
            </p:nvSpPr>
            <p:spPr bwMode="auto">
              <a:xfrm>
                <a:off x="2476" y="2577"/>
                <a:ext cx="6" cy="42"/>
              </a:xfrm>
              <a:custGeom>
                <a:avLst/>
                <a:gdLst>
                  <a:gd name="T0" fmla="*/ 0 w 6"/>
                  <a:gd name="T1" fmla="*/ 42 h 42"/>
                  <a:gd name="T2" fmla="*/ 0 w 6"/>
                  <a:gd name="T3" fmla="*/ 1 h 42"/>
                  <a:gd name="T4" fmla="*/ 6 w 6"/>
                  <a:gd name="T5" fmla="*/ 0 h 42"/>
                  <a:gd name="T6" fmla="*/ 0 60000 65536"/>
                  <a:gd name="T7" fmla="*/ 0 60000 65536"/>
                  <a:gd name="T8" fmla="*/ 0 60000 65536"/>
                </a:gdLst>
                <a:ahLst/>
                <a:cxnLst>
                  <a:cxn ang="T6">
                    <a:pos x="T0" y="T1"/>
                  </a:cxn>
                  <a:cxn ang="T7">
                    <a:pos x="T2" y="T3"/>
                  </a:cxn>
                  <a:cxn ang="T8">
                    <a:pos x="T4" y="T5"/>
                  </a:cxn>
                </a:cxnLst>
                <a:rect l="0" t="0" r="r" b="b"/>
                <a:pathLst>
                  <a:path w="6" h="42">
                    <a:moveTo>
                      <a:pt x="0" y="42"/>
                    </a:moveTo>
                    <a:lnTo>
                      <a:pt x="0" y="1"/>
                    </a:lnTo>
                    <a:lnTo>
                      <a:pt x="6" y="0"/>
                    </a:lnTo>
                  </a:path>
                </a:pathLst>
              </a:custGeom>
              <a:noFill/>
              <a:ln w="7938">
                <a:solidFill>
                  <a:srgbClr val="D1D4D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26" name="Freeform 905">
                <a:extLst>
                  <a:ext uri="{FF2B5EF4-FFF2-40B4-BE49-F238E27FC236}">
                    <a16:creationId xmlns:a16="http://schemas.microsoft.com/office/drawing/2014/main" id="{4483A6EF-DC70-49ED-92A4-D2F42A4B7F1E}"/>
                  </a:ext>
                </a:extLst>
              </p:cNvPr>
              <p:cNvSpPr>
                <a:spLocks/>
              </p:cNvSpPr>
              <p:nvPr/>
            </p:nvSpPr>
            <p:spPr bwMode="auto">
              <a:xfrm>
                <a:off x="2477" y="2621"/>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27" name="Freeform 906">
                <a:extLst>
                  <a:ext uri="{FF2B5EF4-FFF2-40B4-BE49-F238E27FC236}">
                    <a16:creationId xmlns:a16="http://schemas.microsoft.com/office/drawing/2014/main" id="{E22DC6FD-9E63-4AB7-9830-DCC3642A06D2}"/>
                  </a:ext>
                </a:extLst>
              </p:cNvPr>
              <p:cNvSpPr>
                <a:spLocks/>
              </p:cNvSpPr>
              <p:nvPr/>
            </p:nvSpPr>
            <p:spPr bwMode="auto">
              <a:xfrm>
                <a:off x="2485" y="257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28" name="Freeform 907">
                <a:extLst>
                  <a:ext uri="{FF2B5EF4-FFF2-40B4-BE49-F238E27FC236}">
                    <a16:creationId xmlns:a16="http://schemas.microsoft.com/office/drawing/2014/main" id="{042B5E28-12F6-4D9E-8E6E-C2FCE3C37F8D}"/>
                  </a:ext>
                </a:extLst>
              </p:cNvPr>
              <p:cNvSpPr>
                <a:spLocks/>
              </p:cNvSpPr>
              <p:nvPr/>
            </p:nvSpPr>
            <p:spPr bwMode="auto">
              <a:xfrm>
                <a:off x="2814" y="2581"/>
                <a:ext cx="8" cy="56"/>
              </a:xfrm>
              <a:custGeom>
                <a:avLst/>
                <a:gdLst>
                  <a:gd name="T0" fmla="*/ 0 w 8"/>
                  <a:gd name="T1" fmla="*/ 56 h 56"/>
                  <a:gd name="T2" fmla="*/ 0 w 8"/>
                  <a:gd name="T3" fmla="*/ 8 h 56"/>
                  <a:gd name="T4" fmla="*/ 8 w 8"/>
                  <a:gd name="T5" fmla="*/ 0 h 56"/>
                  <a:gd name="T6" fmla="*/ 8 w 8"/>
                  <a:gd name="T7" fmla="*/ 47 h 56"/>
                  <a:gd name="T8" fmla="*/ 0 w 8"/>
                  <a:gd name="T9" fmla="*/ 56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56">
                    <a:moveTo>
                      <a:pt x="0" y="56"/>
                    </a:moveTo>
                    <a:lnTo>
                      <a:pt x="0" y="8"/>
                    </a:lnTo>
                    <a:lnTo>
                      <a:pt x="8" y="0"/>
                    </a:lnTo>
                    <a:lnTo>
                      <a:pt x="8" y="47"/>
                    </a:lnTo>
                    <a:lnTo>
                      <a:pt x="0" y="56"/>
                    </a:lnTo>
                    <a:close/>
                  </a:path>
                </a:pathLst>
              </a:custGeom>
              <a:solidFill>
                <a:srgbClr val="3D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29" name="Freeform 908">
                <a:extLst>
                  <a:ext uri="{FF2B5EF4-FFF2-40B4-BE49-F238E27FC236}">
                    <a16:creationId xmlns:a16="http://schemas.microsoft.com/office/drawing/2014/main" id="{ABB1DECE-2DC0-4A40-9D74-B99540120B14}"/>
                  </a:ext>
                </a:extLst>
              </p:cNvPr>
              <p:cNvSpPr>
                <a:spLocks/>
              </p:cNvSpPr>
              <p:nvPr/>
            </p:nvSpPr>
            <p:spPr bwMode="auto">
              <a:xfrm>
                <a:off x="2520" y="2083"/>
                <a:ext cx="243" cy="21"/>
              </a:xfrm>
              <a:custGeom>
                <a:avLst/>
                <a:gdLst>
                  <a:gd name="T0" fmla="*/ 243 w 243"/>
                  <a:gd name="T1" fmla="*/ 0 h 21"/>
                  <a:gd name="T2" fmla="*/ 0 w 243"/>
                  <a:gd name="T3" fmla="*/ 0 h 21"/>
                  <a:gd name="T4" fmla="*/ 0 w 243"/>
                  <a:gd name="T5" fmla="*/ 20 h 21"/>
                  <a:gd name="T6" fmla="*/ 243 w 243"/>
                  <a:gd name="T7" fmla="*/ 21 h 21"/>
                  <a:gd name="T8" fmla="*/ 243 w 243"/>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1">
                    <a:moveTo>
                      <a:pt x="243" y="0"/>
                    </a:moveTo>
                    <a:lnTo>
                      <a:pt x="0" y="0"/>
                    </a:lnTo>
                    <a:lnTo>
                      <a:pt x="0" y="20"/>
                    </a:lnTo>
                    <a:lnTo>
                      <a:pt x="243" y="21"/>
                    </a:lnTo>
                    <a:lnTo>
                      <a:pt x="243" y="0"/>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0" name="Freeform 909">
                <a:extLst>
                  <a:ext uri="{FF2B5EF4-FFF2-40B4-BE49-F238E27FC236}">
                    <a16:creationId xmlns:a16="http://schemas.microsoft.com/office/drawing/2014/main" id="{A2C05EA8-1A85-4A51-B754-2B07938FDA4B}"/>
                  </a:ext>
                </a:extLst>
              </p:cNvPr>
              <p:cNvSpPr>
                <a:spLocks/>
              </p:cNvSpPr>
              <p:nvPr/>
            </p:nvSpPr>
            <p:spPr bwMode="auto">
              <a:xfrm>
                <a:off x="2520" y="2124"/>
                <a:ext cx="243" cy="22"/>
              </a:xfrm>
              <a:custGeom>
                <a:avLst/>
                <a:gdLst>
                  <a:gd name="T0" fmla="*/ 243 w 243"/>
                  <a:gd name="T1" fmla="*/ 1 h 22"/>
                  <a:gd name="T2" fmla="*/ 0 w 243"/>
                  <a:gd name="T3" fmla="*/ 0 h 22"/>
                  <a:gd name="T4" fmla="*/ 0 w 243"/>
                  <a:gd name="T5" fmla="*/ 20 h 22"/>
                  <a:gd name="T6" fmla="*/ 243 w 243"/>
                  <a:gd name="T7" fmla="*/ 22 h 22"/>
                  <a:gd name="T8" fmla="*/ 243 w 243"/>
                  <a:gd name="T9" fmla="*/ 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2">
                    <a:moveTo>
                      <a:pt x="243" y="1"/>
                    </a:moveTo>
                    <a:lnTo>
                      <a:pt x="0" y="0"/>
                    </a:lnTo>
                    <a:lnTo>
                      <a:pt x="0" y="20"/>
                    </a:lnTo>
                    <a:lnTo>
                      <a:pt x="243" y="22"/>
                    </a:lnTo>
                    <a:lnTo>
                      <a:pt x="243" y="1"/>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1" name="Freeform 910">
                <a:extLst>
                  <a:ext uri="{FF2B5EF4-FFF2-40B4-BE49-F238E27FC236}">
                    <a16:creationId xmlns:a16="http://schemas.microsoft.com/office/drawing/2014/main" id="{D0F5CD29-A2AF-454E-BFEF-0F16931AEB4B}"/>
                  </a:ext>
                </a:extLst>
              </p:cNvPr>
              <p:cNvSpPr>
                <a:spLocks/>
              </p:cNvSpPr>
              <p:nvPr/>
            </p:nvSpPr>
            <p:spPr bwMode="auto">
              <a:xfrm>
                <a:off x="2520" y="2165"/>
                <a:ext cx="243" cy="23"/>
              </a:xfrm>
              <a:custGeom>
                <a:avLst/>
                <a:gdLst>
                  <a:gd name="T0" fmla="*/ 243 w 243"/>
                  <a:gd name="T1" fmla="*/ 2 h 23"/>
                  <a:gd name="T2" fmla="*/ 0 w 243"/>
                  <a:gd name="T3" fmla="*/ 0 h 23"/>
                  <a:gd name="T4" fmla="*/ 0 w 243"/>
                  <a:gd name="T5" fmla="*/ 20 h 23"/>
                  <a:gd name="T6" fmla="*/ 243 w 243"/>
                  <a:gd name="T7" fmla="*/ 23 h 23"/>
                  <a:gd name="T8" fmla="*/ 243 w 243"/>
                  <a:gd name="T9" fmla="*/ 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3">
                    <a:moveTo>
                      <a:pt x="243" y="2"/>
                    </a:moveTo>
                    <a:lnTo>
                      <a:pt x="0" y="0"/>
                    </a:lnTo>
                    <a:lnTo>
                      <a:pt x="0" y="20"/>
                    </a:lnTo>
                    <a:lnTo>
                      <a:pt x="243" y="23"/>
                    </a:lnTo>
                    <a:lnTo>
                      <a:pt x="243" y="2"/>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2" name="Freeform 911">
                <a:extLst>
                  <a:ext uri="{FF2B5EF4-FFF2-40B4-BE49-F238E27FC236}">
                    <a16:creationId xmlns:a16="http://schemas.microsoft.com/office/drawing/2014/main" id="{54CFEEE1-8DCE-4683-9FE9-EBD319CE5D45}"/>
                  </a:ext>
                </a:extLst>
              </p:cNvPr>
              <p:cNvSpPr>
                <a:spLocks/>
              </p:cNvSpPr>
              <p:nvPr/>
            </p:nvSpPr>
            <p:spPr bwMode="auto">
              <a:xfrm>
                <a:off x="2520" y="2206"/>
                <a:ext cx="243" cy="24"/>
              </a:xfrm>
              <a:custGeom>
                <a:avLst/>
                <a:gdLst>
                  <a:gd name="T0" fmla="*/ 243 w 243"/>
                  <a:gd name="T1" fmla="*/ 3 h 24"/>
                  <a:gd name="T2" fmla="*/ 0 w 243"/>
                  <a:gd name="T3" fmla="*/ 0 h 24"/>
                  <a:gd name="T4" fmla="*/ 0 w 243"/>
                  <a:gd name="T5" fmla="*/ 20 h 24"/>
                  <a:gd name="T6" fmla="*/ 243 w 243"/>
                  <a:gd name="T7" fmla="*/ 24 h 24"/>
                  <a:gd name="T8" fmla="*/ 243 w 243"/>
                  <a:gd name="T9" fmla="*/ 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4">
                    <a:moveTo>
                      <a:pt x="243" y="3"/>
                    </a:moveTo>
                    <a:lnTo>
                      <a:pt x="0" y="0"/>
                    </a:lnTo>
                    <a:lnTo>
                      <a:pt x="0" y="20"/>
                    </a:lnTo>
                    <a:lnTo>
                      <a:pt x="243" y="24"/>
                    </a:lnTo>
                    <a:lnTo>
                      <a:pt x="243" y="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3" name="Freeform 912">
                <a:extLst>
                  <a:ext uri="{FF2B5EF4-FFF2-40B4-BE49-F238E27FC236}">
                    <a16:creationId xmlns:a16="http://schemas.microsoft.com/office/drawing/2014/main" id="{5B1F7983-B16A-415A-BFEB-EB5CBC46ED62}"/>
                  </a:ext>
                </a:extLst>
              </p:cNvPr>
              <p:cNvSpPr>
                <a:spLocks/>
              </p:cNvSpPr>
              <p:nvPr/>
            </p:nvSpPr>
            <p:spPr bwMode="auto">
              <a:xfrm>
                <a:off x="2520" y="2247"/>
                <a:ext cx="243" cy="24"/>
              </a:xfrm>
              <a:custGeom>
                <a:avLst/>
                <a:gdLst>
                  <a:gd name="T0" fmla="*/ 243 w 243"/>
                  <a:gd name="T1" fmla="*/ 4 h 24"/>
                  <a:gd name="T2" fmla="*/ 0 w 243"/>
                  <a:gd name="T3" fmla="*/ 0 h 24"/>
                  <a:gd name="T4" fmla="*/ 0 w 243"/>
                  <a:gd name="T5" fmla="*/ 20 h 24"/>
                  <a:gd name="T6" fmla="*/ 243 w 243"/>
                  <a:gd name="T7" fmla="*/ 24 h 24"/>
                  <a:gd name="T8" fmla="*/ 243 w 243"/>
                  <a:gd name="T9" fmla="*/ 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4">
                    <a:moveTo>
                      <a:pt x="243" y="4"/>
                    </a:moveTo>
                    <a:lnTo>
                      <a:pt x="0" y="0"/>
                    </a:lnTo>
                    <a:lnTo>
                      <a:pt x="0" y="20"/>
                    </a:lnTo>
                    <a:lnTo>
                      <a:pt x="243" y="24"/>
                    </a:lnTo>
                    <a:lnTo>
                      <a:pt x="243" y="4"/>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4" name="Freeform 913">
                <a:extLst>
                  <a:ext uri="{FF2B5EF4-FFF2-40B4-BE49-F238E27FC236}">
                    <a16:creationId xmlns:a16="http://schemas.microsoft.com/office/drawing/2014/main" id="{7A6F65DC-3D1B-40A7-939F-E1BBC57646B4}"/>
                  </a:ext>
                </a:extLst>
              </p:cNvPr>
              <p:cNvSpPr>
                <a:spLocks/>
              </p:cNvSpPr>
              <p:nvPr/>
            </p:nvSpPr>
            <p:spPr bwMode="auto">
              <a:xfrm>
                <a:off x="2520" y="2287"/>
                <a:ext cx="243" cy="26"/>
              </a:xfrm>
              <a:custGeom>
                <a:avLst/>
                <a:gdLst>
                  <a:gd name="T0" fmla="*/ 243 w 243"/>
                  <a:gd name="T1" fmla="*/ 5 h 26"/>
                  <a:gd name="T2" fmla="*/ 0 w 243"/>
                  <a:gd name="T3" fmla="*/ 0 h 26"/>
                  <a:gd name="T4" fmla="*/ 0 w 243"/>
                  <a:gd name="T5" fmla="*/ 21 h 26"/>
                  <a:gd name="T6" fmla="*/ 243 w 243"/>
                  <a:gd name="T7" fmla="*/ 26 h 26"/>
                  <a:gd name="T8" fmla="*/ 243 w 243"/>
                  <a:gd name="T9" fmla="*/ 5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6">
                    <a:moveTo>
                      <a:pt x="243" y="5"/>
                    </a:moveTo>
                    <a:lnTo>
                      <a:pt x="0" y="0"/>
                    </a:lnTo>
                    <a:lnTo>
                      <a:pt x="0" y="21"/>
                    </a:lnTo>
                    <a:lnTo>
                      <a:pt x="243" y="26"/>
                    </a:lnTo>
                    <a:lnTo>
                      <a:pt x="243" y="5"/>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5" name="Freeform 914">
                <a:extLst>
                  <a:ext uri="{FF2B5EF4-FFF2-40B4-BE49-F238E27FC236}">
                    <a16:creationId xmlns:a16="http://schemas.microsoft.com/office/drawing/2014/main" id="{3CB0ECAE-7558-4F71-9839-95179DB63934}"/>
                  </a:ext>
                </a:extLst>
              </p:cNvPr>
              <p:cNvSpPr>
                <a:spLocks/>
              </p:cNvSpPr>
              <p:nvPr/>
            </p:nvSpPr>
            <p:spPr bwMode="auto">
              <a:xfrm>
                <a:off x="2520" y="2328"/>
                <a:ext cx="243" cy="27"/>
              </a:xfrm>
              <a:custGeom>
                <a:avLst/>
                <a:gdLst>
                  <a:gd name="T0" fmla="*/ 243 w 243"/>
                  <a:gd name="T1" fmla="*/ 6 h 27"/>
                  <a:gd name="T2" fmla="*/ 0 w 243"/>
                  <a:gd name="T3" fmla="*/ 0 h 27"/>
                  <a:gd name="T4" fmla="*/ 0 w 243"/>
                  <a:gd name="T5" fmla="*/ 21 h 27"/>
                  <a:gd name="T6" fmla="*/ 243 w 243"/>
                  <a:gd name="T7" fmla="*/ 27 h 27"/>
                  <a:gd name="T8" fmla="*/ 243 w 243"/>
                  <a:gd name="T9" fmla="*/ 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7">
                    <a:moveTo>
                      <a:pt x="243" y="6"/>
                    </a:moveTo>
                    <a:lnTo>
                      <a:pt x="0" y="0"/>
                    </a:lnTo>
                    <a:lnTo>
                      <a:pt x="0" y="21"/>
                    </a:lnTo>
                    <a:lnTo>
                      <a:pt x="243" y="27"/>
                    </a:lnTo>
                    <a:lnTo>
                      <a:pt x="243" y="6"/>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6" name="Freeform 915">
                <a:extLst>
                  <a:ext uri="{FF2B5EF4-FFF2-40B4-BE49-F238E27FC236}">
                    <a16:creationId xmlns:a16="http://schemas.microsoft.com/office/drawing/2014/main" id="{8B025FE4-DA45-4B2A-87C4-7E7D83F09A96}"/>
                  </a:ext>
                </a:extLst>
              </p:cNvPr>
              <p:cNvSpPr>
                <a:spLocks/>
              </p:cNvSpPr>
              <p:nvPr/>
            </p:nvSpPr>
            <p:spPr bwMode="auto">
              <a:xfrm>
                <a:off x="2520" y="2369"/>
                <a:ext cx="243" cy="28"/>
              </a:xfrm>
              <a:custGeom>
                <a:avLst/>
                <a:gdLst>
                  <a:gd name="T0" fmla="*/ 243 w 243"/>
                  <a:gd name="T1" fmla="*/ 7 h 28"/>
                  <a:gd name="T2" fmla="*/ 0 w 243"/>
                  <a:gd name="T3" fmla="*/ 0 h 28"/>
                  <a:gd name="T4" fmla="*/ 0 w 243"/>
                  <a:gd name="T5" fmla="*/ 21 h 28"/>
                  <a:gd name="T6" fmla="*/ 243 w 243"/>
                  <a:gd name="T7" fmla="*/ 28 h 28"/>
                  <a:gd name="T8" fmla="*/ 243 w 243"/>
                  <a:gd name="T9" fmla="*/ 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8">
                    <a:moveTo>
                      <a:pt x="243" y="7"/>
                    </a:moveTo>
                    <a:lnTo>
                      <a:pt x="0" y="0"/>
                    </a:lnTo>
                    <a:lnTo>
                      <a:pt x="0" y="21"/>
                    </a:lnTo>
                    <a:lnTo>
                      <a:pt x="243" y="28"/>
                    </a:lnTo>
                    <a:lnTo>
                      <a:pt x="243" y="7"/>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7" name="Freeform 916">
                <a:extLst>
                  <a:ext uri="{FF2B5EF4-FFF2-40B4-BE49-F238E27FC236}">
                    <a16:creationId xmlns:a16="http://schemas.microsoft.com/office/drawing/2014/main" id="{027DABA2-D7BF-4AD6-BA0C-F3F7574906AD}"/>
                  </a:ext>
                </a:extLst>
              </p:cNvPr>
              <p:cNvSpPr>
                <a:spLocks/>
              </p:cNvSpPr>
              <p:nvPr/>
            </p:nvSpPr>
            <p:spPr bwMode="auto">
              <a:xfrm>
                <a:off x="2520" y="2411"/>
                <a:ext cx="243" cy="28"/>
              </a:xfrm>
              <a:custGeom>
                <a:avLst/>
                <a:gdLst>
                  <a:gd name="T0" fmla="*/ 243 w 243"/>
                  <a:gd name="T1" fmla="*/ 7 h 28"/>
                  <a:gd name="T2" fmla="*/ 0 w 243"/>
                  <a:gd name="T3" fmla="*/ 0 h 28"/>
                  <a:gd name="T4" fmla="*/ 0 w 243"/>
                  <a:gd name="T5" fmla="*/ 20 h 28"/>
                  <a:gd name="T6" fmla="*/ 243 w 243"/>
                  <a:gd name="T7" fmla="*/ 28 h 28"/>
                  <a:gd name="T8" fmla="*/ 243 w 243"/>
                  <a:gd name="T9" fmla="*/ 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8">
                    <a:moveTo>
                      <a:pt x="243" y="7"/>
                    </a:moveTo>
                    <a:lnTo>
                      <a:pt x="0" y="0"/>
                    </a:lnTo>
                    <a:lnTo>
                      <a:pt x="0" y="20"/>
                    </a:lnTo>
                    <a:lnTo>
                      <a:pt x="243" y="28"/>
                    </a:lnTo>
                    <a:lnTo>
                      <a:pt x="243" y="7"/>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8" name="Freeform 917">
                <a:extLst>
                  <a:ext uri="{FF2B5EF4-FFF2-40B4-BE49-F238E27FC236}">
                    <a16:creationId xmlns:a16="http://schemas.microsoft.com/office/drawing/2014/main" id="{B6E13B4D-B234-46B6-B564-0F695B7AAC0E}"/>
                  </a:ext>
                </a:extLst>
              </p:cNvPr>
              <p:cNvSpPr>
                <a:spLocks/>
              </p:cNvSpPr>
              <p:nvPr/>
            </p:nvSpPr>
            <p:spPr bwMode="auto">
              <a:xfrm>
                <a:off x="2520" y="2451"/>
                <a:ext cx="243" cy="30"/>
              </a:xfrm>
              <a:custGeom>
                <a:avLst/>
                <a:gdLst>
                  <a:gd name="T0" fmla="*/ 243 w 243"/>
                  <a:gd name="T1" fmla="*/ 9 h 30"/>
                  <a:gd name="T2" fmla="*/ 0 w 243"/>
                  <a:gd name="T3" fmla="*/ 0 h 30"/>
                  <a:gd name="T4" fmla="*/ 0 w 243"/>
                  <a:gd name="T5" fmla="*/ 21 h 30"/>
                  <a:gd name="T6" fmla="*/ 243 w 243"/>
                  <a:gd name="T7" fmla="*/ 30 h 30"/>
                  <a:gd name="T8" fmla="*/ 243 w 243"/>
                  <a:gd name="T9" fmla="*/ 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0">
                    <a:moveTo>
                      <a:pt x="243" y="9"/>
                    </a:moveTo>
                    <a:lnTo>
                      <a:pt x="0" y="0"/>
                    </a:lnTo>
                    <a:lnTo>
                      <a:pt x="0" y="21"/>
                    </a:lnTo>
                    <a:lnTo>
                      <a:pt x="243" y="30"/>
                    </a:lnTo>
                    <a:lnTo>
                      <a:pt x="243" y="9"/>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39" name="Freeform 918">
                <a:extLst>
                  <a:ext uri="{FF2B5EF4-FFF2-40B4-BE49-F238E27FC236}">
                    <a16:creationId xmlns:a16="http://schemas.microsoft.com/office/drawing/2014/main" id="{4273AF66-E8A6-4BA9-8D52-6F56B9016703}"/>
                  </a:ext>
                </a:extLst>
              </p:cNvPr>
              <p:cNvSpPr>
                <a:spLocks/>
              </p:cNvSpPr>
              <p:nvPr/>
            </p:nvSpPr>
            <p:spPr bwMode="auto">
              <a:xfrm>
                <a:off x="2520" y="2493"/>
                <a:ext cx="243" cy="30"/>
              </a:xfrm>
              <a:custGeom>
                <a:avLst/>
                <a:gdLst>
                  <a:gd name="T0" fmla="*/ 243 w 243"/>
                  <a:gd name="T1" fmla="*/ 9 h 30"/>
                  <a:gd name="T2" fmla="*/ 0 w 243"/>
                  <a:gd name="T3" fmla="*/ 0 h 30"/>
                  <a:gd name="T4" fmla="*/ 0 w 243"/>
                  <a:gd name="T5" fmla="*/ 20 h 30"/>
                  <a:gd name="T6" fmla="*/ 243 w 243"/>
                  <a:gd name="T7" fmla="*/ 30 h 30"/>
                  <a:gd name="T8" fmla="*/ 243 w 243"/>
                  <a:gd name="T9" fmla="*/ 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0">
                    <a:moveTo>
                      <a:pt x="243" y="9"/>
                    </a:moveTo>
                    <a:lnTo>
                      <a:pt x="0" y="0"/>
                    </a:lnTo>
                    <a:lnTo>
                      <a:pt x="0" y="20"/>
                    </a:lnTo>
                    <a:lnTo>
                      <a:pt x="243" y="30"/>
                    </a:lnTo>
                    <a:lnTo>
                      <a:pt x="243" y="9"/>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48" name="Freeform 919">
                <a:extLst>
                  <a:ext uri="{FF2B5EF4-FFF2-40B4-BE49-F238E27FC236}">
                    <a16:creationId xmlns:a16="http://schemas.microsoft.com/office/drawing/2014/main" id="{7E6BCF62-24C8-452C-9983-28901D3A5094}"/>
                  </a:ext>
                </a:extLst>
              </p:cNvPr>
              <p:cNvSpPr>
                <a:spLocks/>
              </p:cNvSpPr>
              <p:nvPr/>
            </p:nvSpPr>
            <p:spPr bwMode="auto">
              <a:xfrm>
                <a:off x="2520" y="2534"/>
                <a:ext cx="243" cy="31"/>
              </a:xfrm>
              <a:custGeom>
                <a:avLst/>
                <a:gdLst>
                  <a:gd name="T0" fmla="*/ 243 w 243"/>
                  <a:gd name="T1" fmla="*/ 10 h 31"/>
                  <a:gd name="T2" fmla="*/ 0 w 243"/>
                  <a:gd name="T3" fmla="*/ 0 h 31"/>
                  <a:gd name="T4" fmla="*/ 0 w 243"/>
                  <a:gd name="T5" fmla="*/ 20 h 31"/>
                  <a:gd name="T6" fmla="*/ 243 w 243"/>
                  <a:gd name="T7" fmla="*/ 31 h 31"/>
                  <a:gd name="T8" fmla="*/ 243 w 24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1">
                    <a:moveTo>
                      <a:pt x="243" y="10"/>
                    </a:moveTo>
                    <a:lnTo>
                      <a:pt x="0" y="0"/>
                    </a:lnTo>
                    <a:lnTo>
                      <a:pt x="0" y="20"/>
                    </a:lnTo>
                    <a:lnTo>
                      <a:pt x="243" y="31"/>
                    </a:lnTo>
                    <a:lnTo>
                      <a:pt x="243" y="10"/>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49" name="Freeform 920">
                <a:extLst>
                  <a:ext uri="{FF2B5EF4-FFF2-40B4-BE49-F238E27FC236}">
                    <a16:creationId xmlns:a16="http://schemas.microsoft.com/office/drawing/2014/main" id="{9908119C-E385-4C69-B5C6-7B597CB27FB7}"/>
                  </a:ext>
                </a:extLst>
              </p:cNvPr>
              <p:cNvSpPr>
                <a:spLocks/>
              </p:cNvSpPr>
              <p:nvPr/>
            </p:nvSpPr>
            <p:spPr bwMode="auto">
              <a:xfrm>
                <a:off x="2815" y="2251"/>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50" name="Freeform 921">
                <a:extLst>
                  <a:ext uri="{FF2B5EF4-FFF2-40B4-BE49-F238E27FC236}">
                    <a16:creationId xmlns:a16="http://schemas.microsoft.com/office/drawing/2014/main" id="{38D1AB34-D4B8-4D94-AD41-43B680A27193}"/>
                  </a:ext>
                </a:extLst>
              </p:cNvPr>
              <p:cNvSpPr>
                <a:spLocks/>
              </p:cNvSpPr>
              <p:nvPr/>
            </p:nvSpPr>
            <p:spPr bwMode="auto">
              <a:xfrm>
                <a:off x="2822" y="224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51" name="Line 922">
                <a:extLst>
                  <a:ext uri="{FF2B5EF4-FFF2-40B4-BE49-F238E27FC236}">
                    <a16:creationId xmlns:a16="http://schemas.microsoft.com/office/drawing/2014/main" id="{F99DA377-C660-4FEF-AEE7-993F490249E5}"/>
                  </a:ext>
                </a:extLst>
              </p:cNvPr>
              <p:cNvSpPr>
                <a:spLocks noChangeShapeType="1"/>
              </p:cNvSpPr>
              <p:nvPr/>
            </p:nvSpPr>
            <p:spPr bwMode="auto">
              <a:xfrm flipV="1">
                <a:off x="2813" y="2247"/>
                <a:ext cx="6" cy="2"/>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2" name="Line 923">
                <a:extLst>
                  <a:ext uri="{FF2B5EF4-FFF2-40B4-BE49-F238E27FC236}">
                    <a16:creationId xmlns:a16="http://schemas.microsoft.com/office/drawing/2014/main" id="{61CA7FEE-B314-46F7-8FEA-9477C1DCD82F}"/>
                  </a:ext>
                </a:extLst>
              </p:cNvPr>
              <p:cNvSpPr>
                <a:spLocks noChangeShapeType="1"/>
              </p:cNvSpPr>
              <p:nvPr/>
            </p:nvSpPr>
            <p:spPr bwMode="auto">
              <a:xfrm flipV="1">
                <a:off x="2811" y="2250"/>
                <a:ext cx="8" cy="3"/>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3" name="Freeform 924">
                <a:extLst>
                  <a:ext uri="{FF2B5EF4-FFF2-40B4-BE49-F238E27FC236}">
                    <a16:creationId xmlns:a16="http://schemas.microsoft.com/office/drawing/2014/main" id="{28F638D1-FF78-4B36-A9D4-F86A493F3B60}"/>
                  </a:ext>
                </a:extLst>
              </p:cNvPr>
              <p:cNvSpPr>
                <a:spLocks/>
              </p:cNvSpPr>
              <p:nvPr/>
            </p:nvSpPr>
            <p:spPr bwMode="auto">
              <a:xfrm>
                <a:off x="2813" y="2255"/>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54" name="Freeform 925">
                <a:extLst>
                  <a:ext uri="{FF2B5EF4-FFF2-40B4-BE49-F238E27FC236}">
                    <a16:creationId xmlns:a16="http://schemas.microsoft.com/office/drawing/2014/main" id="{D54501DA-ADC3-40C3-AC9D-3D76EDA8C541}"/>
                  </a:ext>
                </a:extLst>
              </p:cNvPr>
              <p:cNvSpPr>
                <a:spLocks/>
              </p:cNvSpPr>
              <p:nvPr/>
            </p:nvSpPr>
            <p:spPr bwMode="auto">
              <a:xfrm>
                <a:off x="2822" y="2252"/>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55" name="Freeform 926">
                <a:extLst>
                  <a:ext uri="{FF2B5EF4-FFF2-40B4-BE49-F238E27FC236}">
                    <a16:creationId xmlns:a16="http://schemas.microsoft.com/office/drawing/2014/main" id="{BB11A028-9CDD-4274-8353-08EC5478D401}"/>
                  </a:ext>
                </a:extLst>
              </p:cNvPr>
              <p:cNvSpPr>
                <a:spLocks/>
              </p:cNvSpPr>
              <p:nvPr/>
            </p:nvSpPr>
            <p:spPr bwMode="auto">
              <a:xfrm>
                <a:off x="2816" y="2419"/>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56" name="Freeform 927">
                <a:extLst>
                  <a:ext uri="{FF2B5EF4-FFF2-40B4-BE49-F238E27FC236}">
                    <a16:creationId xmlns:a16="http://schemas.microsoft.com/office/drawing/2014/main" id="{AEE2FBB0-6A4A-434D-AFC7-106F0B117475}"/>
                  </a:ext>
                </a:extLst>
              </p:cNvPr>
              <p:cNvSpPr>
                <a:spLocks/>
              </p:cNvSpPr>
              <p:nvPr/>
            </p:nvSpPr>
            <p:spPr bwMode="auto">
              <a:xfrm>
                <a:off x="2822" y="2415"/>
                <a:ext cx="1" cy="1"/>
              </a:xfrm>
              <a:custGeom>
                <a:avLst/>
                <a:gdLst>
                  <a:gd name="T0" fmla="*/ 1 w 1"/>
                  <a:gd name="T1" fmla="*/ 1 h 1"/>
                  <a:gd name="T2" fmla="*/ 0 w 1"/>
                  <a:gd name="T3" fmla="*/ 0 h 1"/>
                  <a:gd name="T4" fmla="*/ 1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1" y="1"/>
                    </a:moveTo>
                    <a:lnTo>
                      <a:pt x="0" y="0"/>
                    </a:lnTo>
                    <a:lnTo>
                      <a:pt x="1"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57" name="Line 928">
                <a:extLst>
                  <a:ext uri="{FF2B5EF4-FFF2-40B4-BE49-F238E27FC236}">
                    <a16:creationId xmlns:a16="http://schemas.microsoft.com/office/drawing/2014/main" id="{4D61FE14-8E15-43E5-81AE-1571F0CA57FA}"/>
                  </a:ext>
                </a:extLst>
              </p:cNvPr>
              <p:cNvSpPr>
                <a:spLocks noChangeShapeType="1"/>
              </p:cNvSpPr>
              <p:nvPr/>
            </p:nvSpPr>
            <p:spPr bwMode="auto">
              <a:xfrm flipV="1">
                <a:off x="2813" y="2413"/>
                <a:ext cx="7" cy="4"/>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8" name="Line 929">
                <a:extLst>
                  <a:ext uri="{FF2B5EF4-FFF2-40B4-BE49-F238E27FC236}">
                    <a16:creationId xmlns:a16="http://schemas.microsoft.com/office/drawing/2014/main" id="{9B664337-3080-46F0-B169-FC4E630A9059}"/>
                  </a:ext>
                </a:extLst>
              </p:cNvPr>
              <p:cNvSpPr>
                <a:spLocks noChangeShapeType="1"/>
              </p:cNvSpPr>
              <p:nvPr/>
            </p:nvSpPr>
            <p:spPr bwMode="auto">
              <a:xfrm flipV="1">
                <a:off x="2812" y="2416"/>
                <a:ext cx="8" cy="5"/>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9" name="Freeform 930">
                <a:extLst>
                  <a:ext uri="{FF2B5EF4-FFF2-40B4-BE49-F238E27FC236}">
                    <a16:creationId xmlns:a16="http://schemas.microsoft.com/office/drawing/2014/main" id="{D3F4E040-6FD2-4EFC-93D3-EA9AFCDBAE46}"/>
                  </a:ext>
                </a:extLst>
              </p:cNvPr>
              <p:cNvSpPr>
                <a:spLocks/>
              </p:cNvSpPr>
              <p:nvPr/>
            </p:nvSpPr>
            <p:spPr bwMode="auto">
              <a:xfrm>
                <a:off x="2814" y="242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60" name="Freeform 931">
                <a:extLst>
                  <a:ext uri="{FF2B5EF4-FFF2-40B4-BE49-F238E27FC236}">
                    <a16:creationId xmlns:a16="http://schemas.microsoft.com/office/drawing/2014/main" id="{102A29B2-26C5-44F8-966D-B9113A8A2C25}"/>
                  </a:ext>
                </a:extLst>
              </p:cNvPr>
              <p:cNvSpPr>
                <a:spLocks/>
              </p:cNvSpPr>
              <p:nvPr/>
            </p:nvSpPr>
            <p:spPr bwMode="auto">
              <a:xfrm>
                <a:off x="2822" y="2417"/>
                <a:ext cx="1" cy="2"/>
              </a:xfrm>
              <a:custGeom>
                <a:avLst/>
                <a:gdLst>
                  <a:gd name="T0" fmla="*/ 1 w 1"/>
                  <a:gd name="T1" fmla="*/ 2 h 2"/>
                  <a:gd name="T2" fmla="*/ 0 w 1"/>
                  <a:gd name="T3" fmla="*/ 0 h 2"/>
                  <a:gd name="T4" fmla="*/ 1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1" y="2"/>
                    </a:moveTo>
                    <a:lnTo>
                      <a:pt x="0" y="0"/>
                    </a:lnTo>
                    <a:lnTo>
                      <a:pt x="1" y="2"/>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61" name="Freeform 932">
                <a:extLst>
                  <a:ext uri="{FF2B5EF4-FFF2-40B4-BE49-F238E27FC236}">
                    <a16:creationId xmlns:a16="http://schemas.microsoft.com/office/drawing/2014/main" id="{391AB3F9-C047-41CD-89EA-2FB901D67480}"/>
                  </a:ext>
                </a:extLst>
              </p:cNvPr>
              <p:cNvSpPr>
                <a:spLocks/>
              </p:cNvSpPr>
              <p:nvPr/>
            </p:nvSpPr>
            <p:spPr bwMode="auto">
              <a:xfrm>
                <a:off x="2478" y="257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5B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62" name="Freeform 933">
                <a:extLst>
                  <a:ext uri="{FF2B5EF4-FFF2-40B4-BE49-F238E27FC236}">
                    <a16:creationId xmlns:a16="http://schemas.microsoft.com/office/drawing/2014/main" id="{33E1291F-5C9A-47E7-BD81-2CE2E3E65F06}"/>
                  </a:ext>
                </a:extLst>
              </p:cNvPr>
              <p:cNvSpPr>
                <a:spLocks/>
              </p:cNvSpPr>
              <p:nvPr/>
            </p:nvSpPr>
            <p:spPr bwMode="auto">
              <a:xfrm>
                <a:off x="2809" y="2589"/>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5B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63" name="Line 934">
                <a:extLst>
                  <a:ext uri="{FF2B5EF4-FFF2-40B4-BE49-F238E27FC236}">
                    <a16:creationId xmlns:a16="http://schemas.microsoft.com/office/drawing/2014/main" id="{1DFD5925-BD8A-4089-BE1B-D95F0EC81F55}"/>
                  </a:ext>
                </a:extLst>
              </p:cNvPr>
              <p:cNvSpPr>
                <a:spLocks noChangeShapeType="1"/>
              </p:cNvSpPr>
              <p:nvPr/>
            </p:nvSpPr>
            <p:spPr bwMode="auto">
              <a:xfrm>
                <a:off x="2476" y="2570"/>
                <a:ext cx="331" cy="17"/>
              </a:xfrm>
              <a:prstGeom prst="line">
                <a:avLst/>
              </a:prstGeom>
              <a:noFill/>
              <a:ln w="7938">
                <a:solidFill>
                  <a:srgbClr val="5B4C6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64" name="Line 935">
                <a:extLst>
                  <a:ext uri="{FF2B5EF4-FFF2-40B4-BE49-F238E27FC236}">
                    <a16:creationId xmlns:a16="http://schemas.microsoft.com/office/drawing/2014/main" id="{BF22C5F9-2C90-4CC4-A531-600A666F9504}"/>
                  </a:ext>
                </a:extLst>
              </p:cNvPr>
              <p:cNvSpPr>
                <a:spLocks noChangeShapeType="1"/>
              </p:cNvSpPr>
              <p:nvPr/>
            </p:nvSpPr>
            <p:spPr bwMode="auto">
              <a:xfrm flipV="1">
                <a:off x="2807" y="2574"/>
                <a:ext cx="12" cy="13"/>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65" name="Freeform 936">
                <a:extLst>
                  <a:ext uri="{FF2B5EF4-FFF2-40B4-BE49-F238E27FC236}">
                    <a16:creationId xmlns:a16="http://schemas.microsoft.com/office/drawing/2014/main" id="{27949B08-77AC-4A3B-856F-4E2DC01C90DB}"/>
                  </a:ext>
                </a:extLst>
              </p:cNvPr>
              <p:cNvSpPr>
                <a:spLocks/>
              </p:cNvSpPr>
              <p:nvPr/>
            </p:nvSpPr>
            <p:spPr bwMode="auto">
              <a:xfrm>
                <a:off x="2809" y="2589"/>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66" name="Freeform 937">
                <a:extLst>
                  <a:ext uri="{FF2B5EF4-FFF2-40B4-BE49-F238E27FC236}">
                    <a16:creationId xmlns:a16="http://schemas.microsoft.com/office/drawing/2014/main" id="{D0D11E87-3C00-40F8-BDDC-FA953E20F192}"/>
                  </a:ext>
                </a:extLst>
              </p:cNvPr>
              <p:cNvSpPr>
                <a:spLocks/>
              </p:cNvSpPr>
              <p:nvPr/>
            </p:nvSpPr>
            <p:spPr bwMode="auto">
              <a:xfrm>
                <a:off x="2821" y="2576"/>
                <a:ext cx="1" cy="1"/>
              </a:xfrm>
              <a:custGeom>
                <a:avLst/>
                <a:gdLst>
                  <a:gd name="T0" fmla="*/ 1 w 1"/>
                  <a:gd name="T1" fmla="*/ 1 h 1"/>
                  <a:gd name="T2" fmla="*/ 0 w 1"/>
                  <a:gd name="T3" fmla="*/ 0 h 1"/>
                  <a:gd name="T4" fmla="*/ 1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1" y="1"/>
                    </a:moveTo>
                    <a:lnTo>
                      <a:pt x="0" y="0"/>
                    </a:lnTo>
                    <a:lnTo>
                      <a:pt x="1"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67" name="Freeform 938">
                <a:extLst>
                  <a:ext uri="{FF2B5EF4-FFF2-40B4-BE49-F238E27FC236}">
                    <a16:creationId xmlns:a16="http://schemas.microsoft.com/office/drawing/2014/main" id="{4D0E454E-89BD-4E8D-8F2D-9FDEC200EB00}"/>
                  </a:ext>
                </a:extLst>
              </p:cNvPr>
              <p:cNvSpPr>
                <a:spLocks/>
              </p:cNvSpPr>
              <p:nvPr/>
            </p:nvSpPr>
            <p:spPr bwMode="auto">
              <a:xfrm>
                <a:off x="2485" y="2578"/>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68" name="Freeform 939">
                <a:extLst>
                  <a:ext uri="{FF2B5EF4-FFF2-40B4-BE49-F238E27FC236}">
                    <a16:creationId xmlns:a16="http://schemas.microsoft.com/office/drawing/2014/main" id="{36024CD0-E6A4-4F73-9C6C-BC3D3A1EB6EE}"/>
                  </a:ext>
                </a:extLst>
              </p:cNvPr>
              <p:cNvSpPr>
                <a:spLocks/>
              </p:cNvSpPr>
              <p:nvPr/>
            </p:nvSpPr>
            <p:spPr bwMode="auto">
              <a:xfrm>
                <a:off x="2809" y="2594"/>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69" name="Line 940">
                <a:extLst>
                  <a:ext uri="{FF2B5EF4-FFF2-40B4-BE49-F238E27FC236}">
                    <a16:creationId xmlns:a16="http://schemas.microsoft.com/office/drawing/2014/main" id="{E2A261AB-61A2-4799-893A-40FFEF139322}"/>
                  </a:ext>
                </a:extLst>
              </p:cNvPr>
              <p:cNvSpPr>
                <a:spLocks noChangeShapeType="1"/>
              </p:cNvSpPr>
              <p:nvPr/>
            </p:nvSpPr>
            <p:spPr bwMode="auto">
              <a:xfrm>
                <a:off x="2482" y="2577"/>
                <a:ext cx="325" cy="15"/>
              </a:xfrm>
              <a:prstGeom prst="line">
                <a:avLst/>
              </a:prstGeom>
              <a:noFill/>
              <a:ln w="7938">
                <a:solidFill>
                  <a:srgbClr val="D1D4D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70" name="Line 941">
                <a:extLst>
                  <a:ext uri="{FF2B5EF4-FFF2-40B4-BE49-F238E27FC236}">
                    <a16:creationId xmlns:a16="http://schemas.microsoft.com/office/drawing/2014/main" id="{4E03E8FF-42C6-49D5-8FB6-C18846DE40A5}"/>
                  </a:ext>
                </a:extLst>
              </p:cNvPr>
              <p:cNvSpPr>
                <a:spLocks noChangeShapeType="1"/>
              </p:cNvSpPr>
              <p:nvPr/>
            </p:nvSpPr>
            <p:spPr bwMode="auto">
              <a:xfrm flipV="1">
                <a:off x="2807" y="2578"/>
                <a:ext cx="12" cy="14"/>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71" name="Freeform 942">
                <a:extLst>
                  <a:ext uri="{FF2B5EF4-FFF2-40B4-BE49-F238E27FC236}">
                    <a16:creationId xmlns:a16="http://schemas.microsoft.com/office/drawing/2014/main" id="{FA0759EA-C1C1-4E96-9A20-9AE95C5A87AB}"/>
                  </a:ext>
                </a:extLst>
              </p:cNvPr>
              <p:cNvSpPr>
                <a:spLocks/>
              </p:cNvSpPr>
              <p:nvPr/>
            </p:nvSpPr>
            <p:spPr bwMode="auto">
              <a:xfrm>
                <a:off x="2809" y="2594"/>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72" name="Freeform 943">
                <a:extLst>
                  <a:ext uri="{FF2B5EF4-FFF2-40B4-BE49-F238E27FC236}">
                    <a16:creationId xmlns:a16="http://schemas.microsoft.com/office/drawing/2014/main" id="{0A55DE2B-CD2E-4842-BD6E-9BE90E1FB6A9}"/>
                  </a:ext>
                </a:extLst>
              </p:cNvPr>
              <p:cNvSpPr>
                <a:spLocks/>
              </p:cNvSpPr>
              <p:nvPr/>
            </p:nvSpPr>
            <p:spPr bwMode="auto">
              <a:xfrm>
                <a:off x="2821" y="2580"/>
                <a:ext cx="1" cy="2"/>
              </a:xfrm>
              <a:custGeom>
                <a:avLst/>
                <a:gdLst>
                  <a:gd name="T0" fmla="*/ 1 w 1"/>
                  <a:gd name="T1" fmla="*/ 2 h 2"/>
                  <a:gd name="T2" fmla="*/ 0 w 1"/>
                  <a:gd name="T3" fmla="*/ 0 h 2"/>
                  <a:gd name="T4" fmla="*/ 1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1" y="2"/>
                    </a:moveTo>
                    <a:lnTo>
                      <a:pt x="0" y="0"/>
                    </a:lnTo>
                    <a:lnTo>
                      <a:pt x="1" y="2"/>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73" name="Freeform 944">
                <a:extLst>
                  <a:ext uri="{FF2B5EF4-FFF2-40B4-BE49-F238E27FC236}">
                    <a16:creationId xmlns:a16="http://schemas.microsoft.com/office/drawing/2014/main" id="{59A63245-DE49-42D1-B704-D60EA47A443B}"/>
                  </a:ext>
                </a:extLst>
              </p:cNvPr>
              <p:cNvSpPr>
                <a:spLocks/>
              </p:cNvSpPr>
              <p:nvPr/>
            </p:nvSpPr>
            <p:spPr bwMode="auto">
              <a:xfrm>
                <a:off x="2520" y="2034"/>
                <a:ext cx="243" cy="49"/>
              </a:xfrm>
              <a:custGeom>
                <a:avLst/>
                <a:gdLst>
                  <a:gd name="T0" fmla="*/ 243 w 243"/>
                  <a:gd name="T1" fmla="*/ 0 h 49"/>
                  <a:gd name="T2" fmla="*/ 0 w 243"/>
                  <a:gd name="T3" fmla="*/ 1 h 49"/>
                  <a:gd name="T4" fmla="*/ 0 w 243"/>
                  <a:gd name="T5" fmla="*/ 49 h 49"/>
                  <a:gd name="T6" fmla="*/ 243 w 243"/>
                  <a:gd name="T7" fmla="*/ 49 h 49"/>
                  <a:gd name="T8" fmla="*/ 243 w 243"/>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49">
                    <a:moveTo>
                      <a:pt x="243" y="0"/>
                    </a:moveTo>
                    <a:lnTo>
                      <a:pt x="0" y="1"/>
                    </a:lnTo>
                    <a:lnTo>
                      <a:pt x="0" y="49"/>
                    </a:lnTo>
                    <a:lnTo>
                      <a:pt x="243" y="49"/>
                    </a:lnTo>
                    <a:lnTo>
                      <a:pt x="243" y="0"/>
                    </a:lnTo>
                    <a:close/>
                  </a:path>
                </a:pathLst>
              </a:custGeom>
              <a:solidFill>
                <a:srgbClr val="475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74" name="Freeform 945">
                <a:extLst>
                  <a:ext uri="{FF2B5EF4-FFF2-40B4-BE49-F238E27FC236}">
                    <a16:creationId xmlns:a16="http://schemas.microsoft.com/office/drawing/2014/main" id="{8A56503F-C181-411A-AD4C-0FEF026AA4EB}"/>
                  </a:ext>
                </a:extLst>
              </p:cNvPr>
              <p:cNvSpPr>
                <a:spLocks/>
              </p:cNvSpPr>
              <p:nvPr/>
            </p:nvSpPr>
            <p:spPr bwMode="auto">
              <a:xfrm>
                <a:off x="2812" y="208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75" name="Freeform 946">
                <a:extLst>
                  <a:ext uri="{FF2B5EF4-FFF2-40B4-BE49-F238E27FC236}">
                    <a16:creationId xmlns:a16="http://schemas.microsoft.com/office/drawing/2014/main" id="{6781292B-CDFD-4E75-9D06-FDEFF71330AE}"/>
                  </a:ext>
                </a:extLst>
              </p:cNvPr>
              <p:cNvSpPr>
                <a:spLocks/>
              </p:cNvSpPr>
              <p:nvPr/>
            </p:nvSpPr>
            <p:spPr bwMode="auto">
              <a:xfrm>
                <a:off x="2822" y="2082"/>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76" name="Line 947">
                <a:extLst>
                  <a:ext uri="{FF2B5EF4-FFF2-40B4-BE49-F238E27FC236}">
                    <a16:creationId xmlns:a16="http://schemas.microsoft.com/office/drawing/2014/main" id="{00A12738-0D0F-4BF8-9C5C-68E220C5325A}"/>
                  </a:ext>
                </a:extLst>
              </p:cNvPr>
              <p:cNvSpPr>
                <a:spLocks noChangeShapeType="1"/>
              </p:cNvSpPr>
              <p:nvPr/>
            </p:nvSpPr>
            <p:spPr bwMode="auto">
              <a:xfrm>
                <a:off x="2810" y="2080"/>
                <a:ext cx="9" cy="1"/>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77" name="Line 948">
                <a:extLst>
                  <a:ext uri="{FF2B5EF4-FFF2-40B4-BE49-F238E27FC236}">
                    <a16:creationId xmlns:a16="http://schemas.microsoft.com/office/drawing/2014/main" id="{6D373279-4410-47D6-A2AB-DFA7A1205D71}"/>
                  </a:ext>
                </a:extLst>
              </p:cNvPr>
              <p:cNvSpPr>
                <a:spLocks noChangeShapeType="1"/>
              </p:cNvSpPr>
              <p:nvPr/>
            </p:nvSpPr>
            <p:spPr bwMode="auto">
              <a:xfrm flipV="1">
                <a:off x="2808" y="2084"/>
                <a:ext cx="12" cy="1"/>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78" name="Freeform 949">
                <a:extLst>
                  <a:ext uri="{FF2B5EF4-FFF2-40B4-BE49-F238E27FC236}">
                    <a16:creationId xmlns:a16="http://schemas.microsoft.com/office/drawing/2014/main" id="{2BDCDC37-D061-463F-98C9-86A656ACBFCB}"/>
                  </a:ext>
                </a:extLst>
              </p:cNvPr>
              <p:cNvSpPr>
                <a:spLocks/>
              </p:cNvSpPr>
              <p:nvPr/>
            </p:nvSpPr>
            <p:spPr bwMode="auto">
              <a:xfrm>
                <a:off x="2811" y="208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79" name="Freeform 950">
                <a:extLst>
                  <a:ext uri="{FF2B5EF4-FFF2-40B4-BE49-F238E27FC236}">
                    <a16:creationId xmlns:a16="http://schemas.microsoft.com/office/drawing/2014/main" id="{8C937183-0CAE-42D1-9829-0552D094AC10}"/>
                  </a:ext>
                </a:extLst>
              </p:cNvPr>
              <p:cNvSpPr>
                <a:spLocks/>
              </p:cNvSpPr>
              <p:nvPr/>
            </p:nvSpPr>
            <p:spPr bwMode="auto">
              <a:xfrm>
                <a:off x="2822" y="2086"/>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80" name="Freeform 951">
                <a:extLst>
                  <a:ext uri="{FF2B5EF4-FFF2-40B4-BE49-F238E27FC236}">
                    <a16:creationId xmlns:a16="http://schemas.microsoft.com/office/drawing/2014/main" id="{3782C12E-DC6B-46E0-9D7F-64ACBF07AD32}"/>
                  </a:ext>
                </a:extLst>
              </p:cNvPr>
              <p:cNvSpPr>
                <a:spLocks/>
              </p:cNvSpPr>
              <p:nvPr/>
            </p:nvSpPr>
            <p:spPr bwMode="auto">
              <a:xfrm>
                <a:off x="2497" y="1941"/>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81" name="Freeform 952">
                <a:extLst>
                  <a:ext uri="{FF2B5EF4-FFF2-40B4-BE49-F238E27FC236}">
                    <a16:creationId xmlns:a16="http://schemas.microsoft.com/office/drawing/2014/main" id="{3FFE08A7-8F25-4AD6-AB69-758A1A16124F}"/>
                  </a:ext>
                </a:extLst>
              </p:cNvPr>
              <p:cNvSpPr>
                <a:spLocks/>
              </p:cNvSpPr>
              <p:nvPr/>
            </p:nvSpPr>
            <p:spPr bwMode="auto">
              <a:xfrm>
                <a:off x="2498" y="2033"/>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82" name="Line 953">
                <a:extLst>
                  <a:ext uri="{FF2B5EF4-FFF2-40B4-BE49-F238E27FC236}">
                    <a16:creationId xmlns:a16="http://schemas.microsoft.com/office/drawing/2014/main" id="{86AA2976-ACDC-4333-BDB0-5079B39589F5}"/>
                  </a:ext>
                </a:extLst>
              </p:cNvPr>
              <p:cNvSpPr>
                <a:spLocks noChangeShapeType="1"/>
              </p:cNvSpPr>
              <p:nvPr/>
            </p:nvSpPr>
            <p:spPr bwMode="auto">
              <a:xfrm>
                <a:off x="2496" y="1939"/>
                <a:ext cx="1" cy="93"/>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83" name="Line 954">
                <a:extLst>
                  <a:ext uri="{FF2B5EF4-FFF2-40B4-BE49-F238E27FC236}">
                    <a16:creationId xmlns:a16="http://schemas.microsoft.com/office/drawing/2014/main" id="{2FDCC8F6-2F18-4D83-9227-3F9C69EB24C8}"/>
                  </a:ext>
                </a:extLst>
              </p:cNvPr>
              <p:cNvSpPr>
                <a:spLocks noChangeShapeType="1"/>
              </p:cNvSpPr>
              <p:nvPr/>
            </p:nvSpPr>
            <p:spPr bwMode="auto">
              <a:xfrm flipH="1">
                <a:off x="2496" y="1935"/>
                <a:ext cx="295" cy="3"/>
              </a:xfrm>
              <a:prstGeom prst="line">
                <a:avLst/>
              </a:prstGeom>
              <a:noFill/>
              <a:ln w="7938">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84" name="Freeform 955">
                <a:extLst>
                  <a:ext uri="{FF2B5EF4-FFF2-40B4-BE49-F238E27FC236}">
                    <a16:creationId xmlns:a16="http://schemas.microsoft.com/office/drawing/2014/main" id="{BE4A103E-1C63-4105-8345-0EBFFFDE2130}"/>
                  </a:ext>
                </a:extLst>
              </p:cNvPr>
              <p:cNvSpPr>
                <a:spLocks/>
              </p:cNvSpPr>
              <p:nvPr/>
            </p:nvSpPr>
            <p:spPr bwMode="auto">
              <a:xfrm>
                <a:off x="2793" y="1936"/>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85" name="Freeform 956">
                <a:extLst>
                  <a:ext uri="{FF2B5EF4-FFF2-40B4-BE49-F238E27FC236}">
                    <a16:creationId xmlns:a16="http://schemas.microsoft.com/office/drawing/2014/main" id="{8AC35F19-0D1C-47B8-B20C-DF2665B4A73A}"/>
                  </a:ext>
                </a:extLst>
              </p:cNvPr>
              <p:cNvSpPr>
                <a:spLocks/>
              </p:cNvSpPr>
              <p:nvPr/>
            </p:nvSpPr>
            <p:spPr bwMode="auto">
              <a:xfrm>
                <a:off x="2498" y="1940"/>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86" name="Freeform 957">
                <a:extLst>
                  <a:ext uri="{FF2B5EF4-FFF2-40B4-BE49-F238E27FC236}">
                    <a16:creationId xmlns:a16="http://schemas.microsoft.com/office/drawing/2014/main" id="{B66DF172-45C9-47A2-8477-28B3BFBB4E02}"/>
                  </a:ext>
                </a:extLst>
              </p:cNvPr>
              <p:cNvSpPr>
                <a:spLocks/>
              </p:cNvSpPr>
              <p:nvPr/>
            </p:nvSpPr>
            <p:spPr bwMode="auto">
              <a:xfrm>
                <a:off x="2555" y="1940"/>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87" name="Freeform 958">
                <a:extLst>
                  <a:ext uri="{FF2B5EF4-FFF2-40B4-BE49-F238E27FC236}">
                    <a16:creationId xmlns:a16="http://schemas.microsoft.com/office/drawing/2014/main" id="{3937631D-9BA9-4D99-AB9E-B0B2F45FB784}"/>
                  </a:ext>
                </a:extLst>
              </p:cNvPr>
              <p:cNvSpPr>
                <a:spLocks/>
              </p:cNvSpPr>
              <p:nvPr/>
            </p:nvSpPr>
            <p:spPr bwMode="auto">
              <a:xfrm>
                <a:off x="2555" y="203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88" name="Line 959">
                <a:extLst>
                  <a:ext uri="{FF2B5EF4-FFF2-40B4-BE49-F238E27FC236}">
                    <a16:creationId xmlns:a16="http://schemas.microsoft.com/office/drawing/2014/main" id="{34B18CD6-7F57-46C9-9E9F-0B65529A581B}"/>
                  </a:ext>
                </a:extLst>
              </p:cNvPr>
              <p:cNvSpPr>
                <a:spLocks noChangeShapeType="1"/>
              </p:cNvSpPr>
              <p:nvPr/>
            </p:nvSpPr>
            <p:spPr bwMode="auto">
              <a:xfrm>
                <a:off x="2554" y="1939"/>
                <a:ext cx="1" cy="95"/>
              </a:xfrm>
              <a:prstGeom prst="line">
                <a:avLst/>
              </a:prstGeom>
              <a:noFill/>
              <a:ln w="4763">
                <a:solidFill>
                  <a:srgbClr val="40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89" name="Line 960">
                <a:extLst>
                  <a:ext uri="{FF2B5EF4-FFF2-40B4-BE49-F238E27FC236}">
                    <a16:creationId xmlns:a16="http://schemas.microsoft.com/office/drawing/2014/main" id="{B877F9E7-9CED-4BD7-8296-6848D0A1C6C5}"/>
                  </a:ext>
                </a:extLst>
              </p:cNvPr>
              <p:cNvSpPr>
                <a:spLocks noChangeShapeType="1"/>
              </p:cNvSpPr>
              <p:nvPr/>
            </p:nvSpPr>
            <p:spPr bwMode="auto">
              <a:xfrm>
                <a:off x="2555" y="1939"/>
                <a:ext cx="1" cy="95"/>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90" name="Freeform 961">
                <a:extLst>
                  <a:ext uri="{FF2B5EF4-FFF2-40B4-BE49-F238E27FC236}">
                    <a16:creationId xmlns:a16="http://schemas.microsoft.com/office/drawing/2014/main" id="{C5345E6E-F22C-49E5-940A-E0E02A1BE8D5}"/>
                  </a:ext>
                </a:extLst>
              </p:cNvPr>
              <p:cNvSpPr>
                <a:spLocks/>
              </p:cNvSpPr>
              <p:nvPr/>
            </p:nvSpPr>
            <p:spPr bwMode="auto">
              <a:xfrm>
                <a:off x="2556" y="1940"/>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91" name="Freeform 962">
                <a:extLst>
                  <a:ext uri="{FF2B5EF4-FFF2-40B4-BE49-F238E27FC236}">
                    <a16:creationId xmlns:a16="http://schemas.microsoft.com/office/drawing/2014/main" id="{0A62A074-C573-48B7-9C55-5C7399165C68}"/>
                  </a:ext>
                </a:extLst>
              </p:cNvPr>
              <p:cNvSpPr>
                <a:spLocks/>
              </p:cNvSpPr>
              <p:nvPr/>
            </p:nvSpPr>
            <p:spPr bwMode="auto">
              <a:xfrm>
                <a:off x="2556" y="203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92" name="Freeform 963">
                <a:extLst>
                  <a:ext uri="{FF2B5EF4-FFF2-40B4-BE49-F238E27FC236}">
                    <a16:creationId xmlns:a16="http://schemas.microsoft.com/office/drawing/2014/main" id="{37CF6A18-B9CC-4C55-BE0D-965C1EB97A17}"/>
                  </a:ext>
                </a:extLst>
              </p:cNvPr>
              <p:cNvSpPr>
                <a:spLocks/>
              </p:cNvSpPr>
              <p:nvPr/>
            </p:nvSpPr>
            <p:spPr bwMode="auto">
              <a:xfrm>
                <a:off x="2919" y="1945"/>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93" name="Freeform 964">
                <a:extLst>
                  <a:ext uri="{FF2B5EF4-FFF2-40B4-BE49-F238E27FC236}">
                    <a16:creationId xmlns:a16="http://schemas.microsoft.com/office/drawing/2014/main" id="{3FB78B15-2FCC-48C4-B520-B40F9282264B}"/>
                  </a:ext>
                </a:extLst>
              </p:cNvPr>
              <p:cNvSpPr>
                <a:spLocks/>
              </p:cNvSpPr>
              <p:nvPr/>
            </p:nvSpPr>
            <p:spPr bwMode="auto">
              <a:xfrm>
                <a:off x="2919" y="250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94" name="Line 965">
                <a:extLst>
                  <a:ext uri="{FF2B5EF4-FFF2-40B4-BE49-F238E27FC236}">
                    <a16:creationId xmlns:a16="http://schemas.microsoft.com/office/drawing/2014/main" id="{640792F0-8135-4F76-9DCF-C7EC7EFFBC73}"/>
                  </a:ext>
                </a:extLst>
              </p:cNvPr>
              <p:cNvSpPr>
                <a:spLocks noChangeShapeType="1"/>
              </p:cNvSpPr>
              <p:nvPr/>
            </p:nvSpPr>
            <p:spPr bwMode="auto">
              <a:xfrm>
                <a:off x="2918" y="1944"/>
                <a:ext cx="1" cy="559"/>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95" name="Line 966">
                <a:extLst>
                  <a:ext uri="{FF2B5EF4-FFF2-40B4-BE49-F238E27FC236}">
                    <a16:creationId xmlns:a16="http://schemas.microsoft.com/office/drawing/2014/main" id="{C57F6A53-F3D9-4AA5-AB52-3604D94B38A2}"/>
                  </a:ext>
                </a:extLst>
              </p:cNvPr>
              <p:cNvSpPr>
                <a:spLocks noChangeShapeType="1"/>
              </p:cNvSpPr>
              <p:nvPr/>
            </p:nvSpPr>
            <p:spPr bwMode="auto">
              <a:xfrm>
                <a:off x="2912" y="1942"/>
                <a:ext cx="1" cy="56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96" name="Freeform 967">
                <a:extLst>
                  <a:ext uri="{FF2B5EF4-FFF2-40B4-BE49-F238E27FC236}">
                    <a16:creationId xmlns:a16="http://schemas.microsoft.com/office/drawing/2014/main" id="{68E923C7-06C9-470F-98ED-4B0FBDC1065B}"/>
                  </a:ext>
                </a:extLst>
              </p:cNvPr>
              <p:cNvSpPr>
                <a:spLocks/>
              </p:cNvSpPr>
              <p:nvPr/>
            </p:nvSpPr>
            <p:spPr bwMode="auto">
              <a:xfrm>
                <a:off x="2913" y="1944"/>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97" name="Freeform 968">
                <a:extLst>
                  <a:ext uri="{FF2B5EF4-FFF2-40B4-BE49-F238E27FC236}">
                    <a16:creationId xmlns:a16="http://schemas.microsoft.com/office/drawing/2014/main" id="{17642BFD-5BAD-40ED-808A-820ED52408B6}"/>
                  </a:ext>
                </a:extLst>
              </p:cNvPr>
              <p:cNvSpPr>
                <a:spLocks/>
              </p:cNvSpPr>
              <p:nvPr/>
            </p:nvSpPr>
            <p:spPr bwMode="auto">
              <a:xfrm>
                <a:off x="2913" y="2512"/>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98" name="Freeform 969">
                <a:extLst>
                  <a:ext uri="{FF2B5EF4-FFF2-40B4-BE49-F238E27FC236}">
                    <a16:creationId xmlns:a16="http://schemas.microsoft.com/office/drawing/2014/main" id="{E2CBB9C6-6913-4E68-8237-FE5643B68A08}"/>
                  </a:ext>
                </a:extLst>
              </p:cNvPr>
              <p:cNvSpPr>
                <a:spLocks/>
              </p:cNvSpPr>
              <p:nvPr/>
            </p:nvSpPr>
            <p:spPr bwMode="auto">
              <a:xfrm>
                <a:off x="2906" y="1942"/>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99" name="Freeform 970">
                <a:extLst>
                  <a:ext uri="{FF2B5EF4-FFF2-40B4-BE49-F238E27FC236}">
                    <a16:creationId xmlns:a16="http://schemas.microsoft.com/office/drawing/2014/main" id="{E58F3157-B43A-4966-9BE7-F71E92498324}"/>
                  </a:ext>
                </a:extLst>
              </p:cNvPr>
              <p:cNvSpPr>
                <a:spLocks/>
              </p:cNvSpPr>
              <p:nvPr/>
            </p:nvSpPr>
            <p:spPr bwMode="auto">
              <a:xfrm>
                <a:off x="2906" y="2520"/>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00" name="Line 971">
                <a:extLst>
                  <a:ext uri="{FF2B5EF4-FFF2-40B4-BE49-F238E27FC236}">
                    <a16:creationId xmlns:a16="http://schemas.microsoft.com/office/drawing/2014/main" id="{741237FE-2448-42C1-8057-D68108A53C4B}"/>
                  </a:ext>
                </a:extLst>
              </p:cNvPr>
              <p:cNvSpPr>
                <a:spLocks noChangeShapeType="1"/>
              </p:cNvSpPr>
              <p:nvPr/>
            </p:nvSpPr>
            <p:spPr bwMode="auto">
              <a:xfrm>
                <a:off x="2905" y="1941"/>
                <a:ext cx="1" cy="57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01" name="Line 972">
                <a:extLst>
                  <a:ext uri="{FF2B5EF4-FFF2-40B4-BE49-F238E27FC236}">
                    <a16:creationId xmlns:a16="http://schemas.microsoft.com/office/drawing/2014/main" id="{42BCDD72-3B10-4D1B-9A0D-DB628B61F0CD}"/>
                  </a:ext>
                </a:extLst>
              </p:cNvPr>
              <p:cNvSpPr>
                <a:spLocks noChangeShapeType="1"/>
              </p:cNvSpPr>
              <p:nvPr/>
            </p:nvSpPr>
            <p:spPr bwMode="auto">
              <a:xfrm>
                <a:off x="2898" y="1939"/>
                <a:ext cx="1" cy="58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02" name="Freeform 973">
                <a:extLst>
                  <a:ext uri="{FF2B5EF4-FFF2-40B4-BE49-F238E27FC236}">
                    <a16:creationId xmlns:a16="http://schemas.microsoft.com/office/drawing/2014/main" id="{68529AB0-DBB1-4799-ADE3-497F03B046FE}"/>
                  </a:ext>
                </a:extLst>
              </p:cNvPr>
              <p:cNvSpPr>
                <a:spLocks/>
              </p:cNvSpPr>
              <p:nvPr/>
            </p:nvSpPr>
            <p:spPr bwMode="auto">
              <a:xfrm>
                <a:off x="2899" y="1941"/>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03" name="Freeform 974">
                <a:extLst>
                  <a:ext uri="{FF2B5EF4-FFF2-40B4-BE49-F238E27FC236}">
                    <a16:creationId xmlns:a16="http://schemas.microsoft.com/office/drawing/2014/main" id="{167A949D-6C06-41E5-AD2A-5CECE872938B}"/>
                  </a:ext>
                </a:extLst>
              </p:cNvPr>
              <p:cNvSpPr>
                <a:spLocks/>
              </p:cNvSpPr>
              <p:nvPr/>
            </p:nvSpPr>
            <p:spPr bwMode="auto">
              <a:xfrm>
                <a:off x="2899" y="2529"/>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04" name="Freeform 975">
                <a:extLst>
                  <a:ext uri="{FF2B5EF4-FFF2-40B4-BE49-F238E27FC236}">
                    <a16:creationId xmlns:a16="http://schemas.microsoft.com/office/drawing/2014/main" id="{0225CA03-C557-4F09-A957-3F9F3EB890C2}"/>
                  </a:ext>
                </a:extLst>
              </p:cNvPr>
              <p:cNvSpPr>
                <a:spLocks/>
              </p:cNvSpPr>
              <p:nvPr/>
            </p:nvSpPr>
            <p:spPr bwMode="auto">
              <a:xfrm>
                <a:off x="2892" y="1939"/>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05" name="Freeform 976">
                <a:extLst>
                  <a:ext uri="{FF2B5EF4-FFF2-40B4-BE49-F238E27FC236}">
                    <a16:creationId xmlns:a16="http://schemas.microsoft.com/office/drawing/2014/main" id="{5205A11B-F5F8-4C10-AC67-F7F55737724B}"/>
                  </a:ext>
                </a:extLst>
              </p:cNvPr>
              <p:cNvSpPr>
                <a:spLocks/>
              </p:cNvSpPr>
              <p:nvPr/>
            </p:nvSpPr>
            <p:spPr bwMode="auto">
              <a:xfrm>
                <a:off x="2892" y="253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06" name="Line 977">
                <a:extLst>
                  <a:ext uri="{FF2B5EF4-FFF2-40B4-BE49-F238E27FC236}">
                    <a16:creationId xmlns:a16="http://schemas.microsoft.com/office/drawing/2014/main" id="{232A97C8-A726-4BE7-9BB7-B1856615BF07}"/>
                  </a:ext>
                </a:extLst>
              </p:cNvPr>
              <p:cNvSpPr>
                <a:spLocks noChangeShapeType="1"/>
              </p:cNvSpPr>
              <p:nvPr/>
            </p:nvSpPr>
            <p:spPr bwMode="auto">
              <a:xfrm>
                <a:off x="2891" y="1938"/>
                <a:ext cx="1" cy="597"/>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07" name="Line 978">
                <a:extLst>
                  <a:ext uri="{FF2B5EF4-FFF2-40B4-BE49-F238E27FC236}">
                    <a16:creationId xmlns:a16="http://schemas.microsoft.com/office/drawing/2014/main" id="{DE92287E-C9C4-426B-B663-47BEA0A9C4C6}"/>
                  </a:ext>
                </a:extLst>
              </p:cNvPr>
              <p:cNvSpPr>
                <a:spLocks noChangeShapeType="1"/>
              </p:cNvSpPr>
              <p:nvPr/>
            </p:nvSpPr>
            <p:spPr bwMode="auto">
              <a:xfrm>
                <a:off x="2883" y="1936"/>
                <a:ext cx="1" cy="610"/>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08" name="Freeform 979">
                <a:extLst>
                  <a:ext uri="{FF2B5EF4-FFF2-40B4-BE49-F238E27FC236}">
                    <a16:creationId xmlns:a16="http://schemas.microsoft.com/office/drawing/2014/main" id="{36E51A1B-B319-44FD-961E-D99F56087882}"/>
                  </a:ext>
                </a:extLst>
              </p:cNvPr>
              <p:cNvSpPr>
                <a:spLocks/>
              </p:cNvSpPr>
              <p:nvPr/>
            </p:nvSpPr>
            <p:spPr bwMode="auto">
              <a:xfrm>
                <a:off x="2884" y="1938"/>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09" name="Freeform 980">
                <a:extLst>
                  <a:ext uri="{FF2B5EF4-FFF2-40B4-BE49-F238E27FC236}">
                    <a16:creationId xmlns:a16="http://schemas.microsoft.com/office/drawing/2014/main" id="{2C318E8E-741A-4E89-AA0B-C417123B8D8A}"/>
                  </a:ext>
                </a:extLst>
              </p:cNvPr>
              <p:cNvSpPr>
                <a:spLocks/>
              </p:cNvSpPr>
              <p:nvPr/>
            </p:nvSpPr>
            <p:spPr bwMode="auto">
              <a:xfrm>
                <a:off x="2884" y="254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10" name="Freeform 981">
                <a:extLst>
                  <a:ext uri="{FF2B5EF4-FFF2-40B4-BE49-F238E27FC236}">
                    <a16:creationId xmlns:a16="http://schemas.microsoft.com/office/drawing/2014/main" id="{DB401619-75B8-4814-96DD-78BA4BCD4948}"/>
                  </a:ext>
                </a:extLst>
              </p:cNvPr>
              <p:cNvSpPr>
                <a:spLocks/>
              </p:cNvSpPr>
              <p:nvPr/>
            </p:nvSpPr>
            <p:spPr bwMode="auto">
              <a:xfrm>
                <a:off x="2876" y="1935"/>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11" name="Freeform 982">
                <a:extLst>
                  <a:ext uri="{FF2B5EF4-FFF2-40B4-BE49-F238E27FC236}">
                    <a16:creationId xmlns:a16="http://schemas.microsoft.com/office/drawing/2014/main" id="{88F846BB-07AA-4291-B64A-D458BE52C955}"/>
                  </a:ext>
                </a:extLst>
              </p:cNvPr>
              <p:cNvSpPr>
                <a:spLocks/>
              </p:cNvSpPr>
              <p:nvPr/>
            </p:nvSpPr>
            <p:spPr bwMode="auto">
              <a:xfrm>
                <a:off x="2876" y="255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12" name="Line 983">
                <a:extLst>
                  <a:ext uri="{FF2B5EF4-FFF2-40B4-BE49-F238E27FC236}">
                    <a16:creationId xmlns:a16="http://schemas.microsoft.com/office/drawing/2014/main" id="{12391CB1-50C3-41D1-853D-F7615E7C8E6A}"/>
                  </a:ext>
                </a:extLst>
              </p:cNvPr>
              <p:cNvSpPr>
                <a:spLocks noChangeShapeType="1"/>
              </p:cNvSpPr>
              <p:nvPr/>
            </p:nvSpPr>
            <p:spPr bwMode="auto">
              <a:xfrm>
                <a:off x="2874" y="1934"/>
                <a:ext cx="1" cy="622"/>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13" name="Line 984">
                <a:extLst>
                  <a:ext uri="{FF2B5EF4-FFF2-40B4-BE49-F238E27FC236}">
                    <a16:creationId xmlns:a16="http://schemas.microsoft.com/office/drawing/2014/main" id="{5751E322-5849-4535-AC6C-468F54061272}"/>
                  </a:ext>
                </a:extLst>
              </p:cNvPr>
              <p:cNvSpPr>
                <a:spLocks noChangeShapeType="1"/>
              </p:cNvSpPr>
              <p:nvPr/>
            </p:nvSpPr>
            <p:spPr bwMode="auto">
              <a:xfrm>
                <a:off x="2866" y="1932"/>
                <a:ext cx="1" cy="634"/>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14" name="Freeform 985">
                <a:extLst>
                  <a:ext uri="{FF2B5EF4-FFF2-40B4-BE49-F238E27FC236}">
                    <a16:creationId xmlns:a16="http://schemas.microsoft.com/office/drawing/2014/main" id="{317CE532-E830-446F-BAB3-BD07A2D3EA0B}"/>
                  </a:ext>
                </a:extLst>
              </p:cNvPr>
              <p:cNvSpPr>
                <a:spLocks/>
              </p:cNvSpPr>
              <p:nvPr/>
            </p:nvSpPr>
            <p:spPr bwMode="auto">
              <a:xfrm>
                <a:off x="2867" y="1934"/>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15" name="Freeform 986">
                <a:extLst>
                  <a:ext uri="{FF2B5EF4-FFF2-40B4-BE49-F238E27FC236}">
                    <a16:creationId xmlns:a16="http://schemas.microsoft.com/office/drawing/2014/main" id="{AE7031DC-9ADF-4865-A7E6-8C9AE60D47FB}"/>
                  </a:ext>
                </a:extLst>
              </p:cNvPr>
              <p:cNvSpPr>
                <a:spLocks/>
              </p:cNvSpPr>
              <p:nvPr/>
            </p:nvSpPr>
            <p:spPr bwMode="auto">
              <a:xfrm>
                <a:off x="2867" y="2567"/>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16" name="Freeform 987">
                <a:extLst>
                  <a:ext uri="{FF2B5EF4-FFF2-40B4-BE49-F238E27FC236}">
                    <a16:creationId xmlns:a16="http://schemas.microsoft.com/office/drawing/2014/main" id="{B509E318-A5AB-44CE-BCE3-4018D2E0618C}"/>
                  </a:ext>
                </a:extLst>
              </p:cNvPr>
              <p:cNvSpPr>
                <a:spLocks/>
              </p:cNvSpPr>
              <p:nvPr/>
            </p:nvSpPr>
            <p:spPr bwMode="auto">
              <a:xfrm>
                <a:off x="2859" y="1932"/>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17" name="Freeform 988">
                <a:extLst>
                  <a:ext uri="{FF2B5EF4-FFF2-40B4-BE49-F238E27FC236}">
                    <a16:creationId xmlns:a16="http://schemas.microsoft.com/office/drawing/2014/main" id="{C31F120E-9455-4395-A93C-D578959CFD4C}"/>
                  </a:ext>
                </a:extLst>
              </p:cNvPr>
              <p:cNvSpPr>
                <a:spLocks/>
              </p:cNvSpPr>
              <p:nvPr/>
            </p:nvSpPr>
            <p:spPr bwMode="auto">
              <a:xfrm>
                <a:off x="2859" y="257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18" name="Line 989">
                <a:extLst>
                  <a:ext uri="{FF2B5EF4-FFF2-40B4-BE49-F238E27FC236}">
                    <a16:creationId xmlns:a16="http://schemas.microsoft.com/office/drawing/2014/main" id="{8309D7AE-9023-44FE-B761-30823C5205AC}"/>
                  </a:ext>
                </a:extLst>
              </p:cNvPr>
              <p:cNvSpPr>
                <a:spLocks noChangeShapeType="1"/>
              </p:cNvSpPr>
              <p:nvPr/>
            </p:nvSpPr>
            <p:spPr bwMode="auto">
              <a:xfrm>
                <a:off x="2858" y="1930"/>
                <a:ext cx="1" cy="645"/>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19" name="Line 990">
                <a:extLst>
                  <a:ext uri="{FF2B5EF4-FFF2-40B4-BE49-F238E27FC236}">
                    <a16:creationId xmlns:a16="http://schemas.microsoft.com/office/drawing/2014/main" id="{0CABA700-B6AC-4AD4-A145-A16BC64E628C}"/>
                  </a:ext>
                </a:extLst>
              </p:cNvPr>
              <p:cNvSpPr>
                <a:spLocks noChangeShapeType="1"/>
              </p:cNvSpPr>
              <p:nvPr/>
            </p:nvSpPr>
            <p:spPr bwMode="auto">
              <a:xfrm>
                <a:off x="2849" y="1928"/>
                <a:ext cx="1" cy="65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20" name="Freeform 991">
                <a:extLst>
                  <a:ext uri="{FF2B5EF4-FFF2-40B4-BE49-F238E27FC236}">
                    <a16:creationId xmlns:a16="http://schemas.microsoft.com/office/drawing/2014/main" id="{8ECE5D35-BCE6-463A-8350-2D3503B8B036}"/>
                  </a:ext>
                </a:extLst>
              </p:cNvPr>
              <p:cNvSpPr>
                <a:spLocks/>
              </p:cNvSpPr>
              <p:nvPr/>
            </p:nvSpPr>
            <p:spPr bwMode="auto">
              <a:xfrm>
                <a:off x="2850" y="1929"/>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21" name="Freeform 992">
                <a:extLst>
                  <a:ext uri="{FF2B5EF4-FFF2-40B4-BE49-F238E27FC236}">
                    <a16:creationId xmlns:a16="http://schemas.microsoft.com/office/drawing/2014/main" id="{F1885DCB-149A-4EE8-97DB-0DA7DA2BBB17}"/>
                  </a:ext>
                </a:extLst>
              </p:cNvPr>
              <p:cNvSpPr>
                <a:spLocks/>
              </p:cNvSpPr>
              <p:nvPr/>
            </p:nvSpPr>
            <p:spPr bwMode="auto">
              <a:xfrm>
                <a:off x="2850" y="2588"/>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22" name="Freeform 993">
                <a:extLst>
                  <a:ext uri="{FF2B5EF4-FFF2-40B4-BE49-F238E27FC236}">
                    <a16:creationId xmlns:a16="http://schemas.microsoft.com/office/drawing/2014/main" id="{FB7431BB-3B7A-4C28-8AF9-252AEA745098}"/>
                  </a:ext>
                </a:extLst>
              </p:cNvPr>
              <p:cNvSpPr>
                <a:spLocks/>
              </p:cNvSpPr>
              <p:nvPr/>
            </p:nvSpPr>
            <p:spPr bwMode="auto">
              <a:xfrm>
                <a:off x="2536" y="2535"/>
                <a:ext cx="227" cy="15"/>
              </a:xfrm>
              <a:custGeom>
                <a:avLst/>
                <a:gdLst>
                  <a:gd name="T0" fmla="*/ 0 w 227"/>
                  <a:gd name="T1" fmla="*/ 0 h 15"/>
                  <a:gd name="T2" fmla="*/ 0 w 227"/>
                  <a:gd name="T3" fmla="*/ 6 h 15"/>
                  <a:gd name="T4" fmla="*/ 227 w 227"/>
                  <a:gd name="T5" fmla="*/ 15 h 15"/>
                  <a:gd name="T6" fmla="*/ 227 w 227"/>
                  <a:gd name="T7" fmla="*/ 9 h 15"/>
                  <a:gd name="T8" fmla="*/ 0 w 227"/>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5">
                    <a:moveTo>
                      <a:pt x="0" y="0"/>
                    </a:moveTo>
                    <a:lnTo>
                      <a:pt x="0" y="6"/>
                    </a:lnTo>
                    <a:lnTo>
                      <a:pt x="227" y="15"/>
                    </a:lnTo>
                    <a:lnTo>
                      <a:pt x="227" y="9"/>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23" name="Freeform 994">
                <a:extLst>
                  <a:ext uri="{FF2B5EF4-FFF2-40B4-BE49-F238E27FC236}">
                    <a16:creationId xmlns:a16="http://schemas.microsoft.com/office/drawing/2014/main" id="{9F8B160C-88F7-4321-973B-B6E576652468}"/>
                  </a:ext>
                </a:extLst>
              </p:cNvPr>
              <p:cNvSpPr>
                <a:spLocks/>
              </p:cNvSpPr>
              <p:nvPr/>
            </p:nvSpPr>
            <p:spPr bwMode="auto">
              <a:xfrm>
                <a:off x="2520" y="2534"/>
                <a:ext cx="16" cy="20"/>
              </a:xfrm>
              <a:custGeom>
                <a:avLst/>
                <a:gdLst>
                  <a:gd name="T0" fmla="*/ 16 w 16"/>
                  <a:gd name="T1" fmla="*/ 1 h 20"/>
                  <a:gd name="T2" fmla="*/ 0 w 16"/>
                  <a:gd name="T3" fmla="*/ 0 h 20"/>
                  <a:gd name="T4" fmla="*/ 0 w 16"/>
                  <a:gd name="T5" fmla="*/ 20 h 20"/>
                  <a:gd name="T6" fmla="*/ 16 w 16"/>
                  <a:gd name="T7" fmla="*/ 7 h 20"/>
                  <a:gd name="T8" fmla="*/ 16 w 16"/>
                  <a:gd name="T9" fmla="*/ 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1"/>
                    </a:moveTo>
                    <a:lnTo>
                      <a:pt x="0" y="0"/>
                    </a:lnTo>
                    <a:lnTo>
                      <a:pt x="0" y="20"/>
                    </a:lnTo>
                    <a:lnTo>
                      <a:pt x="16" y="7"/>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24" name="Freeform 995">
                <a:extLst>
                  <a:ext uri="{FF2B5EF4-FFF2-40B4-BE49-F238E27FC236}">
                    <a16:creationId xmlns:a16="http://schemas.microsoft.com/office/drawing/2014/main" id="{AA154191-220F-40EF-8AC2-3E51D58A992D}"/>
                  </a:ext>
                </a:extLst>
              </p:cNvPr>
              <p:cNvSpPr>
                <a:spLocks/>
              </p:cNvSpPr>
              <p:nvPr/>
            </p:nvSpPr>
            <p:spPr bwMode="auto">
              <a:xfrm>
                <a:off x="2536" y="2494"/>
                <a:ext cx="227" cy="16"/>
              </a:xfrm>
              <a:custGeom>
                <a:avLst/>
                <a:gdLst>
                  <a:gd name="T0" fmla="*/ 0 w 227"/>
                  <a:gd name="T1" fmla="*/ 0 h 16"/>
                  <a:gd name="T2" fmla="*/ 0 w 227"/>
                  <a:gd name="T3" fmla="*/ 6 h 16"/>
                  <a:gd name="T4" fmla="*/ 227 w 227"/>
                  <a:gd name="T5" fmla="*/ 16 h 16"/>
                  <a:gd name="T6" fmla="*/ 227 w 227"/>
                  <a:gd name="T7" fmla="*/ 8 h 16"/>
                  <a:gd name="T8" fmla="*/ 0 w 227"/>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6">
                    <a:moveTo>
                      <a:pt x="0" y="0"/>
                    </a:moveTo>
                    <a:lnTo>
                      <a:pt x="0" y="6"/>
                    </a:lnTo>
                    <a:lnTo>
                      <a:pt x="227" y="16"/>
                    </a:lnTo>
                    <a:lnTo>
                      <a:pt x="227" y="8"/>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25" name="Freeform 996">
                <a:extLst>
                  <a:ext uri="{FF2B5EF4-FFF2-40B4-BE49-F238E27FC236}">
                    <a16:creationId xmlns:a16="http://schemas.microsoft.com/office/drawing/2014/main" id="{313E71C0-6079-44AF-A6C5-D8EFC58B82D8}"/>
                  </a:ext>
                </a:extLst>
              </p:cNvPr>
              <p:cNvSpPr>
                <a:spLocks/>
              </p:cNvSpPr>
              <p:nvPr/>
            </p:nvSpPr>
            <p:spPr bwMode="auto">
              <a:xfrm>
                <a:off x="2536" y="2452"/>
                <a:ext cx="227" cy="15"/>
              </a:xfrm>
              <a:custGeom>
                <a:avLst/>
                <a:gdLst>
                  <a:gd name="T0" fmla="*/ 0 w 227"/>
                  <a:gd name="T1" fmla="*/ 0 h 15"/>
                  <a:gd name="T2" fmla="*/ 0 w 227"/>
                  <a:gd name="T3" fmla="*/ 7 h 15"/>
                  <a:gd name="T4" fmla="*/ 227 w 227"/>
                  <a:gd name="T5" fmla="*/ 15 h 15"/>
                  <a:gd name="T6" fmla="*/ 227 w 227"/>
                  <a:gd name="T7" fmla="*/ 8 h 15"/>
                  <a:gd name="T8" fmla="*/ 0 w 227"/>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5">
                    <a:moveTo>
                      <a:pt x="0" y="0"/>
                    </a:moveTo>
                    <a:lnTo>
                      <a:pt x="0" y="7"/>
                    </a:lnTo>
                    <a:lnTo>
                      <a:pt x="227" y="15"/>
                    </a:lnTo>
                    <a:lnTo>
                      <a:pt x="227" y="8"/>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26" name="Freeform 997">
                <a:extLst>
                  <a:ext uri="{FF2B5EF4-FFF2-40B4-BE49-F238E27FC236}">
                    <a16:creationId xmlns:a16="http://schemas.microsoft.com/office/drawing/2014/main" id="{9794CBE3-BBC2-41FB-B4B7-38C6233DF7C0}"/>
                  </a:ext>
                </a:extLst>
              </p:cNvPr>
              <p:cNvSpPr>
                <a:spLocks/>
              </p:cNvSpPr>
              <p:nvPr/>
            </p:nvSpPr>
            <p:spPr bwMode="auto">
              <a:xfrm>
                <a:off x="2536" y="2370"/>
                <a:ext cx="227" cy="13"/>
              </a:xfrm>
              <a:custGeom>
                <a:avLst/>
                <a:gdLst>
                  <a:gd name="T0" fmla="*/ 0 w 227"/>
                  <a:gd name="T1" fmla="*/ 0 h 13"/>
                  <a:gd name="T2" fmla="*/ 0 w 227"/>
                  <a:gd name="T3" fmla="*/ 7 h 13"/>
                  <a:gd name="T4" fmla="*/ 227 w 227"/>
                  <a:gd name="T5" fmla="*/ 13 h 13"/>
                  <a:gd name="T6" fmla="*/ 227 w 227"/>
                  <a:gd name="T7" fmla="*/ 6 h 13"/>
                  <a:gd name="T8" fmla="*/ 0 w 227"/>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3">
                    <a:moveTo>
                      <a:pt x="0" y="0"/>
                    </a:moveTo>
                    <a:lnTo>
                      <a:pt x="0" y="7"/>
                    </a:lnTo>
                    <a:lnTo>
                      <a:pt x="227" y="13"/>
                    </a:lnTo>
                    <a:lnTo>
                      <a:pt x="227" y="6"/>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27" name="Freeform 998">
                <a:extLst>
                  <a:ext uri="{FF2B5EF4-FFF2-40B4-BE49-F238E27FC236}">
                    <a16:creationId xmlns:a16="http://schemas.microsoft.com/office/drawing/2014/main" id="{0DB12FBB-6A7F-4855-9203-241510D65FEA}"/>
                  </a:ext>
                </a:extLst>
              </p:cNvPr>
              <p:cNvSpPr>
                <a:spLocks/>
              </p:cNvSpPr>
              <p:nvPr/>
            </p:nvSpPr>
            <p:spPr bwMode="auto">
              <a:xfrm>
                <a:off x="2536" y="2329"/>
                <a:ext cx="227" cy="12"/>
              </a:xfrm>
              <a:custGeom>
                <a:avLst/>
                <a:gdLst>
                  <a:gd name="T0" fmla="*/ 0 w 227"/>
                  <a:gd name="T1" fmla="*/ 0 h 12"/>
                  <a:gd name="T2" fmla="*/ 0 w 227"/>
                  <a:gd name="T3" fmla="*/ 6 h 12"/>
                  <a:gd name="T4" fmla="*/ 227 w 227"/>
                  <a:gd name="T5" fmla="*/ 12 h 12"/>
                  <a:gd name="T6" fmla="*/ 227 w 227"/>
                  <a:gd name="T7" fmla="*/ 5 h 12"/>
                  <a:gd name="T8" fmla="*/ 0 w 227"/>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2">
                    <a:moveTo>
                      <a:pt x="0" y="0"/>
                    </a:moveTo>
                    <a:lnTo>
                      <a:pt x="0" y="6"/>
                    </a:lnTo>
                    <a:lnTo>
                      <a:pt x="227" y="12"/>
                    </a:lnTo>
                    <a:lnTo>
                      <a:pt x="227" y="5"/>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28" name="Freeform 999">
                <a:extLst>
                  <a:ext uri="{FF2B5EF4-FFF2-40B4-BE49-F238E27FC236}">
                    <a16:creationId xmlns:a16="http://schemas.microsoft.com/office/drawing/2014/main" id="{9B0A71D0-68F5-4380-8ED6-D07451638BD8}"/>
                  </a:ext>
                </a:extLst>
              </p:cNvPr>
              <p:cNvSpPr>
                <a:spLocks/>
              </p:cNvSpPr>
              <p:nvPr/>
            </p:nvSpPr>
            <p:spPr bwMode="auto">
              <a:xfrm>
                <a:off x="2536" y="2411"/>
                <a:ext cx="227" cy="14"/>
              </a:xfrm>
              <a:custGeom>
                <a:avLst/>
                <a:gdLst>
                  <a:gd name="T0" fmla="*/ 0 w 227"/>
                  <a:gd name="T1" fmla="*/ 0 h 14"/>
                  <a:gd name="T2" fmla="*/ 0 w 227"/>
                  <a:gd name="T3" fmla="*/ 6 h 14"/>
                  <a:gd name="T4" fmla="*/ 227 w 227"/>
                  <a:gd name="T5" fmla="*/ 14 h 14"/>
                  <a:gd name="T6" fmla="*/ 227 w 227"/>
                  <a:gd name="T7" fmla="*/ 7 h 14"/>
                  <a:gd name="T8" fmla="*/ 0 w 227"/>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4">
                    <a:moveTo>
                      <a:pt x="0" y="0"/>
                    </a:moveTo>
                    <a:lnTo>
                      <a:pt x="0" y="6"/>
                    </a:lnTo>
                    <a:lnTo>
                      <a:pt x="227" y="14"/>
                    </a:lnTo>
                    <a:lnTo>
                      <a:pt x="227" y="7"/>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29" name="Freeform 1000">
                <a:extLst>
                  <a:ext uri="{FF2B5EF4-FFF2-40B4-BE49-F238E27FC236}">
                    <a16:creationId xmlns:a16="http://schemas.microsoft.com/office/drawing/2014/main" id="{9357ED21-1896-43B3-BD08-D4C306678101}"/>
                  </a:ext>
                </a:extLst>
              </p:cNvPr>
              <p:cNvSpPr>
                <a:spLocks/>
              </p:cNvSpPr>
              <p:nvPr/>
            </p:nvSpPr>
            <p:spPr bwMode="auto">
              <a:xfrm>
                <a:off x="2520" y="2493"/>
                <a:ext cx="16" cy="20"/>
              </a:xfrm>
              <a:custGeom>
                <a:avLst/>
                <a:gdLst>
                  <a:gd name="T0" fmla="*/ 16 w 16"/>
                  <a:gd name="T1" fmla="*/ 1 h 20"/>
                  <a:gd name="T2" fmla="*/ 0 w 16"/>
                  <a:gd name="T3" fmla="*/ 0 h 20"/>
                  <a:gd name="T4" fmla="*/ 0 w 16"/>
                  <a:gd name="T5" fmla="*/ 20 h 20"/>
                  <a:gd name="T6" fmla="*/ 16 w 16"/>
                  <a:gd name="T7" fmla="*/ 7 h 20"/>
                  <a:gd name="T8" fmla="*/ 16 w 16"/>
                  <a:gd name="T9" fmla="*/ 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1"/>
                    </a:moveTo>
                    <a:lnTo>
                      <a:pt x="0" y="0"/>
                    </a:lnTo>
                    <a:lnTo>
                      <a:pt x="0" y="20"/>
                    </a:lnTo>
                    <a:lnTo>
                      <a:pt x="16" y="7"/>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0" name="Freeform 1001">
                <a:extLst>
                  <a:ext uri="{FF2B5EF4-FFF2-40B4-BE49-F238E27FC236}">
                    <a16:creationId xmlns:a16="http://schemas.microsoft.com/office/drawing/2014/main" id="{03F05076-6BA2-4467-B909-E265DD6DA3BA}"/>
                  </a:ext>
                </a:extLst>
              </p:cNvPr>
              <p:cNvSpPr>
                <a:spLocks/>
              </p:cNvSpPr>
              <p:nvPr/>
            </p:nvSpPr>
            <p:spPr bwMode="auto">
              <a:xfrm>
                <a:off x="2520" y="2452"/>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1" name="Freeform 1002">
                <a:extLst>
                  <a:ext uri="{FF2B5EF4-FFF2-40B4-BE49-F238E27FC236}">
                    <a16:creationId xmlns:a16="http://schemas.microsoft.com/office/drawing/2014/main" id="{003C08E5-84AA-4E1D-907B-A207B78E2AF5}"/>
                  </a:ext>
                </a:extLst>
              </p:cNvPr>
              <p:cNvSpPr>
                <a:spLocks/>
              </p:cNvSpPr>
              <p:nvPr/>
            </p:nvSpPr>
            <p:spPr bwMode="auto">
              <a:xfrm>
                <a:off x="2520" y="2370"/>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2" name="Freeform 1003">
                <a:extLst>
                  <a:ext uri="{FF2B5EF4-FFF2-40B4-BE49-F238E27FC236}">
                    <a16:creationId xmlns:a16="http://schemas.microsoft.com/office/drawing/2014/main" id="{3D296859-DDC1-42DC-8B76-3CF76375FF1C}"/>
                  </a:ext>
                </a:extLst>
              </p:cNvPr>
              <p:cNvSpPr>
                <a:spLocks/>
              </p:cNvSpPr>
              <p:nvPr/>
            </p:nvSpPr>
            <p:spPr bwMode="auto">
              <a:xfrm>
                <a:off x="2520" y="2329"/>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3" name="Freeform 1004">
                <a:extLst>
                  <a:ext uri="{FF2B5EF4-FFF2-40B4-BE49-F238E27FC236}">
                    <a16:creationId xmlns:a16="http://schemas.microsoft.com/office/drawing/2014/main" id="{EC86143E-9D89-410F-91E6-9789B1CBAA1E}"/>
                  </a:ext>
                </a:extLst>
              </p:cNvPr>
              <p:cNvSpPr>
                <a:spLocks/>
              </p:cNvSpPr>
              <p:nvPr/>
            </p:nvSpPr>
            <p:spPr bwMode="auto">
              <a:xfrm>
                <a:off x="2536" y="2288"/>
                <a:ext cx="227" cy="11"/>
              </a:xfrm>
              <a:custGeom>
                <a:avLst/>
                <a:gdLst>
                  <a:gd name="T0" fmla="*/ 0 w 227"/>
                  <a:gd name="T1" fmla="*/ 0 h 11"/>
                  <a:gd name="T2" fmla="*/ 0 w 227"/>
                  <a:gd name="T3" fmla="*/ 6 h 11"/>
                  <a:gd name="T4" fmla="*/ 227 w 227"/>
                  <a:gd name="T5" fmla="*/ 11 h 11"/>
                  <a:gd name="T6" fmla="*/ 227 w 227"/>
                  <a:gd name="T7" fmla="*/ 4 h 11"/>
                  <a:gd name="T8" fmla="*/ 0 w 22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1">
                    <a:moveTo>
                      <a:pt x="0" y="0"/>
                    </a:moveTo>
                    <a:lnTo>
                      <a:pt x="0" y="6"/>
                    </a:lnTo>
                    <a:lnTo>
                      <a:pt x="227" y="11"/>
                    </a:lnTo>
                    <a:lnTo>
                      <a:pt x="227" y="4"/>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4" name="Freeform 1005">
                <a:extLst>
                  <a:ext uri="{FF2B5EF4-FFF2-40B4-BE49-F238E27FC236}">
                    <a16:creationId xmlns:a16="http://schemas.microsoft.com/office/drawing/2014/main" id="{04000E11-D19C-4C97-8373-EC347988E4A6}"/>
                  </a:ext>
                </a:extLst>
              </p:cNvPr>
              <p:cNvSpPr>
                <a:spLocks/>
              </p:cNvSpPr>
              <p:nvPr/>
            </p:nvSpPr>
            <p:spPr bwMode="auto">
              <a:xfrm>
                <a:off x="2520" y="2287"/>
                <a:ext cx="16" cy="21"/>
              </a:xfrm>
              <a:custGeom>
                <a:avLst/>
                <a:gdLst>
                  <a:gd name="T0" fmla="*/ 16 w 16"/>
                  <a:gd name="T1" fmla="*/ 1 h 21"/>
                  <a:gd name="T2" fmla="*/ 0 w 16"/>
                  <a:gd name="T3" fmla="*/ 0 h 21"/>
                  <a:gd name="T4" fmla="*/ 0 w 16"/>
                  <a:gd name="T5" fmla="*/ 21 h 21"/>
                  <a:gd name="T6" fmla="*/ 16 w 16"/>
                  <a:gd name="T7" fmla="*/ 8 h 21"/>
                  <a:gd name="T8" fmla="*/ 16 w 16"/>
                  <a:gd name="T9" fmla="*/ 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1">
                    <a:moveTo>
                      <a:pt x="16" y="1"/>
                    </a:moveTo>
                    <a:lnTo>
                      <a:pt x="0" y="0"/>
                    </a:lnTo>
                    <a:lnTo>
                      <a:pt x="0" y="21"/>
                    </a:lnTo>
                    <a:lnTo>
                      <a:pt x="16" y="8"/>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5" name="Freeform 1006">
                <a:extLst>
                  <a:ext uri="{FF2B5EF4-FFF2-40B4-BE49-F238E27FC236}">
                    <a16:creationId xmlns:a16="http://schemas.microsoft.com/office/drawing/2014/main" id="{5E75F362-5B9C-4883-A5B4-2A90482CA269}"/>
                  </a:ext>
                </a:extLst>
              </p:cNvPr>
              <p:cNvSpPr>
                <a:spLocks/>
              </p:cNvSpPr>
              <p:nvPr/>
            </p:nvSpPr>
            <p:spPr bwMode="auto">
              <a:xfrm>
                <a:off x="2536" y="2206"/>
                <a:ext cx="227" cy="9"/>
              </a:xfrm>
              <a:custGeom>
                <a:avLst/>
                <a:gdLst>
                  <a:gd name="T0" fmla="*/ 0 w 227"/>
                  <a:gd name="T1" fmla="*/ 0 h 9"/>
                  <a:gd name="T2" fmla="*/ 0 w 227"/>
                  <a:gd name="T3" fmla="*/ 7 h 9"/>
                  <a:gd name="T4" fmla="*/ 227 w 227"/>
                  <a:gd name="T5" fmla="*/ 9 h 9"/>
                  <a:gd name="T6" fmla="*/ 227 w 227"/>
                  <a:gd name="T7" fmla="*/ 3 h 9"/>
                  <a:gd name="T8" fmla="*/ 0 w 227"/>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9">
                    <a:moveTo>
                      <a:pt x="0" y="0"/>
                    </a:moveTo>
                    <a:lnTo>
                      <a:pt x="0" y="7"/>
                    </a:lnTo>
                    <a:lnTo>
                      <a:pt x="227" y="9"/>
                    </a:lnTo>
                    <a:lnTo>
                      <a:pt x="227" y="3"/>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6" name="Freeform 1007">
                <a:extLst>
                  <a:ext uri="{FF2B5EF4-FFF2-40B4-BE49-F238E27FC236}">
                    <a16:creationId xmlns:a16="http://schemas.microsoft.com/office/drawing/2014/main" id="{C351521E-BDEE-4DEF-8047-B2E189D7E84F}"/>
                  </a:ext>
                </a:extLst>
              </p:cNvPr>
              <p:cNvSpPr>
                <a:spLocks/>
              </p:cNvSpPr>
              <p:nvPr/>
            </p:nvSpPr>
            <p:spPr bwMode="auto">
              <a:xfrm>
                <a:off x="2520" y="2206"/>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7" name="Freeform 1008">
                <a:extLst>
                  <a:ext uri="{FF2B5EF4-FFF2-40B4-BE49-F238E27FC236}">
                    <a16:creationId xmlns:a16="http://schemas.microsoft.com/office/drawing/2014/main" id="{412095B0-187E-4FF3-A0FB-39C7C053188F}"/>
                  </a:ext>
                </a:extLst>
              </p:cNvPr>
              <p:cNvSpPr>
                <a:spLocks/>
              </p:cNvSpPr>
              <p:nvPr/>
            </p:nvSpPr>
            <p:spPr bwMode="auto">
              <a:xfrm>
                <a:off x="2536" y="2165"/>
                <a:ext cx="227" cy="9"/>
              </a:xfrm>
              <a:custGeom>
                <a:avLst/>
                <a:gdLst>
                  <a:gd name="T0" fmla="*/ 0 w 227"/>
                  <a:gd name="T1" fmla="*/ 0 h 9"/>
                  <a:gd name="T2" fmla="*/ 0 w 227"/>
                  <a:gd name="T3" fmla="*/ 6 h 9"/>
                  <a:gd name="T4" fmla="*/ 227 w 227"/>
                  <a:gd name="T5" fmla="*/ 9 h 9"/>
                  <a:gd name="T6" fmla="*/ 227 w 227"/>
                  <a:gd name="T7" fmla="*/ 2 h 9"/>
                  <a:gd name="T8" fmla="*/ 0 w 227"/>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9">
                    <a:moveTo>
                      <a:pt x="0" y="0"/>
                    </a:moveTo>
                    <a:lnTo>
                      <a:pt x="0" y="6"/>
                    </a:lnTo>
                    <a:lnTo>
                      <a:pt x="227" y="9"/>
                    </a:lnTo>
                    <a:lnTo>
                      <a:pt x="227" y="2"/>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8" name="Freeform 1009">
                <a:extLst>
                  <a:ext uri="{FF2B5EF4-FFF2-40B4-BE49-F238E27FC236}">
                    <a16:creationId xmlns:a16="http://schemas.microsoft.com/office/drawing/2014/main" id="{FA35D61E-E925-462B-BEC8-65726C347189}"/>
                  </a:ext>
                </a:extLst>
              </p:cNvPr>
              <p:cNvSpPr>
                <a:spLocks/>
              </p:cNvSpPr>
              <p:nvPr/>
            </p:nvSpPr>
            <p:spPr bwMode="auto">
              <a:xfrm>
                <a:off x="2520" y="2165"/>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39" name="Freeform 1010">
                <a:extLst>
                  <a:ext uri="{FF2B5EF4-FFF2-40B4-BE49-F238E27FC236}">
                    <a16:creationId xmlns:a16="http://schemas.microsoft.com/office/drawing/2014/main" id="{07AA9144-656C-4401-B572-862B9FD19812}"/>
                  </a:ext>
                </a:extLst>
              </p:cNvPr>
              <p:cNvSpPr>
                <a:spLocks/>
              </p:cNvSpPr>
              <p:nvPr/>
            </p:nvSpPr>
            <p:spPr bwMode="auto">
              <a:xfrm>
                <a:off x="2536" y="2124"/>
                <a:ext cx="227" cy="7"/>
              </a:xfrm>
              <a:custGeom>
                <a:avLst/>
                <a:gdLst>
                  <a:gd name="T0" fmla="*/ 0 w 227"/>
                  <a:gd name="T1" fmla="*/ 0 h 7"/>
                  <a:gd name="T2" fmla="*/ 0 w 227"/>
                  <a:gd name="T3" fmla="*/ 6 h 7"/>
                  <a:gd name="T4" fmla="*/ 227 w 227"/>
                  <a:gd name="T5" fmla="*/ 7 h 7"/>
                  <a:gd name="T6" fmla="*/ 227 w 227"/>
                  <a:gd name="T7" fmla="*/ 1 h 7"/>
                  <a:gd name="T8" fmla="*/ 0 w 22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7">
                    <a:moveTo>
                      <a:pt x="0" y="0"/>
                    </a:moveTo>
                    <a:lnTo>
                      <a:pt x="0" y="6"/>
                    </a:lnTo>
                    <a:lnTo>
                      <a:pt x="227" y="7"/>
                    </a:lnTo>
                    <a:lnTo>
                      <a:pt x="227" y="1"/>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0" name="Freeform 1011">
                <a:extLst>
                  <a:ext uri="{FF2B5EF4-FFF2-40B4-BE49-F238E27FC236}">
                    <a16:creationId xmlns:a16="http://schemas.microsoft.com/office/drawing/2014/main" id="{D393F640-EF52-433E-A708-3B2B7EBEA9CA}"/>
                  </a:ext>
                </a:extLst>
              </p:cNvPr>
              <p:cNvSpPr>
                <a:spLocks/>
              </p:cNvSpPr>
              <p:nvPr/>
            </p:nvSpPr>
            <p:spPr bwMode="auto">
              <a:xfrm>
                <a:off x="2520" y="2123"/>
                <a:ext cx="16" cy="21"/>
              </a:xfrm>
              <a:custGeom>
                <a:avLst/>
                <a:gdLst>
                  <a:gd name="T0" fmla="*/ 16 w 16"/>
                  <a:gd name="T1" fmla="*/ 1 h 21"/>
                  <a:gd name="T2" fmla="*/ 0 w 16"/>
                  <a:gd name="T3" fmla="*/ 0 h 21"/>
                  <a:gd name="T4" fmla="*/ 0 w 16"/>
                  <a:gd name="T5" fmla="*/ 21 h 21"/>
                  <a:gd name="T6" fmla="*/ 16 w 16"/>
                  <a:gd name="T7" fmla="*/ 8 h 21"/>
                  <a:gd name="T8" fmla="*/ 16 w 16"/>
                  <a:gd name="T9" fmla="*/ 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1">
                    <a:moveTo>
                      <a:pt x="16" y="1"/>
                    </a:moveTo>
                    <a:lnTo>
                      <a:pt x="0" y="0"/>
                    </a:lnTo>
                    <a:lnTo>
                      <a:pt x="0" y="21"/>
                    </a:lnTo>
                    <a:lnTo>
                      <a:pt x="16" y="8"/>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1" name="Freeform 1012">
                <a:extLst>
                  <a:ext uri="{FF2B5EF4-FFF2-40B4-BE49-F238E27FC236}">
                    <a16:creationId xmlns:a16="http://schemas.microsoft.com/office/drawing/2014/main" id="{C41C7559-B602-4726-8B18-471FD6B6F0E8}"/>
                  </a:ext>
                </a:extLst>
              </p:cNvPr>
              <p:cNvSpPr>
                <a:spLocks/>
              </p:cNvSpPr>
              <p:nvPr/>
            </p:nvSpPr>
            <p:spPr bwMode="auto">
              <a:xfrm>
                <a:off x="2536" y="2082"/>
                <a:ext cx="226" cy="8"/>
              </a:xfrm>
              <a:custGeom>
                <a:avLst/>
                <a:gdLst>
                  <a:gd name="T0" fmla="*/ 1 w 226"/>
                  <a:gd name="T1" fmla="*/ 0 h 8"/>
                  <a:gd name="T2" fmla="*/ 0 w 226"/>
                  <a:gd name="T3" fmla="*/ 8 h 8"/>
                  <a:gd name="T4" fmla="*/ 226 w 226"/>
                  <a:gd name="T5" fmla="*/ 7 h 8"/>
                  <a:gd name="T6" fmla="*/ 226 w 226"/>
                  <a:gd name="T7" fmla="*/ 2 h 8"/>
                  <a:gd name="T8" fmla="*/ 1 w 226"/>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 h="8">
                    <a:moveTo>
                      <a:pt x="1" y="0"/>
                    </a:moveTo>
                    <a:lnTo>
                      <a:pt x="0" y="8"/>
                    </a:lnTo>
                    <a:lnTo>
                      <a:pt x="226" y="7"/>
                    </a:lnTo>
                    <a:lnTo>
                      <a:pt x="226" y="2"/>
                    </a:lnTo>
                    <a:lnTo>
                      <a:pt x="1"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2" name="Freeform 1013">
                <a:extLst>
                  <a:ext uri="{FF2B5EF4-FFF2-40B4-BE49-F238E27FC236}">
                    <a16:creationId xmlns:a16="http://schemas.microsoft.com/office/drawing/2014/main" id="{8EB902A1-F7D6-43D9-9D2B-8858368CE423}"/>
                  </a:ext>
                </a:extLst>
              </p:cNvPr>
              <p:cNvSpPr>
                <a:spLocks/>
              </p:cNvSpPr>
              <p:nvPr/>
            </p:nvSpPr>
            <p:spPr bwMode="auto">
              <a:xfrm>
                <a:off x="2520" y="2083"/>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3" name="Freeform 1014">
                <a:extLst>
                  <a:ext uri="{FF2B5EF4-FFF2-40B4-BE49-F238E27FC236}">
                    <a16:creationId xmlns:a16="http://schemas.microsoft.com/office/drawing/2014/main" id="{80E6BAF2-9019-44A4-A283-C5CD77635459}"/>
                  </a:ext>
                </a:extLst>
              </p:cNvPr>
              <p:cNvSpPr>
                <a:spLocks/>
              </p:cNvSpPr>
              <p:nvPr/>
            </p:nvSpPr>
            <p:spPr bwMode="auto">
              <a:xfrm>
                <a:off x="2536" y="2247"/>
                <a:ext cx="227" cy="11"/>
              </a:xfrm>
              <a:custGeom>
                <a:avLst/>
                <a:gdLst>
                  <a:gd name="T0" fmla="*/ 0 w 227"/>
                  <a:gd name="T1" fmla="*/ 0 h 11"/>
                  <a:gd name="T2" fmla="*/ 1 w 227"/>
                  <a:gd name="T3" fmla="*/ 7 h 11"/>
                  <a:gd name="T4" fmla="*/ 227 w 227"/>
                  <a:gd name="T5" fmla="*/ 11 h 11"/>
                  <a:gd name="T6" fmla="*/ 226 w 227"/>
                  <a:gd name="T7" fmla="*/ 5 h 11"/>
                  <a:gd name="T8" fmla="*/ 0 w 22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1">
                    <a:moveTo>
                      <a:pt x="0" y="0"/>
                    </a:moveTo>
                    <a:lnTo>
                      <a:pt x="1" y="7"/>
                    </a:lnTo>
                    <a:lnTo>
                      <a:pt x="227" y="11"/>
                    </a:lnTo>
                    <a:lnTo>
                      <a:pt x="226" y="5"/>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4" name="Freeform 1015">
                <a:extLst>
                  <a:ext uri="{FF2B5EF4-FFF2-40B4-BE49-F238E27FC236}">
                    <a16:creationId xmlns:a16="http://schemas.microsoft.com/office/drawing/2014/main" id="{AB36CA33-BF91-48C9-8B1F-9A40617DB316}"/>
                  </a:ext>
                </a:extLst>
              </p:cNvPr>
              <p:cNvSpPr>
                <a:spLocks/>
              </p:cNvSpPr>
              <p:nvPr/>
            </p:nvSpPr>
            <p:spPr bwMode="auto">
              <a:xfrm>
                <a:off x="2520" y="2247"/>
                <a:ext cx="17" cy="20"/>
              </a:xfrm>
              <a:custGeom>
                <a:avLst/>
                <a:gdLst>
                  <a:gd name="T0" fmla="*/ 16 w 17"/>
                  <a:gd name="T1" fmla="*/ 0 h 20"/>
                  <a:gd name="T2" fmla="*/ 0 w 17"/>
                  <a:gd name="T3" fmla="*/ 0 h 20"/>
                  <a:gd name="T4" fmla="*/ 0 w 17"/>
                  <a:gd name="T5" fmla="*/ 20 h 20"/>
                  <a:gd name="T6" fmla="*/ 17 w 17"/>
                  <a:gd name="T7" fmla="*/ 6 h 20"/>
                  <a:gd name="T8" fmla="*/ 16 w 17"/>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0">
                    <a:moveTo>
                      <a:pt x="16" y="0"/>
                    </a:moveTo>
                    <a:lnTo>
                      <a:pt x="0" y="0"/>
                    </a:lnTo>
                    <a:lnTo>
                      <a:pt x="0" y="20"/>
                    </a:lnTo>
                    <a:lnTo>
                      <a:pt x="17"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5" name="Freeform 1016">
                <a:extLst>
                  <a:ext uri="{FF2B5EF4-FFF2-40B4-BE49-F238E27FC236}">
                    <a16:creationId xmlns:a16="http://schemas.microsoft.com/office/drawing/2014/main" id="{66617992-E8E7-4693-A216-5785A7E3437C}"/>
                  </a:ext>
                </a:extLst>
              </p:cNvPr>
              <p:cNvSpPr>
                <a:spLocks/>
              </p:cNvSpPr>
              <p:nvPr/>
            </p:nvSpPr>
            <p:spPr bwMode="auto">
              <a:xfrm>
                <a:off x="2520" y="2411"/>
                <a:ext cx="16" cy="20"/>
              </a:xfrm>
              <a:custGeom>
                <a:avLst/>
                <a:gdLst>
                  <a:gd name="T0" fmla="*/ 16 w 16"/>
                  <a:gd name="T1" fmla="*/ 0 h 20"/>
                  <a:gd name="T2" fmla="*/ 0 w 16"/>
                  <a:gd name="T3" fmla="*/ 0 h 20"/>
                  <a:gd name="T4" fmla="*/ 0 w 16"/>
                  <a:gd name="T5" fmla="*/ 20 h 20"/>
                  <a:gd name="T6" fmla="*/ 16 w 16"/>
                  <a:gd name="T7" fmla="*/ 6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6" name="Freeform 1017">
                <a:extLst>
                  <a:ext uri="{FF2B5EF4-FFF2-40B4-BE49-F238E27FC236}">
                    <a16:creationId xmlns:a16="http://schemas.microsoft.com/office/drawing/2014/main" id="{4DF1170D-F988-46BC-8501-D30C3A7786B3}"/>
                  </a:ext>
                </a:extLst>
              </p:cNvPr>
              <p:cNvSpPr>
                <a:spLocks/>
              </p:cNvSpPr>
              <p:nvPr/>
            </p:nvSpPr>
            <p:spPr bwMode="auto">
              <a:xfrm>
                <a:off x="2568" y="2055"/>
                <a:ext cx="25" cy="19"/>
              </a:xfrm>
              <a:custGeom>
                <a:avLst/>
                <a:gdLst>
                  <a:gd name="T0" fmla="*/ 25 w 25"/>
                  <a:gd name="T1" fmla="*/ 0 h 19"/>
                  <a:gd name="T2" fmla="*/ 0 w 25"/>
                  <a:gd name="T3" fmla="*/ 19 h 19"/>
                  <a:gd name="T4" fmla="*/ 7 w 25"/>
                  <a:gd name="T5" fmla="*/ 19 h 19"/>
                  <a:gd name="T6" fmla="*/ 24 w 25"/>
                  <a:gd name="T7" fmla="*/ 5 h 19"/>
                  <a:gd name="T8" fmla="*/ 25 w 25"/>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9">
                    <a:moveTo>
                      <a:pt x="25" y="0"/>
                    </a:moveTo>
                    <a:lnTo>
                      <a:pt x="0" y="19"/>
                    </a:lnTo>
                    <a:lnTo>
                      <a:pt x="7" y="19"/>
                    </a:lnTo>
                    <a:lnTo>
                      <a:pt x="24" y="5"/>
                    </a:lnTo>
                    <a:lnTo>
                      <a:pt x="25"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7" name="Freeform 1018">
                <a:extLst>
                  <a:ext uri="{FF2B5EF4-FFF2-40B4-BE49-F238E27FC236}">
                    <a16:creationId xmlns:a16="http://schemas.microsoft.com/office/drawing/2014/main" id="{DF2BFE5B-9D21-4104-8714-58D7CD164CD2}"/>
                  </a:ext>
                </a:extLst>
              </p:cNvPr>
              <p:cNvSpPr>
                <a:spLocks/>
              </p:cNvSpPr>
              <p:nvPr/>
            </p:nvSpPr>
            <p:spPr bwMode="auto">
              <a:xfrm>
                <a:off x="2627" y="2055"/>
                <a:ext cx="25" cy="19"/>
              </a:xfrm>
              <a:custGeom>
                <a:avLst/>
                <a:gdLst>
                  <a:gd name="T0" fmla="*/ 25 w 25"/>
                  <a:gd name="T1" fmla="*/ 0 h 19"/>
                  <a:gd name="T2" fmla="*/ 0 w 25"/>
                  <a:gd name="T3" fmla="*/ 19 h 19"/>
                  <a:gd name="T4" fmla="*/ 8 w 25"/>
                  <a:gd name="T5" fmla="*/ 18 h 19"/>
                  <a:gd name="T6" fmla="*/ 24 w 25"/>
                  <a:gd name="T7" fmla="*/ 5 h 19"/>
                  <a:gd name="T8" fmla="*/ 25 w 25"/>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9">
                    <a:moveTo>
                      <a:pt x="25" y="0"/>
                    </a:moveTo>
                    <a:lnTo>
                      <a:pt x="0" y="19"/>
                    </a:lnTo>
                    <a:lnTo>
                      <a:pt x="8" y="18"/>
                    </a:lnTo>
                    <a:lnTo>
                      <a:pt x="24" y="5"/>
                    </a:lnTo>
                    <a:lnTo>
                      <a:pt x="25"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8" name="Freeform 1019">
                <a:extLst>
                  <a:ext uri="{FF2B5EF4-FFF2-40B4-BE49-F238E27FC236}">
                    <a16:creationId xmlns:a16="http://schemas.microsoft.com/office/drawing/2014/main" id="{A0EFE046-0DD6-4D4F-82B1-E90933344B96}"/>
                  </a:ext>
                </a:extLst>
              </p:cNvPr>
              <p:cNvSpPr>
                <a:spLocks/>
              </p:cNvSpPr>
              <p:nvPr/>
            </p:nvSpPr>
            <p:spPr bwMode="auto">
              <a:xfrm>
                <a:off x="2690" y="2055"/>
                <a:ext cx="21" cy="19"/>
              </a:xfrm>
              <a:custGeom>
                <a:avLst/>
                <a:gdLst>
                  <a:gd name="T0" fmla="*/ 21 w 21"/>
                  <a:gd name="T1" fmla="*/ 0 h 19"/>
                  <a:gd name="T2" fmla="*/ 0 w 21"/>
                  <a:gd name="T3" fmla="*/ 19 h 19"/>
                  <a:gd name="T4" fmla="*/ 7 w 21"/>
                  <a:gd name="T5" fmla="*/ 19 h 19"/>
                  <a:gd name="T6" fmla="*/ 21 w 21"/>
                  <a:gd name="T7" fmla="*/ 5 h 19"/>
                  <a:gd name="T8" fmla="*/ 21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1" y="0"/>
                    </a:moveTo>
                    <a:lnTo>
                      <a:pt x="0" y="19"/>
                    </a:lnTo>
                    <a:lnTo>
                      <a:pt x="7" y="19"/>
                    </a:lnTo>
                    <a:lnTo>
                      <a:pt x="21" y="5"/>
                    </a:lnTo>
                    <a:lnTo>
                      <a:pt x="21"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49" name="Freeform 1020">
                <a:extLst>
                  <a:ext uri="{FF2B5EF4-FFF2-40B4-BE49-F238E27FC236}">
                    <a16:creationId xmlns:a16="http://schemas.microsoft.com/office/drawing/2014/main" id="{E4D311B7-E466-4065-9096-0F9610DE7DC1}"/>
                  </a:ext>
                </a:extLst>
              </p:cNvPr>
              <p:cNvSpPr>
                <a:spLocks/>
              </p:cNvSpPr>
              <p:nvPr/>
            </p:nvSpPr>
            <p:spPr bwMode="auto">
              <a:xfrm>
                <a:off x="2592" y="2055"/>
                <a:ext cx="15" cy="18"/>
              </a:xfrm>
              <a:custGeom>
                <a:avLst/>
                <a:gdLst>
                  <a:gd name="T0" fmla="*/ 1 w 15"/>
                  <a:gd name="T1" fmla="*/ 0 h 18"/>
                  <a:gd name="T2" fmla="*/ 0 w 15"/>
                  <a:gd name="T3" fmla="*/ 5 h 18"/>
                  <a:gd name="T4" fmla="*/ 9 w 15"/>
                  <a:gd name="T5" fmla="*/ 18 h 18"/>
                  <a:gd name="T6" fmla="*/ 15 w 15"/>
                  <a:gd name="T7" fmla="*/ 18 h 18"/>
                  <a:gd name="T8" fmla="*/ 1 w 15"/>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8">
                    <a:moveTo>
                      <a:pt x="1" y="0"/>
                    </a:moveTo>
                    <a:lnTo>
                      <a:pt x="0" y="5"/>
                    </a:lnTo>
                    <a:lnTo>
                      <a:pt x="9" y="18"/>
                    </a:lnTo>
                    <a:lnTo>
                      <a:pt x="15" y="18"/>
                    </a:lnTo>
                    <a:lnTo>
                      <a:pt x="1"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0" name="Freeform 1021">
                <a:extLst>
                  <a:ext uri="{FF2B5EF4-FFF2-40B4-BE49-F238E27FC236}">
                    <a16:creationId xmlns:a16="http://schemas.microsoft.com/office/drawing/2014/main" id="{C5D72967-5322-4087-BB2A-5F0C94D541AB}"/>
                  </a:ext>
                </a:extLst>
              </p:cNvPr>
              <p:cNvSpPr>
                <a:spLocks/>
              </p:cNvSpPr>
              <p:nvPr/>
            </p:nvSpPr>
            <p:spPr bwMode="auto">
              <a:xfrm>
                <a:off x="2651" y="2055"/>
                <a:ext cx="19" cy="18"/>
              </a:xfrm>
              <a:custGeom>
                <a:avLst/>
                <a:gdLst>
                  <a:gd name="T0" fmla="*/ 1 w 19"/>
                  <a:gd name="T1" fmla="*/ 0 h 18"/>
                  <a:gd name="T2" fmla="*/ 0 w 19"/>
                  <a:gd name="T3" fmla="*/ 5 h 18"/>
                  <a:gd name="T4" fmla="*/ 12 w 19"/>
                  <a:gd name="T5" fmla="*/ 18 h 18"/>
                  <a:gd name="T6" fmla="*/ 19 w 19"/>
                  <a:gd name="T7" fmla="*/ 18 h 18"/>
                  <a:gd name="T8" fmla="*/ 1 w 19"/>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8">
                    <a:moveTo>
                      <a:pt x="1" y="0"/>
                    </a:moveTo>
                    <a:lnTo>
                      <a:pt x="0" y="5"/>
                    </a:lnTo>
                    <a:lnTo>
                      <a:pt x="12" y="18"/>
                    </a:lnTo>
                    <a:lnTo>
                      <a:pt x="19" y="18"/>
                    </a:lnTo>
                    <a:lnTo>
                      <a:pt x="1"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1" name="Freeform 1022">
                <a:extLst>
                  <a:ext uri="{FF2B5EF4-FFF2-40B4-BE49-F238E27FC236}">
                    <a16:creationId xmlns:a16="http://schemas.microsoft.com/office/drawing/2014/main" id="{FD16F825-465F-4528-B4A0-90EFA4AFA0AB}"/>
                  </a:ext>
                </a:extLst>
              </p:cNvPr>
              <p:cNvSpPr>
                <a:spLocks/>
              </p:cNvSpPr>
              <p:nvPr/>
            </p:nvSpPr>
            <p:spPr bwMode="auto">
              <a:xfrm>
                <a:off x="2537" y="2035"/>
                <a:ext cx="226" cy="22"/>
              </a:xfrm>
              <a:custGeom>
                <a:avLst/>
                <a:gdLst>
                  <a:gd name="T0" fmla="*/ 9 w 226"/>
                  <a:gd name="T1" fmla="*/ 0 h 22"/>
                  <a:gd name="T2" fmla="*/ 0 w 226"/>
                  <a:gd name="T3" fmla="*/ 21 h 22"/>
                  <a:gd name="T4" fmla="*/ 225 w 226"/>
                  <a:gd name="T5" fmla="*/ 22 h 22"/>
                  <a:gd name="T6" fmla="*/ 226 w 226"/>
                  <a:gd name="T7" fmla="*/ 0 h 22"/>
                  <a:gd name="T8" fmla="*/ 9 w 226"/>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 h="22">
                    <a:moveTo>
                      <a:pt x="9" y="0"/>
                    </a:moveTo>
                    <a:lnTo>
                      <a:pt x="0" y="21"/>
                    </a:lnTo>
                    <a:lnTo>
                      <a:pt x="225" y="22"/>
                    </a:lnTo>
                    <a:lnTo>
                      <a:pt x="226" y="0"/>
                    </a:lnTo>
                    <a:lnTo>
                      <a:pt x="9" y="0"/>
                    </a:lnTo>
                    <a:close/>
                  </a:path>
                </a:pathLst>
              </a:custGeom>
              <a:solidFill>
                <a:srgbClr val="3042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2" name="Freeform 1023">
                <a:extLst>
                  <a:ext uri="{FF2B5EF4-FFF2-40B4-BE49-F238E27FC236}">
                    <a16:creationId xmlns:a16="http://schemas.microsoft.com/office/drawing/2014/main" id="{7EF68F80-C6DF-48E1-8443-E600442A44C0}"/>
                  </a:ext>
                </a:extLst>
              </p:cNvPr>
              <p:cNvSpPr>
                <a:spLocks/>
              </p:cNvSpPr>
              <p:nvPr/>
            </p:nvSpPr>
            <p:spPr bwMode="auto">
              <a:xfrm>
                <a:off x="2546" y="2035"/>
                <a:ext cx="217" cy="14"/>
              </a:xfrm>
              <a:custGeom>
                <a:avLst/>
                <a:gdLst>
                  <a:gd name="T0" fmla="*/ 0 w 217"/>
                  <a:gd name="T1" fmla="*/ 0 h 14"/>
                  <a:gd name="T2" fmla="*/ 0 w 217"/>
                  <a:gd name="T3" fmla="*/ 13 h 14"/>
                  <a:gd name="T4" fmla="*/ 216 w 217"/>
                  <a:gd name="T5" fmla="*/ 14 h 14"/>
                  <a:gd name="T6" fmla="*/ 217 w 217"/>
                  <a:gd name="T7" fmla="*/ 0 h 14"/>
                  <a:gd name="T8" fmla="*/ 0 w 217"/>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4">
                    <a:moveTo>
                      <a:pt x="0" y="0"/>
                    </a:moveTo>
                    <a:lnTo>
                      <a:pt x="0" y="13"/>
                    </a:lnTo>
                    <a:lnTo>
                      <a:pt x="216" y="14"/>
                    </a:lnTo>
                    <a:lnTo>
                      <a:pt x="217" y="0"/>
                    </a:lnTo>
                    <a:lnTo>
                      <a:pt x="0"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3" name="Freeform 1024">
                <a:extLst>
                  <a:ext uri="{FF2B5EF4-FFF2-40B4-BE49-F238E27FC236}">
                    <a16:creationId xmlns:a16="http://schemas.microsoft.com/office/drawing/2014/main" id="{B064539B-1195-438A-AEE3-94D66242FE30}"/>
                  </a:ext>
                </a:extLst>
              </p:cNvPr>
              <p:cNvSpPr>
                <a:spLocks/>
              </p:cNvSpPr>
              <p:nvPr/>
            </p:nvSpPr>
            <p:spPr bwMode="auto">
              <a:xfrm>
                <a:off x="2575" y="2060"/>
                <a:ext cx="26" cy="14"/>
              </a:xfrm>
              <a:custGeom>
                <a:avLst/>
                <a:gdLst>
                  <a:gd name="T0" fmla="*/ 17 w 26"/>
                  <a:gd name="T1" fmla="*/ 0 h 14"/>
                  <a:gd name="T2" fmla="*/ 0 w 26"/>
                  <a:gd name="T3" fmla="*/ 14 h 14"/>
                  <a:gd name="T4" fmla="*/ 26 w 26"/>
                  <a:gd name="T5" fmla="*/ 13 h 14"/>
                  <a:gd name="T6" fmla="*/ 17 w 26"/>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14">
                    <a:moveTo>
                      <a:pt x="17" y="0"/>
                    </a:moveTo>
                    <a:lnTo>
                      <a:pt x="0" y="14"/>
                    </a:lnTo>
                    <a:lnTo>
                      <a:pt x="26" y="13"/>
                    </a:lnTo>
                    <a:lnTo>
                      <a:pt x="17"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4" name="Freeform 1025">
                <a:extLst>
                  <a:ext uri="{FF2B5EF4-FFF2-40B4-BE49-F238E27FC236}">
                    <a16:creationId xmlns:a16="http://schemas.microsoft.com/office/drawing/2014/main" id="{82EB29F0-99C6-4C82-B61F-A3F5F422B426}"/>
                  </a:ext>
                </a:extLst>
              </p:cNvPr>
              <p:cNvSpPr>
                <a:spLocks/>
              </p:cNvSpPr>
              <p:nvPr/>
            </p:nvSpPr>
            <p:spPr bwMode="auto">
              <a:xfrm>
                <a:off x="2635" y="2060"/>
                <a:ext cx="28" cy="13"/>
              </a:xfrm>
              <a:custGeom>
                <a:avLst/>
                <a:gdLst>
                  <a:gd name="T0" fmla="*/ 16 w 28"/>
                  <a:gd name="T1" fmla="*/ 0 h 13"/>
                  <a:gd name="T2" fmla="*/ 0 w 28"/>
                  <a:gd name="T3" fmla="*/ 13 h 13"/>
                  <a:gd name="T4" fmla="*/ 28 w 28"/>
                  <a:gd name="T5" fmla="*/ 13 h 13"/>
                  <a:gd name="T6" fmla="*/ 16 w 28"/>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13">
                    <a:moveTo>
                      <a:pt x="16" y="0"/>
                    </a:moveTo>
                    <a:lnTo>
                      <a:pt x="0" y="13"/>
                    </a:lnTo>
                    <a:lnTo>
                      <a:pt x="28" y="13"/>
                    </a:lnTo>
                    <a:lnTo>
                      <a:pt x="16"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5" name="Freeform 1026">
                <a:extLst>
                  <a:ext uri="{FF2B5EF4-FFF2-40B4-BE49-F238E27FC236}">
                    <a16:creationId xmlns:a16="http://schemas.microsoft.com/office/drawing/2014/main" id="{4628BD88-C250-4BBE-91B0-D966B60445D0}"/>
                  </a:ext>
                </a:extLst>
              </p:cNvPr>
              <p:cNvSpPr>
                <a:spLocks/>
              </p:cNvSpPr>
              <p:nvPr/>
            </p:nvSpPr>
            <p:spPr bwMode="auto">
              <a:xfrm>
                <a:off x="2697" y="2060"/>
                <a:ext cx="27" cy="14"/>
              </a:xfrm>
              <a:custGeom>
                <a:avLst/>
                <a:gdLst>
                  <a:gd name="T0" fmla="*/ 14 w 27"/>
                  <a:gd name="T1" fmla="*/ 0 h 14"/>
                  <a:gd name="T2" fmla="*/ 0 w 27"/>
                  <a:gd name="T3" fmla="*/ 14 h 14"/>
                  <a:gd name="T4" fmla="*/ 27 w 27"/>
                  <a:gd name="T5" fmla="*/ 14 h 14"/>
                  <a:gd name="T6" fmla="*/ 14 w 27"/>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4">
                    <a:moveTo>
                      <a:pt x="14" y="0"/>
                    </a:moveTo>
                    <a:lnTo>
                      <a:pt x="0" y="14"/>
                    </a:lnTo>
                    <a:lnTo>
                      <a:pt x="27" y="14"/>
                    </a:lnTo>
                    <a:lnTo>
                      <a:pt x="14"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6" name="Freeform 1027">
                <a:extLst>
                  <a:ext uri="{FF2B5EF4-FFF2-40B4-BE49-F238E27FC236}">
                    <a16:creationId xmlns:a16="http://schemas.microsoft.com/office/drawing/2014/main" id="{D5DF84BA-D877-458C-BD0E-5DE47B108BC6}"/>
                  </a:ext>
                </a:extLst>
              </p:cNvPr>
              <p:cNvSpPr>
                <a:spLocks/>
              </p:cNvSpPr>
              <p:nvPr/>
            </p:nvSpPr>
            <p:spPr bwMode="auto">
              <a:xfrm>
                <a:off x="2711" y="2055"/>
                <a:ext cx="18" cy="19"/>
              </a:xfrm>
              <a:custGeom>
                <a:avLst/>
                <a:gdLst>
                  <a:gd name="T0" fmla="*/ 0 w 18"/>
                  <a:gd name="T1" fmla="*/ 5 h 19"/>
                  <a:gd name="T2" fmla="*/ 0 w 18"/>
                  <a:gd name="T3" fmla="*/ 0 h 19"/>
                  <a:gd name="T4" fmla="*/ 18 w 18"/>
                  <a:gd name="T5" fmla="*/ 19 h 19"/>
                  <a:gd name="T6" fmla="*/ 13 w 18"/>
                  <a:gd name="T7" fmla="*/ 19 h 19"/>
                  <a:gd name="T8" fmla="*/ 0 w 18"/>
                  <a:gd name="T9" fmla="*/ 5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9">
                    <a:moveTo>
                      <a:pt x="0" y="5"/>
                    </a:moveTo>
                    <a:lnTo>
                      <a:pt x="0" y="0"/>
                    </a:lnTo>
                    <a:lnTo>
                      <a:pt x="18" y="19"/>
                    </a:lnTo>
                    <a:lnTo>
                      <a:pt x="13" y="19"/>
                    </a:lnTo>
                    <a:lnTo>
                      <a:pt x="0" y="5"/>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7" name="Freeform 1028">
                <a:extLst>
                  <a:ext uri="{FF2B5EF4-FFF2-40B4-BE49-F238E27FC236}">
                    <a16:creationId xmlns:a16="http://schemas.microsoft.com/office/drawing/2014/main" id="{92D484F6-1DA7-4470-BEDF-DE220F15BE80}"/>
                  </a:ext>
                </a:extLst>
              </p:cNvPr>
              <p:cNvSpPr>
                <a:spLocks/>
              </p:cNvSpPr>
              <p:nvPr/>
            </p:nvSpPr>
            <p:spPr bwMode="auto">
              <a:xfrm>
                <a:off x="2548" y="2048"/>
                <a:ext cx="41" cy="18"/>
              </a:xfrm>
              <a:custGeom>
                <a:avLst/>
                <a:gdLst>
                  <a:gd name="T0" fmla="*/ 14 w 41"/>
                  <a:gd name="T1" fmla="*/ 18 h 18"/>
                  <a:gd name="T2" fmla="*/ 0 w 41"/>
                  <a:gd name="T3" fmla="*/ 0 h 18"/>
                  <a:gd name="T4" fmla="*/ 41 w 41"/>
                  <a:gd name="T5" fmla="*/ 0 h 18"/>
                  <a:gd name="T6" fmla="*/ 14 w 41"/>
                  <a:gd name="T7" fmla="*/ 18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18">
                    <a:moveTo>
                      <a:pt x="14" y="18"/>
                    </a:moveTo>
                    <a:lnTo>
                      <a:pt x="0" y="0"/>
                    </a:lnTo>
                    <a:lnTo>
                      <a:pt x="41" y="0"/>
                    </a:lnTo>
                    <a:lnTo>
                      <a:pt x="1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8" name="Freeform 1029">
                <a:extLst>
                  <a:ext uri="{FF2B5EF4-FFF2-40B4-BE49-F238E27FC236}">
                    <a16:creationId xmlns:a16="http://schemas.microsoft.com/office/drawing/2014/main" id="{845DD091-225B-4F6F-97A8-D8F0CBEC622C}"/>
                  </a:ext>
                </a:extLst>
              </p:cNvPr>
              <p:cNvSpPr>
                <a:spLocks/>
              </p:cNvSpPr>
              <p:nvPr/>
            </p:nvSpPr>
            <p:spPr bwMode="auto">
              <a:xfrm>
                <a:off x="2601" y="2048"/>
                <a:ext cx="42" cy="19"/>
              </a:xfrm>
              <a:custGeom>
                <a:avLst/>
                <a:gdLst>
                  <a:gd name="T0" fmla="*/ 17 w 42"/>
                  <a:gd name="T1" fmla="*/ 19 h 19"/>
                  <a:gd name="T2" fmla="*/ 0 w 42"/>
                  <a:gd name="T3" fmla="*/ 0 h 19"/>
                  <a:gd name="T4" fmla="*/ 42 w 42"/>
                  <a:gd name="T5" fmla="*/ 0 h 19"/>
                  <a:gd name="T6" fmla="*/ 17 w 42"/>
                  <a:gd name="T7" fmla="*/ 19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19">
                    <a:moveTo>
                      <a:pt x="17" y="19"/>
                    </a:moveTo>
                    <a:lnTo>
                      <a:pt x="0" y="0"/>
                    </a:lnTo>
                    <a:lnTo>
                      <a:pt x="42" y="0"/>
                    </a:lnTo>
                    <a:lnTo>
                      <a:pt x="1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59" name="Freeform 1030">
                <a:extLst>
                  <a:ext uri="{FF2B5EF4-FFF2-40B4-BE49-F238E27FC236}">
                    <a16:creationId xmlns:a16="http://schemas.microsoft.com/office/drawing/2014/main" id="{20E4E424-E5F7-4CBE-A2E0-C9440540727B}"/>
                  </a:ext>
                </a:extLst>
              </p:cNvPr>
              <p:cNvSpPr>
                <a:spLocks/>
              </p:cNvSpPr>
              <p:nvPr/>
            </p:nvSpPr>
            <p:spPr bwMode="auto">
              <a:xfrm>
                <a:off x="2663" y="2049"/>
                <a:ext cx="41" cy="19"/>
              </a:xfrm>
              <a:custGeom>
                <a:avLst/>
                <a:gdLst>
                  <a:gd name="T0" fmla="*/ 17 w 41"/>
                  <a:gd name="T1" fmla="*/ 19 h 19"/>
                  <a:gd name="T2" fmla="*/ 0 w 41"/>
                  <a:gd name="T3" fmla="*/ 0 h 19"/>
                  <a:gd name="T4" fmla="*/ 41 w 41"/>
                  <a:gd name="T5" fmla="*/ 0 h 19"/>
                  <a:gd name="T6" fmla="*/ 17 w 41"/>
                  <a:gd name="T7" fmla="*/ 19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19">
                    <a:moveTo>
                      <a:pt x="17" y="19"/>
                    </a:moveTo>
                    <a:lnTo>
                      <a:pt x="0" y="0"/>
                    </a:lnTo>
                    <a:lnTo>
                      <a:pt x="41" y="0"/>
                    </a:lnTo>
                    <a:lnTo>
                      <a:pt x="1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0" name="Freeform 1031">
                <a:extLst>
                  <a:ext uri="{FF2B5EF4-FFF2-40B4-BE49-F238E27FC236}">
                    <a16:creationId xmlns:a16="http://schemas.microsoft.com/office/drawing/2014/main" id="{B31AAFFE-33CC-4C6B-B516-3826FBD7E49C}"/>
                  </a:ext>
                </a:extLst>
              </p:cNvPr>
              <p:cNvSpPr>
                <a:spLocks/>
              </p:cNvSpPr>
              <p:nvPr/>
            </p:nvSpPr>
            <p:spPr bwMode="auto">
              <a:xfrm>
                <a:off x="2718" y="2048"/>
                <a:ext cx="42" cy="20"/>
              </a:xfrm>
              <a:custGeom>
                <a:avLst/>
                <a:gdLst>
                  <a:gd name="T0" fmla="*/ 20 w 42"/>
                  <a:gd name="T1" fmla="*/ 20 h 20"/>
                  <a:gd name="T2" fmla="*/ 0 w 42"/>
                  <a:gd name="T3" fmla="*/ 0 h 20"/>
                  <a:gd name="T4" fmla="*/ 42 w 42"/>
                  <a:gd name="T5" fmla="*/ 0 h 20"/>
                  <a:gd name="T6" fmla="*/ 20 w 42"/>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20">
                    <a:moveTo>
                      <a:pt x="20" y="20"/>
                    </a:moveTo>
                    <a:lnTo>
                      <a:pt x="0" y="0"/>
                    </a:lnTo>
                    <a:lnTo>
                      <a:pt x="42" y="0"/>
                    </a:ln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1" name="Freeform 1032">
                <a:extLst>
                  <a:ext uri="{FF2B5EF4-FFF2-40B4-BE49-F238E27FC236}">
                    <a16:creationId xmlns:a16="http://schemas.microsoft.com/office/drawing/2014/main" id="{31EB06B0-5232-41BE-B268-413C2E8A6865}"/>
                  </a:ext>
                </a:extLst>
              </p:cNvPr>
              <p:cNvSpPr>
                <a:spLocks/>
              </p:cNvSpPr>
              <p:nvPr/>
            </p:nvSpPr>
            <p:spPr bwMode="auto">
              <a:xfrm>
                <a:off x="2554" y="2056"/>
                <a:ext cx="23" cy="10"/>
              </a:xfrm>
              <a:custGeom>
                <a:avLst/>
                <a:gdLst>
                  <a:gd name="T0" fmla="*/ 0 w 23"/>
                  <a:gd name="T1" fmla="*/ 0 h 10"/>
                  <a:gd name="T2" fmla="*/ 23 w 23"/>
                  <a:gd name="T3" fmla="*/ 0 h 10"/>
                  <a:gd name="T4" fmla="*/ 8 w 23"/>
                  <a:gd name="T5" fmla="*/ 10 h 10"/>
                  <a:gd name="T6" fmla="*/ 0 w 23"/>
                  <a:gd name="T7" fmla="*/ 0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0">
                    <a:moveTo>
                      <a:pt x="0" y="0"/>
                    </a:moveTo>
                    <a:lnTo>
                      <a:pt x="23" y="0"/>
                    </a:lnTo>
                    <a:lnTo>
                      <a:pt x="8" y="10"/>
                    </a:lnTo>
                    <a:lnTo>
                      <a:pt x="0"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2" name="Freeform 1033">
                <a:extLst>
                  <a:ext uri="{FF2B5EF4-FFF2-40B4-BE49-F238E27FC236}">
                    <a16:creationId xmlns:a16="http://schemas.microsoft.com/office/drawing/2014/main" id="{CFB088FA-9B6E-4305-89EF-72A2AD813505}"/>
                  </a:ext>
                </a:extLst>
              </p:cNvPr>
              <p:cNvSpPr>
                <a:spLocks/>
              </p:cNvSpPr>
              <p:nvPr/>
            </p:nvSpPr>
            <p:spPr bwMode="auto">
              <a:xfrm>
                <a:off x="2609" y="2056"/>
                <a:ext cx="23" cy="11"/>
              </a:xfrm>
              <a:custGeom>
                <a:avLst/>
                <a:gdLst>
                  <a:gd name="T0" fmla="*/ 0 w 23"/>
                  <a:gd name="T1" fmla="*/ 1 h 11"/>
                  <a:gd name="T2" fmla="*/ 23 w 23"/>
                  <a:gd name="T3" fmla="*/ 0 h 11"/>
                  <a:gd name="T4" fmla="*/ 9 w 23"/>
                  <a:gd name="T5" fmla="*/ 11 h 11"/>
                  <a:gd name="T6" fmla="*/ 0 w 23"/>
                  <a:gd name="T7" fmla="*/ 1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1">
                    <a:moveTo>
                      <a:pt x="0" y="1"/>
                    </a:moveTo>
                    <a:lnTo>
                      <a:pt x="23" y="0"/>
                    </a:lnTo>
                    <a:lnTo>
                      <a:pt x="9" y="11"/>
                    </a:lnTo>
                    <a:lnTo>
                      <a:pt x="0" y="1"/>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3" name="Freeform 1034">
                <a:extLst>
                  <a:ext uri="{FF2B5EF4-FFF2-40B4-BE49-F238E27FC236}">
                    <a16:creationId xmlns:a16="http://schemas.microsoft.com/office/drawing/2014/main" id="{E39A05C6-3AB0-4936-A817-4B433CA7EDD4}"/>
                  </a:ext>
                </a:extLst>
              </p:cNvPr>
              <p:cNvSpPr>
                <a:spLocks/>
              </p:cNvSpPr>
              <p:nvPr/>
            </p:nvSpPr>
            <p:spPr bwMode="auto">
              <a:xfrm>
                <a:off x="2554" y="2052"/>
                <a:ext cx="30" cy="7"/>
              </a:xfrm>
              <a:custGeom>
                <a:avLst/>
                <a:gdLst>
                  <a:gd name="T0" fmla="*/ 30 w 30"/>
                  <a:gd name="T1" fmla="*/ 0 h 7"/>
                  <a:gd name="T2" fmla="*/ 0 w 30"/>
                  <a:gd name="T3" fmla="*/ 0 h 7"/>
                  <a:gd name="T4" fmla="*/ 0 w 30"/>
                  <a:gd name="T5" fmla="*/ 4 h 7"/>
                  <a:gd name="T6" fmla="*/ 2 w 30"/>
                  <a:gd name="T7" fmla="*/ 7 h 7"/>
                  <a:gd name="T8" fmla="*/ 20 w 30"/>
                  <a:gd name="T9" fmla="*/ 6 h 7"/>
                  <a:gd name="T10" fmla="*/ 30 w 3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7">
                    <a:moveTo>
                      <a:pt x="30" y="0"/>
                    </a:moveTo>
                    <a:lnTo>
                      <a:pt x="0" y="0"/>
                    </a:lnTo>
                    <a:lnTo>
                      <a:pt x="0" y="4"/>
                    </a:lnTo>
                    <a:lnTo>
                      <a:pt x="2" y="7"/>
                    </a:lnTo>
                    <a:lnTo>
                      <a:pt x="20" y="6"/>
                    </a:lnTo>
                    <a:lnTo>
                      <a:pt x="30"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4" name="Freeform 1035">
                <a:extLst>
                  <a:ext uri="{FF2B5EF4-FFF2-40B4-BE49-F238E27FC236}">
                    <a16:creationId xmlns:a16="http://schemas.microsoft.com/office/drawing/2014/main" id="{E96C31CD-95D8-496F-9878-337803AA6F94}"/>
                  </a:ext>
                </a:extLst>
              </p:cNvPr>
              <p:cNvSpPr>
                <a:spLocks/>
              </p:cNvSpPr>
              <p:nvPr/>
            </p:nvSpPr>
            <p:spPr bwMode="auto">
              <a:xfrm>
                <a:off x="2609" y="2052"/>
                <a:ext cx="29" cy="8"/>
              </a:xfrm>
              <a:custGeom>
                <a:avLst/>
                <a:gdLst>
                  <a:gd name="T0" fmla="*/ 29 w 29"/>
                  <a:gd name="T1" fmla="*/ 0 h 8"/>
                  <a:gd name="T2" fmla="*/ 0 w 29"/>
                  <a:gd name="T3" fmla="*/ 0 h 8"/>
                  <a:gd name="T4" fmla="*/ 0 w 29"/>
                  <a:gd name="T5" fmla="*/ 4 h 8"/>
                  <a:gd name="T6" fmla="*/ 3 w 29"/>
                  <a:gd name="T7" fmla="*/ 8 h 8"/>
                  <a:gd name="T8" fmla="*/ 18 w 29"/>
                  <a:gd name="T9" fmla="*/ 8 h 8"/>
                  <a:gd name="T10" fmla="*/ 29 w 2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 h="8">
                    <a:moveTo>
                      <a:pt x="29" y="0"/>
                    </a:moveTo>
                    <a:lnTo>
                      <a:pt x="0" y="0"/>
                    </a:lnTo>
                    <a:lnTo>
                      <a:pt x="0" y="4"/>
                    </a:lnTo>
                    <a:lnTo>
                      <a:pt x="3" y="8"/>
                    </a:lnTo>
                    <a:lnTo>
                      <a:pt x="18" y="8"/>
                    </a:lnTo>
                    <a:lnTo>
                      <a:pt x="29"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5" name="Freeform 1036">
                <a:extLst>
                  <a:ext uri="{FF2B5EF4-FFF2-40B4-BE49-F238E27FC236}">
                    <a16:creationId xmlns:a16="http://schemas.microsoft.com/office/drawing/2014/main" id="{1DAAF69F-1DED-45A8-A77E-D3436B449E21}"/>
                  </a:ext>
                </a:extLst>
              </p:cNvPr>
              <p:cNvSpPr>
                <a:spLocks/>
              </p:cNvSpPr>
              <p:nvPr/>
            </p:nvSpPr>
            <p:spPr bwMode="auto">
              <a:xfrm>
                <a:off x="2521" y="2036"/>
                <a:ext cx="25" cy="44"/>
              </a:xfrm>
              <a:custGeom>
                <a:avLst/>
                <a:gdLst>
                  <a:gd name="T0" fmla="*/ 25 w 25"/>
                  <a:gd name="T1" fmla="*/ 0 h 44"/>
                  <a:gd name="T2" fmla="*/ 0 w 25"/>
                  <a:gd name="T3" fmla="*/ 0 h 44"/>
                  <a:gd name="T4" fmla="*/ 0 w 25"/>
                  <a:gd name="T5" fmla="*/ 44 h 44"/>
                  <a:gd name="T6" fmla="*/ 25 w 25"/>
                  <a:gd name="T7" fmla="*/ 12 h 44"/>
                  <a:gd name="T8" fmla="*/ 25 w 25"/>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4">
                    <a:moveTo>
                      <a:pt x="25" y="0"/>
                    </a:moveTo>
                    <a:lnTo>
                      <a:pt x="0" y="0"/>
                    </a:lnTo>
                    <a:lnTo>
                      <a:pt x="0" y="44"/>
                    </a:lnTo>
                    <a:lnTo>
                      <a:pt x="25" y="12"/>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6" name="Freeform 1037">
                <a:extLst>
                  <a:ext uri="{FF2B5EF4-FFF2-40B4-BE49-F238E27FC236}">
                    <a16:creationId xmlns:a16="http://schemas.microsoft.com/office/drawing/2014/main" id="{7A2D225B-2947-4835-83B1-4183501F7C29}"/>
                  </a:ext>
                </a:extLst>
              </p:cNvPr>
              <p:cNvSpPr>
                <a:spLocks/>
              </p:cNvSpPr>
              <p:nvPr/>
            </p:nvSpPr>
            <p:spPr bwMode="auto">
              <a:xfrm>
                <a:off x="2521" y="2077"/>
                <a:ext cx="242" cy="4"/>
              </a:xfrm>
              <a:custGeom>
                <a:avLst/>
                <a:gdLst>
                  <a:gd name="T0" fmla="*/ 242 w 242"/>
                  <a:gd name="T1" fmla="*/ 4 h 4"/>
                  <a:gd name="T2" fmla="*/ 242 w 242"/>
                  <a:gd name="T3" fmla="*/ 0 h 4"/>
                  <a:gd name="T4" fmla="*/ 0 w 242"/>
                  <a:gd name="T5" fmla="*/ 0 h 4"/>
                  <a:gd name="T6" fmla="*/ 0 w 242"/>
                  <a:gd name="T7" fmla="*/ 3 h 4"/>
                  <a:gd name="T8" fmla="*/ 242 w 242"/>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4">
                    <a:moveTo>
                      <a:pt x="242" y="4"/>
                    </a:moveTo>
                    <a:lnTo>
                      <a:pt x="242" y="0"/>
                    </a:lnTo>
                    <a:lnTo>
                      <a:pt x="0" y="0"/>
                    </a:lnTo>
                    <a:lnTo>
                      <a:pt x="0" y="3"/>
                    </a:lnTo>
                    <a:lnTo>
                      <a:pt x="242" y="4"/>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7" name="Freeform 1038">
                <a:extLst>
                  <a:ext uri="{FF2B5EF4-FFF2-40B4-BE49-F238E27FC236}">
                    <a16:creationId xmlns:a16="http://schemas.microsoft.com/office/drawing/2014/main" id="{323CD748-B2FB-42D5-B681-C53F443CCE9F}"/>
                  </a:ext>
                </a:extLst>
              </p:cNvPr>
              <p:cNvSpPr>
                <a:spLocks/>
              </p:cNvSpPr>
              <p:nvPr/>
            </p:nvSpPr>
            <p:spPr bwMode="auto">
              <a:xfrm>
                <a:off x="2670" y="2057"/>
                <a:ext cx="24" cy="12"/>
              </a:xfrm>
              <a:custGeom>
                <a:avLst/>
                <a:gdLst>
                  <a:gd name="T0" fmla="*/ 10 w 24"/>
                  <a:gd name="T1" fmla="*/ 12 h 12"/>
                  <a:gd name="T2" fmla="*/ 24 w 24"/>
                  <a:gd name="T3" fmla="*/ 0 h 12"/>
                  <a:gd name="T4" fmla="*/ 0 w 24"/>
                  <a:gd name="T5" fmla="*/ 0 h 12"/>
                  <a:gd name="T6" fmla="*/ 10 w 24"/>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12">
                    <a:moveTo>
                      <a:pt x="10" y="12"/>
                    </a:moveTo>
                    <a:lnTo>
                      <a:pt x="24" y="0"/>
                    </a:lnTo>
                    <a:lnTo>
                      <a:pt x="0" y="0"/>
                    </a:lnTo>
                    <a:lnTo>
                      <a:pt x="10" y="12"/>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8" name="Freeform 1039">
                <a:extLst>
                  <a:ext uri="{FF2B5EF4-FFF2-40B4-BE49-F238E27FC236}">
                    <a16:creationId xmlns:a16="http://schemas.microsoft.com/office/drawing/2014/main" id="{D77A7A09-38E8-484E-9FED-DB1B47785D21}"/>
                  </a:ext>
                </a:extLst>
              </p:cNvPr>
              <p:cNvSpPr>
                <a:spLocks/>
              </p:cNvSpPr>
              <p:nvPr/>
            </p:nvSpPr>
            <p:spPr bwMode="auto">
              <a:xfrm>
                <a:off x="2727" y="2057"/>
                <a:ext cx="23" cy="11"/>
              </a:xfrm>
              <a:custGeom>
                <a:avLst/>
                <a:gdLst>
                  <a:gd name="T0" fmla="*/ 0 w 23"/>
                  <a:gd name="T1" fmla="*/ 1 h 11"/>
                  <a:gd name="T2" fmla="*/ 23 w 23"/>
                  <a:gd name="T3" fmla="*/ 0 h 11"/>
                  <a:gd name="T4" fmla="*/ 11 w 23"/>
                  <a:gd name="T5" fmla="*/ 11 h 11"/>
                  <a:gd name="T6" fmla="*/ 0 w 23"/>
                  <a:gd name="T7" fmla="*/ 1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1">
                    <a:moveTo>
                      <a:pt x="0" y="1"/>
                    </a:moveTo>
                    <a:lnTo>
                      <a:pt x="23" y="0"/>
                    </a:lnTo>
                    <a:lnTo>
                      <a:pt x="11" y="11"/>
                    </a:lnTo>
                    <a:lnTo>
                      <a:pt x="0" y="1"/>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69" name="Freeform 1040">
                <a:extLst>
                  <a:ext uri="{FF2B5EF4-FFF2-40B4-BE49-F238E27FC236}">
                    <a16:creationId xmlns:a16="http://schemas.microsoft.com/office/drawing/2014/main" id="{D739F36F-814B-40DF-A898-FD665A2FD8A8}"/>
                  </a:ext>
                </a:extLst>
              </p:cNvPr>
              <p:cNvSpPr>
                <a:spLocks/>
              </p:cNvSpPr>
              <p:nvPr/>
            </p:nvSpPr>
            <p:spPr bwMode="auto">
              <a:xfrm>
                <a:off x="2670" y="2052"/>
                <a:ext cx="30" cy="8"/>
              </a:xfrm>
              <a:custGeom>
                <a:avLst/>
                <a:gdLst>
                  <a:gd name="T0" fmla="*/ 30 w 30"/>
                  <a:gd name="T1" fmla="*/ 0 h 8"/>
                  <a:gd name="T2" fmla="*/ 0 w 30"/>
                  <a:gd name="T3" fmla="*/ 0 h 8"/>
                  <a:gd name="T4" fmla="*/ 0 w 30"/>
                  <a:gd name="T5" fmla="*/ 5 h 8"/>
                  <a:gd name="T6" fmla="*/ 3 w 30"/>
                  <a:gd name="T7" fmla="*/ 8 h 8"/>
                  <a:gd name="T8" fmla="*/ 21 w 30"/>
                  <a:gd name="T9" fmla="*/ 8 h 8"/>
                  <a:gd name="T10" fmla="*/ 30 w 30"/>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8">
                    <a:moveTo>
                      <a:pt x="30" y="0"/>
                    </a:moveTo>
                    <a:lnTo>
                      <a:pt x="0" y="0"/>
                    </a:lnTo>
                    <a:lnTo>
                      <a:pt x="0" y="5"/>
                    </a:lnTo>
                    <a:lnTo>
                      <a:pt x="3" y="8"/>
                    </a:lnTo>
                    <a:lnTo>
                      <a:pt x="21" y="8"/>
                    </a:lnTo>
                    <a:lnTo>
                      <a:pt x="30"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70" name="Freeform 1041">
                <a:extLst>
                  <a:ext uri="{FF2B5EF4-FFF2-40B4-BE49-F238E27FC236}">
                    <a16:creationId xmlns:a16="http://schemas.microsoft.com/office/drawing/2014/main" id="{3A0361F2-91AA-4579-8542-E26057044967}"/>
                  </a:ext>
                </a:extLst>
              </p:cNvPr>
              <p:cNvSpPr>
                <a:spLocks/>
              </p:cNvSpPr>
              <p:nvPr/>
            </p:nvSpPr>
            <p:spPr bwMode="auto">
              <a:xfrm>
                <a:off x="2727" y="2052"/>
                <a:ext cx="29" cy="8"/>
              </a:xfrm>
              <a:custGeom>
                <a:avLst/>
                <a:gdLst>
                  <a:gd name="T0" fmla="*/ 29 w 29"/>
                  <a:gd name="T1" fmla="*/ 0 h 8"/>
                  <a:gd name="T2" fmla="*/ 0 w 29"/>
                  <a:gd name="T3" fmla="*/ 0 h 8"/>
                  <a:gd name="T4" fmla="*/ 0 w 29"/>
                  <a:gd name="T5" fmla="*/ 6 h 8"/>
                  <a:gd name="T6" fmla="*/ 3 w 29"/>
                  <a:gd name="T7" fmla="*/ 8 h 8"/>
                  <a:gd name="T8" fmla="*/ 20 w 29"/>
                  <a:gd name="T9" fmla="*/ 8 h 8"/>
                  <a:gd name="T10" fmla="*/ 29 w 2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 h="8">
                    <a:moveTo>
                      <a:pt x="29" y="0"/>
                    </a:moveTo>
                    <a:lnTo>
                      <a:pt x="0" y="0"/>
                    </a:lnTo>
                    <a:lnTo>
                      <a:pt x="0" y="6"/>
                    </a:lnTo>
                    <a:lnTo>
                      <a:pt x="3" y="8"/>
                    </a:lnTo>
                    <a:lnTo>
                      <a:pt x="20" y="8"/>
                    </a:lnTo>
                    <a:lnTo>
                      <a:pt x="29"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71" name="Freeform 1042">
                <a:extLst>
                  <a:ext uri="{FF2B5EF4-FFF2-40B4-BE49-F238E27FC236}">
                    <a16:creationId xmlns:a16="http://schemas.microsoft.com/office/drawing/2014/main" id="{96BFEBA0-E330-4B24-B4C3-485C533257A6}"/>
                  </a:ext>
                </a:extLst>
              </p:cNvPr>
              <p:cNvSpPr>
                <a:spLocks/>
              </p:cNvSpPr>
              <p:nvPr/>
            </p:nvSpPr>
            <p:spPr bwMode="auto">
              <a:xfrm>
                <a:off x="2738" y="2067"/>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72" name="Freeform 1043">
                <a:extLst>
                  <a:ext uri="{FF2B5EF4-FFF2-40B4-BE49-F238E27FC236}">
                    <a16:creationId xmlns:a16="http://schemas.microsoft.com/office/drawing/2014/main" id="{DDCA74F5-E7CB-4A6A-9A8B-10E178372374}"/>
                  </a:ext>
                </a:extLst>
              </p:cNvPr>
              <p:cNvSpPr>
                <a:spLocks/>
              </p:cNvSpPr>
              <p:nvPr/>
            </p:nvSpPr>
            <p:spPr bwMode="auto">
              <a:xfrm>
                <a:off x="2750" y="2057"/>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73" name="Line 1044">
                <a:extLst>
                  <a:ext uri="{FF2B5EF4-FFF2-40B4-BE49-F238E27FC236}">
                    <a16:creationId xmlns:a16="http://schemas.microsoft.com/office/drawing/2014/main" id="{99C09E87-5068-4526-83E7-DC94C8454CF8}"/>
                  </a:ext>
                </a:extLst>
              </p:cNvPr>
              <p:cNvSpPr>
                <a:spLocks noChangeShapeType="1"/>
              </p:cNvSpPr>
              <p:nvPr/>
            </p:nvSpPr>
            <p:spPr bwMode="auto">
              <a:xfrm flipV="1">
                <a:off x="2736" y="2056"/>
                <a:ext cx="13" cy="10"/>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74" name="Freeform 1045">
                <a:extLst>
                  <a:ext uri="{FF2B5EF4-FFF2-40B4-BE49-F238E27FC236}">
                    <a16:creationId xmlns:a16="http://schemas.microsoft.com/office/drawing/2014/main" id="{3D9D0890-9DC8-4B9D-A02C-C811F08CD5C7}"/>
                  </a:ext>
                </a:extLst>
              </p:cNvPr>
              <p:cNvSpPr>
                <a:spLocks/>
              </p:cNvSpPr>
              <p:nvPr/>
            </p:nvSpPr>
            <p:spPr bwMode="auto">
              <a:xfrm>
                <a:off x="2688" y="2056"/>
                <a:ext cx="39" cy="16"/>
              </a:xfrm>
              <a:custGeom>
                <a:avLst/>
                <a:gdLst>
                  <a:gd name="T0" fmla="*/ 24 w 39"/>
                  <a:gd name="T1" fmla="*/ 0 h 16"/>
                  <a:gd name="T2" fmla="*/ 39 w 39"/>
                  <a:gd name="T3" fmla="*/ 16 h 16"/>
                  <a:gd name="T4" fmla="*/ 0 w 39"/>
                  <a:gd name="T5" fmla="*/ 16 h 16"/>
                  <a:gd name="T6" fmla="*/ 0 60000 65536"/>
                  <a:gd name="T7" fmla="*/ 0 60000 65536"/>
                  <a:gd name="T8" fmla="*/ 0 60000 65536"/>
                </a:gdLst>
                <a:ahLst/>
                <a:cxnLst>
                  <a:cxn ang="T6">
                    <a:pos x="T0" y="T1"/>
                  </a:cxn>
                  <a:cxn ang="T7">
                    <a:pos x="T2" y="T3"/>
                  </a:cxn>
                  <a:cxn ang="T8">
                    <a:pos x="T4" y="T5"/>
                  </a:cxn>
                </a:cxnLst>
                <a:rect l="0" t="0" r="r" b="b"/>
                <a:pathLst>
                  <a:path w="39" h="16">
                    <a:moveTo>
                      <a:pt x="24" y="0"/>
                    </a:moveTo>
                    <a:lnTo>
                      <a:pt x="39" y="16"/>
                    </a:lnTo>
                    <a:lnTo>
                      <a:pt x="0" y="16"/>
                    </a:lnTo>
                  </a:path>
                </a:pathLst>
              </a:custGeom>
              <a:noFill/>
              <a:ln w="4763">
                <a:solidFill>
                  <a:srgbClr val="D8C6E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375" name="Freeform 1046">
                <a:extLst>
                  <a:ext uri="{FF2B5EF4-FFF2-40B4-BE49-F238E27FC236}">
                    <a16:creationId xmlns:a16="http://schemas.microsoft.com/office/drawing/2014/main" id="{29DB5105-C542-4784-BEA3-D6ADB262D96A}"/>
                  </a:ext>
                </a:extLst>
              </p:cNvPr>
              <p:cNvSpPr>
                <a:spLocks/>
              </p:cNvSpPr>
              <p:nvPr/>
            </p:nvSpPr>
            <p:spPr bwMode="auto">
              <a:xfrm>
                <a:off x="2714" y="2057"/>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76" name="Freeform 1047">
                <a:extLst>
                  <a:ext uri="{FF2B5EF4-FFF2-40B4-BE49-F238E27FC236}">
                    <a16:creationId xmlns:a16="http://schemas.microsoft.com/office/drawing/2014/main" id="{B26BD98C-51F3-48FD-A28F-6BDC13BCF5DF}"/>
                  </a:ext>
                </a:extLst>
              </p:cNvPr>
              <p:cNvSpPr>
                <a:spLocks/>
              </p:cNvSpPr>
              <p:nvPr/>
            </p:nvSpPr>
            <p:spPr bwMode="auto">
              <a:xfrm>
                <a:off x="2690" y="207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77" name="Freeform 1048">
                <a:extLst>
                  <a:ext uri="{FF2B5EF4-FFF2-40B4-BE49-F238E27FC236}">
                    <a16:creationId xmlns:a16="http://schemas.microsoft.com/office/drawing/2014/main" id="{B9A4BC4C-0709-4F2A-A4C2-C42F73A1678A}"/>
                  </a:ext>
                </a:extLst>
              </p:cNvPr>
              <p:cNvSpPr>
                <a:spLocks/>
              </p:cNvSpPr>
              <p:nvPr/>
            </p:nvSpPr>
            <p:spPr bwMode="auto">
              <a:xfrm>
                <a:off x="2694" y="2057"/>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78" name="Freeform 1049">
                <a:extLst>
                  <a:ext uri="{FF2B5EF4-FFF2-40B4-BE49-F238E27FC236}">
                    <a16:creationId xmlns:a16="http://schemas.microsoft.com/office/drawing/2014/main" id="{688646FF-E98B-401C-94E3-E2C80CBF7AD5}"/>
                  </a:ext>
                </a:extLst>
              </p:cNvPr>
              <p:cNvSpPr>
                <a:spLocks/>
              </p:cNvSpPr>
              <p:nvPr/>
            </p:nvSpPr>
            <p:spPr bwMode="auto">
              <a:xfrm>
                <a:off x="2680" y="2068"/>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79" name="Line 1050">
                <a:extLst>
                  <a:ext uri="{FF2B5EF4-FFF2-40B4-BE49-F238E27FC236}">
                    <a16:creationId xmlns:a16="http://schemas.microsoft.com/office/drawing/2014/main" id="{45BA309E-DF3C-490D-B76D-BCBDAF382988}"/>
                  </a:ext>
                </a:extLst>
              </p:cNvPr>
              <p:cNvSpPr>
                <a:spLocks noChangeShapeType="1"/>
              </p:cNvSpPr>
              <p:nvPr/>
            </p:nvSpPr>
            <p:spPr bwMode="auto">
              <a:xfrm flipH="1">
                <a:off x="2679" y="2055"/>
                <a:ext cx="14" cy="12"/>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80" name="Line 1051">
                <a:extLst>
                  <a:ext uri="{FF2B5EF4-FFF2-40B4-BE49-F238E27FC236}">
                    <a16:creationId xmlns:a16="http://schemas.microsoft.com/office/drawing/2014/main" id="{2D51C9EF-9416-4953-BEBD-12861BFDB133}"/>
                  </a:ext>
                </a:extLst>
              </p:cNvPr>
              <p:cNvSpPr>
                <a:spLocks noChangeShapeType="1"/>
              </p:cNvSpPr>
              <p:nvPr/>
            </p:nvSpPr>
            <p:spPr bwMode="auto">
              <a:xfrm flipH="1">
                <a:off x="2617" y="2055"/>
                <a:ext cx="13" cy="11"/>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81" name="Freeform 1052">
                <a:extLst>
                  <a:ext uri="{FF2B5EF4-FFF2-40B4-BE49-F238E27FC236}">
                    <a16:creationId xmlns:a16="http://schemas.microsoft.com/office/drawing/2014/main" id="{6D487958-EA31-4FC7-A53C-40254320A713}"/>
                  </a:ext>
                </a:extLst>
              </p:cNvPr>
              <p:cNvSpPr>
                <a:spLocks/>
              </p:cNvSpPr>
              <p:nvPr/>
            </p:nvSpPr>
            <p:spPr bwMode="auto">
              <a:xfrm>
                <a:off x="2632" y="2056"/>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82" name="Freeform 1053">
                <a:extLst>
                  <a:ext uri="{FF2B5EF4-FFF2-40B4-BE49-F238E27FC236}">
                    <a16:creationId xmlns:a16="http://schemas.microsoft.com/office/drawing/2014/main" id="{18587A96-85A0-4481-9719-0EC45D882761}"/>
                  </a:ext>
                </a:extLst>
              </p:cNvPr>
              <p:cNvSpPr>
                <a:spLocks/>
              </p:cNvSpPr>
              <p:nvPr/>
            </p:nvSpPr>
            <p:spPr bwMode="auto">
              <a:xfrm>
                <a:off x="2618" y="2067"/>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83" name="Freeform 1054">
                <a:extLst>
                  <a:ext uri="{FF2B5EF4-FFF2-40B4-BE49-F238E27FC236}">
                    <a16:creationId xmlns:a16="http://schemas.microsoft.com/office/drawing/2014/main" id="{E9AE3D19-81DF-415A-9786-A2EC73AF1A9E}"/>
                  </a:ext>
                </a:extLst>
              </p:cNvPr>
              <p:cNvSpPr>
                <a:spLocks/>
              </p:cNvSpPr>
              <p:nvPr/>
            </p:nvSpPr>
            <p:spPr bwMode="auto">
              <a:xfrm>
                <a:off x="2577" y="2056"/>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84" name="Freeform 1055">
                <a:extLst>
                  <a:ext uri="{FF2B5EF4-FFF2-40B4-BE49-F238E27FC236}">
                    <a16:creationId xmlns:a16="http://schemas.microsoft.com/office/drawing/2014/main" id="{06C46102-2B4A-4E01-9A4B-B9B4C718708C}"/>
                  </a:ext>
                </a:extLst>
              </p:cNvPr>
              <p:cNvSpPr>
                <a:spLocks/>
              </p:cNvSpPr>
              <p:nvPr/>
            </p:nvSpPr>
            <p:spPr bwMode="auto">
              <a:xfrm>
                <a:off x="2562" y="2066"/>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85" name="Line 1056">
                <a:extLst>
                  <a:ext uri="{FF2B5EF4-FFF2-40B4-BE49-F238E27FC236}">
                    <a16:creationId xmlns:a16="http://schemas.microsoft.com/office/drawing/2014/main" id="{0C03FA40-2170-4611-8334-E3BC7F0EE088}"/>
                  </a:ext>
                </a:extLst>
              </p:cNvPr>
              <p:cNvSpPr>
                <a:spLocks noChangeShapeType="1"/>
              </p:cNvSpPr>
              <p:nvPr/>
            </p:nvSpPr>
            <p:spPr bwMode="auto">
              <a:xfrm flipH="1">
                <a:off x="2560" y="2055"/>
                <a:ext cx="16" cy="10"/>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86" name="Freeform 1057">
                <a:extLst>
                  <a:ext uri="{FF2B5EF4-FFF2-40B4-BE49-F238E27FC236}">
                    <a16:creationId xmlns:a16="http://schemas.microsoft.com/office/drawing/2014/main" id="{6D5EE9AA-957C-4670-BD1C-37C13F93D5A3}"/>
                  </a:ext>
                </a:extLst>
              </p:cNvPr>
              <p:cNvSpPr>
                <a:spLocks/>
              </p:cNvSpPr>
              <p:nvPr/>
            </p:nvSpPr>
            <p:spPr bwMode="auto">
              <a:xfrm>
                <a:off x="2566" y="2055"/>
                <a:ext cx="39" cy="17"/>
              </a:xfrm>
              <a:custGeom>
                <a:avLst/>
                <a:gdLst>
                  <a:gd name="T0" fmla="*/ 26 w 39"/>
                  <a:gd name="T1" fmla="*/ 0 h 17"/>
                  <a:gd name="T2" fmla="*/ 39 w 39"/>
                  <a:gd name="T3" fmla="*/ 17 h 17"/>
                  <a:gd name="T4" fmla="*/ 0 w 39"/>
                  <a:gd name="T5" fmla="*/ 17 h 17"/>
                  <a:gd name="T6" fmla="*/ 0 60000 65536"/>
                  <a:gd name="T7" fmla="*/ 0 60000 65536"/>
                  <a:gd name="T8" fmla="*/ 0 60000 65536"/>
                </a:gdLst>
                <a:ahLst/>
                <a:cxnLst>
                  <a:cxn ang="T6">
                    <a:pos x="T0" y="T1"/>
                  </a:cxn>
                  <a:cxn ang="T7">
                    <a:pos x="T2" y="T3"/>
                  </a:cxn>
                  <a:cxn ang="T8">
                    <a:pos x="T4" y="T5"/>
                  </a:cxn>
                </a:cxnLst>
                <a:rect l="0" t="0" r="r" b="b"/>
                <a:pathLst>
                  <a:path w="39" h="17">
                    <a:moveTo>
                      <a:pt x="26" y="0"/>
                    </a:moveTo>
                    <a:lnTo>
                      <a:pt x="39" y="17"/>
                    </a:lnTo>
                    <a:lnTo>
                      <a:pt x="0" y="17"/>
                    </a:lnTo>
                  </a:path>
                </a:pathLst>
              </a:custGeom>
              <a:noFill/>
              <a:ln w="4763">
                <a:solidFill>
                  <a:srgbClr val="D8C6E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387" name="Freeform 1058">
                <a:extLst>
                  <a:ext uri="{FF2B5EF4-FFF2-40B4-BE49-F238E27FC236}">
                    <a16:creationId xmlns:a16="http://schemas.microsoft.com/office/drawing/2014/main" id="{C7C286D6-B1A5-4373-BFBB-6BE85BE8581B}"/>
                  </a:ext>
                </a:extLst>
              </p:cNvPr>
              <p:cNvSpPr>
                <a:spLocks/>
              </p:cNvSpPr>
              <p:nvPr/>
            </p:nvSpPr>
            <p:spPr bwMode="auto">
              <a:xfrm>
                <a:off x="2594" y="2056"/>
                <a:ext cx="1" cy="1"/>
              </a:xfrm>
              <a:custGeom>
                <a:avLst/>
                <a:gdLst>
                  <a:gd name="T0" fmla="*/ 1 w 1"/>
                  <a:gd name="T1" fmla="*/ 0 h 1"/>
                  <a:gd name="T2" fmla="*/ 0 w 1"/>
                  <a:gd name="T3" fmla="*/ 1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1"/>
                    </a:lnTo>
                    <a:lnTo>
                      <a:pt x="1"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88" name="Freeform 1059">
                <a:extLst>
                  <a:ext uri="{FF2B5EF4-FFF2-40B4-BE49-F238E27FC236}">
                    <a16:creationId xmlns:a16="http://schemas.microsoft.com/office/drawing/2014/main" id="{8AC50909-FE5A-4585-9D7C-18F9BF48D6E1}"/>
                  </a:ext>
                </a:extLst>
              </p:cNvPr>
              <p:cNvSpPr>
                <a:spLocks/>
              </p:cNvSpPr>
              <p:nvPr/>
            </p:nvSpPr>
            <p:spPr bwMode="auto">
              <a:xfrm>
                <a:off x="2568" y="207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89" name="Freeform 1060">
                <a:extLst>
                  <a:ext uri="{FF2B5EF4-FFF2-40B4-BE49-F238E27FC236}">
                    <a16:creationId xmlns:a16="http://schemas.microsoft.com/office/drawing/2014/main" id="{BD2C2AA7-EF1D-4761-B6B0-B2D052F9E602}"/>
                  </a:ext>
                </a:extLst>
              </p:cNvPr>
              <p:cNvSpPr>
                <a:spLocks/>
              </p:cNvSpPr>
              <p:nvPr/>
            </p:nvSpPr>
            <p:spPr bwMode="auto">
              <a:xfrm>
                <a:off x="2653" y="2057"/>
                <a:ext cx="1" cy="1"/>
              </a:xfrm>
              <a:custGeom>
                <a:avLst/>
                <a:gdLst>
                  <a:gd name="T0" fmla="*/ 1 w 1"/>
                  <a:gd name="T1" fmla="*/ 0 h 1"/>
                  <a:gd name="T2" fmla="*/ 0 w 1"/>
                  <a:gd name="T3" fmla="*/ 1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1"/>
                    </a:lnTo>
                    <a:lnTo>
                      <a:pt x="1"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0" name="Freeform 1061">
                <a:extLst>
                  <a:ext uri="{FF2B5EF4-FFF2-40B4-BE49-F238E27FC236}">
                    <a16:creationId xmlns:a16="http://schemas.microsoft.com/office/drawing/2014/main" id="{3681A7CD-FC0D-415C-BF5A-67CD0B90DDD4}"/>
                  </a:ext>
                </a:extLst>
              </p:cNvPr>
              <p:cNvSpPr>
                <a:spLocks/>
              </p:cNvSpPr>
              <p:nvPr/>
            </p:nvSpPr>
            <p:spPr bwMode="auto">
              <a:xfrm>
                <a:off x="2629" y="207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1" name="Freeform 1062">
                <a:extLst>
                  <a:ext uri="{FF2B5EF4-FFF2-40B4-BE49-F238E27FC236}">
                    <a16:creationId xmlns:a16="http://schemas.microsoft.com/office/drawing/2014/main" id="{F11C5F84-0908-4A3A-AD8D-9D09D8A57F87}"/>
                  </a:ext>
                </a:extLst>
              </p:cNvPr>
              <p:cNvSpPr>
                <a:spLocks/>
              </p:cNvSpPr>
              <p:nvPr/>
            </p:nvSpPr>
            <p:spPr bwMode="auto">
              <a:xfrm>
                <a:off x="2520" y="1921"/>
                <a:ext cx="24" cy="12"/>
              </a:xfrm>
              <a:custGeom>
                <a:avLst/>
                <a:gdLst>
                  <a:gd name="T0" fmla="*/ 5 w 24"/>
                  <a:gd name="T1" fmla="*/ 8 h 12"/>
                  <a:gd name="T2" fmla="*/ 3 w 24"/>
                  <a:gd name="T3" fmla="*/ 12 h 12"/>
                  <a:gd name="T4" fmla="*/ 1 w 24"/>
                  <a:gd name="T5" fmla="*/ 10 h 12"/>
                  <a:gd name="T6" fmla="*/ 0 w 24"/>
                  <a:gd name="T7" fmla="*/ 8 h 12"/>
                  <a:gd name="T8" fmla="*/ 0 w 24"/>
                  <a:gd name="T9" fmla="*/ 10 h 12"/>
                  <a:gd name="T10" fmla="*/ 0 w 24"/>
                  <a:gd name="T11" fmla="*/ 11 h 12"/>
                  <a:gd name="T12" fmla="*/ 0 w 24"/>
                  <a:gd name="T13" fmla="*/ 12 h 12"/>
                  <a:gd name="T14" fmla="*/ 2 w 24"/>
                  <a:gd name="T15" fmla="*/ 12 h 12"/>
                  <a:gd name="T16" fmla="*/ 6 w 24"/>
                  <a:gd name="T17" fmla="*/ 9 h 12"/>
                  <a:gd name="T18" fmla="*/ 5 w 24"/>
                  <a:gd name="T19" fmla="*/ 5 h 12"/>
                  <a:gd name="T20" fmla="*/ 3 w 24"/>
                  <a:gd name="T21" fmla="*/ 3 h 12"/>
                  <a:gd name="T22" fmla="*/ 5 w 24"/>
                  <a:gd name="T23" fmla="*/ 1 h 12"/>
                  <a:gd name="T24" fmla="*/ 7 w 24"/>
                  <a:gd name="T25" fmla="*/ 3 h 12"/>
                  <a:gd name="T26" fmla="*/ 8 w 24"/>
                  <a:gd name="T27" fmla="*/ 2 h 12"/>
                  <a:gd name="T28" fmla="*/ 8 w 24"/>
                  <a:gd name="T29" fmla="*/ 1 h 12"/>
                  <a:gd name="T30" fmla="*/ 6 w 24"/>
                  <a:gd name="T31" fmla="*/ 0 h 12"/>
                  <a:gd name="T32" fmla="*/ 2 w 24"/>
                  <a:gd name="T33" fmla="*/ 2 h 12"/>
                  <a:gd name="T34" fmla="*/ 7 w 24"/>
                  <a:gd name="T35" fmla="*/ 6 h 12"/>
                  <a:gd name="T36" fmla="*/ 8 w 24"/>
                  <a:gd name="T37" fmla="*/ 5 h 12"/>
                  <a:gd name="T38" fmla="*/ 9 w 24"/>
                  <a:gd name="T39" fmla="*/ 4 h 12"/>
                  <a:gd name="T40" fmla="*/ 7 w 24"/>
                  <a:gd name="T41" fmla="*/ 10 h 12"/>
                  <a:gd name="T42" fmla="*/ 8 w 24"/>
                  <a:gd name="T43" fmla="*/ 12 h 12"/>
                  <a:gd name="T44" fmla="*/ 12 w 24"/>
                  <a:gd name="T45" fmla="*/ 9 h 12"/>
                  <a:gd name="T46" fmla="*/ 12 w 24"/>
                  <a:gd name="T47" fmla="*/ 11 h 12"/>
                  <a:gd name="T48" fmla="*/ 12 w 24"/>
                  <a:gd name="T49" fmla="*/ 12 h 12"/>
                  <a:gd name="T50" fmla="*/ 15 w 24"/>
                  <a:gd name="T51" fmla="*/ 9 h 12"/>
                  <a:gd name="T52" fmla="*/ 15 w 24"/>
                  <a:gd name="T53" fmla="*/ 9 h 12"/>
                  <a:gd name="T54" fmla="*/ 14 w 24"/>
                  <a:gd name="T55" fmla="*/ 11 h 12"/>
                  <a:gd name="T56" fmla="*/ 14 w 24"/>
                  <a:gd name="T57" fmla="*/ 7 h 12"/>
                  <a:gd name="T58" fmla="*/ 15 w 24"/>
                  <a:gd name="T59" fmla="*/ 3 h 12"/>
                  <a:gd name="T60" fmla="*/ 14 w 24"/>
                  <a:gd name="T61" fmla="*/ 3 h 12"/>
                  <a:gd name="T62" fmla="*/ 13 w 24"/>
                  <a:gd name="T63" fmla="*/ 6 h 12"/>
                  <a:gd name="T64" fmla="*/ 10 w 24"/>
                  <a:gd name="T65" fmla="*/ 11 h 12"/>
                  <a:gd name="T66" fmla="*/ 9 w 24"/>
                  <a:gd name="T67" fmla="*/ 10 h 12"/>
                  <a:gd name="T68" fmla="*/ 11 w 24"/>
                  <a:gd name="T69" fmla="*/ 4 h 12"/>
                  <a:gd name="T70" fmla="*/ 9 w 24"/>
                  <a:gd name="T71" fmla="*/ 4 h 12"/>
                  <a:gd name="T72" fmla="*/ 22 w 24"/>
                  <a:gd name="T73" fmla="*/ 3 h 12"/>
                  <a:gd name="T74" fmla="*/ 19 w 24"/>
                  <a:gd name="T75" fmla="*/ 7 h 12"/>
                  <a:gd name="T76" fmla="*/ 19 w 24"/>
                  <a:gd name="T77" fmla="*/ 4 h 12"/>
                  <a:gd name="T78" fmla="*/ 19 w 24"/>
                  <a:gd name="T79" fmla="*/ 3 h 12"/>
                  <a:gd name="T80" fmla="*/ 16 w 24"/>
                  <a:gd name="T81" fmla="*/ 6 h 12"/>
                  <a:gd name="T82" fmla="*/ 16 w 24"/>
                  <a:gd name="T83" fmla="*/ 6 h 12"/>
                  <a:gd name="T84" fmla="*/ 17 w 24"/>
                  <a:gd name="T85" fmla="*/ 4 h 12"/>
                  <a:gd name="T86" fmla="*/ 17 w 24"/>
                  <a:gd name="T87" fmla="*/ 7 h 12"/>
                  <a:gd name="T88" fmla="*/ 16 w 24"/>
                  <a:gd name="T89" fmla="*/ 12 h 12"/>
                  <a:gd name="T90" fmla="*/ 17 w 24"/>
                  <a:gd name="T91" fmla="*/ 11 h 12"/>
                  <a:gd name="T92" fmla="*/ 18 w 24"/>
                  <a:gd name="T93" fmla="*/ 8 h 12"/>
                  <a:gd name="T94" fmla="*/ 21 w 24"/>
                  <a:gd name="T95" fmla="*/ 4 h 12"/>
                  <a:gd name="T96" fmla="*/ 22 w 24"/>
                  <a:gd name="T97" fmla="*/ 4 h 12"/>
                  <a:gd name="T98" fmla="*/ 20 w 24"/>
                  <a:gd name="T99" fmla="*/ 11 h 12"/>
                  <a:gd name="T100" fmla="*/ 21 w 24"/>
                  <a:gd name="T101" fmla="*/ 12 h 12"/>
                  <a:gd name="T102" fmla="*/ 24 w 24"/>
                  <a:gd name="T103" fmla="*/ 9 h 12"/>
                  <a:gd name="T104" fmla="*/ 24 w 24"/>
                  <a:gd name="T105" fmla="*/ 8 h 12"/>
                  <a:gd name="T106" fmla="*/ 22 w 24"/>
                  <a:gd name="T107" fmla="*/ 11 h 12"/>
                  <a:gd name="T108" fmla="*/ 23 w 24"/>
                  <a:gd name="T109" fmla="*/ 6 h 12"/>
                  <a:gd name="T110" fmla="*/ 23 w 24"/>
                  <a:gd name="T111" fmla="*/ 3 h 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 h="12">
                    <a:moveTo>
                      <a:pt x="2" y="3"/>
                    </a:moveTo>
                    <a:lnTo>
                      <a:pt x="2" y="4"/>
                    </a:lnTo>
                    <a:lnTo>
                      <a:pt x="2" y="5"/>
                    </a:lnTo>
                    <a:lnTo>
                      <a:pt x="3" y="6"/>
                    </a:lnTo>
                    <a:lnTo>
                      <a:pt x="4" y="7"/>
                    </a:lnTo>
                    <a:lnTo>
                      <a:pt x="4" y="8"/>
                    </a:lnTo>
                    <a:lnTo>
                      <a:pt x="5" y="8"/>
                    </a:lnTo>
                    <a:lnTo>
                      <a:pt x="5" y="9"/>
                    </a:lnTo>
                    <a:lnTo>
                      <a:pt x="5" y="10"/>
                    </a:lnTo>
                    <a:lnTo>
                      <a:pt x="4" y="11"/>
                    </a:lnTo>
                    <a:lnTo>
                      <a:pt x="3" y="11"/>
                    </a:lnTo>
                    <a:lnTo>
                      <a:pt x="3" y="12"/>
                    </a:lnTo>
                    <a:lnTo>
                      <a:pt x="2" y="12"/>
                    </a:lnTo>
                    <a:lnTo>
                      <a:pt x="2" y="11"/>
                    </a:lnTo>
                    <a:lnTo>
                      <a:pt x="1" y="11"/>
                    </a:lnTo>
                    <a:lnTo>
                      <a:pt x="1" y="10"/>
                    </a:lnTo>
                    <a:lnTo>
                      <a:pt x="1" y="9"/>
                    </a:lnTo>
                    <a:lnTo>
                      <a:pt x="1" y="8"/>
                    </a:lnTo>
                    <a:lnTo>
                      <a:pt x="0" y="8"/>
                    </a:lnTo>
                    <a:lnTo>
                      <a:pt x="0" y="9"/>
                    </a:lnTo>
                    <a:lnTo>
                      <a:pt x="0" y="10"/>
                    </a:lnTo>
                    <a:lnTo>
                      <a:pt x="0" y="11"/>
                    </a:lnTo>
                    <a:lnTo>
                      <a:pt x="0" y="12"/>
                    </a:lnTo>
                    <a:lnTo>
                      <a:pt x="1" y="12"/>
                    </a:lnTo>
                    <a:lnTo>
                      <a:pt x="2" y="12"/>
                    </a:lnTo>
                    <a:lnTo>
                      <a:pt x="3" y="12"/>
                    </a:lnTo>
                    <a:lnTo>
                      <a:pt x="4" y="12"/>
                    </a:lnTo>
                    <a:lnTo>
                      <a:pt x="5" y="11"/>
                    </a:lnTo>
                    <a:lnTo>
                      <a:pt x="6" y="10"/>
                    </a:lnTo>
                    <a:lnTo>
                      <a:pt x="6" y="9"/>
                    </a:lnTo>
                    <a:lnTo>
                      <a:pt x="6" y="8"/>
                    </a:lnTo>
                    <a:lnTo>
                      <a:pt x="6" y="7"/>
                    </a:lnTo>
                    <a:lnTo>
                      <a:pt x="6" y="6"/>
                    </a:lnTo>
                    <a:lnTo>
                      <a:pt x="5" y="6"/>
                    </a:lnTo>
                    <a:lnTo>
                      <a:pt x="5" y="5"/>
                    </a:lnTo>
                    <a:lnTo>
                      <a:pt x="5" y="4"/>
                    </a:lnTo>
                    <a:lnTo>
                      <a:pt x="4" y="4"/>
                    </a:lnTo>
                    <a:lnTo>
                      <a:pt x="3" y="3"/>
                    </a:lnTo>
                    <a:lnTo>
                      <a:pt x="3" y="2"/>
                    </a:lnTo>
                    <a:lnTo>
                      <a:pt x="3" y="1"/>
                    </a:lnTo>
                    <a:lnTo>
                      <a:pt x="4" y="1"/>
                    </a:lnTo>
                    <a:lnTo>
                      <a:pt x="5" y="1"/>
                    </a:lnTo>
                    <a:lnTo>
                      <a:pt x="5" y="0"/>
                    </a:lnTo>
                    <a:lnTo>
                      <a:pt x="6" y="1"/>
                    </a:lnTo>
                    <a:lnTo>
                      <a:pt x="7" y="2"/>
                    </a:lnTo>
                    <a:lnTo>
                      <a:pt x="7" y="3"/>
                    </a:lnTo>
                    <a:lnTo>
                      <a:pt x="8" y="2"/>
                    </a:lnTo>
                    <a:lnTo>
                      <a:pt x="8" y="1"/>
                    </a:lnTo>
                    <a:lnTo>
                      <a:pt x="8" y="0"/>
                    </a:lnTo>
                    <a:lnTo>
                      <a:pt x="7" y="0"/>
                    </a:lnTo>
                    <a:lnTo>
                      <a:pt x="6" y="0"/>
                    </a:lnTo>
                    <a:lnTo>
                      <a:pt x="5" y="0"/>
                    </a:lnTo>
                    <a:lnTo>
                      <a:pt x="4" y="0"/>
                    </a:lnTo>
                    <a:lnTo>
                      <a:pt x="3" y="1"/>
                    </a:lnTo>
                    <a:lnTo>
                      <a:pt x="2" y="1"/>
                    </a:lnTo>
                    <a:lnTo>
                      <a:pt x="2" y="2"/>
                    </a:lnTo>
                    <a:lnTo>
                      <a:pt x="2" y="3"/>
                    </a:lnTo>
                    <a:lnTo>
                      <a:pt x="7" y="6"/>
                    </a:lnTo>
                    <a:lnTo>
                      <a:pt x="8" y="6"/>
                    </a:lnTo>
                    <a:lnTo>
                      <a:pt x="8" y="5"/>
                    </a:lnTo>
                    <a:lnTo>
                      <a:pt x="8" y="4"/>
                    </a:lnTo>
                    <a:lnTo>
                      <a:pt x="9" y="4"/>
                    </a:lnTo>
                    <a:lnTo>
                      <a:pt x="9" y="5"/>
                    </a:lnTo>
                    <a:lnTo>
                      <a:pt x="9" y="6"/>
                    </a:lnTo>
                    <a:lnTo>
                      <a:pt x="8" y="6"/>
                    </a:lnTo>
                    <a:lnTo>
                      <a:pt x="8" y="7"/>
                    </a:lnTo>
                    <a:lnTo>
                      <a:pt x="8" y="8"/>
                    </a:lnTo>
                    <a:lnTo>
                      <a:pt x="7" y="9"/>
                    </a:lnTo>
                    <a:lnTo>
                      <a:pt x="7" y="10"/>
                    </a:lnTo>
                    <a:lnTo>
                      <a:pt x="7" y="11"/>
                    </a:lnTo>
                    <a:lnTo>
                      <a:pt x="7" y="12"/>
                    </a:lnTo>
                    <a:lnTo>
                      <a:pt x="8" y="12"/>
                    </a:lnTo>
                    <a:lnTo>
                      <a:pt x="9" y="12"/>
                    </a:lnTo>
                    <a:lnTo>
                      <a:pt x="10" y="11"/>
                    </a:lnTo>
                    <a:lnTo>
                      <a:pt x="11" y="10"/>
                    </a:lnTo>
                    <a:lnTo>
                      <a:pt x="11" y="9"/>
                    </a:lnTo>
                    <a:lnTo>
                      <a:pt x="12" y="9"/>
                    </a:lnTo>
                    <a:lnTo>
                      <a:pt x="12" y="8"/>
                    </a:lnTo>
                    <a:lnTo>
                      <a:pt x="12" y="9"/>
                    </a:lnTo>
                    <a:lnTo>
                      <a:pt x="12" y="10"/>
                    </a:lnTo>
                    <a:lnTo>
                      <a:pt x="12" y="11"/>
                    </a:lnTo>
                    <a:lnTo>
                      <a:pt x="12" y="12"/>
                    </a:lnTo>
                    <a:lnTo>
                      <a:pt x="13" y="12"/>
                    </a:lnTo>
                    <a:lnTo>
                      <a:pt x="14" y="11"/>
                    </a:lnTo>
                    <a:lnTo>
                      <a:pt x="15" y="10"/>
                    </a:lnTo>
                    <a:lnTo>
                      <a:pt x="15" y="9"/>
                    </a:lnTo>
                    <a:lnTo>
                      <a:pt x="15" y="8"/>
                    </a:lnTo>
                    <a:lnTo>
                      <a:pt x="15" y="9"/>
                    </a:lnTo>
                    <a:lnTo>
                      <a:pt x="14" y="10"/>
                    </a:lnTo>
                    <a:lnTo>
                      <a:pt x="14" y="11"/>
                    </a:lnTo>
                    <a:lnTo>
                      <a:pt x="13" y="11"/>
                    </a:lnTo>
                    <a:lnTo>
                      <a:pt x="13" y="10"/>
                    </a:lnTo>
                    <a:lnTo>
                      <a:pt x="14" y="9"/>
                    </a:lnTo>
                    <a:lnTo>
                      <a:pt x="14" y="8"/>
                    </a:lnTo>
                    <a:lnTo>
                      <a:pt x="14" y="7"/>
                    </a:lnTo>
                    <a:lnTo>
                      <a:pt x="15" y="6"/>
                    </a:lnTo>
                    <a:lnTo>
                      <a:pt x="15" y="4"/>
                    </a:lnTo>
                    <a:lnTo>
                      <a:pt x="15" y="3"/>
                    </a:lnTo>
                    <a:lnTo>
                      <a:pt x="14" y="3"/>
                    </a:lnTo>
                    <a:lnTo>
                      <a:pt x="14" y="4"/>
                    </a:lnTo>
                    <a:lnTo>
                      <a:pt x="13" y="4"/>
                    </a:lnTo>
                    <a:lnTo>
                      <a:pt x="13" y="5"/>
                    </a:lnTo>
                    <a:lnTo>
                      <a:pt x="13" y="6"/>
                    </a:lnTo>
                    <a:lnTo>
                      <a:pt x="13" y="7"/>
                    </a:lnTo>
                    <a:lnTo>
                      <a:pt x="12" y="7"/>
                    </a:lnTo>
                    <a:lnTo>
                      <a:pt x="12" y="8"/>
                    </a:lnTo>
                    <a:lnTo>
                      <a:pt x="11" y="9"/>
                    </a:lnTo>
                    <a:lnTo>
                      <a:pt x="11" y="10"/>
                    </a:lnTo>
                    <a:lnTo>
                      <a:pt x="10" y="10"/>
                    </a:lnTo>
                    <a:lnTo>
                      <a:pt x="10" y="11"/>
                    </a:lnTo>
                    <a:lnTo>
                      <a:pt x="9" y="11"/>
                    </a:lnTo>
                    <a:lnTo>
                      <a:pt x="9" y="10"/>
                    </a:lnTo>
                    <a:lnTo>
                      <a:pt x="9" y="9"/>
                    </a:lnTo>
                    <a:lnTo>
                      <a:pt x="9" y="8"/>
                    </a:lnTo>
                    <a:lnTo>
                      <a:pt x="10" y="7"/>
                    </a:lnTo>
                    <a:lnTo>
                      <a:pt x="10" y="6"/>
                    </a:lnTo>
                    <a:lnTo>
                      <a:pt x="11" y="5"/>
                    </a:lnTo>
                    <a:lnTo>
                      <a:pt x="11" y="4"/>
                    </a:lnTo>
                    <a:lnTo>
                      <a:pt x="11" y="3"/>
                    </a:lnTo>
                    <a:lnTo>
                      <a:pt x="10" y="3"/>
                    </a:lnTo>
                    <a:lnTo>
                      <a:pt x="9" y="3"/>
                    </a:lnTo>
                    <a:lnTo>
                      <a:pt x="9" y="4"/>
                    </a:lnTo>
                    <a:lnTo>
                      <a:pt x="8" y="4"/>
                    </a:lnTo>
                    <a:lnTo>
                      <a:pt x="7" y="5"/>
                    </a:lnTo>
                    <a:lnTo>
                      <a:pt x="7" y="6"/>
                    </a:lnTo>
                    <a:lnTo>
                      <a:pt x="2" y="3"/>
                    </a:lnTo>
                    <a:lnTo>
                      <a:pt x="22" y="3"/>
                    </a:lnTo>
                    <a:lnTo>
                      <a:pt x="21" y="3"/>
                    </a:lnTo>
                    <a:lnTo>
                      <a:pt x="21" y="4"/>
                    </a:lnTo>
                    <a:lnTo>
                      <a:pt x="20" y="4"/>
                    </a:lnTo>
                    <a:lnTo>
                      <a:pt x="20" y="5"/>
                    </a:lnTo>
                    <a:lnTo>
                      <a:pt x="19" y="6"/>
                    </a:lnTo>
                    <a:lnTo>
                      <a:pt x="19" y="7"/>
                    </a:lnTo>
                    <a:lnTo>
                      <a:pt x="19" y="6"/>
                    </a:lnTo>
                    <a:lnTo>
                      <a:pt x="19" y="5"/>
                    </a:lnTo>
                    <a:lnTo>
                      <a:pt x="19" y="4"/>
                    </a:lnTo>
                    <a:lnTo>
                      <a:pt x="19" y="3"/>
                    </a:lnTo>
                    <a:lnTo>
                      <a:pt x="18" y="3"/>
                    </a:lnTo>
                    <a:lnTo>
                      <a:pt x="17" y="3"/>
                    </a:lnTo>
                    <a:lnTo>
                      <a:pt x="17" y="4"/>
                    </a:lnTo>
                    <a:lnTo>
                      <a:pt x="16" y="5"/>
                    </a:lnTo>
                    <a:lnTo>
                      <a:pt x="16" y="6"/>
                    </a:lnTo>
                    <a:lnTo>
                      <a:pt x="16" y="5"/>
                    </a:lnTo>
                    <a:lnTo>
                      <a:pt x="17" y="5"/>
                    </a:lnTo>
                    <a:lnTo>
                      <a:pt x="17" y="4"/>
                    </a:lnTo>
                    <a:lnTo>
                      <a:pt x="18" y="4"/>
                    </a:lnTo>
                    <a:lnTo>
                      <a:pt x="18" y="5"/>
                    </a:lnTo>
                    <a:lnTo>
                      <a:pt x="17" y="5"/>
                    </a:lnTo>
                    <a:lnTo>
                      <a:pt x="17" y="6"/>
                    </a:lnTo>
                    <a:lnTo>
                      <a:pt x="17" y="7"/>
                    </a:lnTo>
                    <a:lnTo>
                      <a:pt x="17" y="8"/>
                    </a:lnTo>
                    <a:lnTo>
                      <a:pt x="16" y="9"/>
                    </a:lnTo>
                    <a:lnTo>
                      <a:pt x="16" y="11"/>
                    </a:lnTo>
                    <a:lnTo>
                      <a:pt x="16" y="12"/>
                    </a:lnTo>
                    <a:lnTo>
                      <a:pt x="17" y="12"/>
                    </a:lnTo>
                    <a:lnTo>
                      <a:pt x="17" y="11"/>
                    </a:lnTo>
                    <a:lnTo>
                      <a:pt x="17" y="10"/>
                    </a:lnTo>
                    <a:lnTo>
                      <a:pt x="18" y="10"/>
                    </a:lnTo>
                    <a:lnTo>
                      <a:pt x="18" y="9"/>
                    </a:lnTo>
                    <a:lnTo>
                      <a:pt x="18" y="8"/>
                    </a:lnTo>
                    <a:lnTo>
                      <a:pt x="19" y="7"/>
                    </a:lnTo>
                    <a:lnTo>
                      <a:pt x="19" y="6"/>
                    </a:lnTo>
                    <a:lnTo>
                      <a:pt x="20" y="5"/>
                    </a:lnTo>
                    <a:lnTo>
                      <a:pt x="21" y="4"/>
                    </a:lnTo>
                    <a:lnTo>
                      <a:pt x="22" y="4"/>
                    </a:lnTo>
                    <a:lnTo>
                      <a:pt x="22" y="5"/>
                    </a:lnTo>
                    <a:lnTo>
                      <a:pt x="21" y="6"/>
                    </a:lnTo>
                    <a:lnTo>
                      <a:pt x="21" y="7"/>
                    </a:lnTo>
                    <a:lnTo>
                      <a:pt x="21" y="8"/>
                    </a:lnTo>
                    <a:lnTo>
                      <a:pt x="21" y="9"/>
                    </a:lnTo>
                    <a:lnTo>
                      <a:pt x="20" y="10"/>
                    </a:lnTo>
                    <a:lnTo>
                      <a:pt x="20" y="11"/>
                    </a:lnTo>
                    <a:lnTo>
                      <a:pt x="21" y="12"/>
                    </a:lnTo>
                    <a:lnTo>
                      <a:pt x="22" y="11"/>
                    </a:lnTo>
                    <a:lnTo>
                      <a:pt x="23" y="11"/>
                    </a:lnTo>
                    <a:lnTo>
                      <a:pt x="23" y="10"/>
                    </a:lnTo>
                    <a:lnTo>
                      <a:pt x="24" y="9"/>
                    </a:lnTo>
                    <a:lnTo>
                      <a:pt x="24" y="8"/>
                    </a:lnTo>
                    <a:lnTo>
                      <a:pt x="24" y="9"/>
                    </a:lnTo>
                    <a:lnTo>
                      <a:pt x="23" y="9"/>
                    </a:lnTo>
                    <a:lnTo>
                      <a:pt x="22" y="10"/>
                    </a:lnTo>
                    <a:lnTo>
                      <a:pt x="22" y="11"/>
                    </a:lnTo>
                    <a:lnTo>
                      <a:pt x="22" y="10"/>
                    </a:lnTo>
                    <a:lnTo>
                      <a:pt x="22" y="9"/>
                    </a:lnTo>
                    <a:lnTo>
                      <a:pt x="22" y="8"/>
                    </a:lnTo>
                    <a:lnTo>
                      <a:pt x="23" y="7"/>
                    </a:lnTo>
                    <a:lnTo>
                      <a:pt x="23" y="6"/>
                    </a:lnTo>
                    <a:lnTo>
                      <a:pt x="24" y="5"/>
                    </a:lnTo>
                    <a:lnTo>
                      <a:pt x="24" y="4"/>
                    </a:lnTo>
                    <a:lnTo>
                      <a:pt x="23" y="3"/>
                    </a:lnTo>
                    <a:lnTo>
                      <a:pt x="22" y="3"/>
                    </a:ln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2" name="Freeform 1063">
                <a:extLst>
                  <a:ext uri="{FF2B5EF4-FFF2-40B4-BE49-F238E27FC236}">
                    <a16:creationId xmlns:a16="http://schemas.microsoft.com/office/drawing/2014/main" id="{0C737C13-D101-4646-9F01-A17641346989}"/>
                  </a:ext>
                </a:extLst>
              </p:cNvPr>
              <p:cNvSpPr>
                <a:spLocks/>
              </p:cNvSpPr>
              <p:nvPr/>
            </p:nvSpPr>
            <p:spPr bwMode="auto">
              <a:xfrm>
                <a:off x="2503" y="1924"/>
                <a:ext cx="5" cy="5"/>
              </a:xfrm>
              <a:custGeom>
                <a:avLst/>
                <a:gdLst>
                  <a:gd name="T0" fmla="*/ 2 w 5"/>
                  <a:gd name="T1" fmla="*/ 4 h 5"/>
                  <a:gd name="T2" fmla="*/ 2 w 5"/>
                  <a:gd name="T3" fmla="*/ 4 h 5"/>
                  <a:gd name="T4" fmla="*/ 2 w 5"/>
                  <a:gd name="T5" fmla="*/ 5 h 5"/>
                  <a:gd name="T6" fmla="*/ 2 w 5"/>
                  <a:gd name="T7" fmla="*/ 5 h 5"/>
                  <a:gd name="T8" fmla="*/ 1 w 5"/>
                  <a:gd name="T9" fmla="*/ 5 h 5"/>
                  <a:gd name="T10" fmla="*/ 1 w 5"/>
                  <a:gd name="T11" fmla="*/ 5 h 5"/>
                  <a:gd name="T12" fmla="*/ 1 w 5"/>
                  <a:gd name="T13" fmla="*/ 5 h 5"/>
                  <a:gd name="T14" fmla="*/ 1 w 5"/>
                  <a:gd name="T15" fmla="*/ 4 h 5"/>
                  <a:gd name="T16" fmla="*/ 1 w 5"/>
                  <a:gd name="T17" fmla="*/ 4 h 5"/>
                  <a:gd name="T18" fmla="*/ 0 w 5"/>
                  <a:gd name="T19" fmla="*/ 4 h 5"/>
                  <a:gd name="T20" fmla="*/ 0 w 5"/>
                  <a:gd name="T21" fmla="*/ 4 h 5"/>
                  <a:gd name="T22" fmla="*/ 0 w 5"/>
                  <a:gd name="T23" fmla="*/ 4 h 5"/>
                  <a:gd name="T24" fmla="*/ 0 w 5"/>
                  <a:gd name="T25" fmla="*/ 3 h 5"/>
                  <a:gd name="T26" fmla="*/ 0 w 5"/>
                  <a:gd name="T27" fmla="*/ 3 h 5"/>
                  <a:gd name="T28" fmla="*/ 0 w 5"/>
                  <a:gd name="T29" fmla="*/ 3 h 5"/>
                  <a:gd name="T30" fmla="*/ 0 w 5"/>
                  <a:gd name="T31" fmla="*/ 3 h 5"/>
                  <a:gd name="T32" fmla="*/ 0 w 5"/>
                  <a:gd name="T33" fmla="*/ 3 h 5"/>
                  <a:gd name="T34" fmla="*/ 3 w 5"/>
                  <a:gd name="T35" fmla="*/ 0 h 5"/>
                  <a:gd name="T36" fmla="*/ 4 w 5"/>
                  <a:gd name="T37" fmla="*/ 0 h 5"/>
                  <a:gd name="T38" fmla="*/ 1 w 5"/>
                  <a:gd name="T39" fmla="*/ 3 h 5"/>
                  <a:gd name="T40" fmla="*/ 1 w 5"/>
                  <a:gd name="T41" fmla="*/ 4 h 5"/>
                  <a:gd name="T42" fmla="*/ 4 w 5"/>
                  <a:gd name="T43" fmla="*/ 0 h 5"/>
                  <a:gd name="T44" fmla="*/ 5 w 5"/>
                  <a:gd name="T45" fmla="*/ 1 h 5"/>
                  <a:gd name="T46" fmla="*/ 2 w 5"/>
                  <a:gd name="T47" fmla="*/ 4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2" y="4"/>
                    </a:moveTo>
                    <a:lnTo>
                      <a:pt x="2" y="4"/>
                    </a:lnTo>
                    <a:lnTo>
                      <a:pt x="2" y="5"/>
                    </a:lnTo>
                    <a:lnTo>
                      <a:pt x="1" y="5"/>
                    </a:lnTo>
                    <a:lnTo>
                      <a:pt x="1" y="4"/>
                    </a:lnTo>
                    <a:lnTo>
                      <a:pt x="0" y="4"/>
                    </a:lnTo>
                    <a:lnTo>
                      <a:pt x="0" y="3"/>
                    </a:lnTo>
                    <a:lnTo>
                      <a:pt x="3" y="0"/>
                    </a:lnTo>
                    <a:lnTo>
                      <a:pt x="4" y="0"/>
                    </a:lnTo>
                    <a:lnTo>
                      <a:pt x="1" y="3"/>
                    </a:lnTo>
                    <a:lnTo>
                      <a:pt x="1" y="4"/>
                    </a:lnTo>
                    <a:lnTo>
                      <a:pt x="4" y="0"/>
                    </a:lnTo>
                    <a:lnTo>
                      <a:pt x="5" y="1"/>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3" name="Freeform 1064">
                <a:extLst>
                  <a:ext uri="{FF2B5EF4-FFF2-40B4-BE49-F238E27FC236}">
                    <a16:creationId xmlns:a16="http://schemas.microsoft.com/office/drawing/2014/main" id="{F01310C3-B793-4EE3-9F7D-F47F2AC7B474}"/>
                  </a:ext>
                </a:extLst>
              </p:cNvPr>
              <p:cNvSpPr>
                <a:spLocks/>
              </p:cNvSpPr>
              <p:nvPr/>
            </p:nvSpPr>
            <p:spPr bwMode="auto">
              <a:xfrm>
                <a:off x="2505" y="1926"/>
                <a:ext cx="5" cy="5"/>
              </a:xfrm>
              <a:custGeom>
                <a:avLst/>
                <a:gdLst>
                  <a:gd name="T0" fmla="*/ 3 w 5"/>
                  <a:gd name="T1" fmla="*/ 0 h 5"/>
                  <a:gd name="T2" fmla="*/ 3 w 5"/>
                  <a:gd name="T3" fmla="*/ 0 h 5"/>
                  <a:gd name="T4" fmla="*/ 3 w 5"/>
                  <a:gd name="T5" fmla="*/ 0 h 5"/>
                  <a:gd name="T6" fmla="*/ 3 w 5"/>
                  <a:gd name="T7" fmla="*/ 0 h 5"/>
                  <a:gd name="T8" fmla="*/ 3 w 5"/>
                  <a:gd name="T9" fmla="*/ 0 h 5"/>
                  <a:gd name="T10" fmla="*/ 4 w 5"/>
                  <a:gd name="T11" fmla="*/ 0 h 5"/>
                  <a:gd name="T12" fmla="*/ 4 w 5"/>
                  <a:gd name="T13" fmla="*/ 0 h 5"/>
                  <a:gd name="T14" fmla="*/ 4 w 5"/>
                  <a:gd name="T15" fmla="*/ 0 h 5"/>
                  <a:gd name="T16" fmla="*/ 4 w 5"/>
                  <a:gd name="T17" fmla="*/ 0 h 5"/>
                  <a:gd name="T18" fmla="*/ 4 w 5"/>
                  <a:gd name="T19" fmla="*/ 1 h 5"/>
                  <a:gd name="T20" fmla="*/ 5 w 5"/>
                  <a:gd name="T21" fmla="*/ 1 h 5"/>
                  <a:gd name="T22" fmla="*/ 5 w 5"/>
                  <a:gd name="T23" fmla="*/ 1 h 5"/>
                  <a:gd name="T24" fmla="*/ 5 w 5"/>
                  <a:gd name="T25" fmla="*/ 1 h 5"/>
                  <a:gd name="T26" fmla="*/ 5 w 5"/>
                  <a:gd name="T27" fmla="*/ 2 h 5"/>
                  <a:gd name="T28" fmla="*/ 5 w 5"/>
                  <a:gd name="T29" fmla="*/ 2 h 5"/>
                  <a:gd name="T30" fmla="*/ 5 w 5"/>
                  <a:gd name="T31" fmla="*/ 2 h 5"/>
                  <a:gd name="T32" fmla="*/ 4 w 5"/>
                  <a:gd name="T33" fmla="*/ 2 h 5"/>
                  <a:gd name="T34" fmla="*/ 2 w 5"/>
                  <a:gd name="T35" fmla="*/ 5 h 5"/>
                  <a:gd name="T36" fmla="*/ 1 w 5"/>
                  <a:gd name="T37" fmla="*/ 4 h 5"/>
                  <a:gd name="T38" fmla="*/ 4 w 5"/>
                  <a:gd name="T39" fmla="*/ 1 h 5"/>
                  <a:gd name="T40" fmla="*/ 3 w 5"/>
                  <a:gd name="T41" fmla="*/ 1 h 5"/>
                  <a:gd name="T42" fmla="*/ 1 w 5"/>
                  <a:gd name="T43" fmla="*/ 4 h 5"/>
                  <a:gd name="T44" fmla="*/ 0 w 5"/>
                  <a:gd name="T45" fmla="*/ 3 h 5"/>
                  <a:gd name="T46" fmla="*/ 3 w 5"/>
                  <a:gd name="T47" fmla="*/ 0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3" y="0"/>
                    </a:moveTo>
                    <a:lnTo>
                      <a:pt x="3" y="0"/>
                    </a:lnTo>
                    <a:lnTo>
                      <a:pt x="4" y="0"/>
                    </a:lnTo>
                    <a:lnTo>
                      <a:pt x="4" y="1"/>
                    </a:lnTo>
                    <a:lnTo>
                      <a:pt x="5" y="1"/>
                    </a:lnTo>
                    <a:lnTo>
                      <a:pt x="5" y="2"/>
                    </a:lnTo>
                    <a:lnTo>
                      <a:pt x="4" y="2"/>
                    </a:lnTo>
                    <a:lnTo>
                      <a:pt x="2" y="5"/>
                    </a:lnTo>
                    <a:lnTo>
                      <a:pt x="1" y="4"/>
                    </a:lnTo>
                    <a:lnTo>
                      <a:pt x="4" y="1"/>
                    </a:lnTo>
                    <a:lnTo>
                      <a:pt x="3" y="1"/>
                    </a:lnTo>
                    <a:lnTo>
                      <a:pt x="1" y="4"/>
                    </a:lnTo>
                    <a:lnTo>
                      <a:pt x="0" y="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4" name="Freeform 1065">
                <a:extLst>
                  <a:ext uri="{FF2B5EF4-FFF2-40B4-BE49-F238E27FC236}">
                    <a16:creationId xmlns:a16="http://schemas.microsoft.com/office/drawing/2014/main" id="{0B174559-F4A5-40C6-877B-7A84FA57BA4B}"/>
                  </a:ext>
                </a:extLst>
              </p:cNvPr>
              <p:cNvSpPr>
                <a:spLocks/>
              </p:cNvSpPr>
              <p:nvPr/>
            </p:nvSpPr>
            <p:spPr bwMode="auto">
              <a:xfrm>
                <a:off x="2507" y="1930"/>
                <a:ext cx="5" cy="5"/>
              </a:xfrm>
              <a:custGeom>
                <a:avLst/>
                <a:gdLst>
                  <a:gd name="T0" fmla="*/ 5 w 5"/>
                  <a:gd name="T1" fmla="*/ 2 h 5"/>
                  <a:gd name="T2" fmla="*/ 5 w 5"/>
                  <a:gd name="T3" fmla="*/ 3 h 5"/>
                  <a:gd name="T4" fmla="*/ 5 w 5"/>
                  <a:gd name="T5" fmla="*/ 3 h 5"/>
                  <a:gd name="T6" fmla="*/ 5 w 5"/>
                  <a:gd name="T7" fmla="*/ 3 h 5"/>
                  <a:gd name="T8" fmla="*/ 5 w 5"/>
                  <a:gd name="T9" fmla="*/ 3 h 5"/>
                  <a:gd name="T10" fmla="*/ 5 w 5"/>
                  <a:gd name="T11" fmla="*/ 4 h 5"/>
                  <a:gd name="T12" fmla="*/ 5 w 5"/>
                  <a:gd name="T13" fmla="*/ 4 h 5"/>
                  <a:gd name="T14" fmla="*/ 5 w 5"/>
                  <a:gd name="T15" fmla="*/ 4 h 5"/>
                  <a:gd name="T16" fmla="*/ 5 w 5"/>
                  <a:gd name="T17" fmla="*/ 4 h 5"/>
                  <a:gd name="T18" fmla="*/ 4 w 5"/>
                  <a:gd name="T19" fmla="*/ 4 h 5"/>
                  <a:gd name="T20" fmla="*/ 4 w 5"/>
                  <a:gd name="T21" fmla="*/ 5 h 5"/>
                  <a:gd name="T22" fmla="*/ 4 w 5"/>
                  <a:gd name="T23" fmla="*/ 5 h 5"/>
                  <a:gd name="T24" fmla="*/ 4 w 5"/>
                  <a:gd name="T25" fmla="*/ 5 h 5"/>
                  <a:gd name="T26" fmla="*/ 3 w 5"/>
                  <a:gd name="T27" fmla="*/ 5 h 5"/>
                  <a:gd name="T28" fmla="*/ 3 w 5"/>
                  <a:gd name="T29" fmla="*/ 5 h 5"/>
                  <a:gd name="T30" fmla="*/ 3 w 5"/>
                  <a:gd name="T31" fmla="*/ 5 h 5"/>
                  <a:gd name="T32" fmla="*/ 3 w 5"/>
                  <a:gd name="T33" fmla="*/ 4 h 5"/>
                  <a:gd name="T34" fmla="*/ 0 w 5"/>
                  <a:gd name="T35" fmla="*/ 2 h 5"/>
                  <a:gd name="T36" fmla="*/ 0 w 5"/>
                  <a:gd name="T37" fmla="*/ 1 h 5"/>
                  <a:gd name="T38" fmla="*/ 4 w 5"/>
                  <a:gd name="T39" fmla="*/ 3 h 5"/>
                  <a:gd name="T40" fmla="*/ 4 w 5"/>
                  <a:gd name="T41" fmla="*/ 3 h 5"/>
                  <a:gd name="T42" fmla="*/ 1 w 5"/>
                  <a:gd name="T43" fmla="*/ 0 h 5"/>
                  <a:gd name="T44" fmla="*/ 2 w 5"/>
                  <a:gd name="T45" fmla="*/ 0 h 5"/>
                  <a:gd name="T46" fmla="*/ 5 w 5"/>
                  <a:gd name="T47" fmla="*/ 2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5" y="2"/>
                    </a:moveTo>
                    <a:lnTo>
                      <a:pt x="5" y="3"/>
                    </a:lnTo>
                    <a:lnTo>
                      <a:pt x="5" y="4"/>
                    </a:lnTo>
                    <a:lnTo>
                      <a:pt x="4" y="4"/>
                    </a:lnTo>
                    <a:lnTo>
                      <a:pt x="4" y="5"/>
                    </a:lnTo>
                    <a:lnTo>
                      <a:pt x="3" y="5"/>
                    </a:lnTo>
                    <a:lnTo>
                      <a:pt x="3" y="4"/>
                    </a:lnTo>
                    <a:lnTo>
                      <a:pt x="0" y="2"/>
                    </a:lnTo>
                    <a:lnTo>
                      <a:pt x="0" y="1"/>
                    </a:lnTo>
                    <a:lnTo>
                      <a:pt x="4" y="3"/>
                    </a:lnTo>
                    <a:lnTo>
                      <a:pt x="1" y="0"/>
                    </a:lnTo>
                    <a:lnTo>
                      <a:pt x="2" y="0"/>
                    </a:ln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5" name="Freeform 1066">
                <a:extLst>
                  <a:ext uri="{FF2B5EF4-FFF2-40B4-BE49-F238E27FC236}">
                    <a16:creationId xmlns:a16="http://schemas.microsoft.com/office/drawing/2014/main" id="{897DCDC0-0423-4AC8-8840-AADE949A131B}"/>
                  </a:ext>
                </a:extLst>
              </p:cNvPr>
              <p:cNvSpPr>
                <a:spLocks/>
              </p:cNvSpPr>
              <p:nvPr/>
            </p:nvSpPr>
            <p:spPr bwMode="auto">
              <a:xfrm>
                <a:off x="2509" y="1928"/>
                <a:ext cx="5" cy="5"/>
              </a:xfrm>
              <a:custGeom>
                <a:avLst/>
                <a:gdLst>
                  <a:gd name="T0" fmla="*/ 1 w 5"/>
                  <a:gd name="T1" fmla="*/ 2 h 5"/>
                  <a:gd name="T2" fmla="*/ 0 w 5"/>
                  <a:gd name="T3" fmla="*/ 2 h 5"/>
                  <a:gd name="T4" fmla="*/ 0 w 5"/>
                  <a:gd name="T5" fmla="*/ 2 h 5"/>
                  <a:gd name="T6" fmla="*/ 0 w 5"/>
                  <a:gd name="T7" fmla="*/ 2 h 5"/>
                  <a:gd name="T8" fmla="*/ 0 w 5"/>
                  <a:gd name="T9" fmla="*/ 1 h 5"/>
                  <a:gd name="T10" fmla="*/ 0 w 5"/>
                  <a:gd name="T11" fmla="*/ 1 h 5"/>
                  <a:gd name="T12" fmla="*/ 0 w 5"/>
                  <a:gd name="T13" fmla="*/ 1 h 5"/>
                  <a:gd name="T14" fmla="*/ 0 w 5"/>
                  <a:gd name="T15" fmla="*/ 1 h 5"/>
                  <a:gd name="T16" fmla="*/ 1 w 5"/>
                  <a:gd name="T17" fmla="*/ 0 h 5"/>
                  <a:gd name="T18" fmla="*/ 1 w 5"/>
                  <a:gd name="T19" fmla="*/ 0 h 5"/>
                  <a:gd name="T20" fmla="*/ 1 w 5"/>
                  <a:gd name="T21" fmla="*/ 0 h 5"/>
                  <a:gd name="T22" fmla="*/ 1 w 5"/>
                  <a:gd name="T23" fmla="*/ 0 h 5"/>
                  <a:gd name="T24" fmla="*/ 1 w 5"/>
                  <a:gd name="T25" fmla="*/ 0 h 5"/>
                  <a:gd name="T26" fmla="*/ 2 w 5"/>
                  <a:gd name="T27" fmla="*/ 0 h 5"/>
                  <a:gd name="T28" fmla="*/ 2 w 5"/>
                  <a:gd name="T29" fmla="*/ 0 h 5"/>
                  <a:gd name="T30" fmla="*/ 2 w 5"/>
                  <a:gd name="T31" fmla="*/ 0 h 5"/>
                  <a:gd name="T32" fmla="*/ 3 w 5"/>
                  <a:gd name="T33" fmla="*/ 0 h 5"/>
                  <a:gd name="T34" fmla="*/ 5 w 5"/>
                  <a:gd name="T35" fmla="*/ 3 h 5"/>
                  <a:gd name="T36" fmla="*/ 5 w 5"/>
                  <a:gd name="T37" fmla="*/ 4 h 5"/>
                  <a:gd name="T38" fmla="*/ 2 w 5"/>
                  <a:gd name="T39" fmla="*/ 1 h 5"/>
                  <a:gd name="T40" fmla="*/ 1 w 5"/>
                  <a:gd name="T41" fmla="*/ 1 h 5"/>
                  <a:gd name="T42" fmla="*/ 4 w 5"/>
                  <a:gd name="T43" fmla="*/ 4 h 5"/>
                  <a:gd name="T44" fmla="*/ 4 w 5"/>
                  <a:gd name="T45" fmla="*/ 5 h 5"/>
                  <a:gd name="T46" fmla="*/ 1 w 5"/>
                  <a:gd name="T47" fmla="*/ 2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1" y="2"/>
                    </a:moveTo>
                    <a:lnTo>
                      <a:pt x="0" y="2"/>
                    </a:lnTo>
                    <a:lnTo>
                      <a:pt x="0" y="1"/>
                    </a:lnTo>
                    <a:lnTo>
                      <a:pt x="1" y="0"/>
                    </a:lnTo>
                    <a:lnTo>
                      <a:pt x="2" y="0"/>
                    </a:lnTo>
                    <a:lnTo>
                      <a:pt x="3" y="0"/>
                    </a:lnTo>
                    <a:lnTo>
                      <a:pt x="5" y="3"/>
                    </a:lnTo>
                    <a:lnTo>
                      <a:pt x="5" y="4"/>
                    </a:lnTo>
                    <a:lnTo>
                      <a:pt x="2" y="1"/>
                    </a:lnTo>
                    <a:lnTo>
                      <a:pt x="1" y="1"/>
                    </a:lnTo>
                    <a:lnTo>
                      <a:pt x="4" y="4"/>
                    </a:lnTo>
                    <a:lnTo>
                      <a:pt x="4" y="5"/>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6" name="Freeform 1067">
                <a:extLst>
                  <a:ext uri="{FF2B5EF4-FFF2-40B4-BE49-F238E27FC236}">
                    <a16:creationId xmlns:a16="http://schemas.microsoft.com/office/drawing/2014/main" id="{4B8A0BE4-7C15-42BA-B42A-1F4EDAFDA511}"/>
                  </a:ext>
                </a:extLst>
              </p:cNvPr>
              <p:cNvSpPr>
                <a:spLocks/>
              </p:cNvSpPr>
              <p:nvPr/>
            </p:nvSpPr>
            <p:spPr bwMode="auto">
              <a:xfrm>
                <a:off x="2511" y="1923"/>
                <a:ext cx="5" cy="5"/>
              </a:xfrm>
              <a:custGeom>
                <a:avLst/>
                <a:gdLst>
                  <a:gd name="T0" fmla="*/ 2 w 5"/>
                  <a:gd name="T1" fmla="*/ 5 h 5"/>
                  <a:gd name="T2" fmla="*/ 2 w 5"/>
                  <a:gd name="T3" fmla="*/ 5 h 5"/>
                  <a:gd name="T4" fmla="*/ 2 w 5"/>
                  <a:gd name="T5" fmla="*/ 5 h 5"/>
                  <a:gd name="T6" fmla="*/ 2 w 5"/>
                  <a:gd name="T7" fmla="*/ 5 h 5"/>
                  <a:gd name="T8" fmla="*/ 1 w 5"/>
                  <a:gd name="T9" fmla="*/ 5 h 5"/>
                  <a:gd name="T10" fmla="*/ 1 w 5"/>
                  <a:gd name="T11" fmla="*/ 5 h 5"/>
                  <a:gd name="T12" fmla="*/ 1 w 5"/>
                  <a:gd name="T13" fmla="*/ 5 h 5"/>
                  <a:gd name="T14" fmla="*/ 1 w 5"/>
                  <a:gd name="T15" fmla="*/ 5 h 5"/>
                  <a:gd name="T16" fmla="*/ 1 w 5"/>
                  <a:gd name="T17" fmla="*/ 5 h 5"/>
                  <a:gd name="T18" fmla="*/ 1 w 5"/>
                  <a:gd name="T19" fmla="*/ 5 h 5"/>
                  <a:gd name="T20" fmla="*/ 0 w 5"/>
                  <a:gd name="T21" fmla="*/ 5 h 5"/>
                  <a:gd name="T22" fmla="*/ 0 w 5"/>
                  <a:gd name="T23" fmla="*/ 5 h 5"/>
                  <a:gd name="T24" fmla="*/ 0 w 5"/>
                  <a:gd name="T25" fmla="*/ 4 h 5"/>
                  <a:gd name="T26" fmla="*/ 0 w 5"/>
                  <a:gd name="T27" fmla="*/ 4 h 5"/>
                  <a:gd name="T28" fmla="*/ 0 w 5"/>
                  <a:gd name="T29" fmla="*/ 4 h 5"/>
                  <a:gd name="T30" fmla="*/ 1 w 5"/>
                  <a:gd name="T31" fmla="*/ 4 h 5"/>
                  <a:gd name="T32" fmla="*/ 1 w 5"/>
                  <a:gd name="T33" fmla="*/ 3 h 5"/>
                  <a:gd name="T34" fmla="*/ 3 w 5"/>
                  <a:gd name="T35" fmla="*/ 0 h 5"/>
                  <a:gd name="T36" fmla="*/ 4 w 5"/>
                  <a:gd name="T37" fmla="*/ 1 h 5"/>
                  <a:gd name="T38" fmla="*/ 1 w 5"/>
                  <a:gd name="T39" fmla="*/ 4 h 5"/>
                  <a:gd name="T40" fmla="*/ 2 w 5"/>
                  <a:gd name="T41" fmla="*/ 4 h 5"/>
                  <a:gd name="T42" fmla="*/ 4 w 5"/>
                  <a:gd name="T43" fmla="*/ 1 h 5"/>
                  <a:gd name="T44" fmla="*/ 5 w 5"/>
                  <a:gd name="T45" fmla="*/ 2 h 5"/>
                  <a:gd name="T46" fmla="*/ 2 w 5"/>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2" y="5"/>
                    </a:moveTo>
                    <a:lnTo>
                      <a:pt x="2" y="5"/>
                    </a:lnTo>
                    <a:lnTo>
                      <a:pt x="1" y="5"/>
                    </a:lnTo>
                    <a:lnTo>
                      <a:pt x="0" y="5"/>
                    </a:lnTo>
                    <a:lnTo>
                      <a:pt x="0" y="4"/>
                    </a:lnTo>
                    <a:lnTo>
                      <a:pt x="1" y="4"/>
                    </a:lnTo>
                    <a:lnTo>
                      <a:pt x="1" y="3"/>
                    </a:lnTo>
                    <a:lnTo>
                      <a:pt x="3" y="0"/>
                    </a:lnTo>
                    <a:lnTo>
                      <a:pt x="4" y="1"/>
                    </a:lnTo>
                    <a:lnTo>
                      <a:pt x="1" y="4"/>
                    </a:lnTo>
                    <a:lnTo>
                      <a:pt x="2" y="4"/>
                    </a:lnTo>
                    <a:lnTo>
                      <a:pt x="4" y="1"/>
                    </a:lnTo>
                    <a:lnTo>
                      <a:pt x="5" y="2"/>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7" name="Freeform 1068">
                <a:extLst>
                  <a:ext uri="{FF2B5EF4-FFF2-40B4-BE49-F238E27FC236}">
                    <a16:creationId xmlns:a16="http://schemas.microsoft.com/office/drawing/2014/main" id="{FA1F83E6-D200-4EA6-8C59-D7FE37A5F609}"/>
                  </a:ext>
                </a:extLst>
              </p:cNvPr>
              <p:cNvSpPr>
                <a:spLocks/>
              </p:cNvSpPr>
              <p:nvPr/>
            </p:nvSpPr>
            <p:spPr bwMode="auto">
              <a:xfrm>
                <a:off x="2513" y="1926"/>
                <a:ext cx="5" cy="5"/>
              </a:xfrm>
              <a:custGeom>
                <a:avLst/>
                <a:gdLst>
                  <a:gd name="T0" fmla="*/ 3 w 5"/>
                  <a:gd name="T1" fmla="*/ 0 h 5"/>
                  <a:gd name="T2" fmla="*/ 3 w 5"/>
                  <a:gd name="T3" fmla="*/ 0 h 5"/>
                  <a:gd name="T4" fmla="*/ 3 w 5"/>
                  <a:gd name="T5" fmla="*/ 0 h 5"/>
                  <a:gd name="T6" fmla="*/ 3 w 5"/>
                  <a:gd name="T7" fmla="*/ 0 h 5"/>
                  <a:gd name="T8" fmla="*/ 3 w 5"/>
                  <a:gd name="T9" fmla="*/ 0 h 5"/>
                  <a:gd name="T10" fmla="*/ 4 w 5"/>
                  <a:gd name="T11" fmla="*/ 0 h 5"/>
                  <a:gd name="T12" fmla="*/ 4 w 5"/>
                  <a:gd name="T13" fmla="*/ 0 h 5"/>
                  <a:gd name="T14" fmla="*/ 4 w 5"/>
                  <a:gd name="T15" fmla="*/ 0 h 5"/>
                  <a:gd name="T16" fmla="*/ 4 w 5"/>
                  <a:gd name="T17" fmla="*/ 0 h 5"/>
                  <a:gd name="T18" fmla="*/ 4 w 5"/>
                  <a:gd name="T19" fmla="*/ 0 h 5"/>
                  <a:gd name="T20" fmla="*/ 5 w 5"/>
                  <a:gd name="T21" fmla="*/ 1 h 5"/>
                  <a:gd name="T22" fmla="*/ 5 w 5"/>
                  <a:gd name="T23" fmla="*/ 1 h 5"/>
                  <a:gd name="T24" fmla="*/ 5 w 5"/>
                  <a:gd name="T25" fmla="*/ 1 h 5"/>
                  <a:gd name="T26" fmla="*/ 5 w 5"/>
                  <a:gd name="T27" fmla="*/ 1 h 5"/>
                  <a:gd name="T28" fmla="*/ 5 w 5"/>
                  <a:gd name="T29" fmla="*/ 2 h 5"/>
                  <a:gd name="T30" fmla="*/ 4 w 5"/>
                  <a:gd name="T31" fmla="*/ 2 h 5"/>
                  <a:gd name="T32" fmla="*/ 4 w 5"/>
                  <a:gd name="T33" fmla="*/ 2 h 5"/>
                  <a:gd name="T34" fmla="*/ 2 w 5"/>
                  <a:gd name="T35" fmla="*/ 5 h 5"/>
                  <a:gd name="T36" fmla="*/ 1 w 5"/>
                  <a:gd name="T37" fmla="*/ 4 h 5"/>
                  <a:gd name="T38" fmla="*/ 4 w 5"/>
                  <a:gd name="T39" fmla="*/ 1 h 5"/>
                  <a:gd name="T40" fmla="*/ 3 w 5"/>
                  <a:gd name="T41" fmla="*/ 1 h 5"/>
                  <a:gd name="T42" fmla="*/ 1 w 5"/>
                  <a:gd name="T43" fmla="*/ 4 h 5"/>
                  <a:gd name="T44" fmla="*/ 0 w 5"/>
                  <a:gd name="T45" fmla="*/ 3 h 5"/>
                  <a:gd name="T46" fmla="*/ 3 w 5"/>
                  <a:gd name="T47" fmla="*/ 0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3" y="0"/>
                    </a:moveTo>
                    <a:lnTo>
                      <a:pt x="3" y="0"/>
                    </a:lnTo>
                    <a:lnTo>
                      <a:pt x="4" y="0"/>
                    </a:lnTo>
                    <a:lnTo>
                      <a:pt x="5" y="1"/>
                    </a:lnTo>
                    <a:lnTo>
                      <a:pt x="5" y="2"/>
                    </a:lnTo>
                    <a:lnTo>
                      <a:pt x="4" y="2"/>
                    </a:lnTo>
                    <a:lnTo>
                      <a:pt x="2" y="5"/>
                    </a:lnTo>
                    <a:lnTo>
                      <a:pt x="1" y="4"/>
                    </a:lnTo>
                    <a:lnTo>
                      <a:pt x="4" y="1"/>
                    </a:lnTo>
                    <a:lnTo>
                      <a:pt x="3" y="1"/>
                    </a:lnTo>
                    <a:lnTo>
                      <a:pt x="1" y="4"/>
                    </a:lnTo>
                    <a:lnTo>
                      <a:pt x="0" y="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8" name="Freeform 1069">
                <a:extLst>
                  <a:ext uri="{FF2B5EF4-FFF2-40B4-BE49-F238E27FC236}">
                    <a16:creationId xmlns:a16="http://schemas.microsoft.com/office/drawing/2014/main" id="{1CAA273B-1ED5-4420-859A-6E2F72BFB81F}"/>
                  </a:ext>
                </a:extLst>
              </p:cNvPr>
              <p:cNvSpPr>
                <a:spLocks/>
              </p:cNvSpPr>
              <p:nvPr/>
            </p:nvSpPr>
            <p:spPr bwMode="auto">
              <a:xfrm>
                <a:off x="2507" y="1921"/>
                <a:ext cx="5" cy="6"/>
              </a:xfrm>
              <a:custGeom>
                <a:avLst/>
                <a:gdLst>
                  <a:gd name="T0" fmla="*/ 4 w 5"/>
                  <a:gd name="T1" fmla="*/ 3 h 6"/>
                  <a:gd name="T2" fmla="*/ 5 w 5"/>
                  <a:gd name="T3" fmla="*/ 4 h 6"/>
                  <a:gd name="T4" fmla="*/ 5 w 5"/>
                  <a:gd name="T5" fmla="*/ 4 h 6"/>
                  <a:gd name="T6" fmla="*/ 5 w 5"/>
                  <a:gd name="T7" fmla="*/ 4 h 6"/>
                  <a:gd name="T8" fmla="*/ 5 w 5"/>
                  <a:gd name="T9" fmla="*/ 4 h 6"/>
                  <a:gd name="T10" fmla="*/ 5 w 5"/>
                  <a:gd name="T11" fmla="*/ 4 h 6"/>
                  <a:gd name="T12" fmla="*/ 5 w 5"/>
                  <a:gd name="T13" fmla="*/ 5 h 6"/>
                  <a:gd name="T14" fmla="*/ 5 w 5"/>
                  <a:gd name="T15" fmla="*/ 5 h 6"/>
                  <a:gd name="T16" fmla="*/ 5 w 5"/>
                  <a:gd name="T17" fmla="*/ 5 h 6"/>
                  <a:gd name="T18" fmla="*/ 4 w 5"/>
                  <a:gd name="T19" fmla="*/ 5 h 6"/>
                  <a:gd name="T20" fmla="*/ 4 w 5"/>
                  <a:gd name="T21" fmla="*/ 5 h 6"/>
                  <a:gd name="T22" fmla="*/ 4 w 5"/>
                  <a:gd name="T23" fmla="*/ 6 h 6"/>
                  <a:gd name="T24" fmla="*/ 3 w 5"/>
                  <a:gd name="T25" fmla="*/ 6 h 6"/>
                  <a:gd name="T26" fmla="*/ 3 w 5"/>
                  <a:gd name="T27" fmla="*/ 6 h 6"/>
                  <a:gd name="T28" fmla="*/ 3 w 5"/>
                  <a:gd name="T29" fmla="*/ 6 h 6"/>
                  <a:gd name="T30" fmla="*/ 3 w 5"/>
                  <a:gd name="T31" fmla="*/ 5 h 6"/>
                  <a:gd name="T32" fmla="*/ 3 w 5"/>
                  <a:gd name="T33" fmla="*/ 5 h 6"/>
                  <a:gd name="T34" fmla="*/ 0 w 5"/>
                  <a:gd name="T35" fmla="*/ 2 h 6"/>
                  <a:gd name="T36" fmla="*/ 0 w 5"/>
                  <a:gd name="T37" fmla="*/ 1 h 6"/>
                  <a:gd name="T38" fmla="*/ 3 w 5"/>
                  <a:gd name="T39" fmla="*/ 4 h 6"/>
                  <a:gd name="T40" fmla="*/ 4 w 5"/>
                  <a:gd name="T41" fmla="*/ 4 h 6"/>
                  <a:gd name="T42" fmla="*/ 1 w 5"/>
                  <a:gd name="T43" fmla="*/ 1 h 6"/>
                  <a:gd name="T44" fmla="*/ 1 w 5"/>
                  <a:gd name="T45" fmla="*/ 0 h 6"/>
                  <a:gd name="T46" fmla="*/ 4 w 5"/>
                  <a:gd name="T47" fmla="*/ 3 h 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6">
                    <a:moveTo>
                      <a:pt x="4" y="3"/>
                    </a:moveTo>
                    <a:lnTo>
                      <a:pt x="5" y="4"/>
                    </a:lnTo>
                    <a:lnTo>
                      <a:pt x="5" y="5"/>
                    </a:lnTo>
                    <a:lnTo>
                      <a:pt x="4" y="5"/>
                    </a:lnTo>
                    <a:lnTo>
                      <a:pt x="4" y="6"/>
                    </a:lnTo>
                    <a:lnTo>
                      <a:pt x="3" y="6"/>
                    </a:lnTo>
                    <a:lnTo>
                      <a:pt x="3" y="5"/>
                    </a:lnTo>
                    <a:lnTo>
                      <a:pt x="0" y="2"/>
                    </a:lnTo>
                    <a:lnTo>
                      <a:pt x="0" y="1"/>
                    </a:lnTo>
                    <a:lnTo>
                      <a:pt x="3" y="4"/>
                    </a:lnTo>
                    <a:lnTo>
                      <a:pt x="4" y="4"/>
                    </a:lnTo>
                    <a:lnTo>
                      <a:pt x="1" y="1"/>
                    </a:lnTo>
                    <a:lnTo>
                      <a:pt x="1" y="0"/>
                    </a:ln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99" name="Freeform 1070">
                <a:extLst>
                  <a:ext uri="{FF2B5EF4-FFF2-40B4-BE49-F238E27FC236}">
                    <a16:creationId xmlns:a16="http://schemas.microsoft.com/office/drawing/2014/main" id="{03435BB3-B512-477C-9F3E-5A885156A957}"/>
                  </a:ext>
                </a:extLst>
              </p:cNvPr>
              <p:cNvSpPr>
                <a:spLocks/>
              </p:cNvSpPr>
              <p:nvPr/>
            </p:nvSpPr>
            <p:spPr bwMode="auto">
              <a:xfrm>
                <a:off x="2509" y="1920"/>
                <a:ext cx="5" cy="5"/>
              </a:xfrm>
              <a:custGeom>
                <a:avLst/>
                <a:gdLst>
                  <a:gd name="T0" fmla="*/ 0 w 5"/>
                  <a:gd name="T1" fmla="*/ 2 h 5"/>
                  <a:gd name="T2" fmla="*/ 0 w 5"/>
                  <a:gd name="T3" fmla="*/ 2 h 5"/>
                  <a:gd name="T4" fmla="*/ 0 w 5"/>
                  <a:gd name="T5" fmla="*/ 2 h 5"/>
                  <a:gd name="T6" fmla="*/ 0 w 5"/>
                  <a:gd name="T7" fmla="*/ 1 h 5"/>
                  <a:gd name="T8" fmla="*/ 0 w 5"/>
                  <a:gd name="T9" fmla="*/ 1 h 5"/>
                  <a:gd name="T10" fmla="*/ 0 w 5"/>
                  <a:gd name="T11" fmla="*/ 1 h 5"/>
                  <a:gd name="T12" fmla="*/ 0 w 5"/>
                  <a:gd name="T13" fmla="*/ 1 h 5"/>
                  <a:gd name="T14" fmla="*/ 0 w 5"/>
                  <a:gd name="T15" fmla="*/ 1 h 5"/>
                  <a:gd name="T16" fmla="*/ 0 w 5"/>
                  <a:gd name="T17" fmla="*/ 0 h 5"/>
                  <a:gd name="T18" fmla="*/ 1 w 5"/>
                  <a:gd name="T19" fmla="*/ 0 h 5"/>
                  <a:gd name="T20" fmla="*/ 1 w 5"/>
                  <a:gd name="T21" fmla="*/ 0 h 5"/>
                  <a:gd name="T22" fmla="*/ 1 w 5"/>
                  <a:gd name="T23" fmla="*/ 0 h 5"/>
                  <a:gd name="T24" fmla="*/ 1 w 5"/>
                  <a:gd name="T25" fmla="*/ 0 h 5"/>
                  <a:gd name="T26" fmla="*/ 1 w 5"/>
                  <a:gd name="T27" fmla="*/ 0 h 5"/>
                  <a:gd name="T28" fmla="*/ 2 w 5"/>
                  <a:gd name="T29" fmla="*/ 0 h 5"/>
                  <a:gd name="T30" fmla="*/ 2 w 5"/>
                  <a:gd name="T31" fmla="*/ 0 h 5"/>
                  <a:gd name="T32" fmla="*/ 2 w 5"/>
                  <a:gd name="T33" fmla="*/ 0 h 5"/>
                  <a:gd name="T34" fmla="*/ 5 w 5"/>
                  <a:gd name="T35" fmla="*/ 3 h 5"/>
                  <a:gd name="T36" fmla="*/ 4 w 5"/>
                  <a:gd name="T37" fmla="*/ 4 h 5"/>
                  <a:gd name="T38" fmla="*/ 1 w 5"/>
                  <a:gd name="T39" fmla="*/ 1 h 5"/>
                  <a:gd name="T40" fmla="*/ 1 w 5"/>
                  <a:gd name="T41" fmla="*/ 1 h 5"/>
                  <a:gd name="T42" fmla="*/ 4 w 5"/>
                  <a:gd name="T43" fmla="*/ 4 h 5"/>
                  <a:gd name="T44" fmla="*/ 3 w 5"/>
                  <a:gd name="T45" fmla="*/ 5 h 5"/>
                  <a:gd name="T46" fmla="*/ 0 w 5"/>
                  <a:gd name="T47" fmla="*/ 2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0" y="2"/>
                    </a:moveTo>
                    <a:lnTo>
                      <a:pt x="0" y="2"/>
                    </a:lnTo>
                    <a:lnTo>
                      <a:pt x="0" y="1"/>
                    </a:lnTo>
                    <a:lnTo>
                      <a:pt x="0" y="0"/>
                    </a:lnTo>
                    <a:lnTo>
                      <a:pt x="1" y="0"/>
                    </a:lnTo>
                    <a:lnTo>
                      <a:pt x="2" y="0"/>
                    </a:lnTo>
                    <a:lnTo>
                      <a:pt x="5" y="3"/>
                    </a:lnTo>
                    <a:lnTo>
                      <a:pt x="4" y="4"/>
                    </a:lnTo>
                    <a:lnTo>
                      <a:pt x="1" y="1"/>
                    </a:lnTo>
                    <a:lnTo>
                      <a:pt x="4" y="4"/>
                    </a:lnTo>
                    <a:lnTo>
                      <a:pt x="3" y="5"/>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00" name="Freeform 1071">
                <a:extLst>
                  <a:ext uri="{FF2B5EF4-FFF2-40B4-BE49-F238E27FC236}">
                    <a16:creationId xmlns:a16="http://schemas.microsoft.com/office/drawing/2014/main" id="{629C3D42-EB91-4E30-8EC8-A1BA7451D870}"/>
                  </a:ext>
                </a:extLst>
              </p:cNvPr>
              <p:cNvSpPr>
                <a:spLocks/>
              </p:cNvSpPr>
              <p:nvPr/>
            </p:nvSpPr>
            <p:spPr bwMode="auto">
              <a:xfrm>
                <a:off x="2627" y="2055"/>
                <a:ext cx="41" cy="17"/>
              </a:xfrm>
              <a:custGeom>
                <a:avLst/>
                <a:gdLst>
                  <a:gd name="T0" fmla="*/ 25 w 41"/>
                  <a:gd name="T1" fmla="*/ 0 h 17"/>
                  <a:gd name="T2" fmla="*/ 41 w 41"/>
                  <a:gd name="T3" fmla="*/ 17 h 17"/>
                  <a:gd name="T4" fmla="*/ 0 w 41"/>
                  <a:gd name="T5" fmla="*/ 17 h 17"/>
                  <a:gd name="T6" fmla="*/ 0 60000 65536"/>
                  <a:gd name="T7" fmla="*/ 0 60000 65536"/>
                  <a:gd name="T8" fmla="*/ 0 60000 65536"/>
                </a:gdLst>
                <a:ahLst/>
                <a:cxnLst>
                  <a:cxn ang="T6">
                    <a:pos x="T0" y="T1"/>
                  </a:cxn>
                  <a:cxn ang="T7">
                    <a:pos x="T2" y="T3"/>
                  </a:cxn>
                  <a:cxn ang="T8">
                    <a:pos x="T4" y="T5"/>
                  </a:cxn>
                </a:cxnLst>
                <a:rect l="0" t="0" r="r" b="b"/>
                <a:pathLst>
                  <a:path w="41" h="17">
                    <a:moveTo>
                      <a:pt x="25" y="0"/>
                    </a:moveTo>
                    <a:lnTo>
                      <a:pt x="41" y="17"/>
                    </a:lnTo>
                    <a:lnTo>
                      <a:pt x="0" y="17"/>
                    </a:lnTo>
                  </a:path>
                </a:pathLst>
              </a:custGeom>
              <a:noFill/>
              <a:ln w="4763">
                <a:solidFill>
                  <a:srgbClr val="D8C6E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401" name="Line 1072">
                <a:extLst>
                  <a:ext uri="{FF2B5EF4-FFF2-40B4-BE49-F238E27FC236}">
                    <a16:creationId xmlns:a16="http://schemas.microsoft.com/office/drawing/2014/main" id="{BBD8731C-1830-45E5-9B75-D86045943249}"/>
                  </a:ext>
                </a:extLst>
              </p:cNvPr>
              <p:cNvSpPr>
                <a:spLocks noChangeShapeType="1"/>
              </p:cNvSpPr>
              <p:nvPr/>
            </p:nvSpPr>
            <p:spPr bwMode="auto">
              <a:xfrm flipV="1">
                <a:off x="2819" y="2573"/>
                <a:ext cx="1" cy="53"/>
              </a:xfrm>
              <a:prstGeom prst="line">
                <a:avLst/>
              </a:prstGeom>
              <a:noFill/>
              <a:ln w="7938">
                <a:solidFill>
                  <a:srgbClr val="231C2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402" name="Freeform 1073">
                <a:extLst>
                  <a:ext uri="{FF2B5EF4-FFF2-40B4-BE49-F238E27FC236}">
                    <a16:creationId xmlns:a16="http://schemas.microsoft.com/office/drawing/2014/main" id="{745AB6DD-129E-40D1-A702-99249C9AB6FA}"/>
                  </a:ext>
                </a:extLst>
              </p:cNvPr>
              <p:cNvSpPr>
                <a:spLocks/>
              </p:cNvSpPr>
              <p:nvPr/>
            </p:nvSpPr>
            <p:spPr bwMode="auto">
              <a:xfrm>
                <a:off x="2821" y="2629"/>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231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03" name="Freeform 1074">
                <a:extLst>
                  <a:ext uri="{FF2B5EF4-FFF2-40B4-BE49-F238E27FC236}">
                    <a16:creationId xmlns:a16="http://schemas.microsoft.com/office/drawing/2014/main" id="{02B1CCA0-5EC0-4009-9554-90474F593E1D}"/>
                  </a:ext>
                </a:extLst>
              </p:cNvPr>
              <p:cNvSpPr>
                <a:spLocks/>
              </p:cNvSpPr>
              <p:nvPr/>
            </p:nvSpPr>
            <p:spPr bwMode="auto">
              <a:xfrm>
                <a:off x="2821" y="2575"/>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231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04" name="Freeform 1075">
                <a:extLst>
                  <a:ext uri="{FF2B5EF4-FFF2-40B4-BE49-F238E27FC236}">
                    <a16:creationId xmlns:a16="http://schemas.microsoft.com/office/drawing/2014/main" id="{0E9F721A-D838-45B8-87AE-B51AC3EF2C7C}"/>
                  </a:ext>
                </a:extLst>
              </p:cNvPr>
              <p:cNvSpPr>
                <a:spLocks/>
              </p:cNvSpPr>
              <p:nvPr/>
            </p:nvSpPr>
            <p:spPr bwMode="auto">
              <a:xfrm>
                <a:off x="2500" y="2034"/>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05" name="Freeform 1076">
                <a:extLst>
                  <a:ext uri="{FF2B5EF4-FFF2-40B4-BE49-F238E27FC236}">
                    <a16:creationId xmlns:a16="http://schemas.microsoft.com/office/drawing/2014/main" id="{C088319A-D92C-4892-BE67-003338F977A1}"/>
                  </a:ext>
                </a:extLst>
              </p:cNvPr>
              <p:cNvSpPr>
                <a:spLocks/>
              </p:cNvSpPr>
              <p:nvPr/>
            </p:nvSpPr>
            <p:spPr bwMode="auto">
              <a:xfrm>
                <a:off x="2794" y="1938"/>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06" name="Freeform 1077">
                <a:extLst>
                  <a:ext uri="{FF2B5EF4-FFF2-40B4-BE49-F238E27FC236}">
                    <a16:creationId xmlns:a16="http://schemas.microsoft.com/office/drawing/2014/main" id="{2CA662C6-56A9-478A-A5F4-C619D503CA54}"/>
                  </a:ext>
                </a:extLst>
              </p:cNvPr>
              <p:cNvSpPr>
                <a:spLocks/>
              </p:cNvSpPr>
              <p:nvPr/>
            </p:nvSpPr>
            <p:spPr bwMode="auto">
              <a:xfrm>
                <a:off x="2542" y="1987"/>
                <a:ext cx="9" cy="9"/>
              </a:xfrm>
              <a:custGeom>
                <a:avLst/>
                <a:gdLst>
                  <a:gd name="T0" fmla="*/ 5 w 9"/>
                  <a:gd name="T1" fmla="*/ 9 h 9"/>
                  <a:gd name="T2" fmla="*/ 5 w 9"/>
                  <a:gd name="T3" fmla="*/ 9 h 9"/>
                  <a:gd name="T4" fmla="*/ 6 w 9"/>
                  <a:gd name="T5" fmla="*/ 9 h 9"/>
                  <a:gd name="T6" fmla="*/ 7 w 9"/>
                  <a:gd name="T7" fmla="*/ 8 h 9"/>
                  <a:gd name="T8" fmla="*/ 7 w 9"/>
                  <a:gd name="T9" fmla="*/ 8 h 9"/>
                  <a:gd name="T10" fmla="*/ 8 w 9"/>
                  <a:gd name="T11" fmla="*/ 7 h 9"/>
                  <a:gd name="T12" fmla="*/ 8 w 9"/>
                  <a:gd name="T13" fmla="*/ 6 h 9"/>
                  <a:gd name="T14" fmla="*/ 9 w 9"/>
                  <a:gd name="T15" fmla="*/ 5 h 9"/>
                  <a:gd name="T16" fmla="*/ 9 w 9"/>
                  <a:gd name="T17" fmla="*/ 5 h 9"/>
                  <a:gd name="T18" fmla="*/ 9 w 9"/>
                  <a:gd name="T19" fmla="*/ 4 h 9"/>
                  <a:gd name="T20" fmla="*/ 8 w 9"/>
                  <a:gd name="T21" fmla="*/ 3 h 9"/>
                  <a:gd name="T22" fmla="*/ 8 w 9"/>
                  <a:gd name="T23" fmla="*/ 2 h 9"/>
                  <a:gd name="T24" fmla="*/ 7 w 9"/>
                  <a:gd name="T25" fmla="*/ 2 h 9"/>
                  <a:gd name="T26" fmla="*/ 7 w 9"/>
                  <a:gd name="T27" fmla="*/ 1 h 9"/>
                  <a:gd name="T28" fmla="*/ 6 w 9"/>
                  <a:gd name="T29" fmla="*/ 1 h 9"/>
                  <a:gd name="T30" fmla="*/ 5 w 9"/>
                  <a:gd name="T31" fmla="*/ 0 h 9"/>
                  <a:gd name="T32" fmla="*/ 5 w 9"/>
                  <a:gd name="T33" fmla="*/ 0 h 9"/>
                  <a:gd name="T34" fmla="*/ 3 w 9"/>
                  <a:gd name="T35" fmla="*/ 0 h 9"/>
                  <a:gd name="T36" fmla="*/ 3 w 9"/>
                  <a:gd name="T37" fmla="*/ 1 h 9"/>
                  <a:gd name="T38" fmla="*/ 2 w 9"/>
                  <a:gd name="T39" fmla="*/ 1 h 9"/>
                  <a:gd name="T40" fmla="*/ 1 w 9"/>
                  <a:gd name="T41" fmla="*/ 2 h 9"/>
                  <a:gd name="T42" fmla="*/ 1 w 9"/>
                  <a:gd name="T43" fmla="*/ 2 h 9"/>
                  <a:gd name="T44" fmla="*/ 0 w 9"/>
                  <a:gd name="T45" fmla="*/ 3 h 9"/>
                  <a:gd name="T46" fmla="*/ 0 w 9"/>
                  <a:gd name="T47" fmla="*/ 4 h 9"/>
                  <a:gd name="T48" fmla="*/ 0 w 9"/>
                  <a:gd name="T49" fmla="*/ 5 h 9"/>
                  <a:gd name="T50" fmla="*/ 0 w 9"/>
                  <a:gd name="T51" fmla="*/ 5 h 9"/>
                  <a:gd name="T52" fmla="*/ 0 w 9"/>
                  <a:gd name="T53" fmla="*/ 6 h 9"/>
                  <a:gd name="T54" fmla="*/ 1 w 9"/>
                  <a:gd name="T55" fmla="*/ 7 h 9"/>
                  <a:gd name="T56" fmla="*/ 1 w 9"/>
                  <a:gd name="T57" fmla="*/ 8 h 9"/>
                  <a:gd name="T58" fmla="*/ 2 w 9"/>
                  <a:gd name="T59" fmla="*/ 8 h 9"/>
                  <a:gd name="T60" fmla="*/ 3 w 9"/>
                  <a:gd name="T61" fmla="*/ 9 h 9"/>
                  <a:gd name="T62" fmla="*/ 3 w 9"/>
                  <a:gd name="T63" fmla="*/ 9 h 9"/>
                  <a:gd name="T64" fmla="*/ 5 w 9"/>
                  <a:gd name="T65" fmla="*/ 9 h 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 h="9">
                    <a:moveTo>
                      <a:pt x="5" y="9"/>
                    </a:moveTo>
                    <a:lnTo>
                      <a:pt x="5" y="9"/>
                    </a:lnTo>
                    <a:lnTo>
                      <a:pt x="6" y="9"/>
                    </a:lnTo>
                    <a:lnTo>
                      <a:pt x="7" y="8"/>
                    </a:lnTo>
                    <a:lnTo>
                      <a:pt x="8" y="7"/>
                    </a:lnTo>
                    <a:lnTo>
                      <a:pt x="8" y="6"/>
                    </a:lnTo>
                    <a:lnTo>
                      <a:pt x="9" y="5"/>
                    </a:lnTo>
                    <a:lnTo>
                      <a:pt x="9" y="4"/>
                    </a:lnTo>
                    <a:lnTo>
                      <a:pt x="8" y="3"/>
                    </a:lnTo>
                    <a:lnTo>
                      <a:pt x="8" y="2"/>
                    </a:lnTo>
                    <a:lnTo>
                      <a:pt x="7" y="2"/>
                    </a:lnTo>
                    <a:lnTo>
                      <a:pt x="7" y="1"/>
                    </a:lnTo>
                    <a:lnTo>
                      <a:pt x="6" y="1"/>
                    </a:lnTo>
                    <a:lnTo>
                      <a:pt x="5" y="0"/>
                    </a:lnTo>
                    <a:lnTo>
                      <a:pt x="3" y="0"/>
                    </a:lnTo>
                    <a:lnTo>
                      <a:pt x="3" y="1"/>
                    </a:lnTo>
                    <a:lnTo>
                      <a:pt x="2" y="1"/>
                    </a:lnTo>
                    <a:lnTo>
                      <a:pt x="1" y="2"/>
                    </a:lnTo>
                    <a:lnTo>
                      <a:pt x="0" y="3"/>
                    </a:lnTo>
                    <a:lnTo>
                      <a:pt x="0" y="4"/>
                    </a:lnTo>
                    <a:lnTo>
                      <a:pt x="0" y="5"/>
                    </a:lnTo>
                    <a:lnTo>
                      <a:pt x="0" y="6"/>
                    </a:lnTo>
                    <a:lnTo>
                      <a:pt x="1" y="7"/>
                    </a:lnTo>
                    <a:lnTo>
                      <a:pt x="1" y="8"/>
                    </a:lnTo>
                    <a:lnTo>
                      <a:pt x="2" y="8"/>
                    </a:lnTo>
                    <a:lnTo>
                      <a:pt x="3" y="9"/>
                    </a:lnTo>
                    <a:lnTo>
                      <a:pt x="5" y="9"/>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07" name="Freeform 1078">
                <a:extLst>
                  <a:ext uri="{FF2B5EF4-FFF2-40B4-BE49-F238E27FC236}">
                    <a16:creationId xmlns:a16="http://schemas.microsoft.com/office/drawing/2014/main" id="{D949C50C-54F4-4DDE-887A-42799DCCBB99}"/>
                  </a:ext>
                </a:extLst>
              </p:cNvPr>
              <p:cNvSpPr>
                <a:spLocks/>
              </p:cNvSpPr>
              <p:nvPr/>
            </p:nvSpPr>
            <p:spPr bwMode="auto">
              <a:xfrm>
                <a:off x="2505" y="1947"/>
                <a:ext cx="4" cy="5"/>
              </a:xfrm>
              <a:custGeom>
                <a:avLst/>
                <a:gdLst>
                  <a:gd name="T0" fmla="*/ 2 w 4"/>
                  <a:gd name="T1" fmla="*/ 5 h 5"/>
                  <a:gd name="T2" fmla="*/ 2 w 4"/>
                  <a:gd name="T3" fmla="*/ 5 h 5"/>
                  <a:gd name="T4" fmla="*/ 3 w 4"/>
                  <a:gd name="T5" fmla="*/ 5 h 5"/>
                  <a:gd name="T6" fmla="*/ 3 w 4"/>
                  <a:gd name="T7" fmla="*/ 4 h 5"/>
                  <a:gd name="T8" fmla="*/ 4 w 4"/>
                  <a:gd name="T9" fmla="*/ 4 h 5"/>
                  <a:gd name="T10" fmla="*/ 4 w 4"/>
                  <a:gd name="T11" fmla="*/ 4 h 5"/>
                  <a:gd name="T12" fmla="*/ 4 w 4"/>
                  <a:gd name="T13" fmla="*/ 3 h 5"/>
                  <a:gd name="T14" fmla="*/ 4 w 4"/>
                  <a:gd name="T15" fmla="*/ 3 h 5"/>
                  <a:gd name="T16" fmla="*/ 4 w 4"/>
                  <a:gd name="T17" fmla="*/ 3 h 5"/>
                  <a:gd name="T18" fmla="*/ 4 w 4"/>
                  <a:gd name="T19" fmla="*/ 2 h 5"/>
                  <a:gd name="T20" fmla="*/ 4 w 4"/>
                  <a:gd name="T21" fmla="*/ 2 h 5"/>
                  <a:gd name="T22" fmla="*/ 4 w 4"/>
                  <a:gd name="T23" fmla="*/ 2 h 5"/>
                  <a:gd name="T24" fmla="*/ 4 w 4"/>
                  <a:gd name="T25" fmla="*/ 1 h 5"/>
                  <a:gd name="T26" fmla="*/ 3 w 4"/>
                  <a:gd name="T27" fmla="*/ 1 h 5"/>
                  <a:gd name="T28" fmla="*/ 3 w 4"/>
                  <a:gd name="T29" fmla="*/ 1 h 5"/>
                  <a:gd name="T30" fmla="*/ 2 w 4"/>
                  <a:gd name="T31" fmla="*/ 0 h 5"/>
                  <a:gd name="T32" fmla="*/ 2 w 4"/>
                  <a:gd name="T33" fmla="*/ 0 h 5"/>
                  <a:gd name="T34" fmla="*/ 2 w 4"/>
                  <a:gd name="T35" fmla="*/ 0 h 5"/>
                  <a:gd name="T36" fmla="*/ 1 w 4"/>
                  <a:gd name="T37" fmla="*/ 1 h 5"/>
                  <a:gd name="T38" fmla="*/ 1 w 4"/>
                  <a:gd name="T39" fmla="*/ 1 h 5"/>
                  <a:gd name="T40" fmla="*/ 1 w 4"/>
                  <a:gd name="T41" fmla="*/ 1 h 5"/>
                  <a:gd name="T42" fmla="*/ 1 w 4"/>
                  <a:gd name="T43" fmla="*/ 2 h 5"/>
                  <a:gd name="T44" fmla="*/ 0 w 4"/>
                  <a:gd name="T45" fmla="*/ 2 h 5"/>
                  <a:gd name="T46" fmla="*/ 0 w 4"/>
                  <a:gd name="T47" fmla="*/ 2 h 5"/>
                  <a:gd name="T48" fmla="*/ 0 w 4"/>
                  <a:gd name="T49" fmla="*/ 3 h 5"/>
                  <a:gd name="T50" fmla="*/ 0 w 4"/>
                  <a:gd name="T51" fmla="*/ 3 h 5"/>
                  <a:gd name="T52" fmla="*/ 0 w 4"/>
                  <a:gd name="T53" fmla="*/ 3 h 5"/>
                  <a:gd name="T54" fmla="*/ 1 w 4"/>
                  <a:gd name="T55" fmla="*/ 4 h 5"/>
                  <a:gd name="T56" fmla="*/ 1 w 4"/>
                  <a:gd name="T57" fmla="*/ 4 h 5"/>
                  <a:gd name="T58" fmla="*/ 1 w 4"/>
                  <a:gd name="T59" fmla="*/ 4 h 5"/>
                  <a:gd name="T60" fmla="*/ 1 w 4"/>
                  <a:gd name="T61" fmla="*/ 5 h 5"/>
                  <a:gd name="T62" fmla="*/ 2 w 4"/>
                  <a:gd name="T63" fmla="*/ 5 h 5"/>
                  <a:gd name="T64" fmla="*/ 2 w 4"/>
                  <a:gd name="T65" fmla="*/ 5 h 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 h="5">
                    <a:moveTo>
                      <a:pt x="2" y="5"/>
                    </a:moveTo>
                    <a:lnTo>
                      <a:pt x="2" y="5"/>
                    </a:lnTo>
                    <a:lnTo>
                      <a:pt x="3" y="5"/>
                    </a:lnTo>
                    <a:lnTo>
                      <a:pt x="3" y="4"/>
                    </a:lnTo>
                    <a:lnTo>
                      <a:pt x="4" y="4"/>
                    </a:lnTo>
                    <a:lnTo>
                      <a:pt x="4" y="3"/>
                    </a:lnTo>
                    <a:lnTo>
                      <a:pt x="4" y="2"/>
                    </a:lnTo>
                    <a:lnTo>
                      <a:pt x="4" y="1"/>
                    </a:lnTo>
                    <a:lnTo>
                      <a:pt x="3" y="1"/>
                    </a:lnTo>
                    <a:lnTo>
                      <a:pt x="2" y="0"/>
                    </a:lnTo>
                    <a:lnTo>
                      <a:pt x="1" y="1"/>
                    </a:lnTo>
                    <a:lnTo>
                      <a:pt x="1" y="2"/>
                    </a:lnTo>
                    <a:lnTo>
                      <a:pt x="0" y="2"/>
                    </a:lnTo>
                    <a:lnTo>
                      <a:pt x="0" y="3"/>
                    </a:lnTo>
                    <a:lnTo>
                      <a:pt x="1" y="4"/>
                    </a:lnTo>
                    <a:lnTo>
                      <a:pt x="1" y="5"/>
                    </a:lnTo>
                    <a:lnTo>
                      <a:pt x="2" y="5"/>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08" name="Freeform 1079">
                <a:extLst>
                  <a:ext uri="{FF2B5EF4-FFF2-40B4-BE49-F238E27FC236}">
                    <a16:creationId xmlns:a16="http://schemas.microsoft.com/office/drawing/2014/main" id="{ED43ECA6-0C04-44D0-9264-F23B4BDF01A8}"/>
                  </a:ext>
                </a:extLst>
              </p:cNvPr>
              <p:cNvSpPr>
                <a:spLocks/>
              </p:cNvSpPr>
              <p:nvPr/>
            </p:nvSpPr>
            <p:spPr bwMode="auto">
              <a:xfrm>
                <a:off x="2514" y="1947"/>
                <a:ext cx="4" cy="5"/>
              </a:xfrm>
              <a:custGeom>
                <a:avLst/>
                <a:gdLst>
                  <a:gd name="T0" fmla="*/ 2 w 4"/>
                  <a:gd name="T1" fmla="*/ 5 h 5"/>
                  <a:gd name="T2" fmla="*/ 2 w 4"/>
                  <a:gd name="T3" fmla="*/ 5 h 5"/>
                  <a:gd name="T4" fmla="*/ 3 w 4"/>
                  <a:gd name="T5" fmla="*/ 5 h 5"/>
                  <a:gd name="T6" fmla="*/ 3 w 4"/>
                  <a:gd name="T7" fmla="*/ 4 h 5"/>
                  <a:gd name="T8" fmla="*/ 3 w 4"/>
                  <a:gd name="T9" fmla="*/ 4 h 5"/>
                  <a:gd name="T10" fmla="*/ 4 w 4"/>
                  <a:gd name="T11" fmla="*/ 4 h 5"/>
                  <a:gd name="T12" fmla="*/ 4 w 4"/>
                  <a:gd name="T13" fmla="*/ 3 h 5"/>
                  <a:gd name="T14" fmla="*/ 4 w 4"/>
                  <a:gd name="T15" fmla="*/ 3 h 5"/>
                  <a:gd name="T16" fmla="*/ 4 w 4"/>
                  <a:gd name="T17" fmla="*/ 3 h 5"/>
                  <a:gd name="T18" fmla="*/ 4 w 4"/>
                  <a:gd name="T19" fmla="*/ 2 h 5"/>
                  <a:gd name="T20" fmla="*/ 4 w 4"/>
                  <a:gd name="T21" fmla="*/ 2 h 5"/>
                  <a:gd name="T22" fmla="*/ 4 w 4"/>
                  <a:gd name="T23" fmla="*/ 2 h 5"/>
                  <a:gd name="T24" fmla="*/ 3 w 4"/>
                  <a:gd name="T25" fmla="*/ 1 h 5"/>
                  <a:gd name="T26" fmla="*/ 3 w 4"/>
                  <a:gd name="T27" fmla="*/ 1 h 5"/>
                  <a:gd name="T28" fmla="*/ 3 w 4"/>
                  <a:gd name="T29" fmla="*/ 1 h 5"/>
                  <a:gd name="T30" fmla="*/ 2 w 4"/>
                  <a:gd name="T31" fmla="*/ 0 h 5"/>
                  <a:gd name="T32" fmla="*/ 2 w 4"/>
                  <a:gd name="T33" fmla="*/ 0 h 5"/>
                  <a:gd name="T34" fmla="*/ 2 w 4"/>
                  <a:gd name="T35" fmla="*/ 0 h 5"/>
                  <a:gd name="T36" fmla="*/ 1 w 4"/>
                  <a:gd name="T37" fmla="*/ 1 h 5"/>
                  <a:gd name="T38" fmla="*/ 1 w 4"/>
                  <a:gd name="T39" fmla="*/ 1 h 5"/>
                  <a:gd name="T40" fmla="*/ 1 w 4"/>
                  <a:gd name="T41" fmla="*/ 1 h 5"/>
                  <a:gd name="T42" fmla="*/ 0 w 4"/>
                  <a:gd name="T43" fmla="*/ 2 h 5"/>
                  <a:gd name="T44" fmla="*/ 0 w 4"/>
                  <a:gd name="T45" fmla="*/ 2 h 5"/>
                  <a:gd name="T46" fmla="*/ 0 w 4"/>
                  <a:gd name="T47" fmla="*/ 2 h 5"/>
                  <a:gd name="T48" fmla="*/ 0 w 4"/>
                  <a:gd name="T49" fmla="*/ 3 h 5"/>
                  <a:gd name="T50" fmla="*/ 0 w 4"/>
                  <a:gd name="T51" fmla="*/ 3 h 5"/>
                  <a:gd name="T52" fmla="*/ 0 w 4"/>
                  <a:gd name="T53" fmla="*/ 3 h 5"/>
                  <a:gd name="T54" fmla="*/ 0 w 4"/>
                  <a:gd name="T55" fmla="*/ 4 h 5"/>
                  <a:gd name="T56" fmla="*/ 1 w 4"/>
                  <a:gd name="T57" fmla="*/ 4 h 5"/>
                  <a:gd name="T58" fmla="*/ 1 w 4"/>
                  <a:gd name="T59" fmla="*/ 4 h 5"/>
                  <a:gd name="T60" fmla="*/ 1 w 4"/>
                  <a:gd name="T61" fmla="*/ 5 h 5"/>
                  <a:gd name="T62" fmla="*/ 2 w 4"/>
                  <a:gd name="T63" fmla="*/ 5 h 5"/>
                  <a:gd name="T64" fmla="*/ 2 w 4"/>
                  <a:gd name="T65" fmla="*/ 5 h 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 h="5">
                    <a:moveTo>
                      <a:pt x="2" y="5"/>
                    </a:moveTo>
                    <a:lnTo>
                      <a:pt x="2" y="5"/>
                    </a:lnTo>
                    <a:lnTo>
                      <a:pt x="3" y="5"/>
                    </a:lnTo>
                    <a:lnTo>
                      <a:pt x="3" y="4"/>
                    </a:lnTo>
                    <a:lnTo>
                      <a:pt x="4" y="4"/>
                    </a:lnTo>
                    <a:lnTo>
                      <a:pt x="4" y="3"/>
                    </a:lnTo>
                    <a:lnTo>
                      <a:pt x="4" y="2"/>
                    </a:lnTo>
                    <a:lnTo>
                      <a:pt x="3" y="1"/>
                    </a:lnTo>
                    <a:lnTo>
                      <a:pt x="2" y="0"/>
                    </a:lnTo>
                    <a:lnTo>
                      <a:pt x="1" y="1"/>
                    </a:lnTo>
                    <a:lnTo>
                      <a:pt x="0" y="2"/>
                    </a:lnTo>
                    <a:lnTo>
                      <a:pt x="0" y="3"/>
                    </a:lnTo>
                    <a:lnTo>
                      <a:pt x="0" y="4"/>
                    </a:lnTo>
                    <a:lnTo>
                      <a:pt x="1" y="4"/>
                    </a:lnTo>
                    <a:lnTo>
                      <a:pt x="1" y="5"/>
                    </a:lnTo>
                    <a:lnTo>
                      <a:pt x="2" y="5"/>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09" name="Freeform 1080">
                <a:extLst>
                  <a:ext uri="{FF2B5EF4-FFF2-40B4-BE49-F238E27FC236}">
                    <a16:creationId xmlns:a16="http://schemas.microsoft.com/office/drawing/2014/main" id="{E755939E-A4BE-412B-8C1B-E3885B6815E6}"/>
                  </a:ext>
                </a:extLst>
              </p:cNvPr>
              <p:cNvSpPr>
                <a:spLocks/>
              </p:cNvSpPr>
              <p:nvPr/>
            </p:nvSpPr>
            <p:spPr bwMode="auto">
              <a:xfrm>
                <a:off x="2523" y="1947"/>
                <a:ext cx="4" cy="5"/>
              </a:xfrm>
              <a:custGeom>
                <a:avLst/>
                <a:gdLst>
                  <a:gd name="T0" fmla="*/ 2 w 4"/>
                  <a:gd name="T1" fmla="*/ 5 h 5"/>
                  <a:gd name="T2" fmla="*/ 2 w 4"/>
                  <a:gd name="T3" fmla="*/ 5 h 5"/>
                  <a:gd name="T4" fmla="*/ 3 w 4"/>
                  <a:gd name="T5" fmla="*/ 5 h 5"/>
                  <a:gd name="T6" fmla="*/ 3 w 4"/>
                  <a:gd name="T7" fmla="*/ 4 h 5"/>
                  <a:gd name="T8" fmla="*/ 3 w 4"/>
                  <a:gd name="T9" fmla="*/ 4 h 5"/>
                  <a:gd name="T10" fmla="*/ 3 w 4"/>
                  <a:gd name="T11" fmla="*/ 4 h 5"/>
                  <a:gd name="T12" fmla="*/ 4 w 4"/>
                  <a:gd name="T13" fmla="*/ 3 h 5"/>
                  <a:gd name="T14" fmla="*/ 4 w 4"/>
                  <a:gd name="T15" fmla="*/ 3 h 5"/>
                  <a:gd name="T16" fmla="*/ 4 w 4"/>
                  <a:gd name="T17" fmla="*/ 3 h 5"/>
                  <a:gd name="T18" fmla="*/ 4 w 4"/>
                  <a:gd name="T19" fmla="*/ 2 h 5"/>
                  <a:gd name="T20" fmla="*/ 4 w 4"/>
                  <a:gd name="T21" fmla="*/ 2 h 5"/>
                  <a:gd name="T22" fmla="*/ 3 w 4"/>
                  <a:gd name="T23" fmla="*/ 2 h 5"/>
                  <a:gd name="T24" fmla="*/ 3 w 4"/>
                  <a:gd name="T25" fmla="*/ 1 h 5"/>
                  <a:gd name="T26" fmla="*/ 3 w 4"/>
                  <a:gd name="T27" fmla="*/ 1 h 5"/>
                  <a:gd name="T28" fmla="*/ 3 w 4"/>
                  <a:gd name="T29" fmla="*/ 1 h 5"/>
                  <a:gd name="T30" fmla="*/ 2 w 4"/>
                  <a:gd name="T31" fmla="*/ 0 h 5"/>
                  <a:gd name="T32" fmla="*/ 2 w 4"/>
                  <a:gd name="T33" fmla="*/ 0 h 5"/>
                  <a:gd name="T34" fmla="*/ 1 w 4"/>
                  <a:gd name="T35" fmla="*/ 0 h 5"/>
                  <a:gd name="T36" fmla="*/ 1 w 4"/>
                  <a:gd name="T37" fmla="*/ 1 h 5"/>
                  <a:gd name="T38" fmla="*/ 1 w 4"/>
                  <a:gd name="T39" fmla="*/ 1 h 5"/>
                  <a:gd name="T40" fmla="*/ 0 w 4"/>
                  <a:gd name="T41" fmla="*/ 1 h 5"/>
                  <a:gd name="T42" fmla="*/ 0 w 4"/>
                  <a:gd name="T43" fmla="*/ 2 h 5"/>
                  <a:gd name="T44" fmla="*/ 0 w 4"/>
                  <a:gd name="T45" fmla="*/ 2 h 5"/>
                  <a:gd name="T46" fmla="*/ 0 w 4"/>
                  <a:gd name="T47" fmla="*/ 2 h 5"/>
                  <a:gd name="T48" fmla="*/ 0 w 4"/>
                  <a:gd name="T49" fmla="*/ 3 h 5"/>
                  <a:gd name="T50" fmla="*/ 0 w 4"/>
                  <a:gd name="T51" fmla="*/ 3 h 5"/>
                  <a:gd name="T52" fmla="*/ 0 w 4"/>
                  <a:gd name="T53" fmla="*/ 3 h 5"/>
                  <a:gd name="T54" fmla="*/ 0 w 4"/>
                  <a:gd name="T55" fmla="*/ 4 h 5"/>
                  <a:gd name="T56" fmla="*/ 0 w 4"/>
                  <a:gd name="T57" fmla="*/ 4 h 5"/>
                  <a:gd name="T58" fmla="*/ 1 w 4"/>
                  <a:gd name="T59" fmla="*/ 4 h 5"/>
                  <a:gd name="T60" fmla="*/ 1 w 4"/>
                  <a:gd name="T61" fmla="*/ 5 h 5"/>
                  <a:gd name="T62" fmla="*/ 1 w 4"/>
                  <a:gd name="T63" fmla="*/ 5 h 5"/>
                  <a:gd name="T64" fmla="*/ 2 w 4"/>
                  <a:gd name="T65" fmla="*/ 5 h 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 h="5">
                    <a:moveTo>
                      <a:pt x="2" y="5"/>
                    </a:moveTo>
                    <a:lnTo>
                      <a:pt x="2" y="5"/>
                    </a:lnTo>
                    <a:lnTo>
                      <a:pt x="3" y="5"/>
                    </a:lnTo>
                    <a:lnTo>
                      <a:pt x="3" y="4"/>
                    </a:lnTo>
                    <a:lnTo>
                      <a:pt x="4" y="3"/>
                    </a:lnTo>
                    <a:lnTo>
                      <a:pt x="4" y="2"/>
                    </a:lnTo>
                    <a:lnTo>
                      <a:pt x="3" y="2"/>
                    </a:lnTo>
                    <a:lnTo>
                      <a:pt x="3" y="1"/>
                    </a:lnTo>
                    <a:lnTo>
                      <a:pt x="2" y="0"/>
                    </a:lnTo>
                    <a:lnTo>
                      <a:pt x="1" y="0"/>
                    </a:lnTo>
                    <a:lnTo>
                      <a:pt x="1" y="1"/>
                    </a:lnTo>
                    <a:lnTo>
                      <a:pt x="0" y="1"/>
                    </a:lnTo>
                    <a:lnTo>
                      <a:pt x="0" y="2"/>
                    </a:lnTo>
                    <a:lnTo>
                      <a:pt x="0" y="3"/>
                    </a:lnTo>
                    <a:lnTo>
                      <a:pt x="0" y="4"/>
                    </a:lnTo>
                    <a:lnTo>
                      <a:pt x="1" y="4"/>
                    </a:lnTo>
                    <a:lnTo>
                      <a:pt x="1" y="5"/>
                    </a:lnTo>
                    <a:lnTo>
                      <a:pt x="2" y="5"/>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10" name="Freeform 1081">
                <a:extLst>
                  <a:ext uri="{FF2B5EF4-FFF2-40B4-BE49-F238E27FC236}">
                    <a16:creationId xmlns:a16="http://schemas.microsoft.com/office/drawing/2014/main" id="{BBD65871-F8E6-4E5A-92B7-F1F581565F74}"/>
                  </a:ext>
                </a:extLst>
              </p:cNvPr>
              <p:cNvSpPr>
                <a:spLocks/>
              </p:cNvSpPr>
              <p:nvPr/>
            </p:nvSpPr>
            <p:spPr bwMode="auto">
              <a:xfrm>
                <a:off x="2733" y="1928"/>
                <a:ext cx="72" cy="11"/>
              </a:xfrm>
              <a:custGeom>
                <a:avLst/>
                <a:gdLst>
                  <a:gd name="T0" fmla="*/ 72 w 72"/>
                  <a:gd name="T1" fmla="*/ 10 h 11"/>
                  <a:gd name="T2" fmla="*/ 72 w 72"/>
                  <a:gd name="T3" fmla="*/ 10 h 11"/>
                  <a:gd name="T4" fmla="*/ 72 w 72"/>
                  <a:gd name="T5" fmla="*/ 10 h 11"/>
                  <a:gd name="T6" fmla="*/ 72 w 72"/>
                  <a:gd name="T7" fmla="*/ 9 h 11"/>
                  <a:gd name="T8" fmla="*/ 72 w 72"/>
                  <a:gd name="T9" fmla="*/ 9 h 11"/>
                  <a:gd name="T10" fmla="*/ 72 w 72"/>
                  <a:gd name="T11" fmla="*/ 9 h 11"/>
                  <a:gd name="T12" fmla="*/ 72 w 72"/>
                  <a:gd name="T13" fmla="*/ 1 h 11"/>
                  <a:gd name="T14" fmla="*/ 72 w 72"/>
                  <a:gd name="T15" fmla="*/ 1 h 11"/>
                  <a:gd name="T16" fmla="*/ 72 w 72"/>
                  <a:gd name="T17" fmla="*/ 1 h 11"/>
                  <a:gd name="T18" fmla="*/ 72 w 72"/>
                  <a:gd name="T19" fmla="*/ 1 h 11"/>
                  <a:gd name="T20" fmla="*/ 72 w 72"/>
                  <a:gd name="T21" fmla="*/ 0 h 11"/>
                  <a:gd name="T22" fmla="*/ 72 w 72"/>
                  <a:gd name="T23" fmla="*/ 0 h 11"/>
                  <a:gd name="T24" fmla="*/ 71 w 72"/>
                  <a:gd name="T25" fmla="*/ 0 h 11"/>
                  <a:gd name="T26" fmla="*/ 0 w 72"/>
                  <a:gd name="T27" fmla="*/ 2 h 11"/>
                  <a:gd name="T28" fmla="*/ 0 w 72"/>
                  <a:gd name="T29" fmla="*/ 2 h 11"/>
                  <a:gd name="T30" fmla="*/ 0 w 72"/>
                  <a:gd name="T31" fmla="*/ 2 h 11"/>
                  <a:gd name="T32" fmla="*/ 0 w 72"/>
                  <a:gd name="T33" fmla="*/ 2 h 11"/>
                  <a:gd name="T34" fmla="*/ 0 w 72"/>
                  <a:gd name="T35" fmla="*/ 2 h 11"/>
                  <a:gd name="T36" fmla="*/ 0 w 72"/>
                  <a:gd name="T37" fmla="*/ 2 h 11"/>
                  <a:gd name="T38" fmla="*/ 0 w 72"/>
                  <a:gd name="T39" fmla="*/ 2 h 11"/>
                  <a:gd name="T40" fmla="*/ 0 w 72"/>
                  <a:gd name="T41" fmla="*/ 10 h 11"/>
                  <a:gd name="T42" fmla="*/ 0 w 72"/>
                  <a:gd name="T43" fmla="*/ 11 h 11"/>
                  <a:gd name="T44" fmla="*/ 0 w 72"/>
                  <a:gd name="T45" fmla="*/ 11 h 11"/>
                  <a:gd name="T46" fmla="*/ 0 w 72"/>
                  <a:gd name="T47" fmla="*/ 11 h 11"/>
                  <a:gd name="T48" fmla="*/ 0 w 72"/>
                  <a:gd name="T49" fmla="*/ 11 h 11"/>
                  <a:gd name="T50" fmla="*/ 72 w 72"/>
                  <a:gd name="T51" fmla="*/ 10 h 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 h="11">
                    <a:moveTo>
                      <a:pt x="72" y="10"/>
                    </a:moveTo>
                    <a:lnTo>
                      <a:pt x="72" y="10"/>
                    </a:lnTo>
                    <a:lnTo>
                      <a:pt x="72" y="9"/>
                    </a:lnTo>
                    <a:lnTo>
                      <a:pt x="72" y="1"/>
                    </a:lnTo>
                    <a:lnTo>
                      <a:pt x="72" y="0"/>
                    </a:lnTo>
                    <a:lnTo>
                      <a:pt x="71" y="0"/>
                    </a:lnTo>
                    <a:lnTo>
                      <a:pt x="0" y="2"/>
                    </a:lnTo>
                    <a:lnTo>
                      <a:pt x="0" y="10"/>
                    </a:lnTo>
                    <a:lnTo>
                      <a:pt x="0" y="11"/>
                    </a:lnTo>
                    <a:lnTo>
                      <a:pt x="72" y="10"/>
                    </a:lnTo>
                    <a:close/>
                  </a:path>
                </a:pathLst>
              </a:custGeom>
              <a:solidFill>
                <a:srgbClr val="525252"/>
              </a:solidFill>
              <a:ln w="1588">
                <a:solidFill>
                  <a:srgbClr val="525252"/>
                </a:solidFill>
                <a:prstDash val="solid"/>
                <a:round/>
                <a:headEnd/>
                <a:tailEnd/>
              </a:ln>
            </p:spPr>
            <p:txBody>
              <a:bodyPr/>
              <a:lstStyle/>
              <a:p>
                <a:endParaRPr lang="en-US"/>
              </a:p>
            </p:txBody>
          </p:sp>
          <p:sp>
            <p:nvSpPr>
              <p:cNvPr id="53411" name="Freeform 1082">
                <a:extLst>
                  <a:ext uri="{FF2B5EF4-FFF2-40B4-BE49-F238E27FC236}">
                    <a16:creationId xmlns:a16="http://schemas.microsoft.com/office/drawing/2014/main" id="{F548DB9C-C197-4CE8-95AD-988D4D8F7AEE}"/>
                  </a:ext>
                </a:extLst>
              </p:cNvPr>
              <p:cNvSpPr>
                <a:spLocks/>
              </p:cNvSpPr>
              <p:nvPr/>
            </p:nvSpPr>
            <p:spPr bwMode="auto">
              <a:xfrm>
                <a:off x="2497" y="1935"/>
                <a:ext cx="295" cy="98"/>
              </a:xfrm>
              <a:custGeom>
                <a:avLst/>
                <a:gdLst>
                  <a:gd name="T0" fmla="*/ 0 w 295"/>
                  <a:gd name="T1" fmla="*/ 98 h 98"/>
                  <a:gd name="T2" fmla="*/ 295 w 295"/>
                  <a:gd name="T3" fmla="*/ 97 h 98"/>
                  <a:gd name="T4" fmla="*/ 295 w 295"/>
                  <a:gd name="T5" fmla="*/ 0 h 98"/>
                  <a:gd name="T6" fmla="*/ 0 60000 65536"/>
                  <a:gd name="T7" fmla="*/ 0 60000 65536"/>
                  <a:gd name="T8" fmla="*/ 0 60000 65536"/>
                </a:gdLst>
                <a:ahLst/>
                <a:cxnLst>
                  <a:cxn ang="T6">
                    <a:pos x="T0" y="T1"/>
                  </a:cxn>
                  <a:cxn ang="T7">
                    <a:pos x="T2" y="T3"/>
                  </a:cxn>
                  <a:cxn ang="T8">
                    <a:pos x="T4" y="T5"/>
                  </a:cxn>
                </a:cxnLst>
                <a:rect l="0" t="0" r="r" b="b"/>
                <a:pathLst>
                  <a:path w="295" h="98">
                    <a:moveTo>
                      <a:pt x="0" y="98"/>
                    </a:moveTo>
                    <a:lnTo>
                      <a:pt x="295" y="97"/>
                    </a:lnTo>
                    <a:lnTo>
                      <a:pt x="295" y="0"/>
                    </a:lnTo>
                  </a:path>
                </a:pathLst>
              </a:custGeom>
              <a:noFill/>
              <a:ln w="7938">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412" name="Freeform 1083">
                <a:extLst>
                  <a:ext uri="{FF2B5EF4-FFF2-40B4-BE49-F238E27FC236}">
                    <a16:creationId xmlns:a16="http://schemas.microsoft.com/office/drawing/2014/main" id="{9F588030-D711-43B7-98F3-D2E856A35870}"/>
                  </a:ext>
                </a:extLst>
              </p:cNvPr>
              <p:cNvSpPr>
                <a:spLocks/>
              </p:cNvSpPr>
              <p:nvPr/>
            </p:nvSpPr>
            <p:spPr bwMode="auto">
              <a:xfrm>
                <a:off x="2762" y="1925"/>
                <a:ext cx="31" cy="5"/>
              </a:xfrm>
              <a:custGeom>
                <a:avLst/>
                <a:gdLst>
                  <a:gd name="T0" fmla="*/ 31 w 31"/>
                  <a:gd name="T1" fmla="*/ 5 h 5"/>
                  <a:gd name="T2" fmla="*/ 31 w 31"/>
                  <a:gd name="T3" fmla="*/ 0 h 5"/>
                  <a:gd name="T4" fmla="*/ 0 w 31"/>
                  <a:gd name="T5" fmla="*/ 1 h 5"/>
                  <a:gd name="T6" fmla="*/ 0 w 31"/>
                  <a:gd name="T7" fmla="*/ 5 h 5"/>
                  <a:gd name="T8" fmla="*/ 31 w 3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
                    <a:moveTo>
                      <a:pt x="31" y="5"/>
                    </a:moveTo>
                    <a:lnTo>
                      <a:pt x="31" y="0"/>
                    </a:lnTo>
                    <a:lnTo>
                      <a:pt x="0" y="1"/>
                    </a:lnTo>
                    <a:lnTo>
                      <a:pt x="0" y="5"/>
                    </a:lnTo>
                    <a:lnTo>
                      <a:pt x="31" y="5"/>
                    </a:lnTo>
                    <a:close/>
                  </a:path>
                </a:pathLst>
              </a:custGeom>
              <a:solidFill>
                <a:srgbClr val="A600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13" name="Freeform 1084">
                <a:extLst>
                  <a:ext uri="{FF2B5EF4-FFF2-40B4-BE49-F238E27FC236}">
                    <a16:creationId xmlns:a16="http://schemas.microsoft.com/office/drawing/2014/main" id="{4875F713-6760-4135-A2E0-93A38968420B}"/>
                  </a:ext>
                </a:extLst>
              </p:cNvPr>
              <p:cNvSpPr>
                <a:spLocks/>
              </p:cNvSpPr>
              <p:nvPr/>
            </p:nvSpPr>
            <p:spPr bwMode="auto">
              <a:xfrm>
                <a:off x="2733" y="1923"/>
                <a:ext cx="1" cy="1"/>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0 h 1"/>
                  <a:gd name="T12" fmla="*/ 0 w 1"/>
                  <a:gd name="T13" fmla="*/ 0 h 1"/>
                  <a:gd name="T14" fmla="*/ 0 w 1"/>
                  <a:gd name="T15" fmla="*/ 0 h 1"/>
                  <a:gd name="T16" fmla="*/ 1 w 1"/>
                  <a:gd name="T17" fmla="*/ 0 h 1"/>
                  <a:gd name="T18" fmla="*/ 1 w 1"/>
                  <a:gd name="T19" fmla="*/ 0 h 1"/>
                  <a:gd name="T20" fmla="*/ 1 w 1"/>
                  <a:gd name="T21" fmla="*/ 0 h 1"/>
                  <a:gd name="T22" fmla="*/ 1 w 1"/>
                  <a:gd name="T23" fmla="*/ 0 h 1"/>
                  <a:gd name="T24" fmla="*/ 1 w 1"/>
                  <a:gd name="T25" fmla="*/ 0 h 1"/>
                  <a:gd name="T26" fmla="*/ 1 w 1"/>
                  <a:gd name="T27" fmla="*/ 0 h 1"/>
                  <a:gd name="T28" fmla="*/ 1 w 1"/>
                  <a:gd name="T29" fmla="*/ 0 h 1"/>
                  <a:gd name="T30" fmla="*/ 1 w 1"/>
                  <a:gd name="T31" fmla="*/ 0 h 1"/>
                  <a:gd name="T32" fmla="*/ 1 w 1"/>
                  <a:gd name="T33" fmla="*/ 1 h 1"/>
                  <a:gd name="T34" fmla="*/ 1 w 1"/>
                  <a:gd name="T35" fmla="*/ 1 h 1"/>
                  <a:gd name="T36" fmla="*/ 0 w 1"/>
                  <a:gd name="T37" fmla="*/ 1 h 1"/>
                  <a:gd name="T38" fmla="*/ 0 w 1"/>
                  <a:gd name="T39" fmla="*/ 1 h 1"/>
                  <a:gd name="T40" fmla="*/ 0 w 1"/>
                  <a:gd name="T41" fmla="*/ 1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 h="1">
                    <a:moveTo>
                      <a:pt x="0" y="1"/>
                    </a:moveTo>
                    <a:lnTo>
                      <a:pt x="0" y="1"/>
                    </a:lnTo>
                    <a:lnTo>
                      <a:pt x="0" y="0"/>
                    </a:lnTo>
                    <a:lnTo>
                      <a:pt x="1" y="0"/>
                    </a:lnTo>
                    <a:lnTo>
                      <a:pt x="1" y="1"/>
                    </a:lnTo>
                    <a:lnTo>
                      <a:pt x="0" y="1"/>
                    </a:lnTo>
                    <a:close/>
                  </a:path>
                </a:pathLst>
              </a:custGeom>
              <a:solidFill>
                <a:srgbClr val="525252"/>
              </a:solidFill>
              <a:ln w="1588">
                <a:solidFill>
                  <a:srgbClr val="525252"/>
                </a:solidFill>
                <a:prstDash val="solid"/>
                <a:round/>
                <a:headEnd/>
                <a:tailEnd/>
              </a:ln>
            </p:spPr>
            <p:txBody>
              <a:bodyPr/>
              <a:lstStyle/>
              <a:p>
                <a:endParaRPr lang="en-US"/>
              </a:p>
            </p:txBody>
          </p:sp>
          <p:sp>
            <p:nvSpPr>
              <p:cNvPr id="53414" name="Freeform 1085">
                <a:extLst>
                  <a:ext uri="{FF2B5EF4-FFF2-40B4-BE49-F238E27FC236}">
                    <a16:creationId xmlns:a16="http://schemas.microsoft.com/office/drawing/2014/main" id="{57C7934C-D037-4860-81E7-CEFA2ECD307C}"/>
                  </a:ext>
                </a:extLst>
              </p:cNvPr>
              <p:cNvSpPr>
                <a:spLocks/>
              </p:cNvSpPr>
              <p:nvPr/>
            </p:nvSpPr>
            <p:spPr bwMode="auto">
              <a:xfrm>
                <a:off x="2773" y="1927"/>
                <a:ext cx="3" cy="2"/>
              </a:xfrm>
              <a:custGeom>
                <a:avLst/>
                <a:gdLst>
                  <a:gd name="T0" fmla="*/ 0 w 3"/>
                  <a:gd name="T1" fmla="*/ 1 h 2"/>
                  <a:gd name="T2" fmla="*/ 0 w 3"/>
                  <a:gd name="T3" fmla="*/ 0 h 2"/>
                  <a:gd name="T4" fmla="*/ 0 w 3"/>
                  <a:gd name="T5" fmla="*/ 0 h 2"/>
                  <a:gd name="T6" fmla="*/ 0 w 3"/>
                  <a:gd name="T7" fmla="*/ 0 h 2"/>
                  <a:gd name="T8" fmla="*/ 1 w 3"/>
                  <a:gd name="T9" fmla="*/ 0 h 2"/>
                  <a:gd name="T10" fmla="*/ 1 w 3"/>
                  <a:gd name="T11" fmla="*/ 0 h 2"/>
                  <a:gd name="T12" fmla="*/ 1 w 3"/>
                  <a:gd name="T13" fmla="*/ 0 h 2"/>
                  <a:gd name="T14" fmla="*/ 1 w 3"/>
                  <a:gd name="T15" fmla="*/ 0 h 2"/>
                  <a:gd name="T16" fmla="*/ 2 w 3"/>
                  <a:gd name="T17" fmla="*/ 0 h 2"/>
                  <a:gd name="T18" fmla="*/ 2 w 3"/>
                  <a:gd name="T19" fmla="*/ 0 h 2"/>
                  <a:gd name="T20" fmla="*/ 2 w 3"/>
                  <a:gd name="T21" fmla="*/ 0 h 2"/>
                  <a:gd name="T22" fmla="*/ 2 w 3"/>
                  <a:gd name="T23" fmla="*/ 0 h 2"/>
                  <a:gd name="T24" fmla="*/ 2 w 3"/>
                  <a:gd name="T25" fmla="*/ 0 h 2"/>
                  <a:gd name="T26" fmla="*/ 3 w 3"/>
                  <a:gd name="T27" fmla="*/ 0 h 2"/>
                  <a:gd name="T28" fmla="*/ 3 w 3"/>
                  <a:gd name="T29" fmla="*/ 0 h 2"/>
                  <a:gd name="T30" fmla="*/ 3 w 3"/>
                  <a:gd name="T31" fmla="*/ 0 h 2"/>
                  <a:gd name="T32" fmla="*/ 3 w 3"/>
                  <a:gd name="T33" fmla="*/ 0 h 2"/>
                  <a:gd name="T34" fmla="*/ 3 w 3"/>
                  <a:gd name="T35" fmla="*/ 1 h 2"/>
                  <a:gd name="T36" fmla="*/ 3 w 3"/>
                  <a:gd name="T37" fmla="*/ 2 h 2"/>
                  <a:gd name="T38" fmla="*/ 3 w 3"/>
                  <a:gd name="T39" fmla="*/ 2 h 2"/>
                  <a:gd name="T40" fmla="*/ 3 w 3"/>
                  <a:gd name="T41" fmla="*/ 2 h 2"/>
                  <a:gd name="T42" fmla="*/ 2 w 3"/>
                  <a:gd name="T43" fmla="*/ 2 h 2"/>
                  <a:gd name="T44" fmla="*/ 2 w 3"/>
                  <a:gd name="T45" fmla="*/ 2 h 2"/>
                  <a:gd name="T46" fmla="*/ 2 w 3"/>
                  <a:gd name="T47" fmla="*/ 2 h 2"/>
                  <a:gd name="T48" fmla="*/ 2 w 3"/>
                  <a:gd name="T49" fmla="*/ 2 h 2"/>
                  <a:gd name="T50" fmla="*/ 2 w 3"/>
                  <a:gd name="T51" fmla="*/ 2 h 2"/>
                  <a:gd name="T52" fmla="*/ 1 w 3"/>
                  <a:gd name="T53" fmla="*/ 2 h 2"/>
                  <a:gd name="T54" fmla="*/ 1 w 3"/>
                  <a:gd name="T55" fmla="*/ 2 h 2"/>
                  <a:gd name="T56" fmla="*/ 1 w 3"/>
                  <a:gd name="T57" fmla="*/ 2 h 2"/>
                  <a:gd name="T58" fmla="*/ 1 w 3"/>
                  <a:gd name="T59" fmla="*/ 2 h 2"/>
                  <a:gd name="T60" fmla="*/ 1 w 3"/>
                  <a:gd name="T61" fmla="*/ 2 h 2"/>
                  <a:gd name="T62" fmla="*/ 0 w 3"/>
                  <a:gd name="T63" fmla="*/ 2 h 2"/>
                  <a:gd name="T64" fmla="*/ 0 w 3"/>
                  <a:gd name="T65" fmla="*/ 2 h 2"/>
                  <a:gd name="T66" fmla="*/ 0 w 3"/>
                  <a:gd name="T67" fmla="*/ 1 h 2"/>
                  <a:gd name="T68" fmla="*/ 0 w 3"/>
                  <a:gd name="T69" fmla="*/ 1 h 2"/>
                  <a:gd name="T70" fmla="*/ 1 w 3"/>
                  <a:gd name="T71" fmla="*/ 1 h 2"/>
                  <a:gd name="T72" fmla="*/ 1 w 3"/>
                  <a:gd name="T73" fmla="*/ 2 h 2"/>
                  <a:gd name="T74" fmla="*/ 1 w 3"/>
                  <a:gd name="T75" fmla="*/ 2 h 2"/>
                  <a:gd name="T76" fmla="*/ 1 w 3"/>
                  <a:gd name="T77" fmla="*/ 2 h 2"/>
                  <a:gd name="T78" fmla="*/ 1 w 3"/>
                  <a:gd name="T79" fmla="*/ 2 h 2"/>
                  <a:gd name="T80" fmla="*/ 2 w 3"/>
                  <a:gd name="T81" fmla="*/ 2 h 2"/>
                  <a:gd name="T82" fmla="*/ 2 w 3"/>
                  <a:gd name="T83" fmla="*/ 2 h 2"/>
                  <a:gd name="T84" fmla="*/ 2 w 3"/>
                  <a:gd name="T85" fmla="*/ 2 h 2"/>
                  <a:gd name="T86" fmla="*/ 2 w 3"/>
                  <a:gd name="T87" fmla="*/ 2 h 2"/>
                  <a:gd name="T88" fmla="*/ 2 w 3"/>
                  <a:gd name="T89" fmla="*/ 2 h 2"/>
                  <a:gd name="T90" fmla="*/ 2 w 3"/>
                  <a:gd name="T91" fmla="*/ 2 h 2"/>
                  <a:gd name="T92" fmla="*/ 2 w 3"/>
                  <a:gd name="T93" fmla="*/ 2 h 2"/>
                  <a:gd name="T94" fmla="*/ 2 w 3"/>
                  <a:gd name="T95" fmla="*/ 1 h 2"/>
                  <a:gd name="T96" fmla="*/ 2 w 3"/>
                  <a:gd name="T97" fmla="*/ 1 h 2"/>
                  <a:gd name="T98" fmla="*/ 2 w 3"/>
                  <a:gd name="T99" fmla="*/ 0 h 2"/>
                  <a:gd name="T100" fmla="*/ 2 w 3"/>
                  <a:gd name="T101" fmla="*/ 0 h 2"/>
                  <a:gd name="T102" fmla="*/ 2 w 3"/>
                  <a:gd name="T103" fmla="*/ 0 h 2"/>
                  <a:gd name="T104" fmla="*/ 2 w 3"/>
                  <a:gd name="T105" fmla="*/ 0 h 2"/>
                  <a:gd name="T106" fmla="*/ 2 w 3"/>
                  <a:gd name="T107" fmla="*/ 0 h 2"/>
                  <a:gd name="T108" fmla="*/ 2 w 3"/>
                  <a:gd name="T109" fmla="*/ 0 h 2"/>
                  <a:gd name="T110" fmla="*/ 2 w 3"/>
                  <a:gd name="T111" fmla="*/ 0 h 2"/>
                  <a:gd name="T112" fmla="*/ 1 w 3"/>
                  <a:gd name="T113" fmla="*/ 0 h 2"/>
                  <a:gd name="T114" fmla="*/ 1 w 3"/>
                  <a:gd name="T115" fmla="*/ 0 h 2"/>
                  <a:gd name="T116" fmla="*/ 1 w 3"/>
                  <a:gd name="T117" fmla="*/ 0 h 2"/>
                  <a:gd name="T118" fmla="*/ 1 w 3"/>
                  <a:gd name="T119" fmla="*/ 0 h 2"/>
                  <a:gd name="T120" fmla="*/ 1 w 3"/>
                  <a:gd name="T121" fmla="*/ 0 h 2"/>
                  <a:gd name="T122" fmla="*/ 1 w 3"/>
                  <a:gd name="T123" fmla="*/ 1 h 2"/>
                  <a:gd name="T124" fmla="*/ 0 w 3"/>
                  <a:gd name="T125" fmla="*/ 1 h 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 h="2">
                    <a:moveTo>
                      <a:pt x="0" y="1"/>
                    </a:moveTo>
                    <a:lnTo>
                      <a:pt x="0" y="0"/>
                    </a:lnTo>
                    <a:lnTo>
                      <a:pt x="1" y="0"/>
                    </a:lnTo>
                    <a:lnTo>
                      <a:pt x="2" y="0"/>
                    </a:lnTo>
                    <a:lnTo>
                      <a:pt x="3" y="0"/>
                    </a:lnTo>
                    <a:lnTo>
                      <a:pt x="3" y="1"/>
                    </a:lnTo>
                    <a:lnTo>
                      <a:pt x="3" y="2"/>
                    </a:lnTo>
                    <a:lnTo>
                      <a:pt x="2" y="2"/>
                    </a:lnTo>
                    <a:lnTo>
                      <a:pt x="1" y="2"/>
                    </a:lnTo>
                    <a:lnTo>
                      <a:pt x="0" y="2"/>
                    </a:lnTo>
                    <a:lnTo>
                      <a:pt x="0" y="1"/>
                    </a:lnTo>
                    <a:lnTo>
                      <a:pt x="1" y="1"/>
                    </a:lnTo>
                    <a:lnTo>
                      <a:pt x="1" y="2"/>
                    </a:lnTo>
                    <a:lnTo>
                      <a:pt x="2" y="2"/>
                    </a:lnTo>
                    <a:lnTo>
                      <a:pt x="2" y="1"/>
                    </a:lnTo>
                    <a:lnTo>
                      <a:pt x="2" y="0"/>
                    </a:lnTo>
                    <a:lnTo>
                      <a:pt x="1" y="0"/>
                    </a:lnTo>
                    <a:lnTo>
                      <a:pt x="1" y="1"/>
                    </a:ln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15" name="Freeform 1086">
                <a:extLst>
                  <a:ext uri="{FF2B5EF4-FFF2-40B4-BE49-F238E27FC236}">
                    <a16:creationId xmlns:a16="http://schemas.microsoft.com/office/drawing/2014/main" id="{A33E08EC-42AA-4EA8-B25D-705FE8B4990A}"/>
                  </a:ext>
                </a:extLst>
              </p:cNvPr>
              <p:cNvSpPr>
                <a:spLocks/>
              </p:cNvSpPr>
              <p:nvPr/>
            </p:nvSpPr>
            <p:spPr bwMode="auto">
              <a:xfrm>
                <a:off x="2779" y="1927"/>
                <a:ext cx="2" cy="2"/>
              </a:xfrm>
              <a:custGeom>
                <a:avLst/>
                <a:gdLst>
                  <a:gd name="T0" fmla="*/ 0 w 2"/>
                  <a:gd name="T1" fmla="*/ 0 h 2"/>
                  <a:gd name="T2" fmla="*/ 0 w 2"/>
                  <a:gd name="T3" fmla="*/ 0 h 2"/>
                  <a:gd name="T4" fmla="*/ 0 w 2"/>
                  <a:gd name="T5" fmla="*/ 0 h 2"/>
                  <a:gd name="T6" fmla="*/ 1 w 2"/>
                  <a:gd name="T7" fmla="*/ 0 h 2"/>
                  <a:gd name="T8" fmla="*/ 1 w 2"/>
                  <a:gd name="T9" fmla="*/ 0 h 2"/>
                  <a:gd name="T10" fmla="*/ 2 w 2"/>
                  <a:gd name="T11" fmla="*/ 0 h 2"/>
                  <a:gd name="T12" fmla="*/ 2 w 2"/>
                  <a:gd name="T13" fmla="*/ 0 h 2"/>
                  <a:gd name="T14" fmla="*/ 2 w 2"/>
                  <a:gd name="T15" fmla="*/ 0 h 2"/>
                  <a:gd name="T16" fmla="*/ 2 w 2"/>
                  <a:gd name="T17" fmla="*/ 1 h 2"/>
                  <a:gd name="T18" fmla="*/ 2 w 2"/>
                  <a:gd name="T19" fmla="*/ 2 h 2"/>
                  <a:gd name="T20" fmla="*/ 2 w 2"/>
                  <a:gd name="T21" fmla="*/ 2 h 2"/>
                  <a:gd name="T22" fmla="*/ 2 w 2"/>
                  <a:gd name="T23" fmla="*/ 2 h 2"/>
                  <a:gd name="T24" fmla="*/ 1 w 2"/>
                  <a:gd name="T25" fmla="*/ 2 h 2"/>
                  <a:gd name="T26" fmla="*/ 1 w 2"/>
                  <a:gd name="T27" fmla="*/ 2 h 2"/>
                  <a:gd name="T28" fmla="*/ 0 w 2"/>
                  <a:gd name="T29" fmla="*/ 2 h 2"/>
                  <a:gd name="T30" fmla="*/ 0 w 2"/>
                  <a:gd name="T31" fmla="*/ 2 h 2"/>
                  <a:gd name="T32" fmla="*/ 0 w 2"/>
                  <a:gd name="T33" fmla="*/ 1 h 2"/>
                  <a:gd name="T34" fmla="*/ 1 w 2"/>
                  <a:gd name="T35" fmla="*/ 1 h 2"/>
                  <a:gd name="T36" fmla="*/ 1 w 2"/>
                  <a:gd name="T37" fmla="*/ 2 h 2"/>
                  <a:gd name="T38" fmla="*/ 1 w 2"/>
                  <a:gd name="T39" fmla="*/ 2 h 2"/>
                  <a:gd name="T40" fmla="*/ 1 w 2"/>
                  <a:gd name="T41" fmla="*/ 2 h 2"/>
                  <a:gd name="T42" fmla="*/ 1 w 2"/>
                  <a:gd name="T43" fmla="*/ 2 h 2"/>
                  <a:gd name="T44" fmla="*/ 2 w 2"/>
                  <a:gd name="T45" fmla="*/ 2 h 2"/>
                  <a:gd name="T46" fmla="*/ 2 w 2"/>
                  <a:gd name="T47" fmla="*/ 1 h 2"/>
                  <a:gd name="T48" fmla="*/ 2 w 2"/>
                  <a:gd name="T49" fmla="*/ 0 h 2"/>
                  <a:gd name="T50" fmla="*/ 2 w 2"/>
                  <a:gd name="T51" fmla="*/ 0 h 2"/>
                  <a:gd name="T52" fmla="*/ 1 w 2"/>
                  <a:gd name="T53" fmla="*/ 0 h 2"/>
                  <a:gd name="T54" fmla="*/ 1 w 2"/>
                  <a:gd name="T55" fmla="*/ 0 h 2"/>
                  <a:gd name="T56" fmla="*/ 1 w 2"/>
                  <a:gd name="T57" fmla="*/ 0 h 2"/>
                  <a:gd name="T58" fmla="*/ 1 w 2"/>
                  <a:gd name="T59" fmla="*/ 0 h 2"/>
                  <a:gd name="T60" fmla="*/ 1 w 2"/>
                  <a:gd name="T61" fmla="*/ 0 h 2"/>
                  <a:gd name="T62" fmla="*/ 0 w 2"/>
                  <a:gd name="T63" fmla="*/ 0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0"/>
                    </a:moveTo>
                    <a:lnTo>
                      <a:pt x="0" y="0"/>
                    </a:lnTo>
                    <a:lnTo>
                      <a:pt x="1" y="0"/>
                    </a:lnTo>
                    <a:lnTo>
                      <a:pt x="2" y="0"/>
                    </a:lnTo>
                    <a:lnTo>
                      <a:pt x="2" y="1"/>
                    </a:lnTo>
                    <a:lnTo>
                      <a:pt x="2" y="2"/>
                    </a:lnTo>
                    <a:lnTo>
                      <a:pt x="1" y="2"/>
                    </a:lnTo>
                    <a:lnTo>
                      <a:pt x="0" y="2"/>
                    </a:lnTo>
                    <a:lnTo>
                      <a:pt x="0" y="1"/>
                    </a:lnTo>
                    <a:lnTo>
                      <a:pt x="0" y="0"/>
                    </a:lnTo>
                    <a:lnTo>
                      <a:pt x="1" y="1"/>
                    </a:lnTo>
                    <a:lnTo>
                      <a:pt x="1" y="2"/>
                    </a:lnTo>
                    <a:lnTo>
                      <a:pt x="2" y="2"/>
                    </a:lnTo>
                    <a:lnTo>
                      <a:pt x="2" y="1"/>
                    </a:lnTo>
                    <a:lnTo>
                      <a:pt x="2" y="0"/>
                    </a:lnTo>
                    <a:lnTo>
                      <a:pt x="1" y="0"/>
                    </a:lnTo>
                    <a:lnTo>
                      <a:pt x="0" y="0"/>
                    </a:lnTo>
                    <a:lnTo>
                      <a:pt x="1" y="0"/>
                    </a:lnTo>
                    <a:lnTo>
                      <a:pt x="1" y="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16" name="Freeform 1087">
                <a:extLst>
                  <a:ext uri="{FF2B5EF4-FFF2-40B4-BE49-F238E27FC236}">
                    <a16:creationId xmlns:a16="http://schemas.microsoft.com/office/drawing/2014/main" id="{D0117D30-C4B6-41E4-A2D2-F602B7BD8FCE}"/>
                  </a:ext>
                </a:extLst>
              </p:cNvPr>
              <p:cNvSpPr>
                <a:spLocks/>
              </p:cNvSpPr>
              <p:nvPr/>
            </p:nvSpPr>
            <p:spPr bwMode="auto">
              <a:xfrm>
                <a:off x="2784" y="1926"/>
                <a:ext cx="3" cy="3"/>
              </a:xfrm>
              <a:custGeom>
                <a:avLst/>
                <a:gdLst>
                  <a:gd name="T0" fmla="*/ 0 w 3"/>
                  <a:gd name="T1" fmla="*/ 1 h 3"/>
                  <a:gd name="T2" fmla="*/ 1 w 3"/>
                  <a:gd name="T3" fmla="*/ 1 h 3"/>
                  <a:gd name="T4" fmla="*/ 1 w 3"/>
                  <a:gd name="T5" fmla="*/ 1 h 3"/>
                  <a:gd name="T6" fmla="*/ 1 w 3"/>
                  <a:gd name="T7" fmla="*/ 1 h 3"/>
                  <a:gd name="T8" fmla="*/ 2 w 3"/>
                  <a:gd name="T9" fmla="*/ 1 h 3"/>
                  <a:gd name="T10" fmla="*/ 2 w 3"/>
                  <a:gd name="T11" fmla="*/ 1 h 3"/>
                  <a:gd name="T12" fmla="*/ 3 w 3"/>
                  <a:gd name="T13" fmla="*/ 1 h 3"/>
                  <a:gd name="T14" fmla="*/ 3 w 3"/>
                  <a:gd name="T15" fmla="*/ 1 h 3"/>
                  <a:gd name="T16" fmla="*/ 3 w 3"/>
                  <a:gd name="T17" fmla="*/ 2 h 3"/>
                  <a:gd name="T18" fmla="*/ 3 w 3"/>
                  <a:gd name="T19" fmla="*/ 3 h 3"/>
                  <a:gd name="T20" fmla="*/ 3 w 3"/>
                  <a:gd name="T21" fmla="*/ 3 h 3"/>
                  <a:gd name="T22" fmla="*/ 2 w 3"/>
                  <a:gd name="T23" fmla="*/ 3 h 3"/>
                  <a:gd name="T24" fmla="*/ 2 w 3"/>
                  <a:gd name="T25" fmla="*/ 3 h 3"/>
                  <a:gd name="T26" fmla="*/ 1 w 3"/>
                  <a:gd name="T27" fmla="*/ 3 h 3"/>
                  <a:gd name="T28" fmla="*/ 1 w 3"/>
                  <a:gd name="T29" fmla="*/ 3 h 3"/>
                  <a:gd name="T30" fmla="*/ 0 w 3"/>
                  <a:gd name="T31" fmla="*/ 3 h 3"/>
                  <a:gd name="T32" fmla="*/ 0 w 3"/>
                  <a:gd name="T33" fmla="*/ 2 h 3"/>
                  <a:gd name="T34" fmla="*/ 1 w 3"/>
                  <a:gd name="T35" fmla="*/ 2 h 3"/>
                  <a:gd name="T36" fmla="*/ 1 w 3"/>
                  <a:gd name="T37" fmla="*/ 2 h 3"/>
                  <a:gd name="T38" fmla="*/ 1 w 3"/>
                  <a:gd name="T39" fmla="*/ 3 h 3"/>
                  <a:gd name="T40" fmla="*/ 1 w 3"/>
                  <a:gd name="T41" fmla="*/ 3 h 3"/>
                  <a:gd name="T42" fmla="*/ 2 w 3"/>
                  <a:gd name="T43" fmla="*/ 3 h 3"/>
                  <a:gd name="T44" fmla="*/ 2 w 3"/>
                  <a:gd name="T45" fmla="*/ 2 h 3"/>
                  <a:gd name="T46" fmla="*/ 2 w 3"/>
                  <a:gd name="T47" fmla="*/ 2 h 3"/>
                  <a:gd name="T48" fmla="*/ 2 w 3"/>
                  <a:gd name="T49" fmla="*/ 1 h 3"/>
                  <a:gd name="T50" fmla="*/ 2 w 3"/>
                  <a:gd name="T51" fmla="*/ 1 h 3"/>
                  <a:gd name="T52" fmla="*/ 2 w 3"/>
                  <a:gd name="T53" fmla="*/ 1 h 3"/>
                  <a:gd name="T54" fmla="*/ 1 w 3"/>
                  <a:gd name="T55" fmla="*/ 1 h 3"/>
                  <a:gd name="T56" fmla="*/ 1 w 3"/>
                  <a:gd name="T57" fmla="*/ 1 h 3"/>
                  <a:gd name="T58" fmla="*/ 1 w 3"/>
                  <a:gd name="T59" fmla="*/ 1 h 3"/>
                  <a:gd name="T60" fmla="*/ 1 w 3"/>
                  <a:gd name="T61" fmla="*/ 1 h 3"/>
                  <a:gd name="T62" fmla="*/ 0 w 3"/>
                  <a:gd name="T63" fmla="*/ 1 h 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 h="3">
                    <a:moveTo>
                      <a:pt x="0" y="1"/>
                    </a:moveTo>
                    <a:lnTo>
                      <a:pt x="0" y="1"/>
                    </a:lnTo>
                    <a:lnTo>
                      <a:pt x="1" y="1"/>
                    </a:lnTo>
                    <a:lnTo>
                      <a:pt x="2" y="0"/>
                    </a:lnTo>
                    <a:lnTo>
                      <a:pt x="2" y="1"/>
                    </a:lnTo>
                    <a:lnTo>
                      <a:pt x="3" y="1"/>
                    </a:lnTo>
                    <a:lnTo>
                      <a:pt x="3" y="2"/>
                    </a:lnTo>
                    <a:lnTo>
                      <a:pt x="3" y="3"/>
                    </a:lnTo>
                    <a:lnTo>
                      <a:pt x="2" y="3"/>
                    </a:lnTo>
                    <a:lnTo>
                      <a:pt x="1" y="3"/>
                    </a:lnTo>
                    <a:lnTo>
                      <a:pt x="0" y="3"/>
                    </a:lnTo>
                    <a:lnTo>
                      <a:pt x="0" y="2"/>
                    </a:lnTo>
                    <a:lnTo>
                      <a:pt x="0" y="1"/>
                    </a:lnTo>
                    <a:lnTo>
                      <a:pt x="1" y="2"/>
                    </a:lnTo>
                    <a:lnTo>
                      <a:pt x="1" y="3"/>
                    </a:lnTo>
                    <a:lnTo>
                      <a:pt x="2" y="3"/>
                    </a:lnTo>
                    <a:lnTo>
                      <a:pt x="2" y="2"/>
                    </a:lnTo>
                    <a:lnTo>
                      <a:pt x="2" y="1"/>
                    </a:lnTo>
                    <a:lnTo>
                      <a:pt x="1" y="1"/>
                    </a:lnTo>
                    <a:lnTo>
                      <a:pt x="1" y="2"/>
                    </a:ln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17" name="Freeform 1088">
                <a:extLst>
                  <a:ext uri="{FF2B5EF4-FFF2-40B4-BE49-F238E27FC236}">
                    <a16:creationId xmlns:a16="http://schemas.microsoft.com/office/drawing/2014/main" id="{B60464C0-041B-4423-8A6D-F187D861415E}"/>
                  </a:ext>
                </a:extLst>
              </p:cNvPr>
              <p:cNvSpPr>
                <a:spLocks/>
              </p:cNvSpPr>
              <p:nvPr/>
            </p:nvSpPr>
            <p:spPr bwMode="auto">
              <a:xfrm>
                <a:off x="2768" y="1927"/>
                <a:ext cx="3" cy="2"/>
              </a:xfrm>
              <a:custGeom>
                <a:avLst/>
                <a:gdLst>
                  <a:gd name="T0" fmla="*/ 3 w 3"/>
                  <a:gd name="T1" fmla="*/ 0 h 2"/>
                  <a:gd name="T2" fmla="*/ 1 w 3"/>
                  <a:gd name="T3" fmla="*/ 0 h 2"/>
                  <a:gd name="T4" fmla="*/ 1 w 3"/>
                  <a:gd name="T5" fmla="*/ 1 h 2"/>
                  <a:gd name="T6" fmla="*/ 1 w 3"/>
                  <a:gd name="T7" fmla="*/ 1 h 2"/>
                  <a:gd name="T8" fmla="*/ 1 w 3"/>
                  <a:gd name="T9" fmla="*/ 1 h 2"/>
                  <a:gd name="T10" fmla="*/ 2 w 3"/>
                  <a:gd name="T11" fmla="*/ 1 h 2"/>
                  <a:gd name="T12" fmla="*/ 2 w 3"/>
                  <a:gd name="T13" fmla="*/ 1 h 2"/>
                  <a:gd name="T14" fmla="*/ 3 w 3"/>
                  <a:gd name="T15" fmla="*/ 1 h 2"/>
                  <a:gd name="T16" fmla="*/ 3 w 3"/>
                  <a:gd name="T17" fmla="*/ 1 h 2"/>
                  <a:gd name="T18" fmla="*/ 3 w 3"/>
                  <a:gd name="T19" fmla="*/ 2 h 2"/>
                  <a:gd name="T20" fmla="*/ 3 w 3"/>
                  <a:gd name="T21" fmla="*/ 2 h 2"/>
                  <a:gd name="T22" fmla="*/ 2 w 3"/>
                  <a:gd name="T23" fmla="*/ 2 h 2"/>
                  <a:gd name="T24" fmla="*/ 1 w 3"/>
                  <a:gd name="T25" fmla="*/ 2 h 2"/>
                  <a:gd name="T26" fmla="*/ 1 w 3"/>
                  <a:gd name="T27" fmla="*/ 2 h 2"/>
                  <a:gd name="T28" fmla="*/ 0 w 3"/>
                  <a:gd name="T29" fmla="*/ 2 h 2"/>
                  <a:gd name="T30" fmla="*/ 0 w 3"/>
                  <a:gd name="T31" fmla="*/ 2 h 2"/>
                  <a:gd name="T32" fmla="*/ 0 w 3"/>
                  <a:gd name="T33" fmla="*/ 2 h 2"/>
                  <a:gd name="T34" fmla="*/ 1 w 3"/>
                  <a:gd name="T35" fmla="*/ 2 h 2"/>
                  <a:gd name="T36" fmla="*/ 1 w 3"/>
                  <a:gd name="T37" fmla="*/ 2 h 2"/>
                  <a:gd name="T38" fmla="*/ 1 w 3"/>
                  <a:gd name="T39" fmla="*/ 2 h 2"/>
                  <a:gd name="T40" fmla="*/ 1 w 3"/>
                  <a:gd name="T41" fmla="*/ 2 h 2"/>
                  <a:gd name="T42" fmla="*/ 2 w 3"/>
                  <a:gd name="T43" fmla="*/ 2 h 2"/>
                  <a:gd name="T44" fmla="*/ 2 w 3"/>
                  <a:gd name="T45" fmla="*/ 2 h 2"/>
                  <a:gd name="T46" fmla="*/ 2 w 3"/>
                  <a:gd name="T47" fmla="*/ 1 h 2"/>
                  <a:gd name="T48" fmla="*/ 2 w 3"/>
                  <a:gd name="T49" fmla="*/ 1 h 2"/>
                  <a:gd name="T50" fmla="*/ 2 w 3"/>
                  <a:gd name="T51" fmla="*/ 1 h 2"/>
                  <a:gd name="T52" fmla="*/ 1 w 3"/>
                  <a:gd name="T53" fmla="*/ 1 h 2"/>
                  <a:gd name="T54" fmla="*/ 1 w 3"/>
                  <a:gd name="T55" fmla="*/ 1 h 2"/>
                  <a:gd name="T56" fmla="*/ 1 w 3"/>
                  <a:gd name="T57" fmla="*/ 1 h 2"/>
                  <a:gd name="T58" fmla="*/ 1 w 3"/>
                  <a:gd name="T59" fmla="*/ 1 h 2"/>
                  <a:gd name="T60" fmla="*/ 1 w 3"/>
                  <a:gd name="T61" fmla="*/ 1 h 2"/>
                  <a:gd name="T62" fmla="*/ 0 w 3"/>
                  <a:gd name="T63" fmla="*/ 0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 h="2">
                    <a:moveTo>
                      <a:pt x="0" y="0"/>
                    </a:moveTo>
                    <a:lnTo>
                      <a:pt x="3" y="0"/>
                    </a:lnTo>
                    <a:lnTo>
                      <a:pt x="1" y="0"/>
                    </a:lnTo>
                    <a:lnTo>
                      <a:pt x="1" y="1"/>
                    </a:lnTo>
                    <a:lnTo>
                      <a:pt x="2" y="1"/>
                    </a:lnTo>
                    <a:lnTo>
                      <a:pt x="3" y="1"/>
                    </a:lnTo>
                    <a:lnTo>
                      <a:pt x="3" y="2"/>
                    </a:lnTo>
                    <a:lnTo>
                      <a:pt x="2" y="2"/>
                    </a:lnTo>
                    <a:lnTo>
                      <a:pt x="1" y="2"/>
                    </a:lnTo>
                    <a:lnTo>
                      <a:pt x="0" y="2"/>
                    </a:lnTo>
                    <a:lnTo>
                      <a:pt x="1" y="2"/>
                    </a:lnTo>
                    <a:lnTo>
                      <a:pt x="2" y="2"/>
                    </a:lnTo>
                    <a:lnTo>
                      <a:pt x="2" y="1"/>
                    </a:lnTo>
                    <a:lnTo>
                      <a:pt x="1" y="1"/>
                    </a:lnTo>
                    <a:lnTo>
                      <a:pt x="0" y="1"/>
                    </a:lnTo>
                    <a:lnTo>
                      <a:pt x="0" y="0"/>
                    </a:lnTo>
                    <a:close/>
                  </a:path>
                </a:pathLst>
              </a:custGeom>
              <a:solidFill>
                <a:srgbClr val="DEDEDE"/>
              </a:solidFill>
              <a:ln w="1588">
                <a:solidFill>
                  <a:srgbClr val="DEDEDE"/>
                </a:solidFill>
                <a:prstDash val="solid"/>
                <a:round/>
                <a:headEnd/>
                <a:tailEnd/>
              </a:ln>
            </p:spPr>
            <p:txBody>
              <a:bodyPr/>
              <a:lstStyle/>
              <a:p>
                <a:endParaRPr lang="en-US"/>
              </a:p>
            </p:txBody>
          </p:sp>
          <p:sp>
            <p:nvSpPr>
              <p:cNvPr id="53418" name="Freeform 1089">
                <a:extLst>
                  <a:ext uri="{FF2B5EF4-FFF2-40B4-BE49-F238E27FC236}">
                    <a16:creationId xmlns:a16="http://schemas.microsoft.com/office/drawing/2014/main" id="{5208802E-2067-4E88-858A-9ABEF3569BB3}"/>
                  </a:ext>
                </a:extLst>
              </p:cNvPr>
              <p:cNvSpPr>
                <a:spLocks/>
              </p:cNvSpPr>
              <p:nvPr/>
            </p:nvSpPr>
            <p:spPr bwMode="auto">
              <a:xfrm>
                <a:off x="2725" y="1922"/>
                <a:ext cx="4" cy="4"/>
              </a:xfrm>
              <a:custGeom>
                <a:avLst/>
                <a:gdLst>
                  <a:gd name="T0" fmla="*/ 1 w 4"/>
                  <a:gd name="T1" fmla="*/ 1 h 4"/>
                  <a:gd name="T2" fmla="*/ 1 w 4"/>
                  <a:gd name="T3" fmla="*/ 1 h 4"/>
                  <a:gd name="T4" fmla="*/ 1 w 4"/>
                  <a:gd name="T5" fmla="*/ 1 h 4"/>
                  <a:gd name="T6" fmla="*/ 1 w 4"/>
                  <a:gd name="T7" fmla="*/ 1 h 4"/>
                  <a:gd name="T8" fmla="*/ 1 w 4"/>
                  <a:gd name="T9" fmla="*/ 1 h 4"/>
                  <a:gd name="T10" fmla="*/ 1 w 4"/>
                  <a:gd name="T11" fmla="*/ 2 h 4"/>
                  <a:gd name="T12" fmla="*/ 1 w 4"/>
                  <a:gd name="T13" fmla="*/ 2 h 4"/>
                  <a:gd name="T14" fmla="*/ 1 w 4"/>
                  <a:gd name="T15" fmla="*/ 3 h 4"/>
                  <a:gd name="T16" fmla="*/ 1 w 4"/>
                  <a:gd name="T17" fmla="*/ 3 h 4"/>
                  <a:gd name="T18" fmla="*/ 2 w 4"/>
                  <a:gd name="T19" fmla="*/ 2 h 4"/>
                  <a:gd name="T20" fmla="*/ 2 w 4"/>
                  <a:gd name="T21" fmla="*/ 2 h 4"/>
                  <a:gd name="T22" fmla="*/ 3 w 4"/>
                  <a:gd name="T23" fmla="*/ 1 h 4"/>
                  <a:gd name="T24" fmla="*/ 3 w 4"/>
                  <a:gd name="T25" fmla="*/ 1 h 4"/>
                  <a:gd name="T26" fmla="*/ 3 w 4"/>
                  <a:gd name="T27" fmla="*/ 1 h 4"/>
                  <a:gd name="T28" fmla="*/ 4 w 4"/>
                  <a:gd name="T29" fmla="*/ 1 h 4"/>
                  <a:gd name="T30" fmla="*/ 4 w 4"/>
                  <a:gd name="T31" fmla="*/ 1 h 4"/>
                  <a:gd name="T32" fmla="*/ 3 w 4"/>
                  <a:gd name="T33" fmla="*/ 2 h 4"/>
                  <a:gd name="T34" fmla="*/ 3 w 4"/>
                  <a:gd name="T35" fmla="*/ 3 h 4"/>
                  <a:gd name="T36" fmla="*/ 3 w 4"/>
                  <a:gd name="T37" fmla="*/ 3 h 4"/>
                  <a:gd name="T38" fmla="*/ 3 w 4"/>
                  <a:gd name="T39" fmla="*/ 3 h 4"/>
                  <a:gd name="T40" fmla="*/ 3 w 4"/>
                  <a:gd name="T41" fmla="*/ 4 h 4"/>
                  <a:gd name="T42" fmla="*/ 3 w 4"/>
                  <a:gd name="T43" fmla="*/ 4 h 4"/>
                  <a:gd name="T44" fmla="*/ 3 w 4"/>
                  <a:gd name="T45" fmla="*/ 4 h 4"/>
                  <a:gd name="T46" fmla="*/ 2 w 4"/>
                  <a:gd name="T47" fmla="*/ 4 h 4"/>
                  <a:gd name="T48" fmla="*/ 2 w 4"/>
                  <a:gd name="T49" fmla="*/ 4 h 4"/>
                  <a:gd name="T50" fmla="*/ 2 w 4"/>
                  <a:gd name="T51" fmla="*/ 4 h 4"/>
                  <a:gd name="T52" fmla="*/ 2 w 4"/>
                  <a:gd name="T53" fmla="*/ 3 h 4"/>
                  <a:gd name="T54" fmla="*/ 2 w 4"/>
                  <a:gd name="T55" fmla="*/ 3 h 4"/>
                  <a:gd name="T56" fmla="*/ 2 w 4"/>
                  <a:gd name="T57" fmla="*/ 4 h 4"/>
                  <a:gd name="T58" fmla="*/ 1 w 4"/>
                  <a:gd name="T59" fmla="*/ 4 h 4"/>
                  <a:gd name="T60" fmla="*/ 1 w 4"/>
                  <a:gd name="T61" fmla="*/ 4 h 4"/>
                  <a:gd name="T62" fmla="*/ 1 w 4"/>
                  <a:gd name="T63" fmla="*/ 4 h 4"/>
                  <a:gd name="T64" fmla="*/ 1 w 4"/>
                  <a:gd name="T65" fmla="*/ 3 h 4"/>
                  <a:gd name="T66" fmla="*/ 0 w 4"/>
                  <a:gd name="T67" fmla="*/ 3 h 4"/>
                  <a:gd name="T68" fmla="*/ 0 w 4"/>
                  <a:gd name="T69" fmla="*/ 2 h 4"/>
                  <a:gd name="T70" fmla="*/ 0 w 4"/>
                  <a:gd name="T71" fmla="*/ 2 h 4"/>
                  <a:gd name="T72" fmla="*/ 1 w 4"/>
                  <a:gd name="T73" fmla="*/ 1 h 4"/>
                  <a:gd name="T74" fmla="*/ 1 w 4"/>
                  <a:gd name="T75" fmla="*/ 1 h 4"/>
                  <a:gd name="T76" fmla="*/ 1 w 4"/>
                  <a:gd name="T77" fmla="*/ 0 h 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 h="4">
                    <a:moveTo>
                      <a:pt x="1" y="0"/>
                    </a:moveTo>
                    <a:lnTo>
                      <a:pt x="1" y="1"/>
                    </a:lnTo>
                    <a:lnTo>
                      <a:pt x="2" y="1"/>
                    </a:lnTo>
                    <a:lnTo>
                      <a:pt x="1" y="1"/>
                    </a:lnTo>
                    <a:lnTo>
                      <a:pt x="1" y="2"/>
                    </a:lnTo>
                    <a:lnTo>
                      <a:pt x="1" y="3"/>
                    </a:lnTo>
                    <a:lnTo>
                      <a:pt x="2" y="2"/>
                    </a:lnTo>
                    <a:lnTo>
                      <a:pt x="3" y="1"/>
                    </a:lnTo>
                    <a:lnTo>
                      <a:pt x="3" y="0"/>
                    </a:lnTo>
                    <a:lnTo>
                      <a:pt x="3" y="1"/>
                    </a:lnTo>
                    <a:lnTo>
                      <a:pt x="4" y="1"/>
                    </a:lnTo>
                    <a:lnTo>
                      <a:pt x="3" y="2"/>
                    </a:lnTo>
                    <a:lnTo>
                      <a:pt x="3" y="3"/>
                    </a:lnTo>
                    <a:lnTo>
                      <a:pt x="3" y="4"/>
                    </a:lnTo>
                    <a:lnTo>
                      <a:pt x="2" y="4"/>
                    </a:lnTo>
                    <a:lnTo>
                      <a:pt x="2" y="3"/>
                    </a:lnTo>
                    <a:lnTo>
                      <a:pt x="2" y="4"/>
                    </a:lnTo>
                    <a:lnTo>
                      <a:pt x="1" y="4"/>
                    </a:lnTo>
                    <a:lnTo>
                      <a:pt x="1" y="3"/>
                    </a:lnTo>
                    <a:lnTo>
                      <a:pt x="0" y="3"/>
                    </a:lnTo>
                    <a:lnTo>
                      <a:pt x="0" y="2"/>
                    </a:lnTo>
                    <a:lnTo>
                      <a:pt x="1" y="1"/>
                    </a:lnTo>
                    <a:lnTo>
                      <a:pt x="1" y="0"/>
                    </a:lnTo>
                    <a:close/>
                  </a:path>
                </a:pathLst>
              </a:custGeom>
              <a:solidFill>
                <a:srgbClr val="DEDEDE"/>
              </a:solidFill>
              <a:ln w="1588">
                <a:solidFill>
                  <a:srgbClr val="DEDEDE"/>
                </a:solidFill>
                <a:prstDash val="solid"/>
                <a:round/>
                <a:headEnd/>
                <a:tailEnd/>
              </a:ln>
            </p:spPr>
            <p:txBody>
              <a:bodyPr/>
              <a:lstStyle/>
              <a:p>
                <a:endParaRPr lang="en-US"/>
              </a:p>
            </p:txBody>
          </p:sp>
          <p:sp>
            <p:nvSpPr>
              <p:cNvPr id="53419" name="Freeform 1090">
                <a:extLst>
                  <a:ext uri="{FF2B5EF4-FFF2-40B4-BE49-F238E27FC236}">
                    <a16:creationId xmlns:a16="http://schemas.microsoft.com/office/drawing/2014/main" id="{38E29035-D426-4914-B684-217F9DC7EEE9}"/>
                  </a:ext>
                </a:extLst>
              </p:cNvPr>
              <p:cNvSpPr>
                <a:spLocks/>
              </p:cNvSpPr>
              <p:nvPr/>
            </p:nvSpPr>
            <p:spPr bwMode="auto">
              <a:xfrm>
                <a:off x="2728" y="1922"/>
                <a:ext cx="3" cy="4"/>
              </a:xfrm>
              <a:custGeom>
                <a:avLst/>
                <a:gdLst>
                  <a:gd name="T0" fmla="*/ 1 w 3"/>
                  <a:gd name="T1" fmla="*/ 1 h 4"/>
                  <a:gd name="T2" fmla="*/ 1 w 3"/>
                  <a:gd name="T3" fmla="*/ 1 h 4"/>
                  <a:gd name="T4" fmla="*/ 1 w 3"/>
                  <a:gd name="T5" fmla="*/ 1 h 4"/>
                  <a:gd name="T6" fmla="*/ 2 w 3"/>
                  <a:gd name="T7" fmla="*/ 1 h 4"/>
                  <a:gd name="T8" fmla="*/ 2 w 3"/>
                  <a:gd name="T9" fmla="*/ 1 h 4"/>
                  <a:gd name="T10" fmla="*/ 2 w 3"/>
                  <a:gd name="T11" fmla="*/ 1 h 4"/>
                  <a:gd name="T12" fmla="*/ 2 w 3"/>
                  <a:gd name="T13" fmla="*/ 1 h 4"/>
                  <a:gd name="T14" fmla="*/ 2 w 3"/>
                  <a:gd name="T15" fmla="*/ 0 h 4"/>
                  <a:gd name="T16" fmla="*/ 2 w 3"/>
                  <a:gd name="T17" fmla="*/ 0 h 4"/>
                  <a:gd name="T18" fmla="*/ 2 w 3"/>
                  <a:gd name="T19" fmla="*/ 0 h 4"/>
                  <a:gd name="T20" fmla="*/ 2 w 3"/>
                  <a:gd name="T21" fmla="*/ 0 h 4"/>
                  <a:gd name="T22" fmla="*/ 2 w 3"/>
                  <a:gd name="T23" fmla="*/ 0 h 4"/>
                  <a:gd name="T24" fmla="*/ 2 w 3"/>
                  <a:gd name="T25" fmla="*/ 1 h 4"/>
                  <a:gd name="T26" fmla="*/ 2 w 3"/>
                  <a:gd name="T27" fmla="*/ 1 h 4"/>
                  <a:gd name="T28" fmla="*/ 2 w 3"/>
                  <a:gd name="T29" fmla="*/ 1 h 4"/>
                  <a:gd name="T30" fmla="*/ 2 w 3"/>
                  <a:gd name="T31" fmla="*/ 2 h 4"/>
                  <a:gd name="T32" fmla="*/ 2 w 3"/>
                  <a:gd name="T33" fmla="*/ 2 h 4"/>
                  <a:gd name="T34" fmla="*/ 1 w 3"/>
                  <a:gd name="T35" fmla="*/ 2 h 4"/>
                  <a:gd name="T36" fmla="*/ 1 w 3"/>
                  <a:gd name="T37" fmla="*/ 2 h 4"/>
                  <a:gd name="T38" fmla="*/ 1 w 3"/>
                  <a:gd name="T39" fmla="*/ 3 h 4"/>
                  <a:gd name="T40" fmla="*/ 1 w 3"/>
                  <a:gd name="T41" fmla="*/ 3 h 4"/>
                  <a:gd name="T42" fmla="*/ 1 w 3"/>
                  <a:gd name="T43" fmla="*/ 3 h 4"/>
                  <a:gd name="T44" fmla="*/ 2 w 3"/>
                  <a:gd name="T45" fmla="*/ 3 h 4"/>
                  <a:gd name="T46" fmla="*/ 2 w 3"/>
                  <a:gd name="T47" fmla="*/ 2 h 4"/>
                  <a:gd name="T48" fmla="*/ 2 w 3"/>
                  <a:gd name="T49" fmla="*/ 2 h 4"/>
                  <a:gd name="T50" fmla="*/ 2 w 3"/>
                  <a:gd name="T51" fmla="*/ 2 h 4"/>
                  <a:gd name="T52" fmla="*/ 2 w 3"/>
                  <a:gd name="T53" fmla="*/ 2 h 4"/>
                  <a:gd name="T54" fmla="*/ 3 w 3"/>
                  <a:gd name="T55" fmla="*/ 2 h 4"/>
                  <a:gd name="T56" fmla="*/ 3 w 3"/>
                  <a:gd name="T57" fmla="*/ 2 h 4"/>
                  <a:gd name="T58" fmla="*/ 3 w 3"/>
                  <a:gd name="T59" fmla="*/ 3 h 4"/>
                  <a:gd name="T60" fmla="*/ 3 w 3"/>
                  <a:gd name="T61" fmla="*/ 3 h 4"/>
                  <a:gd name="T62" fmla="*/ 3 w 3"/>
                  <a:gd name="T63" fmla="*/ 3 h 4"/>
                  <a:gd name="T64" fmla="*/ 2 w 3"/>
                  <a:gd name="T65" fmla="*/ 3 h 4"/>
                  <a:gd name="T66" fmla="*/ 2 w 3"/>
                  <a:gd name="T67" fmla="*/ 3 h 4"/>
                  <a:gd name="T68" fmla="*/ 2 w 3"/>
                  <a:gd name="T69" fmla="*/ 3 h 4"/>
                  <a:gd name="T70" fmla="*/ 1 w 3"/>
                  <a:gd name="T71" fmla="*/ 3 h 4"/>
                  <a:gd name="T72" fmla="*/ 1 w 3"/>
                  <a:gd name="T73" fmla="*/ 4 h 4"/>
                  <a:gd name="T74" fmla="*/ 1 w 3"/>
                  <a:gd name="T75" fmla="*/ 4 h 4"/>
                  <a:gd name="T76" fmla="*/ 0 w 3"/>
                  <a:gd name="T77" fmla="*/ 4 h 4"/>
                  <a:gd name="T78" fmla="*/ 0 w 3"/>
                  <a:gd name="T79" fmla="*/ 4 h 4"/>
                  <a:gd name="T80" fmla="*/ 0 w 3"/>
                  <a:gd name="T81" fmla="*/ 4 h 4"/>
                  <a:gd name="T82" fmla="*/ 0 w 3"/>
                  <a:gd name="T83" fmla="*/ 4 h 4"/>
                  <a:gd name="T84" fmla="*/ 0 w 3"/>
                  <a:gd name="T85" fmla="*/ 4 h 4"/>
                  <a:gd name="T86" fmla="*/ 0 w 3"/>
                  <a:gd name="T87" fmla="*/ 4 h 4"/>
                  <a:gd name="T88" fmla="*/ 0 w 3"/>
                  <a:gd name="T89" fmla="*/ 4 h 4"/>
                  <a:gd name="T90" fmla="*/ 0 w 3"/>
                  <a:gd name="T91" fmla="*/ 3 h 4"/>
                  <a:gd name="T92" fmla="*/ 0 w 3"/>
                  <a:gd name="T93" fmla="*/ 3 h 4"/>
                  <a:gd name="T94" fmla="*/ 0 w 3"/>
                  <a:gd name="T95" fmla="*/ 3 h 4"/>
                  <a:gd name="T96" fmla="*/ 1 w 3"/>
                  <a:gd name="T97" fmla="*/ 2 h 4"/>
                  <a:gd name="T98" fmla="*/ 1 w 3"/>
                  <a:gd name="T99" fmla="*/ 2 h 4"/>
                  <a:gd name="T100" fmla="*/ 1 w 3"/>
                  <a:gd name="T101" fmla="*/ 1 h 4"/>
                  <a:gd name="T102" fmla="*/ 1 w 3"/>
                  <a:gd name="T103" fmla="*/ 1 h 4"/>
                  <a:gd name="T104" fmla="*/ 1 w 3"/>
                  <a:gd name="T105" fmla="*/ 1 h 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 h="4">
                    <a:moveTo>
                      <a:pt x="1" y="1"/>
                    </a:moveTo>
                    <a:lnTo>
                      <a:pt x="1" y="1"/>
                    </a:lnTo>
                    <a:lnTo>
                      <a:pt x="2" y="1"/>
                    </a:lnTo>
                    <a:lnTo>
                      <a:pt x="2" y="0"/>
                    </a:lnTo>
                    <a:lnTo>
                      <a:pt x="2" y="1"/>
                    </a:lnTo>
                    <a:lnTo>
                      <a:pt x="2" y="2"/>
                    </a:lnTo>
                    <a:lnTo>
                      <a:pt x="1" y="2"/>
                    </a:lnTo>
                    <a:lnTo>
                      <a:pt x="1" y="3"/>
                    </a:lnTo>
                    <a:lnTo>
                      <a:pt x="2" y="3"/>
                    </a:lnTo>
                    <a:lnTo>
                      <a:pt x="2" y="2"/>
                    </a:lnTo>
                    <a:lnTo>
                      <a:pt x="3" y="2"/>
                    </a:lnTo>
                    <a:lnTo>
                      <a:pt x="3" y="3"/>
                    </a:lnTo>
                    <a:lnTo>
                      <a:pt x="2" y="3"/>
                    </a:lnTo>
                    <a:lnTo>
                      <a:pt x="1" y="3"/>
                    </a:lnTo>
                    <a:lnTo>
                      <a:pt x="1" y="4"/>
                    </a:lnTo>
                    <a:lnTo>
                      <a:pt x="0" y="4"/>
                    </a:lnTo>
                    <a:lnTo>
                      <a:pt x="0" y="3"/>
                    </a:lnTo>
                    <a:lnTo>
                      <a:pt x="1" y="2"/>
                    </a:lnTo>
                    <a:lnTo>
                      <a:pt x="1" y="1"/>
                    </a:lnTo>
                    <a:close/>
                  </a:path>
                </a:pathLst>
              </a:custGeom>
              <a:solidFill>
                <a:srgbClr val="DEDEDE"/>
              </a:solidFill>
              <a:ln w="1588">
                <a:solidFill>
                  <a:srgbClr val="DEDEDE"/>
                </a:solidFill>
                <a:prstDash val="solid"/>
                <a:round/>
                <a:headEnd/>
                <a:tailEnd/>
              </a:ln>
            </p:spPr>
            <p:txBody>
              <a:bodyPr/>
              <a:lstStyle/>
              <a:p>
                <a:endParaRPr lang="en-US"/>
              </a:p>
            </p:txBody>
          </p:sp>
          <p:sp>
            <p:nvSpPr>
              <p:cNvPr id="53420" name="Freeform 1091">
                <a:extLst>
                  <a:ext uri="{FF2B5EF4-FFF2-40B4-BE49-F238E27FC236}">
                    <a16:creationId xmlns:a16="http://schemas.microsoft.com/office/drawing/2014/main" id="{7A32D11B-F404-4F69-B650-F9E2D6ED1D8F}"/>
                  </a:ext>
                </a:extLst>
              </p:cNvPr>
              <p:cNvSpPr>
                <a:spLocks/>
              </p:cNvSpPr>
              <p:nvPr/>
            </p:nvSpPr>
            <p:spPr bwMode="auto">
              <a:xfrm>
                <a:off x="2730" y="1922"/>
                <a:ext cx="3" cy="4"/>
              </a:xfrm>
              <a:custGeom>
                <a:avLst/>
                <a:gdLst>
                  <a:gd name="T0" fmla="*/ 3 w 3"/>
                  <a:gd name="T1" fmla="*/ 0 h 4"/>
                  <a:gd name="T2" fmla="*/ 3 w 3"/>
                  <a:gd name="T3" fmla="*/ 0 h 4"/>
                  <a:gd name="T4" fmla="*/ 3 w 3"/>
                  <a:gd name="T5" fmla="*/ 0 h 4"/>
                  <a:gd name="T6" fmla="*/ 3 w 3"/>
                  <a:gd name="T7" fmla="*/ 0 h 4"/>
                  <a:gd name="T8" fmla="*/ 3 w 3"/>
                  <a:gd name="T9" fmla="*/ 0 h 4"/>
                  <a:gd name="T10" fmla="*/ 3 w 3"/>
                  <a:gd name="T11" fmla="*/ 0 h 4"/>
                  <a:gd name="T12" fmla="*/ 2 w 3"/>
                  <a:gd name="T13" fmla="*/ 0 h 4"/>
                  <a:gd name="T14" fmla="*/ 2 w 3"/>
                  <a:gd name="T15" fmla="*/ 0 h 4"/>
                  <a:gd name="T16" fmla="*/ 2 w 3"/>
                  <a:gd name="T17" fmla="*/ 0 h 4"/>
                  <a:gd name="T18" fmla="*/ 1 w 3"/>
                  <a:gd name="T19" fmla="*/ 0 h 4"/>
                  <a:gd name="T20" fmla="*/ 1 w 3"/>
                  <a:gd name="T21" fmla="*/ 0 h 4"/>
                  <a:gd name="T22" fmla="*/ 1 w 3"/>
                  <a:gd name="T23" fmla="*/ 1 h 4"/>
                  <a:gd name="T24" fmla="*/ 1 w 3"/>
                  <a:gd name="T25" fmla="*/ 1 h 4"/>
                  <a:gd name="T26" fmla="*/ 1 w 3"/>
                  <a:gd name="T27" fmla="*/ 1 h 4"/>
                  <a:gd name="T28" fmla="*/ 0 w 3"/>
                  <a:gd name="T29" fmla="*/ 1 h 4"/>
                  <a:gd name="T30" fmla="*/ 0 w 3"/>
                  <a:gd name="T31" fmla="*/ 1 h 4"/>
                  <a:gd name="T32" fmla="*/ 0 w 3"/>
                  <a:gd name="T33" fmla="*/ 1 h 4"/>
                  <a:gd name="T34" fmla="*/ 0 w 3"/>
                  <a:gd name="T35" fmla="*/ 1 h 4"/>
                  <a:gd name="T36" fmla="*/ 0 w 3"/>
                  <a:gd name="T37" fmla="*/ 2 h 4"/>
                  <a:gd name="T38" fmla="*/ 0 w 3"/>
                  <a:gd name="T39" fmla="*/ 2 h 4"/>
                  <a:gd name="T40" fmla="*/ 0 w 3"/>
                  <a:gd name="T41" fmla="*/ 2 h 4"/>
                  <a:gd name="T42" fmla="*/ 0 w 3"/>
                  <a:gd name="T43" fmla="*/ 2 h 4"/>
                  <a:gd name="T44" fmla="*/ 1 w 3"/>
                  <a:gd name="T45" fmla="*/ 2 h 4"/>
                  <a:gd name="T46" fmla="*/ 1 w 3"/>
                  <a:gd name="T47" fmla="*/ 2 h 4"/>
                  <a:gd name="T48" fmla="*/ 1 w 3"/>
                  <a:gd name="T49" fmla="*/ 1 h 4"/>
                  <a:gd name="T50" fmla="*/ 1 w 3"/>
                  <a:gd name="T51" fmla="*/ 1 h 4"/>
                  <a:gd name="T52" fmla="*/ 1 w 3"/>
                  <a:gd name="T53" fmla="*/ 1 h 4"/>
                  <a:gd name="T54" fmla="*/ 1 w 3"/>
                  <a:gd name="T55" fmla="*/ 2 h 4"/>
                  <a:gd name="T56" fmla="*/ 1 w 3"/>
                  <a:gd name="T57" fmla="*/ 2 h 4"/>
                  <a:gd name="T58" fmla="*/ 1 w 3"/>
                  <a:gd name="T59" fmla="*/ 2 h 4"/>
                  <a:gd name="T60" fmla="*/ 1 w 3"/>
                  <a:gd name="T61" fmla="*/ 3 h 4"/>
                  <a:gd name="T62" fmla="*/ 1 w 3"/>
                  <a:gd name="T63" fmla="*/ 3 h 4"/>
                  <a:gd name="T64" fmla="*/ 1 w 3"/>
                  <a:gd name="T65" fmla="*/ 3 h 4"/>
                  <a:gd name="T66" fmla="*/ 1 w 3"/>
                  <a:gd name="T67" fmla="*/ 3 h 4"/>
                  <a:gd name="T68" fmla="*/ 1 w 3"/>
                  <a:gd name="T69" fmla="*/ 4 h 4"/>
                  <a:gd name="T70" fmla="*/ 1 w 3"/>
                  <a:gd name="T71" fmla="*/ 4 h 4"/>
                  <a:gd name="T72" fmla="*/ 1 w 3"/>
                  <a:gd name="T73" fmla="*/ 4 h 4"/>
                  <a:gd name="T74" fmla="*/ 1 w 3"/>
                  <a:gd name="T75" fmla="*/ 4 h 4"/>
                  <a:gd name="T76" fmla="*/ 1 w 3"/>
                  <a:gd name="T77" fmla="*/ 4 h 4"/>
                  <a:gd name="T78" fmla="*/ 1 w 3"/>
                  <a:gd name="T79" fmla="*/ 3 h 4"/>
                  <a:gd name="T80" fmla="*/ 1 w 3"/>
                  <a:gd name="T81" fmla="*/ 3 h 4"/>
                  <a:gd name="T82" fmla="*/ 1 w 3"/>
                  <a:gd name="T83" fmla="*/ 3 h 4"/>
                  <a:gd name="T84" fmla="*/ 1 w 3"/>
                  <a:gd name="T85" fmla="*/ 3 h 4"/>
                  <a:gd name="T86" fmla="*/ 2 w 3"/>
                  <a:gd name="T87" fmla="*/ 3 h 4"/>
                  <a:gd name="T88" fmla="*/ 2 w 3"/>
                  <a:gd name="T89" fmla="*/ 2 h 4"/>
                  <a:gd name="T90" fmla="*/ 2 w 3"/>
                  <a:gd name="T91" fmla="*/ 2 h 4"/>
                  <a:gd name="T92" fmla="*/ 2 w 3"/>
                  <a:gd name="T93" fmla="*/ 2 h 4"/>
                  <a:gd name="T94" fmla="*/ 2 w 3"/>
                  <a:gd name="T95" fmla="*/ 1 h 4"/>
                  <a:gd name="T96" fmla="*/ 2 w 3"/>
                  <a:gd name="T97" fmla="*/ 1 h 4"/>
                  <a:gd name="T98" fmla="*/ 3 w 3"/>
                  <a:gd name="T99" fmla="*/ 1 h 4"/>
                  <a:gd name="T100" fmla="*/ 3 w 3"/>
                  <a:gd name="T101" fmla="*/ 1 h 4"/>
                  <a:gd name="T102" fmla="*/ 3 w 3"/>
                  <a:gd name="T103" fmla="*/ 1 h 4"/>
                  <a:gd name="T104" fmla="*/ 3 w 3"/>
                  <a:gd name="T105" fmla="*/ 1 h 4"/>
                  <a:gd name="T106" fmla="*/ 3 w 3"/>
                  <a:gd name="T107" fmla="*/ 1 h 4"/>
                  <a:gd name="T108" fmla="*/ 3 w 3"/>
                  <a:gd name="T109" fmla="*/ 1 h 4"/>
                  <a:gd name="T110" fmla="*/ 3 w 3"/>
                  <a:gd name="T111" fmla="*/ 0 h 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 h="4">
                    <a:moveTo>
                      <a:pt x="3" y="0"/>
                    </a:moveTo>
                    <a:lnTo>
                      <a:pt x="3" y="0"/>
                    </a:lnTo>
                    <a:lnTo>
                      <a:pt x="2" y="0"/>
                    </a:lnTo>
                    <a:lnTo>
                      <a:pt x="1" y="0"/>
                    </a:lnTo>
                    <a:lnTo>
                      <a:pt x="1" y="1"/>
                    </a:lnTo>
                    <a:lnTo>
                      <a:pt x="0" y="1"/>
                    </a:lnTo>
                    <a:lnTo>
                      <a:pt x="0" y="2"/>
                    </a:lnTo>
                    <a:lnTo>
                      <a:pt x="1" y="2"/>
                    </a:lnTo>
                    <a:lnTo>
                      <a:pt x="1" y="1"/>
                    </a:lnTo>
                    <a:lnTo>
                      <a:pt x="1" y="2"/>
                    </a:lnTo>
                    <a:lnTo>
                      <a:pt x="1" y="3"/>
                    </a:lnTo>
                    <a:lnTo>
                      <a:pt x="1" y="4"/>
                    </a:lnTo>
                    <a:lnTo>
                      <a:pt x="1" y="3"/>
                    </a:lnTo>
                    <a:lnTo>
                      <a:pt x="2" y="3"/>
                    </a:lnTo>
                    <a:lnTo>
                      <a:pt x="2" y="2"/>
                    </a:lnTo>
                    <a:lnTo>
                      <a:pt x="2" y="1"/>
                    </a:lnTo>
                    <a:lnTo>
                      <a:pt x="3" y="1"/>
                    </a:lnTo>
                    <a:lnTo>
                      <a:pt x="3" y="0"/>
                    </a:lnTo>
                    <a:close/>
                  </a:path>
                </a:pathLst>
              </a:custGeom>
              <a:solidFill>
                <a:srgbClr val="DEDEDE"/>
              </a:solidFill>
              <a:ln w="1588">
                <a:solidFill>
                  <a:srgbClr val="DEDEDE"/>
                </a:solidFill>
                <a:prstDash val="solid"/>
                <a:round/>
                <a:headEnd/>
                <a:tailEnd/>
              </a:ln>
            </p:spPr>
            <p:txBody>
              <a:bodyPr/>
              <a:lstStyle/>
              <a:p>
                <a:endParaRPr lang="en-US"/>
              </a:p>
            </p:txBody>
          </p:sp>
          <p:sp>
            <p:nvSpPr>
              <p:cNvPr id="53421" name="Freeform 1092">
                <a:extLst>
                  <a:ext uri="{FF2B5EF4-FFF2-40B4-BE49-F238E27FC236}">
                    <a16:creationId xmlns:a16="http://schemas.microsoft.com/office/drawing/2014/main" id="{09971DB7-6C87-49AC-B5A7-4F593C87C0C2}"/>
                  </a:ext>
                </a:extLst>
              </p:cNvPr>
              <p:cNvSpPr>
                <a:spLocks/>
              </p:cNvSpPr>
              <p:nvPr/>
            </p:nvSpPr>
            <p:spPr bwMode="auto">
              <a:xfrm>
                <a:off x="2734" y="1922"/>
                <a:ext cx="4" cy="3"/>
              </a:xfrm>
              <a:custGeom>
                <a:avLst/>
                <a:gdLst>
                  <a:gd name="T0" fmla="*/ 4 w 4"/>
                  <a:gd name="T1" fmla="*/ 2 h 3"/>
                  <a:gd name="T2" fmla="*/ 4 w 4"/>
                  <a:gd name="T3" fmla="*/ 2 h 3"/>
                  <a:gd name="T4" fmla="*/ 4 w 4"/>
                  <a:gd name="T5" fmla="*/ 2 h 3"/>
                  <a:gd name="T6" fmla="*/ 4 w 4"/>
                  <a:gd name="T7" fmla="*/ 2 h 3"/>
                  <a:gd name="T8" fmla="*/ 4 w 4"/>
                  <a:gd name="T9" fmla="*/ 2 h 3"/>
                  <a:gd name="T10" fmla="*/ 4 w 4"/>
                  <a:gd name="T11" fmla="*/ 2 h 3"/>
                  <a:gd name="T12" fmla="*/ 3 w 4"/>
                  <a:gd name="T13" fmla="*/ 2 h 3"/>
                  <a:gd name="T14" fmla="*/ 3 w 4"/>
                  <a:gd name="T15" fmla="*/ 1 h 3"/>
                  <a:gd name="T16" fmla="*/ 3 w 4"/>
                  <a:gd name="T17" fmla="*/ 1 h 3"/>
                  <a:gd name="T18" fmla="*/ 3 w 4"/>
                  <a:gd name="T19" fmla="*/ 0 h 3"/>
                  <a:gd name="T20" fmla="*/ 2 w 4"/>
                  <a:gd name="T21" fmla="*/ 0 h 3"/>
                  <a:gd name="T22" fmla="*/ 2 w 4"/>
                  <a:gd name="T23" fmla="*/ 1 h 3"/>
                  <a:gd name="T24" fmla="*/ 1 w 4"/>
                  <a:gd name="T25" fmla="*/ 2 h 3"/>
                  <a:gd name="T26" fmla="*/ 0 w 4"/>
                  <a:gd name="T27" fmla="*/ 3 h 3"/>
                  <a:gd name="T28" fmla="*/ 0 w 4"/>
                  <a:gd name="T29" fmla="*/ 3 h 3"/>
                  <a:gd name="T30" fmla="*/ 1 w 4"/>
                  <a:gd name="T31" fmla="*/ 3 h 3"/>
                  <a:gd name="T32" fmla="*/ 1 w 4"/>
                  <a:gd name="T33" fmla="*/ 3 h 3"/>
                  <a:gd name="T34" fmla="*/ 1 w 4"/>
                  <a:gd name="T35" fmla="*/ 3 h 3"/>
                  <a:gd name="T36" fmla="*/ 1 w 4"/>
                  <a:gd name="T37" fmla="*/ 3 h 3"/>
                  <a:gd name="T38" fmla="*/ 1 w 4"/>
                  <a:gd name="T39" fmla="*/ 3 h 3"/>
                  <a:gd name="T40" fmla="*/ 1 w 4"/>
                  <a:gd name="T41" fmla="*/ 3 h 3"/>
                  <a:gd name="T42" fmla="*/ 2 w 4"/>
                  <a:gd name="T43" fmla="*/ 3 h 3"/>
                  <a:gd name="T44" fmla="*/ 2 w 4"/>
                  <a:gd name="T45" fmla="*/ 2 h 3"/>
                  <a:gd name="T46" fmla="*/ 3 w 4"/>
                  <a:gd name="T47" fmla="*/ 2 h 3"/>
                  <a:gd name="T48" fmla="*/ 3 w 4"/>
                  <a:gd name="T49" fmla="*/ 2 h 3"/>
                  <a:gd name="T50" fmla="*/ 4 w 4"/>
                  <a:gd name="T51" fmla="*/ 3 h 3"/>
                  <a:gd name="T52" fmla="*/ 4 w 4"/>
                  <a:gd name="T53" fmla="*/ 3 h 3"/>
                  <a:gd name="T54" fmla="*/ 4 w 4"/>
                  <a:gd name="T55" fmla="*/ 3 h 3"/>
                  <a:gd name="T56" fmla="*/ 4 w 4"/>
                  <a:gd name="T57" fmla="*/ 3 h 3"/>
                  <a:gd name="T58" fmla="*/ 4 w 4"/>
                  <a:gd name="T59" fmla="*/ 3 h 3"/>
                  <a:gd name="T60" fmla="*/ 4 w 4"/>
                  <a:gd name="T61" fmla="*/ 3 h 3"/>
                  <a:gd name="T62" fmla="*/ 4 w 4"/>
                  <a:gd name="T63" fmla="*/ 3 h 3"/>
                  <a:gd name="T64" fmla="*/ 4 w 4"/>
                  <a:gd name="T65" fmla="*/ 2 h 3"/>
                  <a:gd name="T66" fmla="*/ 4 w 4"/>
                  <a:gd name="T67" fmla="*/ 2 h 3"/>
                  <a:gd name="T68" fmla="*/ 4 w 4"/>
                  <a:gd name="T69" fmla="*/ 2 h 3"/>
                  <a:gd name="T70" fmla="*/ 4 w 4"/>
                  <a:gd name="T71" fmla="*/ 2 h 3"/>
                  <a:gd name="T72" fmla="*/ 4 w 4"/>
                  <a:gd name="T73" fmla="*/ 2 h 3"/>
                  <a:gd name="T74" fmla="*/ 2 w 4"/>
                  <a:gd name="T75" fmla="*/ 2 h 3"/>
                  <a:gd name="T76" fmla="*/ 2 w 4"/>
                  <a:gd name="T77" fmla="*/ 2 h 3"/>
                  <a:gd name="T78" fmla="*/ 2 w 4"/>
                  <a:gd name="T79" fmla="*/ 1 h 3"/>
                  <a:gd name="T80" fmla="*/ 2 w 4"/>
                  <a:gd name="T81" fmla="*/ 1 h 3"/>
                  <a:gd name="T82" fmla="*/ 2 w 4"/>
                  <a:gd name="T83" fmla="*/ 1 h 3"/>
                  <a:gd name="T84" fmla="*/ 3 w 4"/>
                  <a:gd name="T85" fmla="*/ 2 h 3"/>
                  <a:gd name="T86" fmla="*/ 3 w 4"/>
                  <a:gd name="T87" fmla="*/ 2 h 3"/>
                  <a:gd name="T88" fmla="*/ 3 w 4"/>
                  <a:gd name="T89" fmla="*/ 2 h 3"/>
                  <a:gd name="T90" fmla="*/ 2 w 4"/>
                  <a:gd name="T91" fmla="*/ 2 h 3"/>
                  <a:gd name="T92" fmla="*/ 2 w 4"/>
                  <a:gd name="T93" fmla="*/ 2 h 3"/>
                  <a:gd name="T94" fmla="*/ 2 w 4"/>
                  <a:gd name="T95" fmla="*/ 2 h 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 h="3">
                    <a:moveTo>
                      <a:pt x="4" y="2"/>
                    </a:moveTo>
                    <a:lnTo>
                      <a:pt x="4" y="2"/>
                    </a:lnTo>
                    <a:lnTo>
                      <a:pt x="3" y="2"/>
                    </a:lnTo>
                    <a:lnTo>
                      <a:pt x="3" y="1"/>
                    </a:lnTo>
                    <a:lnTo>
                      <a:pt x="3" y="0"/>
                    </a:lnTo>
                    <a:lnTo>
                      <a:pt x="2" y="0"/>
                    </a:lnTo>
                    <a:lnTo>
                      <a:pt x="2" y="1"/>
                    </a:lnTo>
                    <a:lnTo>
                      <a:pt x="1" y="2"/>
                    </a:lnTo>
                    <a:lnTo>
                      <a:pt x="0" y="2"/>
                    </a:lnTo>
                    <a:lnTo>
                      <a:pt x="0" y="3"/>
                    </a:lnTo>
                    <a:lnTo>
                      <a:pt x="1" y="3"/>
                    </a:lnTo>
                    <a:lnTo>
                      <a:pt x="2" y="3"/>
                    </a:lnTo>
                    <a:lnTo>
                      <a:pt x="2" y="2"/>
                    </a:lnTo>
                    <a:lnTo>
                      <a:pt x="3" y="2"/>
                    </a:lnTo>
                    <a:lnTo>
                      <a:pt x="3" y="3"/>
                    </a:lnTo>
                    <a:lnTo>
                      <a:pt x="4" y="3"/>
                    </a:lnTo>
                    <a:lnTo>
                      <a:pt x="4" y="2"/>
                    </a:lnTo>
                    <a:lnTo>
                      <a:pt x="2" y="2"/>
                    </a:lnTo>
                    <a:lnTo>
                      <a:pt x="2" y="1"/>
                    </a:lnTo>
                    <a:lnTo>
                      <a:pt x="3" y="1"/>
                    </a:lnTo>
                    <a:lnTo>
                      <a:pt x="3" y="2"/>
                    </a:lnTo>
                    <a:lnTo>
                      <a:pt x="2" y="2"/>
                    </a:lnTo>
                    <a:lnTo>
                      <a:pt x="4"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5687" name="Freeform 1093">
              <a:extLst>
                <a:ext uri="{FF2B5EF4-FFF2-40B4-BE49-F238E27FC236}">
                  <a16:creationId xmlns:a16="http://schemas.microsoft.com/office/drawing/2014/main" id="{1E60ED3C-3E4E-4731-88CC-D1BD132EA2A9}"/>
                </a:ext>
              </a:extLst>
            </p:cNvPr>
            <p:cNvSpPr>
              <a:spLocks/>
            </p:cNvSpPr>
            <p:nvPr/>
          </p:nvSpPr>
          <p:spPr bwMode="auto">
            <a:xfrm>
              <a:off x="2734" y="1922"/>
              <a:ext cx="4" cy="3"/>
            </a:xfrm>
            <a:custGeom>
              <a:avLst/>
              <a:gdLst>
                <a:gd name="T0" fmla="*/ 4 w 4"/>
                <a:gd name="T1" fmla="*/ 2 h 3"/>
                <a:gd name="T2" fmla="*/ 4 w 4"/>
                <a:gd name="T3" fmla="*/ 2 h 3"/>
                <a:gd name="T4" fmla="*/ 4 w 4"/>
                <a:gd name="T5" fmla="*/ 2 h 3"/>
                <a:gd name="T6" fmla="*/ 4 w 4"/>
                <a:gd name="T7" fmla="*/ 2 h 3"/>
                <a:gd name="T8" fmla="*/ 4 w 4"/>
                <a:gd name="T9" fmla="*/ 2 h 3"/>
                <a:gd name="T10" fmla="*/ 4 w 4"/>
                <a:gd name="T11" fmla="*/ 2 h 3"/>
                <a:gd name="T12" fmla="*/ 3 w 4"/>
                <a:gd name="T13" fmla="*/ 2 h 3"/>
                <a:gd name="T14" fmla="*/ 3 w 4"/>
                <a:gd name="T15" fmla="*/ 1 h 3"/>
                <a:gd name="T16" fmla="*/ 3 w 4"/>
                <a:gd name="T17" fmla="*/ 1 h 3"/>
                <a:gd name="T18" fmla="*/ 3 w 4"/>
                <a:gd name="T19" fmla="*/ 0 h 3"/>
                <a:gd name="T20" fmla="*/ 2 w 4"/>
                <a:gd name="T21" fmla="*/ 0 h 3"/>
                <a:gd name="T22" fmla="*/ 2 w 4"/>
                <a:gd name="T23" fmla="*/ 1 h 3"/>
                <a:gd name="T24" fmla="*/ 1 w 4"/>
                <a:gd name="T25" fmla="*/ 2 h 3"/>
                <a:gd name="T26" fmla="*/ 0 w 4"/>
                <a:gd name="T27" fmla="*/ 3 h 3"/>
                <a:gd name="T28" fmla="*/ 0 w 4"/>
                <a:gd name="T29" fmla="*/ 3 h 3"/>
                <a:gd name="T30" fmla="*/ 1 w 4"/>
                <a:gd name="T31" fmla="*/ 3 h 3"/>
                <a:gd name="T32" fmla="*/ 1 w 4"/>
                <a:gd name="T33" fmla="*/ 3 h 3"/>
                <a:gd name="T34" fmla="*/ 1 w 4"/>
                <a:gd name="T35" fmla="*/ 3 h 3"/>
                <a:gd name="T36" fmla="*/ 1 w 4"/>
                <a:gd name="T37" fmla="*/ 3 h 3"/>
                <a:gd name="T38" fmla="*/ 1 w 4"/>
                <a:gd name="T39" fmla="*/ 3 h 3"/>
                <a:gd name="T40" fmla="*/ 1 w 4"/>
                <a:gd name="T41" fmla="*/ 3 h 3"/>
                <a:gd name="T42" fmla="*/ 2 w 4"/>
                <a:gd name="T43" fmla="*/ 3 h 3"/>
                <a:gd name="T44" fmla="*/ 2 w 4"/>
                <a:gd name="T45" fmla="*/ 2 h 3"/>
                <a:gd name="T46" fmla="*/ 3 w 4"/>
                <a:gd name="T47" fmla="*/ 2 h 3"/>
                <a:gd name="T48" fmla="*/ 3 w 4"/>
                <a:gd name="T49" fmla="*/ 2 h 3"/>
                <a:gd name="T50" fmla="*/ 4 w 4"/>
                <a:gd name="T51" fmla="*/ 3 h 3"/>
                <a:gd name="T52" fmla="*/ 4 w 4"/>
                <a:gd name="T53" fmla="*/ 3 h 3"/>
                <a:gd name="T54" fmla="*/ 4 w 4"/>
                <a:gd name="T55" fmla="*/ 3 h 3"/>
                <a:gd name="T56" fmla="*/ 4 w 4"/>
                <a:gd name="T57" fmla="*/ 3 h 3"/>
                <a:gd name="T58" fmla="*/ 4 w 4"/>
                <a:gd name="T59" fmla="*/ 3 h 3"/>
                <a:gd name="T60" fmla="*/ 4 w 4"/>
                <a:gd name="T61" fmla="*/ 3 h 3"/>
                <a:gd name="T62" fmla="*/ 4 w 4"/>
                <a:gd name="T63" fmla="*/ 3 h 3"/>
                <a:gd name="T64" fmla="*/ 4 w 4"/>
                <a:gd name="T65" fmla="*/ 2 h 3"/>
                <a:gd name="T66" fmla="*/ 4 w 4"/>
                <a:gd name="T67" fmla="*/ 2 h 3"/>
                <a:gd name="T68" fmla="*/ 4 w 4"/>
                <a:gd name="T69" fmla="*/ 2 h 3"/>
                <a:gd name="T70" fmla="*/ 4 w 4"/>
                <a:gd name="T71" fmla="*/ 2 h 3"/>
                <a:gd name="T72" fmla="*/ 4 w 4"/>
                <a:gd name="T73" fmla="*/ 2 h 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 h="3">
                  <a:moveTo>
                    <a:pt x="4" y="2"/>
                  </a:moveTo>
                  <a:lnTo>
                    <a:pt x="4" y="2"/>
                  </a:lnTo>
                  <a:lnTo>
                    <a:pt x="3" y="2"/>
                  </a:lnTo>
                  <a:lnTo>
                    <a:pt x="3" y="1"/>
                  </a:lnTo>
                  <a:lnTo>
                    <a:pt x="3" y="0"/>
                  </a:lnTo>
                  <a:lnTo>
                    <a:pt x="2" y="0"/>
                  </a:lnTo>
                  <a:lnTo>
                    <a:pt x="2" y="1"/>
                  </a:lnTo>
                  <a:lnTo>
                    <a:pt x="1" y="2"/>
                  </a:lnTo>
                  <a:lnTo>
                    <a:pt x="0" y="2"/>
                  </a:lnTo>
                  <a:lnTo>
                    <a:pt x="0" y="3"/>
                  </a:lnTo>
                  <a:lnTo>
                    <a:pt x="1" y="3"/>
                  </a:lnTo>
                  <a:lnTo>
                    <a:pt x="2" y="3"/>
                  </a:lnTo>
                  <a:lnTo>
                    <a:pt x="2" y="2"/>
                  </a:lnTo>
                  <a:lnTo>
                    <a:pt x="3" y="2"/>
                  </a:lnTo>
                  <a:lnTo>
                    <a:pt x="3" y="3"/>
                  </a:lnTo>
                  <a:lnTo>
                    <a:pt x="4" y="3"/>
                  </a:lnTo>
                  <a:lnTo>
                    <a:pt x="4" y="2"/>
                  </a:lnTo>
                  <a:close/>
                </a:path>
              </a:pathLst>
            </a:custGeom>
            <a:noFill/>
            <a:ln w="1588">
              <a:solidFill>
                <a:srgbClr val="DEDED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688" name="Freeform 1094">
              <a:extLst>
                <a:ext uri="{FF2B5EF4-FFF2-40B4-BE49-F238E27FC236}">
                  <a16:creationId xmlns:a16="http://schemas.microsoft.com/office/drawing/2014/main" id="{37971D8C-CB2C-47A1-967B-CB79ADF5C455}"/>
                </a:ext>
              </a:extLst>
            </p:cNvPr>
            <p:cNvSpPr>
              <a:spLocks/>
            </p:cNvSpPr>
            <p:nvPr/>
          </p:nvSpPr>
          <p:spPr bwMode="auto">
            <a:xfrm>
              <a:off x="2736" y="1923"/>
              <a:ext cx="1" cy="1"/>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0 h 1"/>
                <a:gd name="T12" fmla="*/ 0 w 1"/>
                <a:gd name="T13" fmla="*/ 0 h 1"/>
                <a:gd name="T14" fmla="*/ 0 w 1"/>
                <a:gd name="T15" fmla="*/ 0 h 1"/>
                <a:gd name="T16" fmla="*/ 0 w 1"/>
                <a:gd name="T17" fmla="*/ 0 h 1"/>
                <a:gd name="T18" fmla="*/ 0 w 1"/>
                <a:gd name="T19" fmla="*/ 0 h 1"/>
                <a:gd name="T20" fmla="*/ 1 w 1"/>
                <a:gd name="T21" fmla="*/ 0 h 1"/>
                <a:gd name="T22" fmla="*/ 1 w 1"/>
                <a:gd name="T23" fmla="*/ 1 h 1"/>
                <a:gd name="T24" fmla="*/ 1 w 1"/>
                <a:gd name="T25" fmla="*/ 1 h 1"/>
                <a:gd name="T26" fmla="*/ 1 w 1"/>
                <a:gd name="T27" fmla="*/ 1 h 1"/>
                <a:gd name="T28" fmla="*/ 1 w 1"/>
                <a:gd name="T29" fmla="*/ 1 h 1"/>
                <a:gd name="T30" fmla="*/ 1 w 1"/>
                <a:gd name="T31" fmla="*/ 1 h 1"/>
                <a:gd name="T32" fmla="*/ 0 w 1"/>
                <a:gd name="T33" fmla="*/ 1 h 1"/>
                <a:gd name="T34" fmla="*/ 0 w 1"/>
                <a:gd name="T35" fmla="*/ 1 h 1"/>
                <a:gd name="T36" fmla="*/ 0 w 1"/>
                <a:gd name="T37" fmla="*/ 1 h 1"/>
                <a:gd name="T38" fmla="*/ 0 w 1"/>
                <a:gd name="T39" fmla="*/ 1 h 1"/>
                <a:gd name="T40" fmla="*/ 0 w 1"/>
                <a:gd name="T41" fmla="*/ 1 h 1"/>
                <a:gd name="T42" fmla="*/ 0 w 1"/>
                <a:gd name="T43" fmla="*/ 1 h 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 h="1">
                  <a:moveTo>
                    <a:pt x="0" y="1"/>
                  </a:moveTo>
                  <a:lnTo>
                    <a:pt x="0" y="1"/>
                  </a:lnTo>
                  <a:lnTo>
                    <a:pt x="0" y="0"/>
                  </a:lnTo>
                  <a:lnTo>
                    <a:pt x="1" y="0"/>
                  </a:lnTo>
                  <a:lnTo>
                    <a:pt x="1" y="1"/>
                  </a:lnTo>
                  <a:lnTo>
                    <a:pt x="0" y="1"/>
                  </a:lnTo>
                  <a:close/>
                </a:path>
              </a:pathLst>
            </a:custGeom>
            <a:noFill/>
            <a:ln w="1588">
              <a:solidFill>
                <a:srgbClr val="DEDED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689" name="Freeform 1095">
              <a:extLst>
                <a:ext uri="{FF2B5EF4-FFF2-40B4-BE49-F238E27FC236}">
                  <a16:creationId xmlns:a16="http://schemas.microsoft.com/office/drawing/2014/main" id="{DC285CB1-D860-4725-8B0B-190F4A7787E2}"/>
                </a:ext>
              </a:extLst>
            </p:cNvPr>
            <p:cNvSpPr>
              <a:spLocks/>
            </p:cNvSpPr>
            <p:nvPr/>
          </p:nvSpPr>
          <p:spPr bwMode="auto">
            <a:xfrm>
              <a:off x="2732" y="1923"/>
              <a:ext cx="3" cy="3"/>
            </a:xfrm>
            <a:custGeom>
              <a:avLst/>
              <a:gdLst>
                <a:gd name="T0" fmla="*/ 1 w 3"/>
                <a:gd name="T1" fmla="*/ 0 h 3"/>
                <a:gd name="T2" fmla="*/ 1 w 3"/>
                <a:gd name="T3" fmla="*/ 0 h 3"/>
                <a:gd name="T4" fmla="*/ 2 w 3"/>
                <a:gd name="T5" fmla="*/ 0 h 3"/>
                <a:gd name="T6" fmla="*/ 2 w 3"/>
                <a:gd name="T7" fmla="*/ 0 h 3"/>
                <a:gd name="T8" fmla="*/ 3 w 3"/>
                <a:gd name="T9" fmla="*/ 0 h 3"/>
                <a:gd name="T10" fmla="*/ 3 w 3"/>
                <a:gd name="T11" fmla="*/ 0 h 3"/>
                <a:gd name="T12" fmla="*/ 3 w 3"/>
                <a:gd name="T13" fmla="*/ 0 h 3"/>
                <a:gd name="T14" fmla="*/ 2 w 3"/>
                <a:gd name="T15" fmla="*/ 1 h 3"/>
                <a:gd name="T16" fmla="*/ 2 w 3"/>
                <a:gd name="T17" fmla="*/ 1 h 3"/>
                <a:gd name="T18" fmla="*/ 2 w 3"/>
                <a:gd name="T19" fmla="*/ 1 h 3"/>
                <a:gd name="T20" fmla="*/ 2 w 3"/>
                <a:gd name="T21" fmla="*/ 2 h 3"/>
                <a:gd name="T22" fmla="*/ 3 w 3"/>
                <a:gd name="T23" fmla="*/ 2 h 3"/>
                <a:gd name="T24" fmla="*/ 3 w 3"/>
                <a:gd name="T25" fmla="*/ 2 h 3"/>
                <a:gd name="T26" fmla="*/ 3 w 3"/>
                <a:gd name="T27" fmla="*/ 2 h 3"/>
                <a:gd name="T28" fmla="*/ 3 w 3"/>
                <a:gd name="T29" fmla="*/ 2 h 3"/>
                <a:gd name="T30" fmla="*/ 3 w 3"/>
                <a:gd name="T31" fmla="*/ 3 h 3"/>
                <a:gd name="T32" fmla="*/ 3 w 3"/>
                <a:gd name="T33" fmla="*/ 2 h 3"/>
                <a:gd name="T34" fmla="*/ 2 w 3"/>
                <a:gd name="T35" fmla="*/ 2 h 3"/>
                <a:gd name="T36" fmla="*/ 2 w 3"/>
                <a:gd name="T37" fmla="*/ 2 h 3"/>
                <a:gd name="T38" fmla="*/ 1 w 3"/>
                <a:gd name="T39" fmla="*/ 1 h 3"/>
                <a:gd name="T40" fmla="*/ 1 w 3"/>
                <a:gd name="T41" fmla="*/ 1 h 3"/>
                <a:gd name="T42" fmla="*/ 1 w 3"/>
                <a:gd name="T43" fmla="*/ 2 h 3"/>
                <a:gd name="T44" fmla="*/ 1 w 3"/>
                <a:gd name="T45" fmla="*/ 2 h 3"/>
                <a:gd name="T46" fmla="*/ 1 w 3"/>
                <a:gd name="T47" fmla="*/ 2 h 3"/>
                <a:gd name="T48" fmla="*/ 1 w 3"/>
                <a:gd name="T49" fmla="*/ 2 h 3"/>
                <a:gd name="T50" fmla="*/ 0 w 3"/>
                <a:gd name="T51" fmla="*/ 2 h 3"/>
                <a:gd name="T52" fmla="*/ 0 w 3"/>
                <a:gd name="T53" fmla="*/ 2 h 3"/>
                <a:gd name="T54" fmla="*/ 0 w 3"/>
                <a:gd name="T55" fmla="*/ 2 h 3"/>
                <a:gd name="T56" fmla="*/ 0 w 3"/>
                <a:gd name="T57" fmla="*/ 2 h 3"/>
                <a:gd name="T58" fmla="*/ 0 w 3"/>
                <a:gd name="T59" fmla="*/ 1 h 3"/>
                <a:gd name="T60" fmla="*/ 0 w 3"/>
                <a:gd name="T61" fmla="*/ 1 h 3"/>
                <a:gd name="T62" fmla="*/ 1 w 3"/>
                <a:gd name="T63" fmla="*/ 0 h 3"/>
                <a:gd name="T64" fmla="*/ 1 w 3"/>
                <a:gd name="T65" fmla="*/ 0 h 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 h="3">
                  <a:moveTo>
                    <a:pt x="1" y="0"/>
                  </a:moveTo>
                  <a:lnTo>
                    <a:pt x="1" y="0"/>
                  </a:lnTo>
                  <a:lnTo>
                    <a:pt x="2" y="0"/>
                  </a:lnTo>
                  <a:lnTo>
                    <a:pt x="3" y="0"/>
                  </a:lnTo>
                  <a:lnTo>
                    <a:pt x="3" y="1"/>
                  </a:lnTo>
                  <a:lnTo>
                    <a:pt x="2" y="1"/>
                  </a:lnTo>
                  <a:lnTo>
                    <a:pt x="2" y="2"/>
                  </a:lnTo>
                  <a:lnTo>
                    <a:pt x="3" y="2"/>
                  </a:lnTo>
                  <a:lnTo>
                    <a:pt x="3" y="3"/>
                  </a:lnTo>
                  <a:lnTo>
                    <a:pt x="3" y="2"/>
                  </a:lnTo>
                  <a:lnTo>
                    <a:pt x="2" y="2"/>
                  </a:lnTo>
                  <a:lnTo>
                    <a:pt x="1" y="2"/>
                  </a:lnTo>
                  <a:lnTo>
                    <a:pt x="1" y="1"/>
                  </a:lnTo>
                  <a:lnTo>
                    <a:pt x="1" y="2"/>
                  </a:lnTo>
                  <a:lnTo>
                    <a:pt x="0" y="2"/>
                  </a:lnTo>
                  <a:lnTo>
                    <a:pt x="0" y="1"/>
                  </a:lnTo>
                  <a:lnTo>
                    <a:pt x="0" y="0"/>
                  </a:lnTo>
                  <a:lnTo>
                    <a:pt x="1" y="0"/>
                  </a:lnTo>
                  <a:close/>
                </a:path>
              </a:pathLst>
            </a:custGeom>
            <a:solidFill>
              <a:srgbClr val="DEDEDE"/>
            </a:solidFill>
            <a:ln w="1588">
              <a:solidFill>
                <a:srgbClr val="DEDEDE"/>
              </a:solidFill>
              <a:prstDash val="solid"/>
              <a:round/>
              <a:headEnd/>
              <a:tailEnd/>
            </a:ln>
          </p:spPr>
          <p:txBody>
            <a:bodyPr/>
            <a:lstStyle/>
            <a:p>
              <a:endParaRPr lang="en-US"/>
            </a:p>
          </p:txBody>
        </p:sp>
        <p:sp>
          <p:nvSpPr>
            <p:cNvPr id="35690" name="Freeform 1096">
              <a:extLst>
                <a:ext uri="{FF2B5EF4-FFF2-40B4-BE49-F238E27FC236}">
                  <a16:creationId xmlns:a16="http://schemas.microsoft.com/office/drawing/2014/main" id="{516D424B-2930-4175-9395-095771885E1F}"/>
                </a:ext>
              </a:extLst>
            </p:cNvPr>
            <p:cNvSpPr>
              <a:spLocks/>
            </p:cNvSpPr>
            <p:nvPr/>
          </p:nvSpPr>
          <p:spPr bwMode="auto">
            <a:xfrm>
              <a:off x="2733" y="1923"/>
              <a:ext cx="1" cy="1"/>
            </a:xfrm>
            <a:custGeom>
              <a:avLst/>
              <a:gdLst>
                <a:gd name="T0" fmla="*/ 0 w 1"/>
                <a:gd name="T1" fmla="*/ 1 h 1"/>
                <a:gd name="T2" fmla="*/ 0 w 1"/>
                <a:gd name="T3" fmla="*/ 1 h 1"/>
                <a:gd name="T4" fmla="*/ 0 w 1"/>
                <a:gd name="T5" fmla="*/ 1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 name="T24" fmla="*/ 1 w 1"/>
                <a:gd name="T25" fmla="*/ 0 h 1"/>
                <a:gd name="T26" fmla="*/ 1 w 1"/>
                <a:gd name="T27" fmla="*/ 0 h 1"/>
                <a:gd name="T28" fmla="*/ 1 w 1"/>
                <a:gd name="T29" fmla="*/ 0 h 1"/>
                <a:gd name="T30" fmla="*/ 1 w 1"/>
                <a:gd name="T31" fmla="*/ 1 h 1"/>
                <a:gd name="T32" fmla="*/ 1 w 1"/>
                <a:gd name="T33" fmla="*/ 1 h 1"/>
                <a:gd name="T34" fmla="*/ 0 w 1"/>
                <a:gd name="T35" fmla="*/ 1 h 1"/>
                <a:gd name="T36" fmla="*/ 0 w 1"/>
                <a:gd name="T37" fmla="*/ 1 h 1"/>
                <a:gd name="T38" fmla="*/ 0 w 1"/>
                <a:gd name="T39" fmla="*/ 1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
                  <a:moveTo>
                    <a:pt x="0" y="1"/>
                  </a:moveTo>
                  <a:lnTo>
                    <a:pt x="0" y="1"/>
                  </a:lnTo>
                  <a:lnTo>
                    <a:pt x="0" y="0"/>
                  </a:lnTo>
                  <a:lnTo>
                    <a:pt x="1" y="0"/>
                  </a:lnTo>
                  <a:lnTo>
                    <a:pt x="1" y="1"/>
                  </a:lnTo>
                  <a:lnTo>
                    <a:pt x="0" y="1"/>
                  </a:ln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91" name="Freeform 1097">
              <a:extLst>
                <a:ext uri="{FF2B5EF4-FFF2-40B4-BE49-F238E27FC236}">
                  <a16:creationId xmlns:a16="http://schemas.microsoft.com/office/drawing/2014/main" id="{E4C29693-B7B8-4BAF-8BCF-EBA1C65B1E65}"/>
                </a:ext>
              </a:extLst>
            </p:cNvPr>
            <p:cNvSpPr>
              <a:spLocks/>
            </p:cNvSpPr>
            <p:nvPr/>
          </p:nvSpPr>
          <p:spPr bwMode="auto">
            <a:xfrm>
              <a:off x="2740" y="1922"/>
              <a:ext cx="5" cy="3"/>
            </a:xfrm>
            <a:custGeom>
              <a:avLst/>
              <a:gdLst>
                <a:gd name="T0" fmla="*/ 0 w 5"/>
                <a:gd name="T1" fmla="*/ 0 h 3"/>
                <a:gd name="T2" fmla="*/ 4 w 5"/>
                <a:gd name="T3" fmla="*/ 0 h 3"/>
                <a:gd name="T4" fmla="*/ 5 w 5"/>
                <a:gd name="T5" fmla="*/ 1 h 3"/>
                <a:gd name="T6" fmla="*/ 1 w 5"/>
                <a:gd name="T7" fmla="*/ 1 h 3"/>
                <a:gd name="T8" fmla="*/ 1 w 5"/>
                <a:gd name="T9" fmla="*/ 2 h 3"/>
                <a:gd name="T10" fmla="*/ 4 w 5"/>
                <a:gd name="T11" fmla="*/ 2 h 3"/>
                <a:gd name="T12" fmla="*/ 4 w 5"/>
                <a:gd name="T13" fmla="*/ 2 h 3"/>
                <a:gd name="T14" fmla="*/ 1 w 5"/>
                <a:gd name="T15" fmla="*/ 2 h 3"/>
                <a:gd name="T16" fmla="*/ 1 w 5"/>
                <a:gd name="T17" fmla="*/ 3 h 3"/>
                <a:gd name="T18" fmla="*/ 5 w 5"/>
                <a:gd name="T19" fmla="*/ 3 h 3"/>
                <a:gd name="T20" fmla="*/ 5 w 5"/>
                <a:gd name="T21" fmla="*/ 3 h 3"/>
                <a:gd name="T22" fmla="*/ 0 w 5"/>
                <a:gd name="T23" fmla="*/ 3 h 3"/>
                <a:gd name="T24" fmla="*/ 0 w 5"/>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3">
                  <a:moveTo>
                    <a:pt x="0" y="0"/>
                  </a:moveTo>
                  <a:lnTo>
                    <a:pt x="4" y="0"/>
                  </a:lnTo>
                  <a:lnTo>
                    <a:pt x="5" y="1"/>
                  </a:lnTo>
                  <a:lnTo>
                    <a:pt x="1" y="1"/>
                  </a:lnTo>
                  <a:lnTo>
                    <a:pt x="1" y="2"/>
                  </a:lnTo>
                  <a:lnTo>
                    <a:pt x="4" y="2"/>
                  </a:lnTo>
                  <a:lnTo>
                    <a:pt x="1" y="2"/>
                  </a:lnTo>
                  <a:lnTo>
                    <a:pt x="1" y="3"/>
                  </a:lnTo>
                  <a:lnTo>
                    <a:pt x="5" y="3"/>
                  </a:lnTo>
                  <a:lnTo>
                    <a:pt x="0" y="3"/>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92" name="Freeform 1098">
              <a:extLst>
                <a:ext uri="{FF2B5EF4-FFF2-40B4-BE49-F238E27FC236}">
                  <a16:creationId xmlns:a16="http://schemas.microsoft.com/office/drawing/2014/main" id="{8C8FD627-D2A7-478F-B32C-EBF0AA121D66}"/>
                </a:ext>
              </a:extLst>
            </p:cNvPr>
            <p:cNvSpPr>
              <a:spLocks/>
            </p:cNvSpPr>
            <p:nvPr/>
          </p:nvSpPr>
          <p:spPr bwMode="auto">
            <a:xfrm>
              <a:off x="2746" y="1922"/>
              <a:ext cx="4" cy="3"/>
            </a:xfrm>
            <a:custGeom>
              <a:avLst/>
              <a:gdLst>
                <a:gd name="T0" fmla="*/ 1 w 4"/>
                <a:gd name="T1" fmla="*/ 1 h 3"/>
                <a:gd name="T2" fmla="*/ 1 w 4"/>
                <a:gd name="T3" fmla="*/ 3 h 3"/>
                <a:gd name="T4" fmla="*/ 0 w 4"/>
                <a:gd name="T5" fmla="*/ 3 h 3"/>
                <a:gd name="T6" fmla="*/ 0 w 4"/>
                <a:gd name="T7" fmla="*/ 0 h 3"/>
                <a:gd name="T8" fmla="*/ 3 w 4"/>
                <a:gd name="T9" fmla="*/ 2 h 3"/>
                <a:gd name="T10" fmla="*/ 3 w 4"/>
                <a:gd name="T11" fmla="*/ 0 h 3"/>
                <a:gd name="T12" fmla="*/ 4 w 4"/>
                <a:gd name="T13" fmla="*/ 0 h 3"/>
                <a:gd name="T14" fmla="*/ 4 w 4"/>
                <a:gd name="T15" fmla="*/ 3 h 3"/>
                <a:gd name="T16" fmla="*/ 1 w 4"/>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3">
                  <a:moveTo>
                    <a:pt x="1" y="1"/>
                  </a:moveTo>
                  <a:lnTo>
                    <a:pt x="1" y="3"/>
                  </a:lnTo>
                  <a:lnTo>
                    <a:pt x="0" y="3"/>
                  </a:lnTo>
                  <a:lnTo>
                    <a:pt x="0" y="0"/>
                  </a:lnTo>
                  <a:lnTo>
                    <a:pt x="3" y="2"/>
                  </a:lnTo>
                  <a:lnTo>
                    <a:pt x="3" y="0"/>
                  </a:lnTo>
                  <a:lnTo>
                    <a:pt x="4" y="0"/>
                  </a:lnTo>
                  <a:lnTo>
                    <a:pt x="4" y="3"/>
                  </a:lnTo>
                  <a:lnTo>
                    <a:pt x="1"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93" name="Freeform 1099">
              <a:extLst>
                <a:ext uri="{FF2B5EF4-FFF2-40B4-BE49-F238E27FC236}">
                  <a16:creationId xmlns:a16="http://schemas.microsoft.com/office/drawing/2014/main" id="{04A32F86-F64B-49A8-9433-CBC6DD6CB909}"/>
                </a:ext>
              </a:extLst>
            </p:cNvPr>
            <p:cNvSpPr>
              <a:spLocks/>
            </p:cNvSpPr>
            <p:nvPr/>
          </p:nvSpPr>
          <p:spPr bwMode="auto">
            <a:xfrm>
              <a:off x="2751" y="1922"/>
              <a:ext cx="5" cy="3"/>
            </a:xfrm>
            <a:custGeom>
              <a:avLst/>
              <a:gdLst>
                <a:gd name="T0" fmla="*/ 2 w 5"/>
                <a:gd name="T1" fmla="*/ 1 h 3"/>
                <a:gd name="T2" fmla="*/ 0 w 5"/>
                <a:gd name="T3" fmla="*/ 1 h 3"/>
                <a:gd name="T4" fmla="*/ 0 w 5"/>
                <a:gd name="T5" fmla="*/ 0 h 3"/>
                <a:gd name="T6" fmla="*/ 5 w 5"/>
                <a:gd name="T7" fmla="*/ 0 h 3"/>
                <a:gd name="T8" fmla="*/ 5 w 5"/>
                <a:gd name="T9" fmla="*/ 1 h 3"/>
                <a:gd name="T10" fmla="*/ 3 w 5"/>
                <a:gd name="T11" fmla="*/ 1 h 3"/>
                <a:gd name="T12" fmla="*/ 3 w 5"/>
                <a:gd name="T13" fmla="*/ 3 h 3"/>
                <a:gd name="T14" fmla="*/ 2 w 5"/>
                <a:gd name="T15" fmla="*/ 3 h 3"/>
                <a:gd name="T16" fmla="*/ 2 w 5"/>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1"/>
                  </a:moveTo>
                  <a:lnTo>
                    <a:pt x="0" y="1"/>
                  </a:lnTo>
                  <a:lnTo>
                    <a:pt x="0" y="0"/>
                  </a:lnTo>
                  <a:lnTo>
                    <a:pt x="5" y="0"/>
                  </a:lnTo>
                  <a:lnTo>
                    <a:pt x="5" y="1"/>
                  </a:lnTo>
                  <a:lnTo>
                    <a:pt x="3" y="1"/>
                  </a:lnTo>
                  <a:lnTo>
                    <a:pt x="3" y="3"/>
                  </a:lnTo>
                  <a:lnTo>
                    <a:pt x="2" y="3"/>
                  </a:lnTo>
                  <a:lnTo>
                    <a:pt x="2"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94" name="Freeform 1100">
              <a:extLst>
                <a:ext uri="{FF2B5EF4-FFF2-40B4-BE49-F238E27FC236}">
                  <a16:creationId xmlns:a16="http://schemas.microsoft.com/office/drawing/2014/main" id="{E862E3C6-536F-4D4D-BB84-835DB324D786}"/>
                </a:ext>
              </a:extLst>
            </p:cNvPr>
            <p:cNvSpPr>
              <a:spLocks/>
            </p:cNvSpPr>
            <p:nvPr/>
          </p:nvSpPr>
          <p:spPr bwMode="auto">
            <a:xfrm>
              <a:off x="2757" y="1922"/>
              <a:ext cx="4" cy="3"/>
            </a:xfrm>
            <a:custGeom>
              <a:avLst/>
              <a:gdLst>
                <a:gd name="T0" fmla="*/ 0 w 4"/>
                <a:gd name="T1" fmla="*/ 0 h 3"/>
                <a:gd name="T2" fmla="*/ 4 w 4"/>
                <a:gd name="T3" fmla="*/ 0 h 3"/>
                <a:gd name="T4" fmla="*/ 4 w 4"/>
                <a:gd name="T5" fmla="*/ 0 h 3"/>
                <a:gd name="T6" fmla="*/ 1 w 4"/>
                <a:gd name="T7" fmla="*/ 0 h 3"/>
                <a:gd name="T8" fmla="*/ 1 w 4"/>
                <a:gd name="T9" fmla="*/ 1 h 3"/>
                <a:gd name="T10" fmla="*/ 3 w 4"/>
                <a:gd name="T11" fmla="*/ 1 h 3"/>
                <a:gd name="T12" fmla="*/ 3 w 4"/>
                <a:gd name="T13" fmla="*/ 2 h 3"/>
                <a:gd name="T14" fmla="*/ 1 w 4"/>
                <a:gd name="T15" fmla="*/ 2 h 3"/>
                <a:gd name="T16" fmla="*/ 1 w 4"/>
                <a:gd name="T17" fmla="*/ 3 h 3"/>
                <a:gd name="T18" fmla="*/ 4 w 4"/>
                <a:gd name="T19" fmla="*/ 3 h 3"/>
                <a:gd name="T20" fmla="*/ 4 w 4"/>
                <a:gd name="T21" fmla="*/ 3 h 3"/>
                <a:gd name="T22" fmla="*/ 0 w 4"/>
                <a:gd name="T23" fmla="*/ 3 h 3"/>
                <a:gd name="T24" fmla="*/ 0 w 4"/>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0" y="0"/>
                  </a:moveTo>
                  <a:lnTo>
                    <a:pt x="4" y="0"/>
                  </a:lnTo>
                  <a:lnTo>
                    <a:pt x="1" y="0"/>
                  </a:lnTo>
                  <a:lnTo>
                    <a:pt x="1" y="1"/>
                  </a:lnTo>
                  <a:lnTo>
                    <a:pt x="3" y="1"/>
                  </a:lnTo>
                  <a:lnTo>
                    <a:pt x="3" y="2"/>
                  </a:lnTo>
                  <a:lnTo>
                    <a:pt x="1" y="2"/>
                  </a:lnTo>
                  <a:lnTo>
                    <a:pt x="1" y="3"/>
                  </a:lnTo>
                  <a:lnTo>
                    <a:pt x="4" y="3"/>
                  </a:lnTo>
                  <a:lnTo>
                    <a:pt x="0" y="3"/>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95" name="Freeform 1101">
              <a:extLst>
                <a:ext uri="{FF2B5EF4-FFF2-40B4-BE49-F238E27FC236}">
                  <a16:creationId xmlns:a16="http://schemas.microsoft.com/office/drawing/2014/main" id="{E5D29905-DFBF-4E43-8984-6927862F6A3D}"/>
                </a:ext>
              </a:extLst>
            </p:cNvPr>
            <p:cNvSpPr>
              <a:spLocks/>
            </p:cNvSpPr>
            <p:nvPr/>
          </p:nvSpPr>
          <p:spPr bwMode="auto">
            <a:xfrm>
              <a:off x="2762" y="1922"/>
              <a:ext cx="5" cy="3"/>
            </a:xfrm>
            <a:custGeom>
              <a:avLst/>
              <a:gdLst>
                <a:gd name="T0" fmla="*/ 0 w 5"/>
                <a:gd name="T1" fmla="*/ 0 h 3"/>
                <a:gd name="T2" fmla="*/ 3 w 5"/>
                <a:gd name="T3" fmla="*/ 0 h 3"/>
                <a:gd name="T4" fmla="*/ 3 w 5"/>
                <a:gd name="T5" fmla="*/ 0 h 3"/>
                <a:gd name="T6" fmla="*/ 4 w 5"/>
                <a:gd name="T7" fmla="*/ 0 h 3"/>
                <a:gd name="T8" fmla="*/ 4 w 5"/>
                <a:gd name="T9" fmla="*/ 0 h 3"/>
                <a:gd name="T10" fmla="*/ 4 w 5"/>
                <a:gd name="T11" fmla="*/ 0 h 3"/>
                <a:gd name="T12" fmla="*/ 5 w 5"/>
                <a:gd name="T13" fmla="*/ 0 h 3"/>
                <a:gd name="T14" fmla="*/ 5 w 5"/>
                <a:gd name="T15" fmla="*/ 0 h 3"/>
                <a:gd name="T16" fmla="*/ 5 w 5"/>
                <a:gd name="T17" fmla="*/ 1 h 3"/>
                <a:gd name="T18" fmla="*/ 5 w 5"/>
                <a:gd name="T19" fmla="*/ 1 h 3"/>
                <a:gd name="T20" fmla="*/ 5 w 5"/>
                <a:gd name="T21" fmla="*/ 1 h 3"/>
                <a:gd name="T22" fmla="*/ 5 w 5"/>
                <a:gd name="T23" fmla="*/ 1 h 3"/>
                <a:gd name="T24" fmla="*/ 5 w 5"/>
                <a:gd name="T25" fmla="*/ 1 h 3"/>
                <a:gd name="T26" fmla="*/ 5 w 5"/>
                <a:gd name="T27" fmla="*/ 2 h 3"/>
                <a:gd name="T28" fmla="*/ 4 w 5"/>
                <a:gd name="T29" fmla="*/ 2 h 3"/>
                <a:gd name="T30" fmla="*/ 4 w 5"/>
                <a:gd name="T31" fmla="*/ 2 h 3"/>
                <a:gd name="T32" fmla="*/ 4 w 5"/>
                <a:gd name="T33" fmla="*/ 2 h 3"/>
                <a:gd name="T34" fmla="*/ 4 w 5"/>
                <a:gd name="T35" fmla="*/ 2 h 3"/>
                <a:gd name="T36" fmla="*/ 5 w 5"/>
                <a:gd name="T37" fmla="*/ 3 h 3"/>
                <a:gd name="T38" fmla="*/ 4 w 5"/>
                <a:gd name="T39" fmla="*/ 3 h 3"/>
                <a:gd name="T40" fmla="*/ 3 w 5"/>
                <a:gd name="T41" fmla="*/ 2 h 3"/>
                <a:gd name="T42" fmla="*/ 1 w 5"/>
                <a:gd name="T43" fmla="*/ 2 h 3"/>
                <a:gd name="T44" fmla="*/ 1 w 5"/>
                <a:gd name="T45" fmla="*/ 3 h 3"/>
                <a:gd name="T46" fmla="*/ 0 w 5"/>
                <a:gd name="T47" fmla="*/ 3 h 3"/>
                <a:gd name="T48" fmla="*/ 0 w 5"/>
                <a:gd name="T49" fmla="*/ 0 h 3"/>
                <a:gd name="T50" fmla="*/ 1 w 5"/>
                <a:gd name="T51" fmla="*/ 2 h 3"/>
                <a:gd name="T52" fmla="*/ 3 w 5"/>
                <a:gd name="T53" fmla="*/ 2 h 3"/>
                <a:gd name="T54" fmla="*/ 3 w 5"/>
                <a:gd name="T55" fmla="*/ 2 h 3"/>
                <a:gd name="T56" fmla="*/ 3 w 5"/>
                <a:gd name="T57" fmla="*/ 2 h 3"/>
                <a:gd name="T58" fmla="*/ 4 w 5"/>
                <a:gd name="T59" fmla="*/ 1 h 3"/>
                <a:gd name="T60" fmla="*/ 4 w 5"/>
                <a:gd name="T61" fmla="*/ 1 h 3"/>
                <a:gd name="T62" fmla="*/ 4 w 5"/>
                <a:gd name="T63" fmla="*/ 1 h 3"/>
                <a:gd name="T64" fmla="*/ 4 w 5"/>
                <a:gd name="T65" fmla="*/ 1 h 3"/>
                <a:gd name="T66" fmla="*/ 4 w 5"/>
                <a:gd name="T67" fmla="*/ 1 h 3"/>
                <a:gd name="T68" fmla="*/ 4 w 5"/>
                <a:gd name="T69" fmla="*/ 1 h 3"/>
                <a:gd name="T70" fmla="*/ 4 w 5"/>
                <a:gd name="T71" fmla="*/ 1 h 3"/>
                <a:gd name="T72" fmla="*/ 4 w 5"/>
                <a:gd name="T73" fmla="*/ 1 h 3"/>
                <a:gd name="T74" fmla="*/ 4 w 5"/>
                <a:gd name="T75" fmla="*/ 1 h 3"/>
                <a:gd name="T76" fmla="*/ 4 w 5"/>
                <a:gd name="T77" fmla="*/ 0 h 3"/>
                <a:gd name="T78" fmla="*/ 3 w 5"/>
                <a:gd name="T79" fmla="*/ 0 h 3"/>
                <a:gd name="T80" fmla="*/ 3 w 5"/>
                <a:gd name="T81" fmla="*/ 0 h 3"/>
                <a:gd name="T82" fmla="*/ 3 w 5"/>
                <a:gd name="T83" fmla="*/ 0 h 3"/>
                <a:gd name="T84" fmla="*/ 1 w 5"/>
                <a:gd name="T85" fmla="*/ 0 h 3"/>
                <a:gd name="T86" fmla="*/ 1 w 5"/>
                <a:gd name="T87" fmla="*/ 2 h 3"/>
                <a:gd name="T88" fmla="*/ 0 w 5"/>
                <a:gd name="T89" fmla="*/ 0 h 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 h="3">
                  <a:moveTo>
                    <a:pt x="0" y="0"/>
                  </a:moveTo>
                  <a:lnTo>
                    <a:pt x="3" y="0"/>
                  </a:lnTo>
                  <a:lnTo>
                    <a:pt x="4" y="0"/>
                  </a:lnTo>
                  <a:lnTo>
                    <a:pt x="5" y="0"/>
                  </a:lnTo>
                  <a:lnTo>
                    <a:pt x="5" y="1"/>
                  </a:lnTo>
                  <a:lnTo>
                    <a:pt x="5" y="2"/>
                  </a:lnTo>
                  <a:lnTo>
                    <a:pt x="4" y="2"/>
                  </a:lnTo>
                  <a:lnTo>
                    <a:pt x="5" y="3"/>
                  </a:lnTo>
                  <a:lnTo>
                    <a:pt x="4" y="3"/>
                  </a:lnTo>
                  <a:lnTo>
                    <a:pt x="3" y="2"/>
                  </a:lnTo>
                  <a:lnTo>
                    <a:pt x="1" y="2"/>
                  </a:lnTo>
                  <a:lnTo>
                    <a:pt x="1" y="3"/>
                  </a:lnTo>
                  <a:lnTo>
                    <a:pt x="0" y="3"/>
                  </a:lnTo>
                  <a:lnTo>
                    <a:pt x="0" y="0"/>
                  </a:lnTo>
                  <a:lnTo>
                    <a:pt x="1" y="2"/>
                  </a:lnTo>
                  <a:lnTo>
                    <a:pt x="3" y="2"/>
                  </a:lnTo>
                  <a:lnTo>
                    <a:pt x="4" y="1"/>
                  </a:lnTo>
                  <a:lnTo>
                    <a:pt x="4" y="0"/>
                  </a:lnTo>
                  <a:lnTo>
                    <a:pt x="3" y="0"/>
                  </a:lnTo>
                  <a:lnTo>
                    <a:pt x="1" y="0"/>
                  </a:lnTo>
                  <a:lnTo>
                    <a:pt x="1" y="2"/>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96" name="Freeform 1102">
              <a:extLst>
                <a:ext uri="{FF2B5EF4-FFF2-40B4-BE49-F238E27FC236}">
                  <a16:creationId xmlns:a16="http://schemas.microsoft.com/office/drawing/2014/main" id="{6485A41D-10E1-4EA2-86C7-8D3A4CCEBFC7}"/>
                </a:ext>
              </a:extLst>
            </p:cNvPr>
            <p:cNvSpPr>
              <a:spLocks/>
            </p:cNvSpPr>
            <p:nvPr/>
          </p:nvSpPr>
          <p:spPr bwMode="auto">
            <a:xfrm>
              <a:off x="2768" y="1922"/>
              <a:ext cx="5" cy="3"/>
            </a:xfrm>
            <a:custGeom>
              <a:avLst/>
              <a:gdLst>
                <a:gd name="T0" fmla="*/ 0 w 5"/>
                <a:gd name="T1" fmla="*/ 0 h 3"/>
                <a:gd name="T2" fmla="*/ 3 w 5"/>
                <a:gd name="T3" fmla="*/ 0 h 3"/>
                <a:gd name="T4" fmla="*/ 3 w 5"/>
                <a:gd name="T5" fmla="*/ 0 h 3"/>
                <a:gd name="T6" fmla="*/ 4 w 5"/>
                <a:gd name="T7" fmla="*/ 0 h 3"/>
                <a:gd name="T8" fmla="*/ 4 w 5"/>
                <a:gd name="T9" fmla="*/ 0 h 3"/>
                <a:gd name="T10" fmla="*/ 4 w 5"/>
                <a:gd name="T11" fmla="*/ 0 h 3"/>
                <a:gd name="T12" fmla="*/ 5 w 5"/>
                <a:gd name="T13" fmla="*/ 0 h 3"/>
                <a:gd name="T14" fmla="*/ 5 w 5"/>
                <a:gd name="T15" fmla="*/ 0 h 3"/>
                <a:gd name="T16" fmla="*/ 5 w 5"/>
                <a:gd name="T17" fmla="*/ 1 h 3"/>
                <a:gd name="T18" fmla="*/ 5 w 5"/>
                <a:gd name="T19" fmla="*/ 1 h 3"/>
                <a:gd name="T20" fmla="*/ 5 w 5"/>
                <a:gd name="T21" fmla="*/ 1 h 3"/>
                <a:gd name="T22" fmla="*/ 5 w 5"/>
                <a:gd name="T23" fmla="*/ 1 h 3"/>
                <a:gd name="T24" fmla="*/ 5 w 5"/>
                <a:gd name="T25" fmla="*/ 2 h 3"/>
                <a:gd name="T26" fmla="*/ 4 w 5"/>
                <a:gd name="T27" fmla="*/ 2 h 3"/>
                <a:gd name="T28" fmla="*/ 4 w 5"/>
                <a:gd name="T29" fmla="*/ 2 h 3"/>
                <a:gd name="T30" fmla="*/ 4 w 5"/>
                <a:gd name="T31" fmla="*/ 2 h 3"/>
                <a:gd name="T32" fmla="*/ 3 w 5"/>
                <a:gd name="T33" fmla="*/ 2 h 3"/>
                <a:gd name="T34" fmla="*/ 3 w 5"/>
                <a:gd name="T35" fmla="*/ 2 h 3"/>
                <a:gd name="T36" fmla="*/ 1 w 5"/>
                <a:gd name="T37" fmla="*/ 2 h 3"/>
                <a:gd name="T38" fmla="*/ 1 w 5"/>
                <a:gd name="T39" fmla="*/ 3 h 3"/>
                <a:gd name="T40" fmla="*/ 0 w 5"/>
                <a:gd name="T41" fmla="*/ 3 h 3"/>
                <a:gd name="T42" fmla="*/ 0 w 5"/>
                <a:gd name="T43" fmla="*/ 0 h 3"/>
                <a:gd name="T44" fmla="*/ 1 w 5"/>
                <a:gd name="T45" fmla="*/ 1 h 3"/>
                <a:gd name="T46" fmla="*/ 3 w 5"/>
                <a:gd name="T47" fmla="*/ 1 h 3"/>
                <a:gd name="T48" fmla="*/ 3 w 5"/>
                <a:gd name="T49" fmla="*/ 1 h 3"/>
                <a:gd name="T50" fmla="*/ 3 w 5"/>
                <a:gd name="T51" fmla="*/ 1 h 3"/>
                <a:gd name="T52" fmla="*/ 4 w 5"/>
                <a:gd name="T53" fmla="*/ 1 h 3"/>
                <a:gd name="T54" fmla="*/ 4 w 5"/>
                <a:gd name="T55" fmla="*/ 1 h 3"/>
                <a:gd name="T56" fmla="*/ 4 w 5"/>
                <a:gd name="T57" fmla="*/ 1 h 3"/>
                <a:gd name="T58" fmla="*/ 4 w 5"/>
                <a:gd name="T59" fmla="*/ 1 h 3"/>
                <a:gd name="T60" fmla="*/ 4 w 5"/>
                <a:gd name="T61" fmla="*/ 1 h 3"/>
                <a:gd name="T62" fmla="*/ 4 w 5"/>
                <a:gd name="T63" fmla="*/ 1 h 3"/>
                <a:gd name="T64" fmla="*/ 4 w 5"/>
                <a:gd name="T65" fmla="*/ 1 h 3"/>
                <a:gd name="T66" fmla="*/ 4 w 5"/>
                <a:gd name="T67" fmla="*/ 1 h 3"/>
                <a:gd name="T68" fmla="*/ 4 w 5"/>
                <a:gd name="T69" fmla="*/ 1 h 3"/>
                <a:gd name="T70" fmla="*/ 4 w 5"/>
                <a:gd name="T71" fmla="*/ 0 h 3"/>
                <a:gd name="T72" fmla="*/ 4 w 5"/>
                <a:gd name="T73" fmla="*/ 0 h 3"/>
                <a:gd name="T74" fmla="*/ 3 w 5"/>
                <a:gd name="T75" fmla="*/ 0 h 3"/>
                <a:gd name="T76" fmla="*/ 3 w 5"/>
                <a:gd name="T77" fmla="*/ 0 h 3"/>
                <a:gd name="T78" fmla="*/ 3 w 5"/>
                <a:gd name="T79" fmla="*/ 0 h 3"/>
                <a:gd name="T80" fmla="*/ 1 w 5"/>
                <a:gd name="T81" fmla="*/ 0 h 3"/>
                <a:gd name="T82" fmla="*/ 1 w 5"/>
                <a:gd name="T83" fmla="*/ 1 h 3"/>
                <a:gd name="T84" fmla="*/ 0 w 5"/>
                <a:gd name="T85" fmla="*/ 0 h 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 h="3">
                  <a:moveTo>
                    <a:pt x="0" y="0"/>
                  </a:moveTo>
                  <a:lnTo>
                    <a:pt x="3" y="0"/>
                  </a:lnTo>
                  <a:lnTo>
                    <a:pt x="4" y="0"/>
                  </a:lnTo>
                  <a:lnTo>
                    <a:pt x="5" y="0"/>
                  </a:lnTo>
                  <a:lnTo>
                    <a:pt x="5" y="1"/>
                  </a:lnTo>
                  <a:lnTo>
                    <a:pt x="5" y="2"/>
                  </a:lnTo>
                  <a:lnTo>
                    <a:pt x="4" y="2"/>
                  </a:lnTo>
                  <a:lnTo>
                    <a:pt x="3" y="2"/>
                  </a:lnTo>
                  <a:lnTo>
                    <a:pt x="1" y="2"/>
                  </a:lnTo>
                  <a:lnTo>
                    <a:pt x="1" y="3"/>
                  </a:lnTo>
                  <a:lnTo>
                    <a:pt x="0" y="3"/>
                  </a:lnTo>
                  <a:lnTo>
                    <a:pt x="0" y="0"/>
                  </a:lnTo>
                  <a:lnTo>
                    <a:pt x="1" y="1"/>
                  </a:lnTo>
                  <a:lnTo>
                    <a:pt x="3" y="1"/>
                  </a:lnTo>
                  <a:lnTo>
                    <a:pt x="4" y="1"/>
                  </a:lnTo>
                  <a:lnTo>
                    <a:pt x="4" y="0"/>
                  </a:lnTo>
                  <a:lnTo>
                    <a:pt x="3" y="0"/>
                  </a:lnTo>
                  <a:lnTo>
                    <a:pt x="1" y="0"/>
                  </a:lnTo>
                  <a:lnTo>
                    <a:pt x="1" y="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97" name="Freeform 1103">
              <a:extLst>
                <a:ext uri="{FF2B5EF4-FFF2-40B4-BE49-F238E27FC236}">
                  <a16:creationId xmlns:a16="http://schemas.microsoft.com/office/drawing/2014/main" id="{D05F6C10-C3F4-4567-BC8F-A2C62E27876B}"/>
                </a:ext>
              </a:extLst>
            </p:cNvPr>
            <p:cNvSpPr>
              <a:spLocks/>
            </p:cNvSpPr>
            <p:nvPr/>
          </p:nvSpPr>
          <p:spPr bwMode="auto">
            <a:xfrm>
              <a:off x="2774" y="1922"/>
              <a:ext cx="5" cy="3"/>
            </a:xfrm>
            <a:custGeom>
              <a:avLst/>
              <a:gdLst>
                <a:gd name="T0" fmla="*/ 0 w 5"/>
                <a:gd name="T1" fmla="*/ 0 h 3"/>
                <a:gd name="T2" fmla="*/ 2 w 5"/>
                <a:gd name="T3" fmla="*/ 0 h 3"/>
                <a:gd name="T4" fmla="*/ 3 w 5"/>
                <a:gd name="T5" fmla="*/ 0 h 3"/>
                <a:gd name="T6" fmla="*/ 4 w 5"/>
                <a:gd name="T7" fmla="*/ 0 h 3"/>
                <a:gd name="T8" fmla="*/ 4 w 5"/>
                <a:gd name="T9" fmla="*/ 0 h 3"/>
                <a:gd name="T10" fmla="*/ 4 w 5"/>
                <a:gd name="T11" fmla="*/ 0 h 3"/>
                <a:gd name="T12" fmla="*/ 4 w 5"/>
                <a:gd name="T13" fmla="*/ 0 h 3"/>
                <a:gd name="T14" fmla="*/ 5 w 5"/>
                <a:gd name="T15" fmla="*/ 0 h 3"/>
                <a:gd name="T16" fmla="*/ 5 w 5"/>
                <a:gd name="T17" fmla="*/ 0 h 3"/>
                <a:gd name="T18" fmla="*/ 5 w 5"/>
                <a:gd name="T19" fmla="*/ 1 h 3"/>
                <a:gd name="T20" fmla="*/ 5 w 5"/>
                <a:gd name="T21" fmla="*/ 1 h 3"/>
                <a:gd name="T22" fmla="*/ 5 w 5"/>
                <a:gd name="T23" fmla="*/ 1 h 3"/>
                <a:gd name="T24" fmla="*/ 4 w 5"/>
                <a:gd name="T25" fmla="*/ 1 h 3"/>
                <a:gd name="T26" fmla="*/ 4 w 5"/>
                <a:gd name="T27" fmla="*/ 1 h 3"/>
                <a:gd name="T28" fmla="*/ 4 w 5"/>
                <a:gd name="T29" fmla="*/ 2 h 3"/>
                <a:gd name="T30" fmla="*/ 4 w 5"/>
                <a:gd name="T31" fmla="*/ 2 h 3"/>
                <a:gd name="T32" fmla="*/ 4 w 5"/>
                <a:gd name="T33" fmla="*/ 2 h 3"/>
                <a:gd name="T34" fmla="*/ 4 w 5"/>
                <a:gd name="T35" fmla="*/ 2 h 3"/>
                <a:gd name="T36" fmla="*/ 5 w 5"/>
                <a:gd name="T37" fmla="*/ 3 h 3"/>
                <a:gd name="T38" fmla="*/ 4 w 5"/>
                <a:gd name="T39" fmla="*/ 3 h 3"/>
                <a:gd name="T40" fmla="*/ 2 w 5"/>
                <a:gd name="T41" fmla="*/ 2 h 3"/>
                <a:gd name="T42" fmla="*/ 1 w 5"/>
                <a:gd name="T43" fmla="*/ 2 h 3"/>
                <a:gd name="T44" fmla="*/ 1 w 5"/>
                <a:gd name="T45" fmla="*/ 3 h 3"/>
                <a:gd name="T46" fmla="*/ 0 w 5"/>
                <a:gd name="T47" fmla="*/ 3 h 3"/>
                <a:gd name="T48" fmla="*/ 0 w 5"/>
                <a:gd name="T49" fmla="*/ 0 h 3"/>
                <a:gd name="T50" fmla="*/ 1 w 5"/>
                <a:gd name="T51" fmla="*/ 1 h 3"/>
                <a:gd name="T52" fmla="*/ 2 w 5"/>
                <a:gd name="T53" fmla="*/ 1 h 3"/>
                <a:gd name="T54" fmla="*/ 3 w 5"/>
                <a:gd name="T55" fmla="*/ 1 h 3"/>
                <a:gd name="T56" fmla="*/ 3 w 5"/>
                <a:gd name="T57" fmla="*/ 1 h 3"/>
                <a:gd name="T58" fmla="*/ 3 w 5"/>
                <a:gd name="T59" fmla="*/ 1 h 3"/>
                <a:gd name="T60" fmla="*/ 4 w 5"/>
                <a:gd name="T61" fmla="*/ 1 h 3"/>
                <a:gd name="T62" fmla="*/ 4 w 5"/>
                <a:gd name="T63" fmla="*/ 1 h 3"/>
                <a:gd name="T64" fmla="*/ 4 w 5"/>
                <a:gd name="T65" fmla="*/ 1 h 3"/>
                <a:gd name="T66" fmla="*/ 4 w 5"/>
                <a:gd name="T67" fmla="*/ 1 h 3"/>
                <a:gd name="T68" fmla="*/ 4 w 5"/>
                <a:gd name="T69" fmla="*/ 1 h 3"/>
                <a:gd name="T70" fmla="*/ 4 w 5"/>
                <a:gd name="T71" fmla="*/ 1 h 3"/>
                <a:gd name="T72" fmla="*/ 4 w 5"/>
                <a:gd name="T73" fmla="*/ 1 h 3"/>
                <a:gd name="T74" fmla="*/ 4 w 5"/>
                <a:gd name="T75" fmla="*/ 0 h 3"/>
                <a:gd name="T76" fmla="*/ 4 w 5"/>
                <a:gd name="T77" fmla="*/ 0 h 3"/>
                <a:gd name="T78" fmla="*/ 3 w 5"/>
                <a:gd name="T79" fmla="*/ 0 h 3"/>
                <a:gd name="T80" fmla="*/ 3 w 5"/>
                <a:gd name="T81" fmla="*/ 0 h 3"/>
                <a:gd name="T82" fmla="*/ 3 w 5"/>
                <a:gd name="T83" fmla="*/ 0 h 3"/>
                <a:gd name="T84" fmla="*/ 2 w 5"/>
                <a:gd name="T85" fmla="*/ 0 h 3"/>
                <a:gd name="T86" fmla="*/ 1 w 5"/>
                <a:gd name="T87" fmla="*/ 0 h 3"/>
                <a:gd name="T88" fmla="*/ 1 w 5"/>
                <a:gd name="T89" fmla="*/ 1 h 3"/>
                <a:gd name="T90" fmla="*/ 0 w 5"/>
                <a:gd name="T91" fmla="*/ 0 h 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 h="3">
                  <a:moveTo>
                    <a:pt x="0" y="0"/>
                  </a:moveTo>
                  <a:lnTo>
                    <a:pt x="2" y="0"/>
                  </a:lnTo>
                  <a:lnTo>
                    <a:pt x="3" y="0"/>
                  </a:lnTo>
                  <a:lnTo>
                    <a:pt x="4" y="0"/>
                  </a:lnTo>
                  <a:lnTo>
                    <a:pt x="5" y="0"/>
                  </a:lnTo>
                  <a:lnTo>
                    <a:pt x="5" y="1"/>
                  </a:lnTo>
                  <a:lnTo>
                    <a:pt x="4" y="1"/>
                  </a:lnTo>
                  <a:lnTo>
                    <a:pt x="4" y="2"/>
                  </a:lnTo>
                  <a:lnTo>
                    <a:pt x="5" y="3"/>
                  </a:lnTo>
                  <a:lnTo>
                    <a:pt x="4" y="3"/>
                  </a:lnTo>
                  <a:lnTo>
                    <a:pt x="2" y="2"/>
                  </a:lnTo>
                  <a:lnTo>
                    <a:pt x="1" y="2"/>
                  </a:lnTo>
                  <a:lnTo>
                    <a:pt x="1" y="3"/>
                  </a:lnTo>
                  <a:lnTo>
                    <a:pt x="0" y="3"/>
                  </a:lnTo>
                  <a:lnTo>
                    <a:pt x="0" y="0"/>
                  </a:lnTo>
                  <a:lnTo>
                    <a:pt x="1" y="1"/>
                  </a:lnTo>
                  <a:lnTo>
                    <a:pt x="2" y="1"/>
                  </a:lnTo>
                  <a:lnTo>
                    <a:pt x="3" y="1"/>
                  </a:lnTo>
                  <a:lnTo>
                    <a:pt x="4" y="1"/>
                  </a:lnTo>
                  <a:lnTo>
                    <a:pt x="4" y="0"/>
                  </a:lnTo>
                  <a:lnTo>
                    <a:pt x="3" y="0"/>
                  </a:lnTo>
                  <a:lnTo>
                    <a:pt x="2" y="0"/>
                  </a:lnTo>
                  <a:lnTo>
                    <a:pt x="1" y="0"/>
                  </a:lnTo>
                  <a:lnTo>
                    <a:pt x="1" y="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98" name="Freeform 1104">
              <a:extLst>
                <a:ext uri="{FF2B5EF4-FFF2-40B4-BE49-F238E27FC236}">
                  <a16:creationId xmlns:a16="http://schemas.microsoft.com/office/drawing/2014/main" id="{7BAECF46-AC6C-4984-B01B-7CC466C7833E}"/>
                </a:ext>
              </a:extLst>
            </p:cNvPr>
            <p:cNvSpPr>
              <a:spLocks/>
            </p:cNvSpPr>
            <p:nvPr/>
          </p:nvSpPr>
          <p:spPr bwMode="auto">
            <a:xfrm>
              <a:off x="2782" y="1921"/>
              <a:ext cx="5" cy="4"/>
            </a:xfrm>
            <a:custGeom>
              <a:avLst/>
              <a:gdLst>
                <a:gd name="T0" fmla="*/ 1 w 5"/>
                <a:gd name="T1" fmla="*/ 3 h 4"/>
                <a:gd name="T2" fmla="*/ 1 w 5"/>
                <a:gd name="T3" fmla="*/ 3 h 4"/>
                <a:gd name="T4" fmla="*/ 2 w 5"/>
                <a:gd name="T5" fmla="*/ 3 h 4"/>
                <a:gd name="T6" fmla="*/ 2 w 5"/>
                <a:gd name="T7" fmla="*/ 3 h 4"/>
                <a:gd name="T8" fmla="*/ 3 w 5"/>
                <a:gd name="T9" fmla="*/ 3 h 4"/>
                <a:gd name="T10" fmla="*/ 3 w 5"/>
                <a:gd name="T11" fmla="*/ 3 h 4"/>
                <a:gd name="T12" fmla="*/ 3 w 5"/>
                <a:gd name="T13" fmla="*/ 3 h 4"/>
                <a:gd name="T14" fmla="*/ 4 w 5"/>
                <a:gd name="T15" fmla="*/ 3 h 4"/>
                <a:gd name="T16" fmla="*/ 4 w 5"/>
                <a:gd name="T17" fmla="*/ 3 h 4"/>
                <a:gd name="T18" fmla="*/ 3 w 5"/>
                <a:gd name="T19" fmla="*/ 2 h 4"/>
                <a:gd name="T20" fmla="*/ 1 w 5"/>
                <a:gd name="T21" fmla="*/ 2 h 4"/>
                <a:gd name="T22" fmla="*/ 0 w 5"/>
                <a:gd name="T23" fmla="*/ 2 h 4"/>
                <a:gd name="T24" fmla="*/ 0 w 5"/>
                <a:gd name="T25" fmla="*/ 1 h 4"/>
                <a:gd name="T26" fmla="*/ 0 w 5"/>
                <a:gd name="T27" fmla="*/ 1 h 4"/>
                <a:gd name="T28" fmla="*/ 1 w 5"/>
                <a:gd name="T29" fmla="*/ 1 h 4"/>
                <a:gd name="T30" fmla="*/ 2 w 5"/>
                <a:gd name="T31" fmla="*/ 0 h 4"/>
                <a:gd name="T32" fmla="*/ 3 w 5"/>
                <a:gd name="T33" fmla="*/ 0 h 4"/>
                <a:gd name="T34" fmla="*/ 3 w 5"/>
                <a:gd name="T35" fmla="*/ 1 h 4"/>
                <a:gd name="T36" fmla="*/ 4 w 5"/>
                <a:gd name="T37" fmla="*/ 1 h 4"/>
                <a:gd name="T38" fmla="*/ 4 w 5"/>
                <a:gd name="T39" fmla="*/ 1 h 4"/>
                <a:gd name="T40" fmla="*/ 4 w 5"/>
                <a:gd name="T41" fmla="*/ 1 h 4"/>
                <a:gd name="T42" fmla="*/ 3 w 5"/>
                <a:gd name="T43" fmla="*/ 1 h 4"/>
                <a:gd name="T44" fmla="*/ 3 w 5"/>
                <a:gd name="T45" fmla="*/ 1 h 4"/>
                <a:gd name="T46" fmla="*/ 3 w 5"/>
                <a:gd name="T47" fmla="*/ 1 h 4"/>
                <a:gd name="T48" fmla="*/ 2 w 5"/>
                <a:gd name="T49" fmla="*/ 1 h 4"/>
                <a:gd name="T50" fmla="*/ 2 w 5"/>
                <a:gd name="T51" fmla="*/ 1 h 4"/>
                <a:gd name="T52" fmla="*/ 1 w 5"/>
                <a:gd name="T53" fmla="*/ 1 h 4"/>
                <a:gd name="T54" fmla="*/ 1 w 5"/>
                <a:gd name="T55" fmla="*/ 1 h 4"/>
                <a:gd name="T56" fmla="*/ 1 w 5"/>
                <a:gd name="T57" fmla="*/ 2 h 4"/>
                <a:gd name="T58" fmla="*/ 2 w 5"/>
                <a:gd name="T59" fmla="*/ 2 h 4"/>
                <a:gd name="T60" fmla="*/ 4 w 5"/>
                <a:gd name="T61" fmla="*/ 2 h 4"/>
                <a:gd name="T62" fmla="*/ 5 w 5"/>
                <a:gd name="T63" fmla="*/ 2 h 4"/>
                <a:gd name="T64" fmla="*/ 5 w 5"/>
                <a:gd name="T65" fmla="*/ 3 h 4"/>
                <a:gd name="T66" fmla="*/ 4 w 5"/>
                <a:gd name="T67" fmla="*/ 3 h 4"/>
                <a:gd name="T68" fmla="*/ 4 w 5"/>
                <a:gd name="T69" fmla="*/ 4 h 4"/>
                <a:gd name="T70" fmla="*/ 3 w 5"/>
                <a:gd name="T71" fmla="*/ 4 h 4"/>
                <a:gd name="T72" fmla="*/ 2 w 5"/>
                <a:gd name="T73" fmla="*/ 4 h 4"/>
                <a:gd name="T74" fmla="*/ 1 w 5"/>
                <a:gd name="T75" fmla="*/ 4 h 4"/>
                <a:gd name="T76" fmla="*/ 0 w 5"/>
                <a:gd name="T77" fmla="*/ 4 h 4"/>
                <a:gd name="T78" fmla="*/ 0 w 5"/>
                <a:gd name="T79" fmla="*/ 3 h 4"/>
                <a:gd name="T80" fmla="*/ 0 w 5"/>
                <a:gd name="T81" fmla="*/ 3 h 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 h="4">
                  <a:moveTo>
                    <a:pt x="0" y="3"/>
                  </a:moveTo>
                  <a:lnTo>
                    <a:pt x="1" y="3"/>
                  </a:lnTo>
                  <a:lnTo>
                    <a:pt x="2" y="3"/>
                  </a:lnTo>
                  <a:lnTo>
                    <a:pt x="3" y="3"/>
                  </a:lnTo>
                  <a:lnTo>
                    <a:pt x="4" y="3"/>
                  </a:lnTo>
                  <a:lnTo>
                    <a:pt x="3" y="2"/>
                  </a:lnTo>
                  <a:lnTo>
                    <a:pt x="2" y="2"/>
                  </a:lnTo>
                  <a:lnTo>
                    <a:pt x="1" y="2"/>
                  </a:lnTo>
                  <a:lnTo>
                    <a:pt x="0" y="2"/>
                  </a:lnTo>
                  <a:lnTo>
                    <a:pt x="0" y="1"/>
                  </a:lnTo>
                  <a:lnTo>
                    <a:pt x="1" y="1"/>
                  </a:lnTo>
                  <a:lnTo>
                    <a:pt x="2" y="0"/>
                  </a:lnTo>
                  <a:lnTo>
                    <a:pt x="3" y="0"/>
                  </a:lnTo>
                  <a:lnTo>
                    <a:pt x="3" y="1"/>
                  </a:lnTo>
                  <a:lnTo>
                    <a:pt x="4" y="1"/>
                  </a:lnTo>
                  <a:lnTo>
                    <a:pt x="5" y="1"/>
                  </a:lnTo>
                  <a:lnTo>
                    <a:pt x="4" y="1"/>
                  </a:lnTo>
                  <a:lnTo>
                    <a:pt x="3" y="1"/>
                  </a:lnTo>
                  <a:lnTo>
                    <a:pt x="2" y="1"/>
                  </a:lnTo>
                  <a:lnTo>
                    <a:pt x="1" y="1"/>
                  </a:lnTo>
                  <a:lnTo>
                    <a:pt x="1" y="2"/>
                  </a:lnTo>
                  <a:lnTo>
                    <a:pt x="2" y="2"/>
                  </a:lnTo>
                  <a:lnTo>
                    <a:pt x="3" y="2"/>
                  </a:lnTo>
                  <a:lnTo>
                    <a:pt x="4" y="2"/>
                  </a:lnTo>
                  <a:lnTo>
                    <a:pt x="5" y="2"/>
                  </a:lnTo>
                  <a:lnTo>
                    <a:pt x="5" y="3"/>
                  </a:lnTo>
                  <a:lnTo>
                    <a:pt x="4" y="3"/>
                  </a:lnTo>
                  <a:lnTo>
                    <a:pt x="4" y="4"/>
                  </a:lnTo>
                  <a:lnTo>
                    <a:pt x="3" y="4"/>
                  </a:lnTo>
                  <a:lnTo>
                    <a:pt x="2" y="4"/>
                  </a:lnTo>
                  <a:lnTo>
                    <a:pt x="1" y="4"/>
                  </a:lnTo>
                  <a:lnTo>
                    <a:pt x="0" y="4"/>
                  </a:lnTo>
                  <a:lnTo>
                    <a:pt x="0" y="3"/>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99" name="Freeform 1105">
              <a:extLst>
                <a:ext uri="{FF2B5EF4-FFF2-40B4-BE49-F238E27FC236}">
                  <a16:creationId xmlns:a16="http://schemas.microsoft.com/office/drawing/2014/main" id="{F14027E7-55D0-41EC-9573-B526EAB8D6DD}"/>
                </a:ext>
              </a:extLst>
            </p:cNvPr>
            <p:cNvSpPr>
              <a:spLocks/>
            </p:cNvSpPr>
            <p:nvPr/>
          </p:nvSpPr>
          <p:spPr bwMode="auto">
            <a:xfrm>
              <a:off x="2788" y="1921"/>
              <a:ext cx="5" cy="4"/>
            </a:xfrm>
            <a:custGeom>
              <a:avLst/>
              <a:gdLst>
                <a:gd name="T0" fmla="*/ 0 w 5"/>
                <a:gd name="T1" fmla="*/ 0 h 4"/>
                <a:gd name="T2" fmla="*/ 5 w 5"/>
                <a:gd name="T3" fmla="*/ 0 h 4"/>
                <a:gd name="T4" fmla="*/ 5 w 5"/>
                <a:gd name="T5" fmla="*/ 1 h 4"/>
                <a:gd name="T6" fmla="*/ 1 w 5"/>
                <a:gd name="T7" fmla="*/ 1 h 4"/>
                <a:gd name="T8" fmla="*/ 1 w 5"/>
                <a:gd name="T9" fmla="*/ 2 h 4"/>
                <a:gd name="T10" fmla="*/ 3 w 5"/>
                <a:gd name="T11" fmla="*/ 2 h 4"/>
                <a:gd name="T12" fmla="*/ 3 w 5"/>
                <a:gd name="T13" fmla="*/ 2 h 4"/>
                <a:gd name="T14" fmla="*/ 1 w 5"/>
                <a:gd name="T15" fmla="*/ 2 h 4"/>
                <a:gd name="T16" fmla="*/ 1 w 5"/>
                <a:gd name="T17" fmla="*/ 3 h 4"/>
                <a:gd name="T18" fmla="*/ 5 w 5"/>
                <a:gd name="T19" fmla="*/ 3 h 4"/>
                <a:gd name="T20" fmla="*/ 5 w 5"/>
                <a:gd name="T21" fmla="*/ 4 h 4"/>
                <a:gd name="T22" fmla="*/ 0 w 5"/>
                <a:gd name="T23" fmla="*/ 4 h 4"/>
                <a:gd name="T24" fmla="*/ 0 w 5"/>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4">
                  <a:moveTo>
                    <a:pt x="0" y="0"/>
                  </a:moveTo>
                  <a:lnTo>
                    <a:pt x="5" y="0"/>
                  </a:lnTo>
                  <a:lnTo>
                    <a:pt x="5" y="1"/>
                  </a:lnTo>
                  <a:lnTo>
                    <a:pt x="1" y="1"/>
                  </a:lnTo>
                  <a:lnTo>
                    <a:pt x="1" y="2"/>
                  </a:lnTo>
                  <a:lnTo>
                    <a:pt x="3" y="2"/>
                  </a:lnTo>
                  <a:lnTo>
                    <a:pt x="1" y="2"/>
                  </a:lnTo>
                  <a:lnTo>
                    <a:pt x="1" y="3"/>
                  </a:lnTo>
                  <a:lnTo>
                    <a:pt x="5" y="3"/>
                  </a:lnTo>
                  <a:lnTo>
                    <a:pt x="5" y="4"/>
                  </a:lnTo>
                  <a:lnTo>
                    <a:pt x="0" y="4"/>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00" name="Freeform 1106">
              <a:extLst>
                <a:ext uri="{FF2B5EF4-FFF2-40B4-BE49-F238E27FC236}">
                  <a16:creationId xmlns:a16="http://schemas.microsoft.com/office/drawing/2014/main" id="{092756B2-D53C-43F6-A4E6-657A74FDB555}"/>
                </a:ext>
              </a:extLst>
            </p:cNvPr>
            <p:cNvSpPr>
              <a:spLocks/>
            </p:cNvSpPr>
            <p:nvPr/>
          </p:nvSpPr>
          <p:spPr bwMode="auto">
            <a:xfrm>
              <a:off x="2478" y="2244"/>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01" name="Freeform 1107">
              <a:extLst>
                <a:ext uri="{FF2B5EF4-FFF2-40B4-BE49-F238E27FC236}">
                  <a16:creationId xmlns:a16="http://schemas.microsoft.com/office/drawing/2014/main" id="{9DFCA16B-8B06-4A6F-8D0A-633BD161DFA2}"/>
                </a:ext>
              </a:extLst>
            </p:cNvPr>
            <p:cNvSpPr>
              <a:spLocks/>
            </p:cNvSpPr>
            <p:nvPr/>
          </p:nvSpPr>
          <p:spPr bwMode="auto">
            <a:xfrm>
              <a:off x="2815" y="2251"/>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02" name="Line 1108">
              <a:extLst>
                <a:ext uri="{FF2B5EF4-FFF2-40B4-BE49-F238E27FC236}">
                  <a16:creationId xmlns:a16="http://schemas.microsoft.com/office/drawing/2014/main" id="{58FAE2DD-33FB-4234-BB9C-11336EF19ECC}"/>
                </a:ext>
              </a:extLst>
            </p:cNvPr>
            <p:cNvSpPr>
              <a:spLocks noChangeShapeType="1"/>
            </p:cNvSpPr>
            <p:nvPr/>
          </p:nvSpPr>
          <p:spPr bwMode="auto">
            <a:xfrm>
              <a:off x="2476" y="2242"/>
              <a:ext cx="337" cy="7"/>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03" name="Line 1109">
              <a:extLst>
                <a:ext uri="{FF2B5EF4-FFF2-40B4-BE49-F238E27FC236}">
                  <a16:creationId xmlns:a16="http://schemas.microsoft.com/office/drawing/2014/main" id="{05F2D358-C6FE-48B2-B913-060D20698113}"/>
                </a:ext>
              </a:extLst>
            </p:cNvPr>
            <p:cNvSpPr>
              <a:spLocks noChangeShapeType="1"/>
            </p:cNvSpPr>
            <p:nvPr/>
          </p:nvSpPr>
          <p:spPr bwMode="auto">
            <a:xfrm>
              <a:off x="2476" y="2405"/>
              <a:ext cx="337" cy="12"/>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04" name="Freeform 1110">
              <a:extLst>
                <a:ext uri="{FF2B5EF4-FFF2-40B4-BE49-F238E27FC236}">
                  <a16:creationId xmlns:a16="http://schemas.microsoft.com/office/drawing/2014/main" id="{0ED06185-316C-4BF0-84AE-88B57288808B}"/>
                </a:ext>
              </a:extLst>
            </p:cNvPr>
            <p:cNvSpPr>
              <a:spLocks/>
            </p:cNvSpPr>
            <p:nvPr/>
          </p:nvSpPr>
          <p:spPr bwMode="auto">
            <a:xfrm>
              <a:off x="2478" y="240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05" name="Freeform 1111">
              <a:extLst>
                <a:ext uri="{FF2B5EF4-FFF2-40B4-BE49-F238E27FC236}">
                  <a16:creationId xmlns:a16="http://schemas.microsoft.com/office/drawing/2014/main" id="{F999DD79-3232-4EF5-8DF3-C9E7D3DB9AE4}"/>
                </a:ext>
              </a:extLst>
            </p:cNvPr>
            <p:cNvSpPr>
              <a:spLocks/>
            </p:cNvSpPr>
            <p:nvPr/>
          </p:nvSpPr>
          <p:spPr bwMode="auto">
            <a:xfrm>
              <a:off x="2816" y="2419"/>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06" name="Freeform 1112">
              <a:extLst>
                <a:ext uri="{FF2B5EF4-FFF2-40B4-BE49-F238E27FC236}">
                  <a16:creationId xmlns:a16="http://schemas.microsoft.com/office/drawing/2014/main" id="{9618C22C-072A-444C-956B-B62D96048368}"/>
                </a:ext>
              </a:extLst>
            </p:cNvPr>
            <p:cNvSpPr>
              <a:spLocks/>
            </p:cNvSpPr>
            <p:nvPr/>
          </p:nvSpPr>
          <p:spPr bwMode="auto">
            <a:xfrm>
              <a:off x="2478" y="208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07" name="Freeform 1113">
              <a:extLst>
                <a:ext uri="{FF2B5EF4-FFF2-40B4-BE49-F238E27FC236}">
                  <a16:creationId xmlns:a16="http://schemas.microsoft.com/office/drawing/2014/main" id="{A4D6CE5E-0DE4-4958-8FCA-195DE4399BB2}"/>
                </a:ext>
              </a:extLst>
            </p:cNvPr>
            <p:cNvSpPr>
              <a:spLocks/>
            </p:cNvSpPr>
            <p:nvPr/>
          </p:nvSpPr>
          <p:spPr bwMode="auto">
            <a:xfrm>
              <a:off x="2812" y="2082"/>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08" name="Line 1114">
              <a:extLst>
                <a:ext uri="{FF2B5EF4-FFF2-40B4-BE49-F238E27FC236}">
                  <a16:creationId xmlns:a16="http://schemas.microsoft.com/office/drawing/2014/main" id="{E194CBA8-48DC-486D-8B00-8835EB135B67}"/>
                </a:ext>
              </a:extLst>
            </p:cNvPr>
            <p:cNvSpPr>
              <a:spLocks noChangeShapeType="1"/>
            </p:cNvSpPr>
            <p:nvPr/>
          </p:nvSpPr>
          <p:spPr bwMode="auto">
            <a:xfrm>
              <a:off x="2476" y="2079"/>
              <a:ext cx="334" cy="1"/>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09" name="Freeform 1115">
              <a:extLst>
                <a:ext uri="{FF2B5EF4-FFF2-40B4-BE49-F238E27FC236}">
                  <a16:creationId xmlns:a16="http://schemas.microsoft.com/office/drawing/2014/main" id="{7EDA63C1-3473-4BDC-9EB7-AE1D8C77E590}"/>
                </a:ext>
              </a:extLst>
            </p:cNvPr>
            <p:cNvSpPr>
              <a:spLocks/>
            </p:cNvSpPr>
            <p:nvPr/>
          </p:nvSpPr>
          <p:spPr bwMode="auto">
            <a:xfrm>
              <a:off x="2518" y="2080"/>
              <a:ext cx="243" cy="21"/>
            </a:xfrm>
            <a:custGeom>
              <a:avLst/>
              <a:gdLst>
                <a:gd name="T0" fmla="*/ 243 w 243"/>
                <a:gd name="T1" fmla="*/ 0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0"/>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10" name="Freeform 1116">
              <a:extLst>
                <a:ext uri="{FF2B5EF4-FFF2-40B4-BE49-F238E27FC236}">
                  <a16:creationId xmlns:a16="http://schemas.microsoft.com/office/drawing/2014/main" id="{A8A70BD8-6F25-4F6A-BAB8-3BB473059557}"/>
                </a:ext>
              </a:extLst>
            </p:cNvPr>
            <p:cNvSpPr>
              <a:spLocks/>
            </p:cNvSpPr>
            <p:nvPr/>
          </p:nvSpPr>
          <p:spPr bwMode="auto">
            <a:xfrm>
              <a:off x="2763" y="2082"/>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11" name="Freeform 1117">
              <a:extLst>
                <a:ext uri="{FF2B5EF4-FFF2-40B4-BE49-F238E27FC236}">
                  <a16:creationId xmlns:a16="http://schemas.microsoft.com/office/drawing/2014/main" id="{FA724D59-FC45-470C-ACBC-573A2E0EB2AF}"/>
                </a:ext>
              </a:extLst>
            </p:cNvPr>
            <p:cNvSpPr>
              <a:spLocks/>
            </p:cNvSpPr>
            <p:nvPr/>
          </p:nvSpPr>
          <p:spPr bwMode="auto">
            <a:xfrm>
              <a:off x="2520" y="2103"/>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12" name="Freeform 1118">
              <a:extLst>
                <a:ext uri="{FF2B5EF4-FFF2-40B4-BE49-F238E27FC236}">
                  <a16:creationId xmlns:a16="http://schemas.microsoft.com/office/drawing/2014/main" id="{69790CA0-CE23-4A52-858D-B3FAA2143254}"/>
                </a:ext>
              </a:extLst>
            </p:cNvPr>
            <p:cNvSpPr>
              <a:spLocks/>
            </p:cNvSpPr>
            <p:nvPr/>
          </p:nvSpPr>
          <p:spPr bwMode="auto">
            <a:xfrm>
              <a:off x="2763" y="2124"/>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13" name="Freeform 1119">
              <a:extLst>
                <a:ext uri="{FF2B5EF4-FFF2-40B4-BE49-F238E27FC236}">
                  <a16:creationId xmlns:a16="http://schemas.microsoft.com/office/drawing/2014/main" id="{B8A039B9-5341-4E4A-A506-97D0777241C6}"/>
                </a:ext>
              </a:extLst>
            </p:cNvPr>
            <p:cNvSpPr>
              <a:spLocks/>
            </p:cNvSpPr>
            <p:nvPr/>
          </p:nvSpPr>
          <p:spPr bwMode="auto">
            <a:xfrm>
              <a:off x="2520" y="2144"/>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14" name="Freeform 1120">
              <a:extLst>
                <a:ext uri="{FF2B5EF4-FFF2-40B4-BE49-F238E27FC236}">
                  <a16:creationId xmlns:a16="http://schemas.microsoft.com/office/drawing/2014/main" id="{5486C253-3045-4EEA-9252-B6CCEC270FD1}"/>
                </a:ext>
              </a:extLst>
            </p:cNvPr>
            <p:cNvSpPr>
              <a:spLocks/>
            </p:cNvSpPr>
            <p:nvPr/>
          </p:nvSpPr>
          <p:spPr bwMode="auto">
            <a:xfrm>
              <a:off x="2518" y="2121"/>
              <a:ext cx="243" cy="21"/>
            </a:xfrm>
            <a:custGeom>
              <a:avLst/>
              <a:gdLst>
                <a:gd name="T0" fmla="*/ 243 w 243"/>
                <a:gd name="T1" fmla="*/ 1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1"/>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15" name="Line 1121">
              <a:extLst>
                <a:ext uri="{FF2B5EF4-FFF2-40B4-BE49-F238E27FC236}">
                  <a16:creationId xmlns:a16="http://schemas.microsoft.com/office/drawing/2014/main" id="{7AA3D94A-F5CB-45E9-9B6C-00B4741A3704}"/>
                </a:ext>
              </a:extLst>
            </p:cNvPr>
            <p:cNvSpPr>
              <a:spLocks noChangeShapeType="1"/>
            </p:cNvSpPr>
            <p:nvPr/>
          </p:nvSpPr>
          <p:spPr bwMode="auto">
            <a:xfrm>
              <a:off x="2518" y="2162"/>
              <a:ext cx="1" cy="21"/>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16" name="Freeform 1122">
              <a:extLst>
                <a:ext uri="{FF2B5EF4-FFF2-40B4-BE49-F238E27FC236}">
                  <a16:creationId xmlns:a16="http://schemas.microsoft.com/office/drawing/2014/main" id="{50D69FD6-E803-483B-A183-3318DB40E88F}"/>
                </a:ext>
              </a:extLst>
            </p:cNvPr>
            <p:cNvSpPr>
              <a:spLocks/>
            </p:cNvSpPr>
            <p:nvPr/>
          </p:nvSpPr>
          <p:spPr bwMode="auto">
            <a:xfrm>
              <a:off x="2520" y="2165"/>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17" name="Freeform 1123">
              <a:extLst>
                <a:ext uri="{FF2B5EF4-FFF2-40B4-BE49-F238E27FC236}">
                  <a16:creationId xmlns:a16="http://schemas.microsoft.com/office/drawing/2014/main" id="{B44D78B0-A5DA-407C-AF95-8ACDD927A0EF}"/>
                </a:ext>
              </a:extLst>
            </p:cNvPr>
            <p:cNvSpPr>
              <a:spLocks/>
            </p:cNvSpPr>
            <p:nvPr/>
          </p:nvSpPr>
          <p:spPr bwMode="auto">
            <a:xfrm>
              <a:off x="2520" y="218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18" name="Freeform 1124">
              <a:extLst>
                <a:ext uri="{FF2B5EF4-FFF2-40B4-BE49-F238E27FC236}">
                  <a16:creationId xmlns:a16="http://schemas.microsoft.com/office/drawing/2014/main" id="{B79BFD77-57DC-443E-A4E7-9F45C833B2BF}"/>
                </a:ext>
              </a:extLst>
            </p:cNvPr>
            <p:cNvSpPr>
              <a:spLocks/>
            </p:cNvSpPr>
            <p:nvPr/>
          </p:nvSpPr>
          <p:spPr bwMode="auto">
            <a:xfrm>
              <a:off x="2763" y="220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19" name="Freeform 1125">
              <a:extLst>
                <a:ext uri="{FF2B5EF4-FFF2-40B4-BE49-F238E27FC236}">
                  <a16:creationId xmlns:a16="http://schemas.microsoft.com/office/drawing/2014/main" id="{5CB1AE7C-1616-45EC-B45C-D13D3F5292AE}"/>
                </a:ext>
              </a:extLst>
            </p:cNvPr>
            <p:cNvSpPr>
              <a:spLocks/>
            </p:cNvSpPr>
            <p:nvPr/>
          </p:nvSpPr>
          <p:spPr bwMode="auto">
            <a:xfrm>
              <a:off x="2520" y="2226"/>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20" name="Freeform 1126">
              <a:extLst>
                <a:ext uri="{FF2B5EF4-FFF2-40B4-BE49-F238E27FC236}">
                  <a16:creationId xmlns:a16="http://schemas.microsoft.com/office/drawing/2014/main" id="{4A0DFB3C-1269-4CE0-ABA1-D7DF82137C2D}"/>
                </a:ext>
              </a:extLst>
            </p:cNvPr>
            <p:cNvSpPr>
              <a:spLocks/>
            </p:cNvSpPr>
            <p:nvPr/>
          </p:nvSpPr>
          <p:spPr bwMode="auto">
            <a:xfrm>
              <a:off x="2518" y="2204"/>
              <a:ext cx="243" cy="20"/>
            </a:xfrm>
            <a:custGeom>
              <a:avLst/>
              <a:gdLst>
                <a:gd name="T0" fmla="*/ 243 w 243"/>
                <a:gd name="T1" fmla="*/ 2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2"/>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21" name="Freeform 1127">
              <a:extLst>
                <a:ext uri="{FF2B5EF4-FFF2-40B4-BE49-F238E27FC236}">
                  <a16:creationId xmlns:a16="http://schemas.microsoft.com/office/drawing/2014/main" id="{61D93A1D-CA20-4734-AD3A-476ADA511C37}"/>
                </a:ext>
              </a:extLst>
            </p:cNvPr>
            <p:cNvSpPr>
              <a:spLocks/>
            </p:cNvSpPr>
            <p:nvPr/>
          </p:nvSpPr>
          <p:spPr bwMode="auto">
            <a:xfrm>
              <a:off x="2518" y="2244"/>
              <a:ext cx="243" cy="20"/>
            </a:xfrm>
            <a:custGeom>
              <a:avLst/>
              <a:gdLst>
                <a:gd name="T0" fmla="*/ 243 w 243"/>
                <a:gd name="T1" fmla="*/ 4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4"/>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22" name="Freeform 1128">
              <a:extLst>
                <a:ext uri="{FF2B5EF4-FFF2-40B4-BE49-F238E27FC236}">
                  <a16:creationId xmlns:a16="http://schemas.microsoft.com/office/drawing/2014/main" id="{A51C3F59-FEF2-41AC-8E84-7FD0116EABD5}"/>
                </a:ext>
              </a:extLst>
            </p:cNvPr>
            <p:cNvSpPr>
              <a:spLocks/>
            </p:cNvSpPr>
            <p:nvPr/>
          </p:nvSpPr>
          <p:spPr bwMode="auto">
            <a:xfrm>
              <a:off x="2763" y="2250"/>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23" name="Freeform 1129">
              <a:extLst>
                <a:ext uri="{FF2B5EF4-FFF2-40B4-BE49-F238E27FC236}">
                  <a16:creationId xmlns:a16="http://schemas.microsoft.com/office/drawing/2014/main" id="{7C0C0C7C-D79F-451D-814F-5480325D723E}"/>
                </a:ext>
              </a:extLst>
            </p:cNvPr>
            <p:cNvSpPr>
              <a:spLocks/>
            </p:cNvSpPr>
            <p:nvPr/>
          </p:nvSpPr>
          <p:spPr bwMode="auto">
            <a:xfrm>
              <a:off x="2520" y="226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24" name="Freeform 1130">
              <a:extLst>
                <a:ext uri="{FF2B5EF4-FFF2-40B4-BE49-F238E27FC236}">
                  <a16:creationId xmlns:a16="http://schemas.microsoft.com/office/drawing/2014/main" id="{BED6835B-E098-4A6C-B99A-FC4D4CEBCC16}"/>
                </a:ext>
              </a:extLst>
            </p:cNvPr>
            <p:cNvSpPr>
              <a:spLocks/>
            </p:cNvSpPr>
            <p:nvPr/>
          </p:nvSpPr>
          <p:spPr bwMode="auto">
            <a:xfrm>
              <a:off x="2763" y="2291"/>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25" name="Freeform 1131">
              <a:extLst>
                <a:ext uri="{FF2B5EF4-FFF2-40B4-BE49-F238E27FC236}">
                  <a16:creationId xmlns:a16="http://schemas.microsoft.com/office/drawing/2014/main" id="{AD43B37B-A093-452C-B016-A52723CBC118}"/>
                </a:ext>
              </a:extLst>
            </p:cNvPr>
            <p:cNvSpPr>
              <a:spLocks/>
            </p:cNvSpPr>
            <p:nvPr/>
          </p:nvSpPr>
          <p:spPr bwMode="auto">
            <a:xfrm>
              <a:off x="2520" y="2308"/>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26" name="Freeform 1132">
              <a:extLst>
                <a:ext uri="{FF2B5EF4-FFF2-40B4-BE49-F238E27FC236}">
                  <a16:creationId xmlns:a16="http://schemas.microsoft.com/office/drawing/2014/main" id="{23BFB786-0057-4A9E-9E8D-06408B507CBB}"/>
                </a:ext>
              </a:extLst>
            </p:cNvPr>
            <p:cNvSpPr>
              <a:spLocks/>
            </p:cNvSpPr>
            <p:nvPr/>
          </p:nvSpPr>
          <p:spPr bwMode="auto">
            <a:xfrm>
              <a:off x="2518" y="2285"/>
              <a:ext cx="243" cy="20"/>
            </a:xfrm>
            <a:custGeom>
              <a:avLst/>
              <a:gdLst>
                <a:gd name="T0" fmla="*/ 243 w 243"/>
                <a:gd name="T1" fmla="*/ 5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5"/>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27" name="Freeform 1133">
              <a:extLst>
                <a:ext uri="{FF2B5EF4-FFF2-40B4-BE49-F238E27FC236}">
                  <a16:creationId xmlns:a16="http://schemas.microsoft.com/office/drawing/2014/main" id="{38FDAD40-EF66-4C5F-AF04-65057C435640}"/>
                </a:ext>
              </a:extLst>
            </p:cNvPr>
            <p:cNvSpPr>
              <a:spLocks/>
            </p:cNvSpPr>
            <p:nvPr/>
          </p:nvSpPr>
          <p:spPr bwMode="auto">
            <a:xfrm>
              <a:off x="2518" y="2326"/>
              <a:ext cx="243" cy="20"/>
            </a:xfrm>
            <a:custGeom>
              <a:avLst/>
              <a:gdLst>
                <a:gd name="T0" fmla="*/ 243 w 243"/>
                <a:gd name="T1" fmla="*/ 6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6"/>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28" name="Freeform 1134">
              <a:extLst>
                <a:ext uri="{FF2B5EF4-FFF2-40B4-BE49-F238E27FC236}">
                  <a16:creationId xmlns:a16="http://schemas.microsoft.com/office/drawing/2014/main" id="{BC080A54-4B73-4314-A4EE-8425CCF17976}"/>
                </a:ext>
              </a:extLst>
            </p:cNvPr>
            <p:cNvSpPr>
              <a:spLocks/>
            </p:cNvSpPr>
            <p:nvPr/>
          </p:nvSpPr>
          <p:spPr bwMode="auto">
            <a:xfrm>
              <a:off x="2763" y="2333"/>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29" name="Freeform 1135">
              <a:extLst>
                <a:ext uri="{FF2B5EF4-FFF2-40B4-BE49-F238E27FC236}">
                  <a16:creationId xmlns:a16="http://schemas.microsoft.com/office/drawing/2014/main" id="{E1E82EE7-F8AB-43FA-A11A-AFB5B42CAA60}"/>
                </a:ext>
              </a:extLst>
            </p:cNvPr>
            <p:cNvSpPr>
              <a:spLocks/>
            </p:cNvSpPr>
            <p:nvPr/>
          </p:nvSpPr>
          <p:spPr bwMode="auto">
            <a:xfrm>
              <a:off x="2520" y="2349"/>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30" name="Freeform 1136">
              <a:extLst>
                <a:ext uri="{FF2B5EF4-FFF2-40B4-BE49-F238E27FC236}">
                  <a16:creationId xmlns:a16="http://schemas.microsoft.com/office/drawing/2014/main" id="{FB59352F-2FB5-4C5F-946A-0A60A8557B6F}"/>
                </a:ext>
              </a:extLst>
            </p:cNvPr>
            <p:cNvSpPr>
              <a:spLocks/>
            </p:cNvSpPr>
            <p:nvPr/>
          </p:nvSpPr>
          <p:spPr bwMode="auto">
            <a:xfrm>
              <a:off x="2763" y="2375"/>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31" name="Freeform 1137">
              <a:extLst>
                <a:ext uri="{FF2B5EF4-FFF2-40B4-BE49-F238E27FC236}">
                  <a16:creationId xmlns:a16="http://schemas.microsoft.com/office/drawing/2014/main" id="{D4C87F55-393C-4FC5-A416-7A9B4154A805}"/>
                </a:ext>
              </a:extLst>
            </p:cNvPr>
            <p:cNvSpPr>
              <a:spLocks/>
            </p:cNvSpPr>
            <p:nvPr/>
          </p:nvSpPr>
          <p:spPr bwMode="auto">
            <a:xfrm>
              <a:off x="2520" y="2390"/>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32" name="Freeform 1138">
              <a:extLst>
                <a:ext uri="{FF2B5EF4-FFF2-40B4-BE49-F238E27FC236}">
                  <a16:creationId xmlns:a16="http://schemas.microsoft.com/office/drawing/2014/main" id="{15EE03F1-9075-4230-84B5-859F67F8AA2E}"/>
                </a:ext>
              </a:extLst>
            </p:cNvPr>
            <p:cNvSpPr>
              <a:spLocks/>
            </p:cNvSpPr>
            <p:nvPr/>
          </p:nvSpPr>
          <p:spPr bwMode="auto">
            <a:xfrm>
              <a:off x="2518" y="2367"/>
              <a:ext cx="243" cy="21"/>
            </a:xfrm>
            <a:custGeom>
              <a:avLst/>
              <a:gdLst>
                <a:gd name="T0" fmla="*/ 243 w 243"/>
                <a:gd name="T1" fmla="*/ 7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7"/>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33" name="Freeform 1139">
              <a:extLst>
                <a:ext uri="{FF2B5EF4-FFF2-40B4-BE49-F238E27FC236}">
                  <a16:creationId xmlns:a16="http://schemas.microsoft.com/office/drawing/2014/main" id="{555D788F-423D-46E1-A9BA-94FC07D06EEF}"/>
                </a:ext>
              </a:extLst>
            </p:cNvPr>
            <p:cNvSpPr>
              <a:spLocks/>
            </p:cNvSpPr>
            <p:nvPr/>
          </p:nvSpPr>
          <p:spPr bwMode="auto">
            <a:xfrm>
              <a:off x="2518" y="2408"/>
              <a:ext cx="243" cy="21"/>
            </a:xfrm>
            <a:custGeom>
              <a:avLst/>
              <a:gdLst>
                <a:gd name="T0" fmla="*/ 243 w 243"/>
                <a:gd name="T1" fmla="*/ 8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8"/>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34" name="Freeform 1140">
              <a:extLst>
                <a:ext uri="{FF2B5EF4-FFF2-40B4-BE49-F238E27FC236}">
                  <a16:creationId xmlns:a16="http://schemas.microsoft.com/office/drawing/2014/main" id="{6D0AB13E-D459-4040-9C02-D6F75D58AEF0}"/>
                </a:ext>
              </a:extLst>
            </p:cNvPr>
            <p:cNvSpPr>
              <a:spLocks/>
            </p:cNvSpPr>
            <p:nvPr/>
          </p:nvSpPr>
          <p:spPr bwMode="auto">
            <a:xfrm>
              <a:off x="2763" y="2417"/>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35" name="Freeform 1141">
              <a:extLst>
                <a:ext uri="{FF2B5EF4-FFF2-40B4-BE49-F238E27FC236}">
                  <a16:creationId xmlns:a16="http://schemas.microsoft.com/office/drawing/2014/main" id="{BCB2F229-B3B1-44DF-84F4-1EA121E3D62B}"/>
                </a:ext>
              </a:extLst>
            </p:cNvPr>
            <p:cNvSpPr>
              <a:spLocks/>
            </p:cNvSpPr>
            <p:nvPr/>
          </p:nvSpPr>
          <p:spPr bwMode="auto">
            <a:xfrm>
              <a:off x="2520" y="2431"/>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36" name="Freeform 1142">
              <a:extLst>
                <a:ext uri="{FF2B5EF4-FFF2-40B4-BE49-F238E27FC236}">
                  <a16:creationId xmlns:a16="http://schemas.microsoft.com/office/drawing/2014/main" id="{F23A2D18-CDB6-4AB6-9816-75C4C3573951}"/>
                </a:ext>
              </a:extLst>
            </p:cNvPr>
            <p:cNvSpPr>
              <a:spLocks/>
            </p:cNvSpPr>
            <p:nvPr/>
          </p:nvSpPr>
          <p:spPr bwMode="auto">
            <a:xfrm>
              <a:off x="2763" y="2459"/>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37" name="Freeform 1143">
              <a:extLst>
                <a:ext uri="{FF2B5EF4-FFF2-40B4-BE49-F238E27FC236}">
                  <a16:creationId xmlns:a16="http://schemas.microsoft.com/office/drawing/2014/main" id="{C50CCA54-E280-4D0D-BCEE-2A2C70900659}"/>
                </a:ext>
              </a:extLst>
            </p:cNvPr>
            <p:cNvSpPr>
              <a:spLocks/>
            </p:cNvSpPr>
            <p:nvPr/>
          </p:nvSpPr>
          <p:spPr bwMode="auto">
            <a:xfrm>
              <a:off x="2520" y="2472"/>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38" name="Freeform 1144">
              <a:extLst>
                <a:ext uri="{FF2B5EF4-FFF2-40B4-BE49-F238E27FC236}">
                  <a16:creationId xmlns:a16="http://schemas.microsoft.com/office/drawing/2014/main" id="{F5E77FEF-D978-4D37-8D00-74E50BF2BFFA}"/>
                </a:ext>
              </a:extLst>
            </p:cNvPr>
            <p:cNvSpPr>
              <a:spLocks/>
            </p:cNvSpPr>
            <p:nvPr/>
          </p:nvSpPr>
          <p:spPr bwMode="auto">
            <a:xfrm>
              <a:off x="2518" y="2449"/>
              <a:ext cx="243" cy="21"/>
            </a:xfrm>
            <a:custGeom>
              <a:avLst/>
              <a:gdLst>
                <a:gd name="T0" fmla="*/ 243 w 243"/>
                <a:gd name="T1" fmla="*/ 8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8"/>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39" name="Freeform 1145">
              <a:extLst>
                <a:ext uri="{FF2B5EF4-FFF2-40B4-BE49-F238E27FC236}">
                  <a16:creationId xmlns:a16="http://schemas.microsoft.com/office/drawing/2014/main" id="{84B9C8F9-D90E-427C-AAE4-C8EEF1EC1797}"/>
                </a:ext>
              </a:extLst>
            </p:cNvPr>
            <p:cNvSpPr>
              <a:spLocks/>
            </p:cNvSpPr>
            <p:nvPr/>
          </p:nvSpPr>
          <p:spPr bwMode="auto">
            <a:xfrm>
              <a:off x="2518" y="2490"/>
              <a:ext cx="243" cy="21"/>
            </a:xfrm>
            <a:custGeom>
              <a:avLst/>
              <a:gdLst>
                <a:gd name="T0" fmla="*/ 243 w 243"/>
                <a:gd name="T1" fmla="*/ 10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10"/>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40" name="Freeform 1146">
              <a:extLst>
                <a:ext uri="{FF2B5EF4-FFF2-40B4-BE49-F238E27FC236}">
                  <a16:creationId xmlns:a16="http://schemas.microsoft.com/office/drawing/2014/main" id="{B3D9A24B-5E69-452A-81FF-5538E9E60281}"/>
                </a:ext>
              </a:extLst>
            </p:cNvPr>
            <p:cNvSpPr>
              <a:spLocks/>
            </p:cNvSpPr>
            <p:nvPr/>
          </p:nvSpPr>
          <p:spPr bwMode="auto">
            <a:xfrm>
              <a:off x="2763" y="2501"/>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41" name="Freeform 1147">
              <a:extLst>
                <a:ext uri="{FF2B5EF4-FFF2-40B4-BE49-F238E27FC236}">
                  <a16:creationId xmlns:a16="http://schemas.microsoft.com/office/drawing/2014/main" id="{3C7769CC-79D1-462F-BE51-80B036DBC419}"/>
                </a:ext>
              </a:extLst>
            </p:cNvPr>
            <p:cNvSpPr>
              <a:spLocks/>
            </p:cNvSpPr>
            <p:nvPr/>
          </p:nvSpPr>
          <p:spPr bwMode="auto">
            <a:xfrm>
              <a:off x="2520" y="2513"/>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42" name="Freeform 1148">
              <a:extLst>
                <a:ext uri="{FF2B5EF4-FFF2-40B4-BE49-F238E27FC236}">
                  <a16:creationId xmlns:a16="http://schemas.microsoft.com/office/drawing/2014/main" id="{0ABEF901-03B5-406F-B2CF-90FF93C8D035}"/>
                </a:ext>
              </a:extLst>
            </p:cNvPr>
            <p:cNvSpPr>
              <a:spLocks/>
            </p:cNvSpPr>
            <p:nvPr/>
          </p:nvSpPr>
          <p:spPr bwMode="auto">
            <a:xfrm>
              <a:off x="2763" y="2543"/>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43" name="Freeform 1149">
              <a:extLst>
                <a:ext uri="{FF2B5EF4-FFF2-40B4-BE49-F238E27FC236}">
                  <a16:creationId xmlns:a16="http://schemas.microsoft.com/office/drawing/2014/main" id="{69BA63B3-FCB8-4BF1-BD2A-464540EE1AF0}"/>
                </a:ext>
              </a:extLst>
            </p:cNvPr>
            <p:cNvSpPr>
              <a:spLocks/>
            </p:cNvSpPr>
            <p:nvPr/>
          </p:nvSpPr>
          <p:spPr bwMode="auto">
            <a:xfrm>
              <a:off x="2520" y="2554"/>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44" name="Freeform 1150">
              <a:extLst>
                <a:ext uri="{FF2B5EF4-FFF2-40B4-BE49-F238E27FC236}">
                  <a16:creationId xmlns:a16="http://schemas.microsoft.com/office/drawing/2014/main" id="{F095ECA5-5EE6-48EF-AB33-5C94448C23B8}"/>
                </a:ext>
              </a:extLst>
            </p:cNvPr>
            <p:cNvSpPr>
              <a:spLocks/>
            </p:cNvSpPr>
            <p:nvPr/>
          </p:nvSpPr>
          <p:spPr bwMode="auto">
            <a:xfrm>
              <a:off x="2518" y="2531"/>
              <a:ext cx="243" cy="21"/>
            </a:xfrm>
            <a:custGeom>
              <a:avLst/>
              <a:gdLst>
                <a:gd name="T0" fmla="*/ 243 w 243"/>
                <a:gd name="T1" fmla="*/ 11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11"/>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45" name="Line 1151">
              <a:extLst>
                <a:ext uri="{FF2B5EF4-FFF2-40B4-BE49-F238E27FC236}">
                  <a16:creationId xmlns:a16="http://schemas.microsoft.com/office/drawing/2014/main" id="{3389F751-DBE3-4228-857B-677A8AFCF121}"/>
                </a:ext>
              </a:extLst>
            </p:cNvPr>
            <p:cNvSpPr>
              <a:spLocks noChangeShapeType="1"/>
            </p:cNvSpPr>
            <p:nvPr/>
          </p:nvSpPr>
          <p:spPr bwMode="auto">
            <a:xfrm flipH="1" flipV="1">
              <a:off x="2476" y="2619"/>
              <a:ext cx="335" cy="16"/>
            </a:xfrm>
            <a:prstGeom prst="line">
              <a:avLst/>
            </a:prstGeom>
            <a:noFill/>
            <a:ln w="7938">
              <a:solidFill>
                <a:srgbClr val="3D4C6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46" name="Freeform 1152">
              <a:extLst>
                <a:ext uri="{FF2B5EF4-FFF2-40B4-BE49-F238E27FC236}">
                  <a16:creationId xmlns:a16="http://schemas.microsoft.com/office/drawing/2014/main" id="{D76AB168-696C-4185-A8E3-DA74029B1DF6}"/>
                </a:ext>
              </a:extLst>
            </p:cNvPr>
            <p:cNvSpPr>
              <a:spLocks/>
            </p:cNvSpPr>
            <p:nvPr/>
          </p:nvSpPr>
          <p:spPr bwMode="auto">
            <a:xfrm>
              <a:off x="2814" y="2637"/>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47" name="Freeform 1153">
              <a:extLst>
                <a:ext uri="{FF2B5EF4-FFF2-40B4-BE49-F238E27FC236}">
                  <a16:creationId xmlns:a16="http://schemas.microsoft.com/office/drawing/2014/main" id="{504D695B-286C-46EB-99E9-C7CC12D1B9EE}"/>
                </a:ext>
              </a:extLst>
            </p:cNvPr>
            <p:cNvSpPr>
              <a:spLocks/>
            </p:cNvSpPr>
            <p:nvPr/>
          </p:nvSpPr>
          <p:spPr bwMode="auto">
            <a:xfrm>
              <a:off x="2478" y="2620"/>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48" name="Freeform 1154">
              <a:extLst>
                <a:ext uri="{FF2B5EF4-FFF2-40B4-BE49-F238E27FC236}">
                  <a16:creationId xmlns:a16="http://schemas.microsoft.com/office/drawing/2014/main" id="{81D0BE34-878F-41F6-9721-00CF20A846C4}"/>
                </a:ext>
              </a:extLst>
            </p:cNvPr>
            <p:cNvSpPr>
              <a:spLocks/>
            </p:cNvSpPr>
            <p:nvPr/>
          </p:nvSpPr>
          <p:spPr bwMode="auto">
            <a:xfrm>
              <a:off x="2520" y="210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49" name="Freeform 1155">
              <a:extLst>
                <a:ext uri="{FF2B5EF4-FFF2-40B4-BE49-F238E27FC236}">
                  <a16:creationId xmlns:a16="http://schemas.microsoft.com/office/drawing/2014/main" id="{FE89B524-73C2-46AE-8E01-711C6ABFD71E}"/>
                </a:ext>
              </a:extLst>
            </p:cNvPr>
            <p:cNvSpPr>
              <a:spLocks/>
            </p:cNvSpPr>
            <p:nvPr/>
          </p:nvSpPr>
          <p:spPr bwMode="auto">
            <a:xfrm>
              <a:off x="2762" y="2083"/>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50" name="Freeform 1156">
              <a:extLst>
                <a:ext uri="{FF2B5EF4-FFF2-40B4-BE49-F238E27FC236}">
                  <a16:creationId xmlns:a16="http://schemas.microsoft.com/office/drawing/2014/main" id="{D565B556-F893-4200-993D-6A5C441FFF38}"/>
                </a:ext>
              </a:extLst>
            </p:cNvPr>
            <p:cNvSpPr>
              <a:spLocks/>
            </p:cNvSpPr>
            <p:nvPr/>
          </p:nvSpPr>
          <p:spPr bwMode="auto">
            <a:xfrm>
              <a:off x="2518" y="2080"/>
              <a:ext cx="243" cy="22"/>
            </a:xfrm>
            <a:custGeom>
              <a:avLst/>
              <a:gdLst>
                <a:gd name="T0" fmla="*/ 0 w 243"/>
                <a:gd name="T1" fmla="*/ 21 h 22"/>
                <a:gd name="T2" fmla="*/ 243 w 243"/>
                <a:gd name="T3" fmla="*/ 22 h 22"/>
                <a:gd name="T4" fmla="*/ 243 w 243"/>
                <a:gd name="T5" fmla="*/ 0 h 22"/>
                <a:gd name="T6" fmla="*/ 0 60000 65536"/>
                <a:gd name="T7" fmla="*/ 0 60000 65536"/>
                <a:gd name="T8" fmla="*/ 0 60000 65536"/>
              </a:gdLst>
              <a:ahLst/>
              <a:cxnLst>
                <a:cxn ang="T6">
                  <a:pos x="T0" y="T1"/>
                </a:cxn>
                <a:cxn ang="T7">
                  <a:pos x="T2" y="T3"/>
                </a:cxn>
                <a:cxn ang="T8">
                  <a:pos x="T4" y="T5"/>
                </a:cxn>
              </a:cxnLst>
              <a:rect l="0" t="0" r="r" b="b"/>
              <a:pathLst>
                <a:path w="243" h="22">
                  <a:moveTo>
                    <a:pt x="0" y="21"/>
                  </a:moveTo>
                  <a:lnTo>
                    <a:pt x="243" y="22"/>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51" name="Freeform 1157">
              <a:extLst>
                <a:ext uri="{FF2B5EF4-FFF2-40B4-BE49-F238E27FC236}">
                  <a16:creationId xmlns:a16="http://schemas.microsoft.com/office/drawing/2014/main" id="{8533EA59-4642-4806-AE71-BDE3BEFF80E5}"/>
                </a:ext>
              </a:extLst>
            </p:cNvPr>
            <p:cNvSpPr>
              <a:spLocks/>
            </p:cNvSpPr>
            <p:nvPr/>
          </p:nvSpPr>
          <p:spPr bwMode="auto">
            <a:xfrm>
              <a:off x="2518" y="2122"/>
              <a:ext cx="243" cy="21"/>
            </a:xfrm>
            <a:custGeom>
              <a:avLst/>
              <a:gdLst>
                <a:gd name="T0" fmla="*/ 0 w 243"/>
                <a:gd name="T1" fmla="*/ 20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20"/>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52" name="Freeform 1158">
              <a:extLst>
                <a:ext uri="{FF2B5EF4-FFF2-40B4-BE49-F238E27FC236}">
                  <a16:creationId xmlns:a16="http://schemas.microsoft.com/office/drawing/2014/main" id="{B86D775A-23AC-4F0A-9D22-0703FA4EAD6E}"/>
                </a:ext>
              </a:extLst>
            </p:cNvPr>
            <p:cNvSpPr>
              <a:spLocks/>
            </p:cNvSpPr>
            <p:nvPr/>
          </p:nvSpPr>
          <p:spPr bwMode="auto">
            <a:xfrm>
              <a:off x="2520" y="2143"/>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53" name="Freeform 1159">
              <a:extLst>
                <a:ext uri="{FF2B5EF4-FFF2-40B4-BE49-F238E27FC236}">
                  <a16:creationId xmlns:a16="http://schemas.microsoft.com/office/drawing/2014/main" id="{1579973A-A5BE-4C67-B5A1-4A006DC219D1}"/>
                </a:ext>
              </a:extLst>
            </p:cNvPr>
            <p:cNvSpPr>
              <a:spLocks/>
            </p:cNvSpPr>
            <p:nvPr/>
          </p:nvSpPr>
          <p:spPr bwMode="auto">
            <a:xfrm>
              <a:off x="2762" y="2125"/>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54" name="Freeform 1160">
              <a:extLst>
                <a:ext uri="{FF2B5EF4-FFF2-40B4-BE49-F238E27FC236}">
                  <a16:creationId xmlns:a16="http://schemas.microsoft.com/office/drawing/2014/main" id="{C59D345C-0D36-406D-A523-A367765CF4AE}"/>
                </a:ext>
              </a:extLst>
            </p:cNvPr>
            <p:cNvSpPr>
              <a:spLocks/>
            </p:cNvSpPr>
            <p:nvPr/>
          </p:nvSpPr>
          <p:spPr bwMode="auto">
            <a:xfrm>
              <a:off x="2520" y="2185"/>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55" name="Freeform 1161">
              <a:extLst>
                <a:ext uri="{FF2B5EF4-FFF2-40B4-BE49-F238E27FC236}">
                  <a16:creationId xmlns:a16="http://schemas.microsoft.com/office/drawing/2014/main" id="{74025076-6F45-4623-A9B5-A651A1D781E7}"/>
                </a:ext>
              </a:extLst>
            </p:cNvPr>
            <p:cNvSpPr>
              <a:spLocks/>
            </p:cNvSpPr>
            <p:nvPr/>
          </p:nvSpPr>
          <p:spPr bwMode="auto">
            <a:xfrm>
              <a:off x="2762" y="2167"/>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56" name="Freeform 1162">
              <a:extLst>
                <a:ext uri="{FF2B5EF4-FFF2-40B4-BE49-F238E27FC236}">
                  <a16:creationId xmlns:a16="http://schemas.microsoft.com/office/drawing/2014/main" id="{AF6050D5-F6F4-4A1F-83D3-E0C1292AB44F}"/>
                </a:ext>
              </a:extLst>
            </p:cNvPr>
            <p:cNvSpPr>
              <a:spLocks/>
            </p:cNvSpPr>
            <p:nvPr/>
          </p:nvSpPr>
          <p:spPr bwMode="auto">
            <a:xfrm>
              <a:off x="2518" y="2164"/>
              <a:ext cx="243" cy="21"/>
            </a:xfrm>
            <a:custGeom>
              <a:avLst/>
              <a:gdLst>
                <a:gd name="T0" fmla="*/ 0 w 243"/>
                <a:gd name="T1" fmla="*/ 19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9"/>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57" name="Freeform 1163">
              <a:extLst>
                <a:ext uri="{FF2B5EF4-FFF2-40B4-BE49-F238E27FC236}">
                  <a16:creationId xmlns:a16="http://schemas.microsoft.com/office/drawing/2014/main" id="{F1EC769D-4E1F-4C71-A88D-DAAC4BD1F865}"/>
                </a:ext>
              </a:extLst>
            </p:cNvPr>
            <p:cNvSpPr>
              <a:spLocks/>
            </p:cNvSpPr>
            <p:nvPr/>
          </p:nvSpPr>
          <p:spPr bwMode="auto">
            <a:xfrm>
              <a:off x="2518" y="2206"/>
              <a:ext cx="243" cy="21"/>
            </a:xfrm>
            <a:custGeom>
              <a:avLst/>
              <a:gdLst>
                <a:gd name="T0" fmla="*/ 0 w 243"/>
                <a:gd name="T1" fmla="*/ 18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8"/>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58" name="Freeform 1164">
              <a:extLst>
                <a:ext uri="{FF2B5EF4-FFF2-40B4-BE49-F238E27FC236}">
                  <a16:creationId xmlns:a16="http://schemas.microsoft.com/office/drawing/2014/main" id="{B0468516-34ED-419D-A42B-3FDEEF691CBB}"/>
                </a:ext>
              </a:extLst>
            </p:cNvPr>
            <p:cNvSpPr>
              <a:spLocks/>
            </p:cNvSpPr>
            <p:nvPr/>
          </p:nvSpPr>
          <p:spPr bwMode="auto">
            <a:xfrm>
              <a:off x="2520" y="2225"/>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59" name="Freeform 1165">
              <a:extLst>
                <a:ext uri="{FF2B5EF4-FFF2-40B4-BE49-F238E27FC236}">
                  <a16:creationId xmlns:a16="http://schemas.microsoft.com/office/drawing/2014/main" id="{F1A5EBAC-11EE-42E5-BDCB-2A0DD3DDBC4C}"/>
                </a:ext>
              </a:extLst>
            </p:cNvPr>
            <p:cNvSpPr>
              <a:spLocks/>
            </p:cNvSpPr>
            <p:nvPr/>
          </p:nvSpPr>
          <p:spPr bwMode="auto">
            <a:xfrm>
              <a:off x="2762" y="2209"/>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60" name="Freeform 1166">
              <a:extLst>
                <a:ext uri="{FF2B5EF4-FFF2-40B4-BE49-F238E27FC236}">
                  <a16:creationId xmlns:a16="http://schemas.microsoft.com/office/drawing/2014/main" id="{265AFFCC-4C28-4FF9-B4BE-FB374A89A7B1}"/>
                </a:ext>
              </a:extLst>
            </p:cNvPr>
            <p:cNvSpPr>
              <a:spLocks/>
            </p:cNvSpPr>
            <p:nvPr/>
          </p:nvSpPr>
          <p:spPr bwMode="auto">
            <a:xfrm>
              <a:off x="2520" y="226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61" name="Freeform 1167">
              <a:extLst>
                <a:ext uri="{FF2B5EF4-FFF2-40B4-BE49-F238E27FC236}">
                  <a16:creationId xmlns:a16="http://schemas.microsoft.com/office/drawing/2014/main" id="{70D8301A-C616-43D8-A5F2-DC5C3C34B64B}"/>
                </a:ext>
              </a:extLst>
            </p:cNvPr>
            <p:cNvSpPr>
              <a:spLocks/>
            </p:cNvSpPr>
            <p:nvPr/>
          </p:nvSpPr>
          <p:spPr bwMode="auto">
            <a:xfrm>
              <a:off x="2762" y="2251"/>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62" name="Freeform 1168">
              <a:extLst>
                <a:ext uri="{FF2B5EF4-FFF2-40B4-BE49-F238E27FC236}">
                  <a16:creationId xmlns:a16="http://schemas.microsoft.com/office/drawing/2014/main" id="{A0074B84-5D2C-468D-AD64-F23F3C462EB3}"/>
                </a:ext>
              </a:extLst>
            </p:cNvPr>
            <p:cNvSpPr>
              <a:spLocks/>
            </p:cNvSpPr>
            <p:nvPr/>
          </p:nvSpPr>
          <p:spPr bwMode="auto">
            <a:xfrm>
              <a:off x="2518" y="2248"/>
              <a:ext cx="243" cy="21"/>
            </a:xfrm>
            <a:custGeom>
              <a:avLst/>
              <a:gdLst>
                <a:gd name="T0" fmla="*/ 0 w 243"/>
                <a:gd name="T1" fmla="*/ 16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6"/>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63" name="Freeform 1169">
              <a:extLst>
                <a:ext uri="{FF2B5EF4-FFF2-40B4-BE49-F238E27FC236}">
                  <a16:creationId xmlns:a16="http://schemas.microsoft.com/office/drawing/2014/main" id="{ECEF6C67-10B4-477B-9C8A-578996E10B7C}"/>
                </a:ext>
              </a:extLst>
            </p:cNvPr>
            <p:cNvSpPr>
              <a:spLocks/>
            </p:cNvSpPr>
            <p:nvPr/>
          </p:nvSpPr>
          <p:spPr bwMode="auto">
            <a:xfrm>
              <a:off x="2518" y="2290"/>
              <a:ext cx="243" cy="20"/>
            </a:xfrm>
            <a:custGeom>
              <a:avLst/>
              <a:gdLst>
                <a:gd name="T0" fmla="*/ 0 w 243"/>
                <a:gd name="T1" fmla="*/ 15 h 20"/>
                <a:gd name="T2" fmla="*/ 243 w 243"/>
                <a:gd name="T3" fmla="*/ 20 h 20"/>
                <a:gd name="T4" fmla="*/ 243 w 243"/>
                <a:gd name="T5" fmla="*/ 0 h 20"/>
                <a:gd name="T6" fmla="*/ 0 60000 65536"/>
                <a:gd name="T7" fmla="*/ 0 60000 65536"/>
                <a:gd name="T8" fmla="*/ 0 60000 65536"/>
              </a:gdLst>
              <a:ahLst/>
              <a:cxnLst>
                <a:cxn ang="T6">
                  <a:pos x="T0" y="T1"/>
                </a:cxn>
                <a:cxn ang="T7">
                  <a:pos x="T2" y="T3"/>
                </a:cxn>
                <a:cxn ang="T8">
                  <a:pos x="T4" y="T5"/>
                </a:cxn>
              </a:cxnLst>
              <a:rect l="0" t="0" r="r" b="b"/>
              <a:pathLst>
                <a:path w="243" h="20">
                  <a:moveTo>
                    <a:pt x="0" y="15"/>
                  </a:moveTo>
                  <a:lnTo>
                    <a:pt x="243" y="20"/>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64" name="Freeform 1170">
              <a:extLst>
                <a:ext uri="{FF2B5EF4-FFF2-40B4-BE49-F238E27FC236}">
                  <a16:creationId xmlns:a16="http://schemas.microsoft.com/office/drawing/2014/main" id="{085D0D71-3C8E-4DB6-B425-1BB808102081}"/>
                </a:ext>
              </a:extLst>
            </p:cNvPr>
            <p:cNvSpPr>
              <a:spLocks/>
            </p:cNvSpPr>
            <p:nvPr/>
          </p:nvSpPr>
          <p:spPr bwMode="auto">
            <a:xfrm>
              <a:off x="2520" y="2307"/>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65" name="Freeform 1171">
              <a:extLst>
                <a:ext uri="{FF2B5EF4-FFF2-40B4-BE49-F238E27FC236}">
                  <a16:creationId xmlns:a16="http://schemas.microsoft.com/office/drawing/2014/main" id="{94817445-3F4E-4680-A9D7-67B42501148D}"/>
                </a:ext>
              </a:extLst>
            </p:cNvPr>
            <p:cNvSpPr>
              <a:spLocks/>
            </p:cNvSpPr>
            <p:nvPr/>
          </p:nvSpPr>
          <p:spPr bwMode="auto">
            <a:xfrm>
              <a:off x="2762" y="2292"/>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66" name="Freeform 1172">
              <a:extLst>
                <a:ext uri="{FF2B5EF4-FFF2-40B4-BE49-F238E27FC236}">
                  <a16:creationId xmlns:a16="http://schemas.microsoft.com/office/drawing/2014/main" id="{F3703E0E-D84F-4DF9-A70E-66D719F2AE8E}"/>
                </a:ext>
              </a:extLst>
            </p:cNvPr>
            <p:cNvSpPr>
              <a:spLocks/>
            </p:cNvSpPr>
            <p:nvPr/>
          </p:nvSpPr>
          <p:spPr bwMode="auto">
            <a:xfrm>
              <a:off x="2520" y="2348"/>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67" name="Freeform 1173">
              <a:extLst>
                <a:ext uri="{FF2B5EF4-FFF2-40B4-BE49-F238E27FC236}">
                  <a16:creationId xmlns:a16="http://schemas.microsoft.com/office/drawing/2014/main" id="{D36ED666-F3C9-421B-88A0-A85C4DEA9BE5}"/>
                </a:ext>
              </a:extLst>
            </p:cNvPr>
            <p:cNvSpPr>
              <a:spLocks/>
            </p:cNvSpPr>
            <p:nvPr/>
          </p:nvSpPr>
          <p:spPr bwMode="auto">
            <a:xfrm>
              <a:off x="2762" y="2334"/>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68" name="Freeform 1174">
              <a:extLst>
                <a:ext uri="{FF2B5EF4-FFF2-40B4-BE49-F238E27FC236}">
                  <a16:creationId xmlns:a16="http://schemas.microsoft.com/office/drawing/2014/main" id="{9DCDC7CF-D2B6-4D16-ACA8-4A25059F04C5}"/>
                </a:ext>
              </a:extLst>
            </p:cNvPr>
            <p:cNvSpPr>
              <a:spLocks/>
            </p:cNvSpPr>
            <p:nvPr/>
          </p:nvSpPr>
          <p:spPr bwMode="auto">
            <a:xfrm>
              <a:off x="2518" y="2332"/>
              <a:ext cx="243" cy="21"/>
            </a:xfrm>
            <a:custGeom>
              <a:avLst/>
              <a:gdLst>
                <a:gd name="T0" fmla="*/ 0 w 243"/>
                <a:gd name="T1" fmla="*/ 14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4"/>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69" name="Freeform 1175">
              <a:extLst>
                <a:ext uri="{FF2B5EF4-FFF2-40B4-BE49-F238E27FC236}">
                  <a16:creationId xmlns:a16="http://schemas.microsoft.com/office/drawing/2014/main" id="{1C230A06-EC49-45E6-86A6-7008CC966125}"/>
                </a:ext>
              </a:extLst>
            </p:cNvPr>
            <p:cNvSpPr>
              <a:spLocks/>
            </p:cNvSpPr>
            <p:nvPr/>
          </p:nvSpPr>
          <p:spPr bwMode="auto">
            <a:xfrm>
              <a:off x="2518" y="2374"/>
              <a:ext cx="243" cy="21"/>
            </a:xfrm>
            <a:custGeom>
              <a:avLst/>
              <a:gdLst>
                <a:gd name="T0" fmla="*/ 0 w 243"/>
                <a:gd name="T1" fmla="*/ 14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4"/>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70" name="Freeform 1176">
              <a:extLst>
                <a:ext uri="{FF2B5EF4-FFF2-40B4-BE49-F238E27FC236}">
                  <a16:creationId xmlns:a16="http://schemas.microsoft.com/office/drawing/2014/main" id="{D7867561-D832-410B-AEC3-4E74970E378A}"/>
                </a:ext>
              </a:extLst>
            </p:cNvPr>
            <p:cNvSpPr>
              <a:spLocks/>
            </p:cNvSpPr>
            <p:nvPr/>
          </p:nvSpPr>
          <p:spPr bwMode="auto">
            <a:xfrm>
              <a:off x="2520" y="2389"/>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71" name="Freeform 1177">
              <a:extLst>
                <a:ext uri="{FF2B5EF4-FFF2-40B4-BE49-F238E27FC236}">
                  <a16:creationId xmlns:a16="http://schemas.microsoft.com/office/drawing/2014/main" id="{468EE713-752A-4B52-8323-0A6485F1C259}"/>
                </a:ext>
              </a:extLst>
            </p:cNvPr>
            <p:cNvSpPr>
              <a:spLocks/>
            </p:cNvSpPr>
            <p:nvPr/>
          </p:nvSpPr>
          <p:spPr bwMode="auto">
            <a:xfrm>
              <a:off x="2762" y="2376"/>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72" name="Freeform 1178">
              <a:extLst>
                <a:ext uri="{FF2B5EF4-FFF2-40B4-BE49-F238E27FC236}">
                  <a16:creationId xmlns:a16="http://schemas.microsoft.com/office/drawing/2014/main" id="{ED32C610-643A-43CC-BD3F-4B1A36146557}"/>
                </a:ext>
              </a:extLst>
            </p:cNvPr>
            <p:cNvSpPr>
              <a:spLocks/>
            </p:cNvSpPr>
            <p:nvPr/>
          </p:nvSpPr>
          <p:spPr bwMode="auto">
            <a:xfrm>
              <a:off x="2520" y="2430"/>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73" name="Freeform 1179">
              <a:extLst>
                <a:ext uri="{FF2B5EF4-FFF2-40B4-BE49-F238E27FC236}">
                  <a16:creationId xmlns:a16="http://schemas.microsoft.com/office/drawing/2014/main" id="{027A0068-09AE-418D-B727-A3BA442AD775}"/>
                </a:ext>
              </a:extLst>
            </p:cNvPr>
            <p:cNvSpPr>
              <a:spLocks/>
            </p:cNvSpPr>
            <p:nvPr/>
          </p:nvSpPr>
          <p:spPr bwMode="auto">
            <a:xfrm>
              <a:off x="2762" y="2418"/>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74" name="Freeform 1180">
              <a:extLst>
                <a:ext uri="{FF2B5EF4-FFF2-40B4-BE49-F238E27FC236}">
                  <a16:creationId xmlns:a16="http://schemas.microsoft.com/office/drawing/2014/main" id="{83DAE6A1-5664-4102-9454-E6BCB939CDB4}"/>
                </a:ext>
              </a:extLst>
            </p:cNvPr>
            <p:cNvSpPr>
              <a:spLocks/>
            </p:cNvSpPr>
            <p:nvPr/>
          </p:nvSpPr>
          <p:spPr bwMode="auto">
            <a:xfrm>
              <a:off x="2518" y="2416"/>
              <a:ext cx="243" cy="21"/>
            </a:xfrm>
            <a:custGeom>
              <a:avLst/>
              <a:gdLst>
                <a:gd name="T0" fmla="*/ 0 w 243"/>
                <a:gd name="T1" fmla="*/ 13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3"/>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75" name="Freeform 1181">
              <a:extLst>
                <a:ext uri="{FF2B5EF4-FFF2-40B4-BE49-F238E27FC236}">
                  <a16:creationId xmlns:a16="http://schemas.microsoft.com/office/drawing/2014/main" id="{894ED160-2A75-41B6-9804-B739FC12C0EB}"/>
                </a:ext>
              </a:extLst>
            </p:cNvPr>
            <p:cNvSpPr>
              <a:spLocks/>
            </p:cNvSpPr>
            <p:nvPr/>
          </p:nvSpPr>
          <p:spPr bwMode="auto">
            <a:xfrm>
              <a:off x="2518" y="2457"/>
              <a:ext cx="243" cy="22"/>
            </a:xfrm>
            <a:custGeom>
              <a:avLst/>
              <a:gdLst>
                <a:gd name="T0" fmla="*/ 0 w 243"/>
                <a:gd name="T1" fmla="*/ 13 h 22"/>
                <a:gd name="T2" fmla="*/ 243 w 243"/>
                <a:gd name="T3" fmla="*/ 22 h 22"/>
                <a:gd name="T4" fmla="*/ 243 w 243"/>
                <a:gd name="T5" fmla="*/ 0 h 22"/>
                <a:gd name="T6" fmla="*/ 0 60000 65536"/>
                <a:gd name="T7" fmla="*/ 0 60000 65536"/>
                <a:gd name="T8" fmla="*/ 0 60000 65536"/>
              </a:gdLst>
              <a:ahLst/>
              <a:cxnLst>
                <a:cxn ang="T6">
                  <a:pos x="T0" y="T1"/>
                </a:cxn>
                <a:cxn ang="T7">
                  <a:pos x="T2" y="T3"/>
                </a:cxn>
                <a:cxn ang="T8">
                  <a:pos x="T4" y="T5"/>
                </a:cxn>
              </a:cxnLst>
              <a:rect l="0" t="0" r="r" b="b"/>
              <a:pathLst>
                <a:path w="243" h="22">
                  <a:moveTo>
                    <a:pt x="0" y="13"/>
                  </a:moveTo>
                  <a:lnTo>
                    <a:pt x="243" y="22"/>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76" name="Freeform 1182">
              <a:extLst>
                <a:ext uri="{FF2B5EF4-FFF2-40B4-BE49-F238E27FC236}">
                  <a16:creationId xmlns:a16="http://schemas.microsoft.com/office/drawing/2014/main" id="{8F3C393E-CBE4-49AC-B1E8-F136E44775EF}"/>
                </a:ext>
              </a:extLst>
            </p:cNvPr>
            <p:cNvSpPr>
              <a:spLocks/>
            </p:cNvSpPr>
            <p:nvPr/>
          </p:nvSpPr>
          <p:spPr bwMode="auto">
            <a:xfrm>
              <a:off x="2520" y="247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77" name="Freeform 1183">
              <a:extLst>
                <a:ext uri="{FF2B5EF4-FFF2-40B4-BE49-F238E27FC236}">
                  <a16:creationId xmlns:a16="http://schemas.microsoft.com/office/drawing/2014/main" id="{9546E450-69BE-404A-AE66-802B0B655CB8}"/>
                </a:ext>
              </a:extLst>
            </p:cNvPr>
            <p:cNvSpPr>
              <a:spLocks/>
            </p:cNvSpPr>
            <p:nvPr/>
          </p:nvSpPr>
          <p:spPr bwMode="auto">
            <a:xfrm>
              <a:off x="2762" y="2460"/>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78" name="Freeform 1184">
              <a:extLst>
                <a:ext uri="{FF2B5EF4-FFF2-40B4-BE49-F238E27FC236}">
                  <a16:creationId xmlns:a16="http://schemas.microsoft.com/office/drawing/2014/main" id="{8BA09514-BF41-4DAB-8984-68BC5E6C7534}"/>
                </a:ext>
              </a:extLst>
            </p:cNvPr>
            <p:cNvSpPr>
              <a:spLocks/>
            </p:cNvSpPr>
            <p:nvPr/>
          </p:nvSpPr>
          <p:spPr bwMode="auto">
            <a:xfrm>
              <a:off x="2520" y="251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79" name="Freeform 1185">
              <a:extLst>
                <a:ext uri="{FF2B5EF4-FFF2-40B4-BE49-F238E27FC236}">
                  <a16:creationId xmlns:a16="http://schemas.microsoft.com/office/drawing/2014/main" id="{ADDC93A1-F3CA-40D1-809E-6F006C677AC7}"/>
                </a:ext>
              </a:extLst>
            </p:cNvPr>
            <p:cNvSpPr>
              <a:spLocks/>
            </p:cNvSpPr>
            <p:nvPr/>
          </p:nvSpPr>
          <p:spPr bwMode="auto">
            <a:xfrm>
              <a:off x="2762" y="2502"/>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80" name="Freeform 1186">
              <a:extLst>
                <a:ext uri="{FF2B5EF4-FFF2-40B4-BE49-F238E27FC236}">
                  <a16:creationId xmlns:a16="http://schemas.microsoft.com/office/drawing/2014/main" id="{814AFC22-A150-4C43-80BF-483AF4418000}"/>
                </a:ext>
              </a:extLst>
            </p:cNvPr>
            <p:cNvSpPr>
              <a:spLocks/>
            </p:cNvSpPr>
            <p:nvPr/>
          </p:nvSpPr>
          <p:spPr bwMode="auto">
            <a:xfrm>
              <a:off x="2518" y="2500"/>
              <a:ext cx="243" cy="21"/>
            </a:xfrm>
            <a:custGeom>
              <a:avLst/>
              <a:gdLst>
                <a:gd name="T0" fmla="*/ 0 w 243"/>
                <a:gd name="T1" fmla="*/ 11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1"/>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81" name="Freeform 1187">
              <a:extLst>
                <a:ext uri="{FF2B5EF4-FFF2-40B4-BE49-F238E27FC236}">
                  <a16:creationId xmlns:a16="http://schemas.microsoft.com/office/drawing/2014/main" id="{A22D1DEF-21C5-4442-8E45-4D083D6EC67A}"/>
                </a:ext>
              </a:extLst>
            </p:cNvPr>
            <p:cNvSpPr>
              <a:spLocks/>
            </p:cNvSpPr>
            <p:nvPr/>
          </p:nvSpPr>
          <p:spPr bwMode="auto">
            <a:xfrm>
              <a:off x="2518" y="2542"/>
              <a:ext cx="243" cy="21"/>
            </a:xfrm>
            <a:custGeom>
              <a:avLst/>
              <a:gdLst>
                <a:gd name="T0" fmla="*/ 0 w 243"/>
                <a:gd name="T1" fmla="*/ 10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0"/>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782" name="Freeform 1188">
              <a:extLst>
                <a:ext uri="{FF2B5EF4-FFF2-40B4-BE49-F238E27FC236}">
                  <a16:creationId xmlns:a16="http://schemas.microsoft.com/office/drawing/2014/main" id="{2B6D3EE1-BD03-4096-B064-8AE9B5E45638}"/>
                </a:ext>
              </a:extLst>
            </p:cNvPr>
            <p:cNvSpPr>
              <a:spLocks/>
            </p:cNvSpPr>
            <p:nvPr/>
          </p:nvSpPr>
          <p:spPr bwMode="auto">
            <a:xfrm>
              <a:off x="2520" y="2553"/>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83" name="Freeform 1189">
              <a:extLst>
                <a:ext uri="{FF2B5EF4-FFF2-40B4-BE49-F238E27FC236}">
                  <a16:creationId xmlns:a16="http://schemas.microsoft.com/office/drawing/2014/main" id="{9CCE3AB0-29D8-437C-95EA-D5003656B210}"/>
                </a:ext>
              </a:extLst>
            </p:cNvPr>
            <p:cNvSpPr>
              <a:spLocks/>
            </p:cNvSpPr>
            <p:nvPr/>
          </p:nvSpPr>
          <p:spPr bwMode="auto">
            <a:xfrm>
              <a:off x="2762" y="2544"/>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84" name="Freeform 1190">
              <a:extLst>
                <a:ext uri="{FF2B5EF4-FFF2-40B4-BE49-F238E27FC236}">
                  <a16:creationId xmlns:a16="http://schemas.microsoft.com/office/drawing/2014/main" id="{5271EAA9-5650-40BF-B824-E74616025315}"/>
                </a:ext>
              </a:extLst>
            </p:cNvPr>
            <p:cNvSpPr>
              <a:spLocks/>
            </p:cNvSpPr>
            <p:nvPr/>
          </p:nvSpPr>
          <p:spPr bwMode="auto">
            <a:xfrm>
              <a:off x="2484" y="2248"/>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85" name="Freeform 1191">
              <a:extLst>
                <a:ext uri="{FF2B5EF4-FFF2-40B4-BE49-F238E27FC236}">
                  <a16:creationId xmlns:a16="http://schemas.microsoft.com/office/drawing/2014/main" id="{E2A3C46E-6971-4CA8-A01A-567B7418A17A}"/>
                </a:ext>
              </a:extLst>
            </p:cNvPr>
            <p:cNvSpPr>
              <a:spLocks/>
            </p:cNvSpPr>
            <p:nvPr/>
          </p:nvSpPr>
          <p:spPr bwMode="auto">
            <a:xfrm>
              <a:off x="2518" y="2249"/>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86" name="Line 1192">
              <a:extLst>
                <a:ext uri="{FF2B5EF4-FFF2-40B4-BE49-F238E27FC236}">
                  <a16:creationId xmlns:a16="http://schemas.microsoft.com/office/drawing/2014/main" id="{C6B22668-24DB-4604-9CD7-53219021A5FA}"/>
                </a:ext>
              </a:extLst>
            </p:cNvPr>
            <p:cNvSpPr>
              <a:spLocks noChangeShapeType="1"/>
            </p:cNvSpPr>
            <p:nvPr/>
          </p:nvSpPr>
          <p:spPr bwMode="auto">
            <a:xfrm>
              <a:off x="2481" y="2246"/>
              <a:ext cx="35"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87" name="Line 1193">
              <a:extLst>
                <a:ext uri="{FF2B5EF4-FFF2-40B4-BE49-F238E27FC236}">
                  <a16:creationId xmlns:a16="http://schemas.microsoft.com/office/drawing/2014/main" id="{21E154CB-6F28-47BA-AACE-7CD6F9FA0423}"/>
                </a:ext>
              </a:extLst>
            </p:cNvPr>
            <p:cNvSpPr>
              <a:spLocks noChangeShapeType="1"/>
            </p:cNvSpPr>
            <p:nvPr/>
          </p:nvSpPr>
          <p:spPr bwMode="auto">
            <a:xfrm>
              <a:off x="2762" y="2252"/>
              <a:ext cx="49"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88" name="Freeform 1194">
              <a:extLst>
                <a:ext uri="{FF2B5EF4-FFF2-40B4-BE49-F238E27FC236}">
                  <a16:creationId xmlns:a16="http://schemas.microsoft.com/office/drawing/2014/main" id="{8AC62604-D707-46CC-ACEA-A67C0E61D7C9}"/>
                </a:ext>
              </a:extLst>
            </p:cNvPr>
            <p:cNvSpPr>
              <a:spLocks/>
            </p:cNvSpPr>
            <p:nvPr/>
          </p:nvSpPr>
          <p:spPr bwMode="auto">
            <a:xfrm>
              <a:off x="2765" y="2254"/>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89" name="Freeform 1195">
              <a:extLst>
                <a:ext uri="{FF2B5EF4-FFF2-40B4-BE49-F238E27FC236}">
                  <a16:creationId xmlns:a16="http://schemas.microsoft.com/office/drawing/2014/main" id="{109F4563-A6AA-4B16-BFA1-39798A36F1CE}"/>
                </a:ext>
              </a:extLst>
            </p:cNvPr>
            <p:cNvSpPr>
              <a:spLocks/>
            </p:cNvSpPr>
            <p:nvPr/>
          </p:nvSpPr>
          <p:spPr bwMode="auto">
            <a:xfrm>
              <a:off x="2813" y="2255"/>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90" name="Freeform 1196">
              <a:extLst>
                <a:ext uri="{FF2B5EF4-FFF2-40B4-BE49-F238E27FC236}">
                  <a16:creationId xmlns:a16="http://schemas.microsoft.com/office/drawing/2014/main" id="{D637AE31-0309-4442-9B35-7915F0107F63}"/>
                </a:ext>
              </a:extLst>
            </p:cNvPr>
            <p:cNvSpPr>
              <a:spLocks/>
            </p:cNvSpPr>
            <p:nvPr/>
          </p:nvSpPr>
          <p:spPr bwMode="auto">
            <a:xfrm>
              <a:off x="2485" y="241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91" name="Freeform 1197">
              <a:extLst>
                <a:ext uri="{FF2B5EF4-FFF2-40B4-BE49-F238E27FC236}">
                  <a16:creationId xmlns:a16="http://schemas.microsoft.com/office/drawing/2014/main" id="{9683D54A-F178-4CC1-86DD-FC159A0EBEDF}"/>
                </a:ext>
              </a:extLst>
            </p:cNvPr>
            <p:cNvSpPr>
              <a:spLocks/>
            </p:cNvSpPr>
            <p:nvPr/>
          </p:nvSpPr>
          <p:spPr bwMode="auto">
            <a:xfrm>
              <a:off x="2519" y="2413"/>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92" name="Line 1198">
              <a:extLst>
                <a:ext uri="{FF2B5EF4-FFF2-40B4-BE49-F238E27FC236}">
                  <a16:creationId xmlns:a16="http://schemas.microsoft.com/office/drawing/2014/main" id="{3D6CE090-1AF0-4093-A844-BD3735ED501B}"/>
                </a:ext>
              </a:extLst>
            </p:cNvPr>
            <p:cNvSpPr>
              <a:spLocks noChangeShapeType="1"/>
            </p:cNvSpPr>
            <p:nvPr/>
          </p:nvSpPr>
          <p:spPr bwMode="auto">
            <a:xfrm>
              <a:off x="2483" y="2409"/>
              <a:ext cx="33" cy="2"/>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93" name="Line 1199">
              <a:extLst>
                <a:ext uri="{FF2B5EF4-FFF2-40B4-BE49-F238E27FC236}">
                  <a16:creationId xmlns:a16="http://schemas.microsoft.com/office/drawing/2014/main" id="{28A10A94-B78A-4DBC-A3F6-C4AAA5125B61}"/>
                </a:ext>
              </a:extLst>
            </p:cNvPr>
            <p:cNvSpPr>
              <a:spLocks noChangeShapeType="1"/>
            </p:cNvSpPr>
            <p:nvPr/>
          </p:nvSpPr>
          <p:spPr bwMode="auto">
            <a:xfrm>
              <a:off x="2762" y="2420"/>
              <a:ext cx="50"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94" name="Freeform 1200">
              <a:extLst>
                <a:ext uri="{FF2B5EF4-FFF2-40B4-BE49-F238E27FC236}">
                  <a16:creationId xmlns:a16="http://schemas.microsoft.com/office/drawing/2014/main" id="{F75CE006-48C7-49D6-B63B-C8F1534F8CE6}"/>
                </a:ext>
              </a:extLst>
            </p:cNvPr>
            <p:cNvSpPr>
              <a:spLocks/>
            </p:cNvSpPr>
            <p:nvPr/>
          </p:nvSpPr>
          <p:spPr bwMode="auto">
            <a:xfrm>
              <a:off x="2764" y="242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95" name="Freeform 1201">
              <a:extLst>
                <a:ext uri="{FF2B5EF4-FFF2-40B4-BE49-F238E27FC236}">
                  <a16:creationId xmlns:a16="http://schemas.microsoft.com/office/drawing/2014/main" id="{A46D25AE-E82C-4376-A4DE-371A55074966}"/>
                </a:ext>
              </a:extLst>
            </p:cNvPr>
            <p:cNvSpPr>
              <a:spLocks/>
            </p:cNvSpPr>
            <p:nvPr/>
          </p:nvSpPr>
          <p:spPr bwMode="auto">
            <a:xfrm>
              <a:off x="2814" y="2423"/>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96" name="Freeform 1202">
              <a:extLst>
                <a:ext uri="{FF2B5EF4-FFF2-40B4-BE49-F238E27FC236}">
                  <a16:creationId xmlns:a16="http://schemas.microsoft.com/office/drawing/2014/main" id="{63706E3E-482E-45CC-9D48-32FD8A4779FC}"/>
                </a:ext>
              </a:extLst>
            </p:cNvPr>
            <p:cNvSpPr>
              <a:spLocks/>
            </p:cNvSpPr>
            <p:nvPr/>
          </p:nvSpPr>
          <p:spPr bwMode="auto">
            <a:xfrm>
              <a:off x="2484" y="2085"/>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97" name="Freeform 1203">
              <a:extLst>
                <a:ext uri="{FF2B5EF4-FFF2-40B4-BE49-F238E27FC236}">
                  <a16:creationId xmlns:a16="http://schemas.microsoft.com/office/drawing/2014/main" id="{3AB3E26C-F0EE-4623-BD55-B63FFD05E5C1}"/>
                </a:ext>
              </a:extLst>
            </p:cNvPr>
            <p:cNvSpPr>
              <a:spLocks/>
            </p:cNvSpPr>
            <p:nvPr/>
          </p:nvSpPr>
          <p:spPr bwMode="auto">
            <a:xfrm>
              <a:off x="2519" y="2085"/>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98" name="Line 1204">
              <a:extLst>
                <a:ext uri="{FF2B5EF4-FFF2-40B4-BE49-F238E27FC236}">
                  <a16:creationId xmlns:a16="http://schemas.microsoft.com/office/drawing/2014/main" id="{3DF05CFA-8262-4CE5-B482-3EFCD13906FB}"/>
                </a:ext>
              </a:extLst>
            </p:cNvPr>
            <p:cNvSpPr>
              <a:spLocks noChangeShapeType="1"/>
            </p:cNvSpPr>
            <p:nvPr/>
          </p:nvSpPr>
          <p:spPr bwMode="auto">
            <a:xfrm>
              <a:off x="2481" y="2083"/>
              <a:ext cx="35"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99" name="Line 1205">
              <a:extLst>
                <a:ext uri="{FF2B5EF4-FFF2-40B4-BE49-F238E27FC236}">
                  <a16:creationId xmlns:a16="http://schemas.microsoft.com/office/drawing/2014/main" id="{BCE7DFE7-20A8-418B-808B-4264B9901A2C}"/>
                </a:ext>
              </a:extLst>
            </p:cNvPr>
            <p:cNvSpPr>
              <a:spLocks noChangeShapeType="1"/>
            </p:cNvSpPr>
            <p:nvPr/>
          </p:nvSpPr>
          <p:spPr bwMode="auto">
            <a:xfrm>
              <a:off x="2762" y="2085"/>
              <a:ext cx="46"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00" name="Freeform 1206">
              <a:extLst>
                <a:ext uri="{FF2B5EF4-FFF2-40B4-BE49-F238E27FC236}">
                  <a16:creationId xmlns:a16="http://schemas.microsoft.com/office/drawing/2014/main" id="{AD535715-43A5-4563-A1D3-732EFDD3ACA8}"/>
                </a:ext>
              </a:extLst>
            </p:cNvPr>
            <p:cNvSpPr>
              <a:spLocks/>
            </p:cNvSpPr>
            <p:nvPr/>
          </p:nvSpPr>
          <p:spPr bwMode="auto">
            <a:xfrm>
              <a:off x="2764" y="208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01" name="Freeform 1207">
              <a:extLst>
                <a:ext uri="{FF2B5EF4-FFF2-40B4-BE49-F238E27FC236}">
                  <a16:creationId xmlns:a16="http://schemas.microsoft.com/office/drawing/2014/main" id="{859E3114-E2ED-459A-B8C6-826510FBAF45}"/>
                </a:ext>
              </a:extLst>
            </p:cNvPr>
            <p:cNvSpPr>
              <a:spLocks/>
            </p:cNvSpPr>
            <p:nvPr/>
          </p:nvSpPr>
          <p:spPr bwMode="auto">
            <a:xfrm>
              <a:off x="2811" y="2086"/>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02" name="Freeform 1208">
              <a:extLst>
                <a:ext uri="{FF2B5EF4-FFF2-40B4-BE49-F238E27FC236}">
                  <a16:creationId xmlns:a16="http://schemas.microsoft.com/office/drawing/2014/main" id="{488AB3D5-396F-41CF-A496-C1A9034A4616}"/>
                </a:ext>
              </a:extLst>
            </p:cNvPr>
            <p:cNvSpPr>
              <a:spLocks/>
            </p:cNvSpPr>
            <p:nvPr/>
          </p:nvSpPr>
          <p:spPr bwMode="auto">
            <a:xfrm>
              <a:off x="2485" y="2411"/>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03" name="Freeform 1209">
              <a:extLst>
                <a:ext uri="{FF2B5EF4-FFF2-40B4-BE49-F238E27FC236}">
                  <a16:creationId xmlns:a16="http://schemas.microsoft.com/office/drawing/2014/main" id="{0C1BFBCD-AAA0-4408-ACF5-21B85656B284}"/>
                </a:ext>
              </a:extLst>
            </p:cNvPr>
            <p:cNvSpPr>
              <a:spLocks/>
            </p:cNvSpPr>
            <p:nvPr/>
          </p:nvSpPr>
          <p:spPr bwMode="auto">
            <a:xfrm>
              <a:off x="2477" y="2573"/>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04" name="Freeform 1210">
              <a:extLst>
                <a:ext uri="{FF2B5EF4-FFF2-40B4-BE49-F238E27FC236}">
                  <a16:creationId xmlns:a16="http://schemas.microsoft.com/office/drawing/2014/main" id="{3DBC786C-313B-4883-BFBA-D55A53898AC4}"/>
                </a:ext>
              </a:extLst>
            </p:cNvPr>
            <p:cNvSpPr>
              <a:spLocks/>
            </p:cNvSpPr>
            <p:nvPr/>
          </p:nvSpPr>
          <p:spPr bwMode="auto">
            <a:xfrm>
              <a:off x="2476" y="2409"/>
              <a:ext cx="6" cy="161"/>
            </a:xfrm>
            <a:custGeom>
              <a:avLst/>
              <a:gdLst>
                <a:gd name="T0" fmla="*/ 6 w 6"/>
                <a:gd name="T1" fmla="*/ 0 h 161"/>
                <a:gd name="T2" fmla="*/ 0 w 6"/>
                <a:gd name="T3" fmla="*/ 2 h 161"/>
                <a:gd name="T4" fmla="*/ 0 w 6"/>
                <a:gd name="T5" fmla="*/ 161 h 161"/>
                <a:gd name="T6" fmla="*/ 0 60000 65536"/>
                <a:gd name="T7" fmla="*/ 0 60000 65536"/>
                <a:gd name="T8" fmla="*/ 0 60000 65536"/>
              </a:gdLst>
              <a:ahLst/>
              <a:cxnLst>
                <a:cxn ang="T6">
                  <a:pos x="T0" y="T1"/>
                </a:cxn>
                <a:cxn ang="T7">
                  <a:pos x="T2" y="T3"/>
                </a:cxn>
                <a:cxn ang="T8">
                  <a:pos x="T4" y="T5"/>
                </a:cxn>
              </a:cxnLst>
              <a:rect l="0" t="0" r="r" b="b"/>
              <a:pathLst>
                <a:path w="6" h="161">
                  <a:moveTo>
                    <a:pt x="6" y="0"/>
                  </a:moveTo>
                  <a:lnTo>
                    <a:pt x="0" y="2"/>
                  </a:lnTo>
                  <a:lnTo>
                    <a:pt x="0" y="161"/>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05" name="Freeform 1211">
              <a:extLst>
                <a:ext uri="{FF2B5EF4-FFF2-40B4-BE49-F238E27FC236}">
                  <a16:creationId xmlns:a16="http://schemas.microsoft.com/office/drawing/2014/main" id="{6B51AA8B-E3A3-436E-A326-FA933703F029}"/>
                </a:ext>
              </a:extLst>
            </p:cNvPr>
            <p:cNvSpPr>
              <a:spLocks/>
            </p:cNvSpPr>
            <p:nvPr/>
          </p:nvSpPr>
          <p:spPr bwMode="auto">
            <a:xfrm>
              <a:off x="2476" y="2246"/>
              <a:ext cx="6" cy="159"/>
            </a:xfrm>
            <a:custGeom>
              <a:avLst/>
              <a:gdLst>
                <a:gd name="T0" fmla="*/ 6 w 6"/>
                <a:gd name="T1" fmla="*/ 0 h 159"/>
                <a:gd name="T2" fmla="*/ 0 w 6"/>
                <a:gd name="T3" fmla="*/ 2 h 159"/>
                <a:gd name="T4" fmla="*/ 0 w 6"/>
                <a:gd name="T5" fmla="*/ 159 h 159"/>
                <a:gd name="T6" fmla="*/ 0 60000 65536"/>
                <a:gd name="T7" fmla="*/ 0 60000 65536"/>
                <a:gd name="T8" fmla="*/ 0 60000 65536"/>
              </a:gdLst>
              <a:ahLst/>
              <a:cxnLst>
                <a:cxn ang="T6">
                  <a:pos x="T0" y="T1"/>
                </a:cxn>
                <a:cxn ang="T7">
                  <a:pos x="T2" y="T3"/>
                </a:cxn>
                <a:cxn ang="T8">
                  <a:pos x="T4" y="T5"/>
                </a:cxn>
              </a:cxnLst>
              <a:rect l="0" t="0" r="r" b="b"/>
              <a:pathLst>
                <a:path w="6" h="159">
                  <a:moveTo>
                    <a:pt x="6" y="0"/>
                  </a:moveTo>
                  <a:lnTo>
                    <a:pt x="0" y="2"/>
                  </a:lnTo>
                  <a:lnTo>
                    <a:pt x="0" y="159"/>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06" name="Freeform 1212">
              <a:extLst>
                <a:ext uri="{FF2B5EF4-FFF2-40B4-BE49-F238E27FC236}">
                  <a16:creationId xmlns:a16="http://schemas.microsoft.com/office/drawing/2014/main" id="{2064E381-A146-42BF-BD49-A3366FCC361C}"/>
                </a:ext>
              </a:extLst>
            </p:cNvPr>
            <p:cNvSpPr>
              <a:spLocks/>
            </p:cNvSpPr>
            <p:nvPr/>
          </p:nvSpPr>
          <p:spPr bwMode="auto">
            <a:xfrm>
              <a:off x="2485" y="224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07" name="Freeform 1213">
              <a:extLst>
                <a:ext uri="{FF2B5EF4-FFF2-40B4-BE49-F238E27FC236}">
                  <a16:creationId xmlns:a16="http://schemas.microsoft.com/office/drawing/2014/main" id="{0BA2613B-AF7C-4565-A3A5-1202ECEEBADA}"/>
                </a:ext>
              </a:extLst>
            </p:cNvPr>
            <p:cNvSpPr>
              <a:spLocks/>
            </p:cNvSpPr>
            <p:nvPr/>
          </p:nvSpPr>
          <p:spPr bwMode="auto">
            <a:xfrm>
              <a:off x="2477" y="2407"/>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08" name="Freeform 1214">
              <a:extLst>
                <a:ext uri="{FF2B5EF4-FFF2-40B4-BE49-F238E27FC236}">
                  <a16:creationId xmlns:a16="http://schemas.microsoft.com/office/drawing/2014/main" id="{9ACA5751-F1A4-4751-867F-A79F1E1358A8}"/>
                </a:ext>
              </a:extLst>
            </p:cNvPr>
            <p:cNvSpPr>
              <a:spLocks/>
            </p:cNvSpPr>
            <p:nvPr/>
          </p:nvSpPr>
          <p:spPr bwMode="auto">
            <a:xfrm>
              <a:off x="2484" y="2085"/>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09" name="Freeform 1215">
              <a:extLst>
                <a:ext uri="{FF2B5EF4-FFF2-40B4-BE49-F238E27FC236}">
                  <a16:creationId xmlns:a16="http://schemas.microsoft.com/office/drawing/2014/main" id="{C134E0A4-AC76-4A37-AE7A-F117742CF325}"/>
                </a:ext>
              </a:extLst>
            </p:cNvPr>
            <p:cNvSpPr>
              <a:spLocks/>
            </p:cNvSpPr>
            <p:nvPr/>
          </p:nvSpPr>
          <p:spPr bwMode="auto">
            <a:xfrm>
              <a:off x="2477" y="2244"/>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10" name="Freeform 1216">
              <a:extLst>
                <a:ext uri="{FF2B5EF4-FFF2-40B4-BE49-F238E27FC236}">
                  <a16:creationId xmlns:a16="http://schemas.microsoft.com/office/drawing/2014/main" id="{DA907F9A-80CB-48D9-AD6E-F5E5FC136FDA}"/>
                </a:ext>
              </a:extLst>
            </p:cNvPr>
            <p:cNvSpPr>
              <a:spLocks/>
            </p:cNvSpPr>
            <p:nvPr/>
          </p:nvSpPr>
          <p:spPr bwMode="auto">
            <a:xfrm>
              <a:off x="2476" y="2083"/>
              <a:ext cx="5" cy="159"/>
            </a:xfrm>
            <a:custGeom>
              <a:avLst/>
              <a:gdLst>
                <a:gd name="T0" fmla="*/ 5 w 5"/>
                <a:gd name="T1" fmla="*/ 0 h 159"/>
                <a:gd name="T2" fmla="*/ 0 w 5"/>
                <a:gd name="T3" fmla="*/ 2 h 159"/>
                <a:gd name="T4" fmla="*/ 0 w 5"/>
                <a:gd name="T5" fmla="*/ 159 h 159"/>
                <a:gd name="T6" fmla="*/ 0 60000 65536"/>
                <a:gd name="T7" fmla="*/ 0 60000 65536"/>
                <a:gd name="T8" fmla="*/ 0 60000 65536"/>
              </a:gdLst>
              <a:ahLst/>
              <a:cxnLst>
                <a:cxn ang="T6">
                  <a:pos x="T0" y="T1"/>
                </a:cxn>
                <a:cxn ang="T7">
                  <a:pos x="T2" y="T3"/>
                </a:cxn>
                <a:cxn ang="T8">
                  <a:pos x="T4" y="T5"/>
                </a:cxn>
              </a:cxnLst>
              <a:rect l="0" t="0" r="r" b="b"/>
              <a:pathLst>
                <a:path w="5" h="159">
                  <a:moveTo>
                    <a:pt x="5" y="0"/>
                  </a:moveTo>
                  <a:lnTo>
                    <a:pt x="0" y="2"/>
                  </a:lnTo>
                  <a:lnTo>
                    <a:pt x="0" y="159"/>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11" name="Freeform 1217">
              <a:extLst>
                <a:ext uri="{FF2B5EF4-FFF2-40B4-BE49-F238E27FC236}">
                  <a16:creationId xmlns:a16="http://schemas.microsoft.com/office/drawing/2014/main" id="{4E55E15D-3BA2-4098-9080-184B2DBED787}"/>
                </a:ext>
              </a:extLst>
            </p:cNvPr>
            <p:cNvSpPr>
              <a:spLocks/>
            </p:cNvSpPr>
            <p:nvPr/>
          </p:nvSpPr>
          <p:spPr bwMode="auto">
            <a:xfrm>
              <a:off x="2476" y="1894"/>
              <a:ext cx="335" cy="184"/>
            </a:xfrm>
            <a:custGeom>
              <a:avLst/>
              <a:gdLst>
                <a:gd name="T0" fmla="*/ 335 w 335"/>
                <a:gd name="T1" fmla="*/ 0 h 184"/>
                <a:gd name="T2" fmla="*/ 0 w 335"/>
                <a:gd name="T3" fmla="*/ 5 h 184"/>
                <a:gd name="T4" fmla="*/ 0 w 335"/>
                <a:gd name="T5" fmla="*/ 184 h 184"/>
                <a:gd name="T6" fmla="*/ 0 60000 65536"/>
                <a:gd name="T7" fmla="*/ 0 60000 65536"/>
                <a:gd name="T8" fmla="*/ 0 60000 65536"/>
              </a:gdLst>
              <a:ahLst/>
              <a:cxnLst>
                <a:cxn ang="T6">
                  <a:pos x="T0" y="T1"/>
                </a:cxn>
                <a:cxn ang="T7">
                  <a:pos x="T2" y="T3"/>
                </a:cxn>
                <a:cxn ang="T8">
                  <a:pos x="T4" y="T5"/>
                </a:cxn>
              </a:cxnLst>
              <a:rect l="0" t="0" r="r" b="b"/>
              <a:pathLst>
                <a:path w="335" h="184">
                  <a:moveTo>
                    <a:pt x="335" y="0"/>
                  </a:moveTo>
                  <a:lnTo>
                    <a:pt x="0" y="5"/>
                  </a:lnTo>
                  <a:lnTo>
                    <a:pt x="0" y="184"/>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12" name="Freeform 1218">
              <a:extLst>
                <a:ext uri="{FF2B5EF4-FFF2-40B4-BE49-F238E27FC236}">
                  <a16:creationId xmlns:a16="http://schemas.microsoft.com/office/drawing/2014/main" id="{CAF037F1-8AB7-4E0E-AC94-CBD898006E5E}"/>
                </a:ext>
              </a:extLst>
            </p:cNvPr>
            <p:cNvSpPr>
              <a:spLocks/>
            </p:cNvSpPr>
            <p:nvPr/>
          </p:nvSpPr>
          <p:spPr bwMode="auto">
            <a:xfrm>
              <a:off x="2814" y="1896"/>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13" name="Freeform 1219">
              <a:extLst>
                <a:ext uri="{FF2B5EF4-FFF2-40B4-BE49-F238E27FC236}">
                  <a16:creationId xmlns:a16="http://schemas.microsoft.com/office/drawing/2014/main" id="{EC44DCD3-0A12-4514-B810-9C0E32E920EF}"/>
                </a:ext>
              </a:extLst>
            </p:cNvPr>
            <p:cNvSpPr>
              <a:spLocks/>
            </p:cNvSpPr>
            <p:nvPr/>
          </p:nvSpPr>
          <p:spPr bwMode="auto">
            <a:xfrm>
              <a:off x="2477" y="2080"/>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60" name="Group 1220">
            <a:extLst>
              <a:ext uri="{FF2B5EF4-FFF2-40B4-BE49-F238E27FC236}">
                <a16:creationId xmlns:a16="http://schemas.microsoft.com/office/drawing/2014/main" id="{44818B48-5B5B-4C79-A7F1-81C19D0D16AC}"/>
              </a:ext>
            </a:extLst>
          </p:cNvPr>
          <p:cNvGrpSpPr>
            <a:grpSpLocks/>
          </p:cNvGrpSpPr>
          <p:nvPr/>
        </p:nvGrpSpPr>
        <p:grpSpPr bwMode="auto">
          <a:xfrm>
            <a:off x="2924175" y="1306513"/>
            <a:ext cx="644525" cy="682625"/>
            <a:chOff x="960" y="1538"/>
            <a:chExt cx="406" cy="430"/>
          </a:xfrm>
        </p:grpSpPr>
        <p:grpSp>
          <p:nvGrpSpPr>
            <p:cNvPr id="35631" name="Group 1221">
              <a:extLst>
                <a:ext uri="{FF2B5EF4-FFF2-40B4-BE49-F238E27FC236}">
                  <a16:creationId xmlns:a16="http://schemas.microsoft.com/office/drawing/2014/main" id="{F4A0A0C5-DFCD-40E6-8C51-196FD3FA7828}"/>
                </a:ext>
              </a:extLst>
            </p:cNvPr>
            <p:cNvGrpSpPr>
              <a:grpSpLocks/>
            </p:cNvGrpSpPr>
            <p:nvPr/>
          </p:nvGrpSpPr>
          <p:grpSpPr bwMode="auto">
            <a:xfrm>
              <a:off x="960" y="1538"/>
              <a:ext cx="214" cy="259"/>
              <a:chOff x="960" y="1538"/>
              <a:chExt cx="214" cy="259"/>
            </a:xfrm>
          </p:grpSpPr>
          <p:sp>
            <p:nvSpPr>
              <p:cNvPr id="71878" name="Freeform 1222">
                <a:extLst>
                  <a:ext uri="{FF2B5EF4-FFF2-40B4-BE49-F238E27FC236}">
                    <a16:creationId xmlns:a16="http://schemas.microsoft.com/office/drawing/2014/main" id="{77B40E08-0DB3-404E-9730-AF7D95B24394}"/>
                  </a:ext>
                </a:extLst>
              </p:cNvPr>
              <p:cNvSpPr>
                <a:spLocks/>
              </p:cNvSpPr>
              <p:nvPr/>
            </p:nvSpPr>
            <p:spPr bwMode="auto">
              <a:xfrm>
                <a:off x="961" y="1688"/>
                <a:ext cx="176" cy="29"/>
              </a:xfrm>
              <a:custGeom>
                <a:avLst/>
                <a:gdLst>
                  <a:gd name="T0" fmla="*/ 152 w 566"/>
                  <a:gd name="T1" fmla="*/ 0 h 73"/>
                  <a:gd name="T2" fmla="*/ 176 w 566"/>
                  <a:gd name="T3" fmla="*/ 29 h 73"/>
                  <a:gd name="T4" fmla="*/ 0 w 566"/>
                  <a:gd name="T5" fmla="*/ 29 h 73"/>
                  <a:gd name="T6" fmla="*/ 23 w 566"/>
                  <a:gd name="T7" fmla="*/ 0 h 73"/>
                  <a:gd name="T8" fmla="*/ 15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79" name="Freeform 1223">
                <a:extLst>
                  <a:ext uri="{FF2B5EF4-FFF2-40B4-BE49-F238E27FC236}">
                    <a16:creationId xmlns:a16="http://schemas.microsoft.com/office/drawing/2014/main" id="{F650D935-3E64-4C21-8A67-86054C9D0562}"/>
                  </a:ext>
                </a:extLst>
              </p:cNvPr>
              <p:cNvSpPr>
                <a:spLocks/>
              </p:cNvSpPr>
              <p:nvPr/>
            </p:nvSpPr>
            <p:spPr bwMode="auto">
              <a:xfrm>
                <a:off x="1006" y="1682"/>
                <a:ext cx="85" cy="20"/>
              </a:xfrm>
              <a:custGeom>
                <a:avLst/>
                <a:gdLst>
                  <a:gd name="T0" fmla="*/ 85 w 269"/>
                  <a:gd name="T1" fmla="*/ 9 h 50"/>
                  <a:gd name="T2" fmla="*/ 83 w 269"/>
                  <a:gd name="T3" fmla="*/ 7 h 50"/>
                  <a:gd name="T4" fmla="*/ 81 w 269"/>
                  <a:gd name="T5" fmla="*/ 6 h 50"/>
                  <a:gd name="T6" fmla="*/ 77 w 269"/>
                  <a:gd name="T7" fmla="*/ 4 h 50"/>
                  <a:gd name="T8" fmla="*/ 72 w 269"/>
                  <a:gd name="T9" fmla="*/ 3 h 50"/>
                  <a:gd name="T10" fmla="*/ 67 w 269"/>
                  <a:gd name="T11" fmla="*/ 2 h 50"/>
                  <a:gd name="T12" fmla="*/ 60 w 269"/>
                  <a:gd name="T13" fmla="*/ 1 h 50"/>
                  <a:gd name="T14" fmla="*/ 53 w 269"/>
                  <a:gd name="T15" fmla="*/ 0 h 50"/>
                  <a:gd name="T16" fmla="*/ 46 w 269"/>
                  <a:gd name="T17" fmla="*/ 0 h 50"/>
                  <a:gd name="T18" fmla="*/ 39 w 269"/>
                  <a:gd name="T19" fmla="*/ 0 h 50"/>
                  <a:gd name="T20" fmla="*/ 31 w 269"/>
                  <a:gd name="T21" fmla="*/ 0 h 50"/>
                  <a:gd name="T22" fmla="*/ 24 w 269"/>
                  <a:gd name="T23" fmla="*/ 1 h 50"/>
                  <a:gd name="T24" fmla="*/ 18 w 269"/>
                  <a:gd name="T25" fmla="*/ 2 h 50"/>
                  <a:gd name="T26" fmla="*/ 12 w 269"/>
                  <a:gd name="T27" fmla="*/ 3 h 50"/>
                  <a:gd name="T28" fmla="*/ 8 w 269"/>
                  <a:gd name="T29" fmla="*/ 4 h 50"/>
                  <a:gd name="T30" fmla="*/ 4 w 269"/>
                  <a:gd name="T31" fmla="*/ 6 h 50"/>
                  <a:gd name="T32" fmla="*/ 2 w 269"/>
                  <a:gd name="T33" fmla="*/ 7 h 50"/>
                  <a:gd name="T34" fmla="*/ 0 w 269"/>
                  <a:gd name="T35" fmla="*/ 9 h 50"/>
                  <a:gd name="T36" fmla="*/ 0 w 269"/>
                  <a:gd name="T37" fmla="*/ 11 h 50"/>
                  <a:gd name="T38" fmla="*/ 2 w 269"/>
                  <a:gd name="T39" fmla="*/ 12 h 50"/>
                  <a:gd name="T40" fmla="*/ 4 w 269"/>
                  <a:gd name="T41" fmla="*/ 14 h 50"/>
                  <a:gd name="T42" fmla="*/ 8 w 269"/>
                  <a:gd name="T43" fmla="*/ 15 h 50"/>
                  <a:gd name="T44" fmla="*/ 12 w 269"/>
                  <a:gd name="T45" fmla="*/ 17 h 50"/>
                  <a:gd name="T46" fmla="*/ 18 w 269"/>
                  <a:gd name="T47" fmla="*/ 18 h 50"/>
                  <a:gd name="T48" fmla="*/ 24 w 269"/>
                  <a:gd name="T49" fmla="*/ 19 h 50"/>
                  <a:gd name="T50" fmla="*/ 31 w 269"/>
                  <a:gd name="T51" fmla="*/ 19 h 50"/>
                  <a:gd name="T52" fmla="*/ 39 w 269"/>
                  <a:gd name="T53" fmla="*/ 20 h 50"/>
                  <a:gd name="T54" fmla="*/ 46 w 269"/>
                  <a:gd name="T55" fmla="*/ 20 h 50"/>
                  <a:gd name="T56" fmla="*/ 53 w 269"/>
                  <a:gd name="T57" fmla="*/ 19 h 50"/>
                  <a:gd name="T58" fmla="*/ 60 w 269"/>
                  <a:gd name="T59" fmla="*/ 19 h 50"/>
                  <a:gd name="T60" fmla="*/ 67 w 269"/>
                  <a:gd name="T61" fmla="*/ 18 h 50"/>
                  <a:gd name="T62" fmla="*/ 72 w 269"/>
                  <a:gd name="T63" fmla="*/ 17 h 50"/>
                  <a:gd name="T64" fmla="*/ 77 w 269"/>
                  <a:gd name="T65" fmla="*/ 15 h 50"/>
                  <a:gd name="T66" fmla="*/ 81 w 269"/>
                  <a:gd name="T67" fmla="*/ 14 h 50"/>
                  <a:gd name="T68" fmla="*/ 83 w 269"/>
                  <a:gd name="T69" fmla="*/ 12 h 50"/>
                  <a:gd name="T70" fmla="*/ 85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0" name="Freeform 1224">
                <a:extLst>
                  <a:ext uri="{FF2B5EF4-FFF2-40B4-BE49-F238E27FC236}">
                    <a16:creationId xmlns:a16="http://schemas.microsoft.com/office/drawing/2014/main" id="{7B7ADB0E-804E-4FB0-9CB7-894083FED33C}"/>
                  </a:ext>
                </a:extLst>
              </p:cNvPr>
              <p:cNvSpPr>
                <a:spLocks/>
              </p:cNvSpPr>
              <p:nvPr/>
            </p:nvSpPr>
            <p:spPr bwMode="auto">
              <a:xfrm>
                <a:off x="1006" y="1692"/>
                <a:ext cx="85" cy="15"/>
              </a:xfrm>
              <a:custGeom>
                <a:avLst/>
                <a:gdLst>
                  <a:gd name="T0" fmla="*/ 85 w 269"/>
                  <a:gd name="T1" fmla="*/ 6 h 37"/>
                  <a:gd name="T2" fmla="*/ 83 w 269"/>
                  <a:gd name="T3" fmla="*/ 7 h 37"/>
                  <a:gd name="T4" fmla="*/ 81 w 269"/>
                  <a:gd name="T5" fmla="*/ 9 h 37"/>
                  <a:gd name="T6" fmla="*/ 77 w 269"/>
                  <a:gd name="T7" fmla="*/ 11 h 37"/>
                  <a:gd name="T8" fmla="*/ 72 w 269"/>
                  <a:gd name="T9" fmla="*/ 12 h 37"/>
                  <a:gd name="T10" fmla="*/ 67 w 269"/>
                  <a:gd name="T11" fmla="*/ 13 h 37"/>
                  <a:gd name="T12" fmla="*/ 60 w 269"/>
                  <a:gd name="T13" fmla="*/ 14 h 37"/>
                  <a:gd name="T14" fmla="*/ 53 w 269"/>
                  <a:gd name="T15" fmla="*/ 14 h 37"/>
                  <a:gd name="T16" fmla="*/ 46 w 269"/>
                  <a:gd name="T17" fmla="*/ 15 h 37"/>
                  <a:gd name="T18" fmla="*/ 39 w 269"/>
                  <a:gd name="T19" fmla="*/ 15 h 37"/>
                  <a:gd name="T20" fmla="*/ 31 w 269"/>
                  <a:gd name="T21" fmla="*/ 14 h 37"/>
                  <a:gd name="T22" fmla="*/ 24 w 269"/>
                  <a:gd name="T23" fmla="*/ 14 h 37"/>
                  <a:gd name="T24" fmla="*/ 18 w 269"/>
                  <a:gd name="T25" fmla="*/ 13 h 37"/>
                  <a:gd name="T26" fmla="*/ 12 w 269"/>
                  <a:gd name="T27" fmla="*/ 12 h 37"/>
                  <a:gd name="T28" fmla="*/ 8 w 269"/>
                  <a:gd name="T29" fmla="*/ 11 h 37"/>
                  <a:gd name="T30" fmla="*/ 4 w 269"/>
                  <a:gd name="T31" fmla="*/ 9 h 37"/>
                  <a:gd name="T32" fmla="*/ 2 w 269"/>
                  <a:gd name="T33" fmla="*/ 7 h 37"/>
                  <a:gd name="T34" fmla="*/ 0 w 269"/>
                  <a:gd name="T35" fmla="*/ 6 h 37"/>
                  <a:gd name="T36" fmla="*/ 0 w 269"/>
                  <a:gd name="T37" fmla="*/ 0 h 37"/>
                  <a:gd name="T38" fmla="*/ 1 w 269"/>
                  <a:gd name="T39" fmla="*/ 2 h 37"/>
                  <a:gd name="T40" fmla="*/ 3 w 269"/>
                  <a:gd name="T41" fmla="*/ 4 h 37"/>
                  <a:gd name="T42" fmla="*/ 6 w 269"/>
                  <a:gd name="T43" fmla="*/ 5 h 37"/>
                  <a:gd name="T44" fmla="*/ 10 w 269"/>
                  <a:gd name="T45" fmla="*/ 6 h 37"/>
                  <a:gd name="T46" fmla="*/ 15 w 269"/>
                  <a:gd name="T47" fmla="*/ 8 h 37"/>
                  <a:gd name="T48" fmla="*/ 21 w 269"/>
                  <a:gd name="T49" fmla="*/ 9 h 37"/>
                  <a:gd name="T50" fmla="*/ 28 w 269"/>
                  <a:gd name="T51" fmla="*/ 9 h 37"/>
                  <a:gd name="T52" fmla="*/ 35 w 269"/>
                  <a:gd name="T53" fmla="*/ 10 h 37"/>
                  <a:gd name="T54" fmla="*/ 42 w 269"/>
                  <a:gd name="T55" fmla="*/ 10 h 37"/>
                  <a:gd name="T56" fmla="*/ 50 w 269"/>
                  <a:gd name="T57" fmla="*/ 10 h 37"/>
                  <a:gd name="T58" fmla="*/ 57 w 269"/>
                  <a:gd name="T59" fmla="*/ 9 h 37"/>
                  <a:gd name="T60" fmla="*/ 64 w 269"/>
                  <a:gd name="T61" fmla="*/ 9 h 37"/>
                  <a:gd name="T62" fmla="*/ 70 w 269"/>
                  <a:gd name="T63" fmla="*/ 8 h 37"/>
                  <a:gd name="T64" fmla="*/ 75 w 269"/>
                  <a:gd name="T65" fmla="*/ 6 h 37"/>
                  <a:gd name="T66" fmla="*/ 79 w 269"/>
                  <a:gd name="T67" fmla="*/ 5 h 37"/>
                  <a:gd name="T68" fmla="*/ 82 w 269"/>
                  <a:gd name="T69" fmla="*/ 4 h 37"/>
                  <a:gd name="T70" fmla="*/ 84 w 269"/>
                  <a:gd name="T71" fmla="*/ 2 h 37"/>
                  <a:gd name="T72" fmla="*/ 8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1" name="Freeform 1225">
                <a:extLst>
                  <a:ext uri="{FF2B5EF4-FFF2-40B4-BE49-F238E27FC236}">
                    <a16:creationId xmlns:a16="http://schemas.microsoft.com/office/drawing/2014/main" id="{3422022F-B781-4B0E-9B64-08409966B4E6}"/>
                  </a:ext>
                </a:extLst>
              </p:cNvPr>
              <p:cNvSpPr>
                <a:spLocks/>
              </p:cNvSpPr>
              <p:nvPr/>
            </p:nvSpPr>
            <p:spPr bwMode="auto">
              <a:xfrm>
                <a:off x="960" y="1716"/>
                <a:ext cx="177" cy="67"/>
              </a:xfrm>
              <a:custGeom>
                <a:avLst/>
                <a:gdLst>
                  <a:gd name="T0" fmla="*/ 0 w 568"/>
                  <a:gd name="T1" fmla="*/ 67 h 168"/>
                  <a:gd name="T2" fmla="*/ 177 w 568"/>
                  <a:gd name="T3" fmla="*/ 67 h 168"/>
                  <a:gd name="T4" fmla="*/ 177 w 568"/>
                  <a:gd name="T5" fmla="*/ 0 h 168"/>
                  <a:gd name="T6" fmla="*/ 0 w 568"/>
                  <a:gd name="T7" fmla="*/ 0 h 168"/>
                  <a:gd name="T8" fmla="*/ 0 w 568"/>
                  <a:gd name="T9" fmla="*/ 67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2" name="Freeform 1226">
                <a:extLst>
                  <a:ext uri="{FF2B5EF4-FFF2-40B4-BE49-F238E27FC236}">
                    <a16:creationId xmlns:a16="http://schemas.microsoft.com/office/drawing/2014/main" id="{AC6258D9-9B02-4CF0-884E-B291A02E607A}"/>
                  </a:ext>
                </a:extLst>
              </p:cNvPr>
              <p:cNvSpPr>
                <a:spLocks/>
              </p:cNvSpPr>
              <p:nvPr/>
            </p:nvSpPr>
            <p:spPr bwMode="auto">
              <a:xfrm>
                <a:off x="988" y="1684"/>
                <a:ext cx="116" cy="11"/>
              </a:xfrm>
              <a:custGeom>
                <a:avLst/>
                <a:gdLst>
                  <a:gd name="T0" fmla="*/ 0 w 373"/>
                  <a:gd name="T1" fmla="*/ 11 h 29"/>
                  <a:gd name="T2" fmla="*/ 0 w 373"/>
                  <a:gd name="T3" fmla="*/ 0 h 29"/>
                  <a:gd name="T4" fmla="*/ 116 w 373"/>
                  <a:gd name="T5" fmla="*/ 0 h 29"/>
                  <a:gd name="T6" fmla="*/ 116 w 373"/>
                  <a:gd name="T7" fmla="*/ 11 h 29"/>
                  <a:gd name="T8" fmla="*/ 0 w 373"/>
                  <a:gd name="T9" fmla="*/ 1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3" name="Freeform 1227">
                <a:extLst>
                  <a:ext uri="{FF2B5EF4-FFF2-40B4-BE49-F238E27FC236}">
                    <a16:creationId xmlns:a16="http://schemas.microsoft.com/office/drawing/2014/main" id="{21637513-61FD-4400-A0BB-CDE6FCF767F8}"/>
                  </a:ext>
                </a:extLst>
              </p:cNvPr>
              <p:cNvSpPr>
                <a:spLocks/>
              </p:cNvSpPr>
              <p:nvPr/>
            </p:nvSpPr>
            <p:spPr bwMode="auto">
              <a:xfrm>
                <a:off x="960" y="1715"/>
                <a:ext cx="177" cy="24"/>
              </a:xfrm>
              <a:custGeom>
                <a:avLst/>
                <a:gdLst>
                  <a:gd name="T0" fmla="*/ 65 w 568"/>
                  <a:gd name="T1" fmla="*/ 0 h 59"/>
                  <a:gd name="T2" fmla="*/ 0 w 568"/>
                  <a:gd name="T3" fmla="*/ 0 h 59"/>
                  <a:gd name="T4" fmla="*/ 0 w 568"/>
                  <a:gd name="T5" fmla="*/ 24 h 59"/>
                  <a:gd name="T6" fmla="*/ 177 w 568"/>
                  <a:gd name="T7" fmla="*/ 24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4" name="Freeform 1228">
                <a:extLst>
                  <a:ext uri="{FF2B5EF4-FFF2-40B4-BE49-F238E27FC236}">
                    <a16:creationId xmlns:a16="http://schemas.microsoft.com/office/drawing/2014/main" id="{95E3AC37-8329-4BDE-82BB-B4659F1A3914}"/>
                  </a:ext>
                </a:extLst>
              </p:cNvPr>
              <p:cNvSpPr>
                <a:spLocks/>
              </p:cNvSpPr>
              <p:nvPr/>
            </p:nvSpPr>
            <p:spPr bwMode="auto">
              <a:xfrm>
                <a:off x="1006" y="1724"/>
                <a:ext cx="15" cy="11"/>
              </a:xfrm>
              <a:custGeom>
                <a:avLst/>
                <a:gdLst>
                  <a:gd name="T0" fmla="*/ 4 w 47"/>
                  <a:gd name="T1" fmla="*/ 11 h 30"/>
                  <a:gd name="T2" fmla="*/ 4 w 47"/>
                  <a:gd name="T3" fmla="*/ 11 h 30"/>
                  <a:gd name="T4" fmla="*/ 3 w 47"/>
                  <a:gd name="T5" fmla="*/ 10 h 30"/>
                  <a:gd name="T6" fmla="*/ 2 w 47"/>
                  <a:gd name="T7" fmla="*/ 10 h 30"/>
                  <a:gd name="T8" fmla="*/ 1 w 47"/>
                  <a:gd name="T9" fmla="*/ 9 h 30"/>
                  <a:gd name="T10" fmla="*/ 1 w 47"/>
                  <a:gd name="T11" fmla="*/ 8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1 h 30"/>
                  <a:gd name="T28" fmla="*/ 2 w 47"/>
                  <a:gd name="T29" fmla="*/ 1 h 30"/>
                  <a:gd name="T30" fmla="*/ 3 w 47"/>
                  <a:gd name="T31" fmla="*/ 0 h 30"/>
                  <a:gd name="T32" fmla="*/ 4 w 47"/>
                  <a:gd name="T33" fmla="*/ 0 h 30"/>
                  <a:gd name="T34" fmla="*/ 4 w 47"/>
                  <a:gd name="T35" fmla="*/ 0 h 30"/>
                  <a:gd name="T36" fmla="*/ 10 w 47"/>
                  <a:gd name="T37" fmla="*/ 0 h 30"/>
                  <a:gd name="T38" fmla="*/ 11 w 47"/>
                  <a:gd name="T39" fmla="*/ 0 h 30"/>
                  <a:gd name="T40" fmla="*/ 11 w 47"/>
                  <a:gd name="T41" fmla="*/ 0 h 30"/>
                  <a:gd name="T42" fmla="*/ 12 w 47"/>
                  <a:gd name="T43" fmla="*/ 1 h 30"/>
                  <a:gd name="T44" fmla="*/ 13 w 47"/>
                  <a:gd name="T45" fmla="*/ 1 h 30"/>
                  <a:gd name="T46" fmla="*/ 13 w 47"/>
                  <a:gd name="T47" fmla="*/ 2 h 30"/>
                  <a:gd name="T48" fmla="*/ 14 w 47"/>
                  <a:gd name="T49" fmla="*/ 3 h 30"/>
                  <a:gd name="T50" fmla="*/ 14 w 47"/>
                  <a:gd name="T51" fmla="*/ 4 h 30"/>
                  <a:gd name="T52" fmla="*/ 15 w 47"/>
                  <a:gd name="T53" fmla="*/ 4 h 30"/>
                  <a:gd name="T54" fmla="*/ 15 w 47"/>
                  <a:gd name="T55" fmla="*/ 5 h 30"/>
                  <a:gd name="T56" fmla="*/ 15 w 47"/>
                  <a:gd name="T57" fmla="*/ 6 h 30"/>
                  <a:gd name="T58" fmla="*/ 14 w 47"/>
                  <a:gd name="T59" fmla="*/ 7 h 30"/>
                  <a:gd name="T60" fmla="*/ 14 w 47"/>
                  <a:gd name="T61" fmla="*/ 8 h 30"/>
                  <a:gd name="T62" fmla="*/ 13 w 47"/>
                  <a:gd name="T63" fmla="*/ 9 h 30"/>
                  <a:gd name="T64" fmla="*/ 13 w 47"/>
                  <a:gd name="T65" fmla="*/ 10 h 30"/>
                  <a:gd name="T66" fmla="*/ 12 w 47"/>
                  <a:gd name="T67" fmla="*/ 10 h 30"/>
                  <a:gd name="T68" fmla="*/ 11 w 47"/>
                  <a:gd name="T69" fmla="*/ 10 h 30"/>
                  <a:gd name="T70" fmla="*/ 11 w 47"/>
                  <a:gd name="T71" fmla="*/ 11 h 30"/>
                  <a:gd name="T72" fmla="*/ 10 w 47"/>
                  <a:gd name="T73" fmla="*/ 11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5" name="Freeform 1229">
                <a:extLst>
                  <a:ext uri="{FF2B5EF4-FFF2-40B4-BE49-F238E27FC236}">
                    <a16:creationId xmlns:a16="http://schemas.microsoft.com/office/drawing/2014/main" id="{8FD6BD28-01F5-4DE1-8019-4A6893FB4327}"/>
                  </a:ext>
                </a:extLst>
              </p:cNvPr>
              <p:cNvSpPr>
                <a:spLocks/>
              </p:cNvSpPr>
              <p:nvPr/>
            </p:nvSpPr>
            <p:spPr bwMode="auto">
              <a:xfrm>
                <a:off x="973" y="1756"/>
                <a:ext cx="201" cy="35"/>
              </a:xfrm>
              <a:custGeom>
                <a:avLst/>
                <a:gdLst>
                  <a:gd name="T0" fmla="*/ 0 w 646"/>
                  <a:gd name="T1" fmla="*/ 35 h 87"/>
                  <a:gd name="T2" fmla="*/ 201 w 646"/>
                  <a:gd name="T3" fmla="*/ 35 h 87"/>
                  <a:gd name="T4" fmla="*/ 190 w 646"/>
                  <a:gd name="T5" fmla="*/ 0 h 87"/>
                  <a:gd name="T6" fmla="*/ 13 w 646"/>
                  <a:gd name="T7" fmla="*/ 0 h 87"/>
                  <a:gd name="T8" fmla="*/ 0 w 646"/>
                  <a:gd name="T9" fmla="*/ 35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6" name="Freeform 1230">
                <a:extLst>
                  <a:ext uri="{FF2B5EF4-FFF2-40B4-BE49-F238E27FC236}">
                    <a16:creationId xmlns:a16="http://schemas.microsoft.com/office/drawing/2014/main" id="{FF247EEE-3299-4F5F-ABDD-BD75A69C58E3}"/>
                  </a:ext>
                </a:extLst>
              </p:cNvPr>
              <p:cNvSpPr>
                <a:spLocks/>
              </p:cNvSpPr>
              <p:nvPr/>
            </p:nvSpPr>
            <p:spPr bwMode="auto">
              <a:xfrm>
                <a:off x="973" y="1790"/>
                <a:ext cx="201" cy="7"/>
              </a:xfrm>
              <a:custGeom>
                <a:avLst/>
                <a:gdLst>
                  <a:gd name="T0" fmla="*/ 0 w 646"/>
                  <a:gd name="T1" fmla="*/ 7 h 17"/>
                  <a:gd name="T2" fmla="*/ 0 w 646"/>
                  <a:gd name="T3" fmla="*/ 0 h 17"/>
                  <a:gd name="T4" fmla="*/ 201 w 646"/>
                  <a:gd name="T5" fmla="*/ 0 h 17"/>
                  <a:gd name="T6" fmla="*/ 201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7" name="Freeform 1231">
                <a:extLst>
                  <a:ext uri="{FF2B5EF4-FFF2-40B4-BE49-F238E27FC236}">
                    <a16:creationId xmlns:a16="http://schemas.microsoft.com/office/drawing/2014/main" id="{F55D4D8C-29A5-42B8-94F1-4BA2F9364F6C}"/>
                  </a:ext>
                </a:extLst>
              </p:cNvPr>
              <p:cNvSpPr>
                <a:spLocks/>
              </p:cNvSpPr>
              <p:nvPr/>
            </p:nvSpPr>
            <p:spPr bwMode="auto">
              <a:xfrm>
                <a:off x="983" y="1761"/>
                <a:ext cx="180" cy="25"/>
              </a:xfrm>
              <a:custGeom>
                <a:avLst/>
                <a:gdLst>
                  <a:gd name="T0" fmla="*/ 0 w 578"/>
                  <a:gd name="T1" fmla="*/ 25 h 63"/>
                  <a:gd name="T2" fmla="*/ 180 w 578"/>
                  <a:gd name="T3" fmla="*/ 25 h 63"/>
                  <a:gd name="T4" fmla="*/ 173 w 578"/>
                  <a:gd name="T5" fmla="*/ 0 h 63"/>
                  <a:gd name="T6" fmla="*/ 8 w 578"/>
                  <a:gd name="T7" fmla="*/ 0 h 63"/>
                  <a:gd name="T8" fmla="*/ 0 w 578"/>
                  <a:gd name="T9" fmla="*/ 2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8" name="Freeform 1232">
                <a:extLst>
                  <a:ext uri="{FF2B5EF4-FFF2-40B4-BE49-F238E27FC236}">
                    <a16:creationId xmlns:a16="http://schemas.microsoft.com/office/drawing/2014/main" id="{168411B0-3A84-43A8-810F-A79A53E77C99}"/>
                  </a:ext>
                </a:extLst>
              </p:cNvPr>
              <p:cNvSpPr>
                <a:spLocks/>
              </p:cNvSpPr>
              <p:nvPr/>
            </p:nvSpPr>
            <p:spPr bwMode="auto">
              <a:xfrm>
                <a:off x="975" y="1538"/>
                <a:ext cx="145" cy="146"/>
              </a:xfrm>
              <a:custGeom>
                <a:avLst/>
                <a:gdLst>
                  <a:gd name="T0" fmla="*/ 145 w 467"/>
                  <a:gd name="T1" fmla="*/ 143 h 366"/>
                  <a:gd name="T2" fmla="*/ 145 w 467"/>
                  <a:gd name="T3" fmla="*/ 144 h 366"/>
                  <a:gd name="T4" fmla="*/ 145 w 467"/>
                  <a:gd name="T5" fmla="*/ 144 h 366"/>
                  <a:gd name="T6" fmla="*/ 144 w 467"/>
                  <a:gd name="T7" fmla="*/ 144 h 366"/>
                  <a:gd name="T8" fmla="*/ 144 w 467"/>
                  <a:gd name="T9" fmla="*/ 145 h 366"/>
                  <a:gd name="T10" fmla="*/ 144 w 467"/>
                  <a:gd name="T11" fmla="*/ 145 h 366"/>
                  <a:gd name="T12" fmla="*/ 143 w 467"/>
                  <a:gd name="T13" fmla="*/ 146 h 366"/>
                  <a:gd name="T14" fmla="*/ 143 w 467"/>
                  <a:gd name="T15" fmla="*/ 146 h 366"/>
                  <a:gd name="T16" fmla="*/ 143 w 467"/>
                  <a:gd name="T17" fmla="*/ 146 h 366"/>
                  <a:gd name="T18" fmla="*/ 2 w 467"/>
                  <a:gd name="T19" fmla="*/ 146 h 366"/>
                  <a:gd name="T20" fmla="*/ 2 w 467"/>
                  <a:gd name="T21" fmla="*/ 146 h 366"/>
                  <a:gd name="T22" fmla="*/ 1 w 467"/>
                  <a:gd name="T23" fmla="*/ 145 h 366"/>
                  <a:gd name="T24" fmla="*/ 1 w 467"/>
                  <a:gd name="T25" fmla="*/ 145 h 366"/>
                  <a:gd name="T26" fmla="*/ 0 w 467"/>
                  <a:gd name="T27" fmla="*/ 145 h 366"/>
                  <a:gd name="T28" fmla="*/ 0 w 467"/>
                  <a:gd name="T29" fmla="*/ 144 h 366"/>
                  <a:gd name="T30" fmla="*/ 0 w 467"/>
                  <a:gd name="T31" fmla="*/ 144 h 366"/>
                  <a:gd name="T32" fmla="*/ 0 w 467"/>
                  <a:gd name="T33" fmla="*/ 143 h 366"/>
                  <a:gd name="T34" fmla="*/ 0 w 467"/>
                  <a:gd name="T35" fmla="*/ 143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3 w 467"/>
                  <a:gd name="T55" fmla="*/ 0 h 366"/>
                  <a:gd name="T56" fmla="*/ 143 w 467"/>
                  <a:gd name="T57" fmla="*/ 0 h 366"/>
                  <a:gd name="T58" fmla="*/ 143 w 467"/>
                  <a:gd name="T59" fmla="*/ 0 h 366"/>
                  <a:gd name="T60" fmla="*/ 144 w 467"/>
                  <a:gd name="T61" fmla="*/ 0 h 366"/>
                  <a:gd name="T62" fmla="*/ 144 w 467"/>
                  <a:gd name="T63" fmla="*/ 1 h 366"/>
                  <a:gd name="T64" fmla="*/ 144 w 467"/>
                  <a:gd name="T65" fmla="*/ 1 h 366"/>
                  <a:gd name="T66" fmla="*/ 145 w 467"/>
                  <a:gd name="T67" fmla="*/ 2 h 366"/>
                  <a:gd name="T68" fmla="*/ 145 w 467"/>
                  <a:gd name="T69" fmla="*/ 2 h 366"/>
                  <a:gd name="T70" fmla="*/ 145 w 467"/>
                  <a:gd name="T71" fmla="*/ 2 h 366"/>
                  <a:gd name="T72" fmla="*/ 145 w 467"/>
                  <a:gd name="T73" fmla="*/ 143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89" name="Freeform 1233">
                <a:extLst>
                  <a:ext uri="{FF2B5EF4-FFF2-40B4-BE49-F238E27FC236}">
                    <a16:creationId xmlns:a16="http://schemas.microsoft.com/office/drawing/2014/main" id="{890B8645-E329-47B7-84E7-F4E0FBE1B132}"/>
                  </a:ext>
                </a:extLst>
              </p:cNvPr>
              <p:cNvSpPr>
                <a:spLocks/>
              </p:cNvSpPr>
              <p:nvPr/>
            </p:nvSpPr>
            <p:spPr bwMode="auto">
              <a:xfrm>
                <a:off x="1082" y="1731"/>
                <a:ext cx="44" cy="0"/>
              </a:xfrm>
              <a:custGeom>
                <a:avLst/>
                <a:gdLst>
                  <a:gd name="T0" fmla="*/ 0 w 142"/>
                  <a:gd name="T1" fmla="*/ 0 h 1"/>
                  <a:gd name="T2" fmla="*/ 44 w 142"/>
                  <a:gd name="T3" fmla="*/ 0 h 1"/>
                  <a:gd name="T4" fmla="*/ 4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90" name="Rectangle 1234">
                <a:extLst>
                  <a:ext uri="{FF2B5EF4-FFF2-40B4-BE49-F238E27FC236}">
                    <a16:creationId xmlns:a16="http://schemas.microsoft.com/office/drawing/2014/main" id="{084499E3-6DA4-4B20-918E-F9428B2A67CF}"/>
                  </a:ext>
                </a:extLst>
              </p:cNvPr>
              <p:cNvSpPr>
                <a:spLocks noChangeArrowheads="1"/>
              </p:cNvSpPr>
              <p:nvPr/>
            </p:nvSpPr>
            <p:spPr bwMode="auto">
              <a:xfrm>
                <a:off x="991" y="1558"/>
                <a:ext cx="113" cy="106"/>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1891" name="Freeform 1235">
                <a:extLst>
                  <a:ext uri="{FF2B5EF4-FFF2-40B4-BE49-F238E27FC236}">
                    <a16:creationId xmlns:a16="http://schemas.microsoft.com/office/drawing/2014/main" id="{92010303-E04B-4D1A-871A-972D563907CF}"/>
                  </a:ext>
                </a:extLst>
              </p:cNvPr>
              <p:cNvSpPr>
                <a:spLocks/>
              </p:cNvSpPr>
              <p:nvPr/>
            </p:nvSpPr>
            <p:spPr bwMode="auto">
              <a:xfrm>
                <a:off x="996" y="1558"/>
                <a:ext cx="108" cy="109"/>
              </a:xfrm>
              <a:custGeom>
                <a:avLst/>
                <a:gdLst>
                  <a:gd name="T0" fmla="*/ 2 w 346"/>
                  <a:gd name="T1" fmla="*/ 105 h 274"/>
                  <a:gd name="T2" fmla="*/ 104 w 346"/>
                  <a:gd name="T3" fmla="*/ 105 h 274"/>
                  <a:gd name="T4" fmla="*/ 104 w 346"/>
                  <a:gd name="T5" fmla="*/ 105 h 274"/>
                  <a:gd name="T6" fmla="*/ 105 w 346"/>
                  <a:gd name="T7" fmla="*/ 105 h 274"/>
                  <a:gd name="T8" fmla="*/ 105 w 346"/>
                  <a:gd name="T9" fmla="*/ 105 h 274"/>
                  <a:gd name="T10" fmla="*/ 105 w 346"/>
                  <a:gd name="T11" fmla="*/ 105 h 274"/>
                  <a:gd name="T12" fmla="*/ 106 w 346"/>
                  <a:gd name="T13" fmla="*/ 105 h 274"/>
                  <a:gd name="T14" fmla="*/ 106 w 346"/>
                  <a:gd name="T15" fmla="*/ 104 h 274"/>
                  <a:gd name="T16" fmla="*/ 106 w 346"/>
                  <a:gd name="T17" fmla="*/ 104 h 274"/>
                  <a:gd name="T18" fmla="*/ 106 w 346"/>
                  <a:gd name="T19" fmla="*/ 103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5 h 274"/>
                  <a:gd name="T42" fmla="*/ 108 w 346"/>
                  <a:gd name="T43" fmla="*/ 106 h 274"/>
                  <a:gd name="T44" fmla="*/ 107 w 346"/>
                  <a:gd name="T45" fmla="*/ 106 h 274"/>
                  <a:gd name="T46" fmla="*/ 107 w 346"/>
                  <a:gd name="T47" fmla="*/ 107 h 274"/>
                  <a:gd name="T48" fmla="*/ 107 w 346"/>
                  <a:gd name="T49" fmla="*/ 107 h 274"/>
                  <a:gd name="T50" fmla="*/ 107 w 346"/>
                  <a:gd name="T51" fmla="*/ 107 h 274"/>
                  <a:gd name="T52" fmla="*/ 107 w 346"/>
                  <a:gd name="T53" fmla="*/ 108 h 274"/>
                  <a:gd name="T54" fmla="*/ 106 w 346"/>
                  <a:gd name="T55" fmla="*/ 108 h 274"/>
                  <a:gd name="T56" fmla="*/ 106 w 346"/>
                  <a:gd name="T57" fmla="*/ 108 h 274"/>
                  <a:gd name="T58" fmla="*/ 106 w 346"/>
                  <a:gd name="T59" fmla="*/ 108 h 274"/>
                  <a:gd name="T60" fmla="*/ 106 w 346"/>
                  <a:gd name="T61" fmla="*/ 108 h 274"/>
                  <a:gd name="T62" fmla="*/ 106 w 346"/>
                  <a:gd name="T63" fmla="*/ 108 h 274"/>
                  <a:gd name="T64" fmla="*/ 105 w 346"/>
                  <a:gd name="T65" fmla="*/ 109 h 274"/>
                  <a:gd name="T66" fmla="*/ 0 w 346"/>
                  <a:gd name="T67" fmla="*/ 109 h 274"/>
                  <a:gd name="T68" fmla="*/ 2 w 346"/>
                  <a:gd name="T69" fmla="*/ 105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92" name="Freeform 1236">
                <a:extLst>
                  <a:ext uri="{FF2B5EF4-FFF2-40B4-BE49-F238E27FC236}">
                    <a16:creationId xmlns:a16="http://schemas.microsoft.com/office/drawing/2014/main" id="{C7CEA143-C078-45EF-AB7B-AB170E325A03}"/>
                  </a:ext>
                </a:extLst>
              </p:cNvPr>
              <p:cNvSpPr>
                <a:spLocks/>
              </p:cNvSpPr>
              <p:nvPr/>
            </p:nvSpPr>
            <p:spPr bwMode="auto">
              <a:xfrm>
                <a:off x="991" y="1554"/>
                <a:ext cx="113" cy="113"/>
              </a:xfrm>
              <a:custGeom>
                <a:avLst/>
                <a:gdLst>
                  <a:gd name="T0" fmla="*/ 110 w 364"/>
                  <a:gd name="T1" fmla="*/ 0 h 282"/>
                  <a:gd name="T2" fmla="*/ 111 w 364"/>
                  <a:gd name="T3" fmla="*/ 0 h 282"/>
                  <a:gd name="T4" fmla="*/ 111 w 364"/>
                  <a:gd name="T5" fmla="*/ 0 h 282"/>
                  <a:gd name="T6" fmla="*/ 111 w 364"/>
                  <a:gd name="T7" fmla="*/ 0 h 282"/>
                  <a:gd name="T8" fmla="*/ 111 w 364"/>
                  <a:gd name="T9" fmla="*/ 0 h 282"/>
                  <a:gd name="T10" fmla="*/ 111 w 364"/>
                  <a:gd name="T11" fmla="*/ 0 h 282"/>
                  <a:gd name="T12" fmla="*/ 112 w 364"/>
                  <a:gd name="T13" fmla="*/ 1 h 282"/>
                  <a:gd name="T14" fmla="*/ 112 w 364"/>
                  <a:gd name="T15" fmla="*/ 1 h 282"/>
                  <a:gd name="T16" fmla="*/ 112 w 364"/>
                  <a:gd name="T17" fmla="*/ 2 h 282"/>
                  <a:gd name="T18" fmla="*/ 112 w 364"/>
                  <a:gd name="T19" fmla="*/ 2 h 282"/>
                  <a:gd name="T20" fmla="*/ 113 w 364"/>
                  <a:gd name="T21" fmla="*/ 2 h 282"/>
                  <a:gd name="T22" fmla="*/ 113 w 364"/>
                  <a:gd name="T23" fmla="*/ 3 h 282"/>
                  <a:gd name="T24" fmla="*/ 113 w 364"/>
                  <a:gd name="T25" fmla="*/ 109 h 282"/>
                  <a:gd name="T26" fmla="*/ 113 w 364"/>
                  <a:gd name="T27" fmla="*/ 110 h 282"/>
                  <a:gd name="T28" fmla="*/ 112 w 364"/>
                  <a:gd name="T29" fmla="*/ 110 h 282"/>
                  <a:gd name="T30" fmla="*/ 112 w 364"/>
                  <a:gd name="T31" fmla="*/ 111 h 282"/>
                  <a:gd name="T32" fmla="*/ 112 w 364"/>
                  <a:gd name="T33" fmla="*/ 111 h 282"/>
                  <a:gd name="T34" fmla="*/ 112 w 364"/>
                  <a:gd name="T35" fmla="*/ 111 h 282"/>
                  <a:gd name="T36" fmla="*/ 112 w 364"/>
                  <a:gd name="T37" fmla="*/ 112 h 282"/>
                  <a:gd name="T38" fmla="*/ 111 w 364"/>
                  <a:gd name="T39" fmla="*/ 112 h 282"/>
                  <a:gd name="T40" fmla="*/ 111 w 364"/>
                  <a:gd name="T41" fmla="*/ 112 h 282"/>
                  <a:gd name="T42" fmla="*/ 111 w 364"/>
                  <a:gd name="T43" fmla="*/ 112 h 282"/>
                  <a:gd name="T44" fmla="*/ 111 w 364"/>
                  <a:gd name="T45" fmla="*/ 112 h 282"/>
                  <a:gd name="T46" fmla="*/ 111 w 364"/>
                  <a:gd name="T47" fmla="*/ 112 h 282"/>
                  <a:gd name="T48" fmla="*/ 110 w 364"/>
                  <a:gd name="T49" fmla="*/ 113 h 282"/>
                  <a:gd name="T50" fmla="*/ 2 w 364"/>
                  <a:gd name="T51" fmla="*/ 113 h 282"/>
                  <a:gd name="T52" fmla="*/ 2 w 364"/>
                  <a:gd name="T53" fmla="*/ 112 h 282"/>
                  <a:gd name="T54" fmla="*/ 2 w 364"/>
                  <a:gd name="T55" fmla="*/ 112 h 282"/>
                  <a:gd name="T56" fmla="*/ 2 w 364"/>
                  <a:gd name="T57" fmla="*/ 112 h 282"/>
                  <a:gd name="T58" fmla="*/ 1 w 364"/>
                  <a:gd name="T59" fmla="*/ 112 h 282"/>
                  <a:gd name="T60" fmla="*/ 1 w 364"/>
                  <a:gd name="T61" fmla="*/ 112 h 282"/>
                  <a:gd name="T62" fmla="*/ 1 w 364"/>
                  <a:gd name="T63" fmla="*/ 112 h 282"/>
                  <a:gd name="T64" fmla="*/ 0 w 364"/>
                  <a:gd name="T65" fmla="*/ 112 h 282"/>
                  <a:gd name="T66" fmla="*/ 0 w 364"/>
                  <a:gd name="T67" fmla="*/ 111 h 282"/>
                  <a:gd name="T68" fmla="*/ 0 w 364"/>
                  <a:gd name="T69" fmla="*/ 111 h 282"/>
                  <a:gd name="T70" fmla="*/ 0 w 364"/>
                  <a:gd name="T71" fmla="*/ 111 h 282"/>
                  <a:gd name="T72" fmla="*/ 0 w 364"/>
                  <a:gd name="T73" fmla="*/ 110 h 282"/>
                  <a:gd name="T74" fmla="*/ 0 w 364"/>
                  <a:gd name="T75" fmla="*/ 110 h 282"/>
                  <a:gd name="T76" fmla="*/ 0 w 364"/>
                  <a:gd name="T77" fmla="*/ 109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0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93" name="Freeform 1237">
                <a:extLst>
                  <a:ext uri="{FF2B5EF4-FFF2-40B4-BE49-F238E27FC236}">
                    <a16:creationId xmlns:a16="http://schemas.microsoft.com/office/drawing/2014/main" id="{3C63A4FE-BED2-4F78-BDDC-8390652FE8AA}"/>
                  </a:ext>
                </a:extLst>
              </p:cNvPr>
              <p:cNvSpPr>
                <a:spLocks/>
              </p:cNvSpPr>
              <p:nvPr/>
            </p:nvSpPr>
            <p:spPr bwMode="auto">
              <a:xfrm>
                <a:off x="991" y="1554"/>
                <a:ext cx="113" cy="113"/>
              </a:xfrm>
              <a:custGeom>
                <a:avLst/>
                <a:gdLst>
                  <a:gd name="T0" fmla="*/ 47 w 364"/>
                  <a:gd name="T1" fmla="*/ 113 h 282"/>
                  <a:gd name="T2" fmla="*/ 2 w 364"/>
                  <a:gd name="T3" fmla="*/ 113 h 282"/>
                  <a:gd name="T4" fmla="*/ 2 w 364"/>
                  <a:gd name="T5" fmla="*/ 112 h 282"/>
                  <a:gd name="T6" fmla="*/ 2 w 364"/>
                  <a:gd name="T7" fmla="*/ 112 h 282"/>
                  <a:gd name="T8" fmla="*/ 2 w 364"/>
                  <a:gd name="T9" fmla="*/ 112 h 282"/>
                  <a:gd name="T10" fmla="*/ 1 w 364"/>
                  <a:gd name="T11" fmla="*/ 112 h 282"/>
                  <a:gd name="T12" fmla="*/ 1 w 364"/>
                  <a:gd name="T13" fmla="*/ 112 h 282"/>
                  <a:gd name="T14" fmla="*/ 1 w 364"/>
                  <a:gd name="T15" fmla="*/ 112 h 282"/>
                  <a:gd name="T16" fmla="*/ 0 w 364"/>
                  <a:gd name="T17" fmla="*/ 112 h 282"/>
                  <a:gd name="T18" fmla="*/ 0 w 364"/>
                  <a:gd name="T19" fmla="*/ 111 h 282"/>
                  <a:gd name="T20" fmla="*/ 0 w 364"/>
                  <a:gd name="T21" fmla="*/ 111 h 282"/>
                  <a:gd name="T22" fmla="*/ 0 w 364"/>
                  <a:gd name="T23" fmla="*/ 111 h 282"/>
                  <a:gd name="T24" fmla="*/ 0 w 364"/>
                  <a:gd name="T25" fmla="*/ 110 h 282"/>
                  <a:gd name="T26" fmla="*/ 0 w 364"/>
                  <a:gd name="T27" fmla="*/ 110 h 282"/>
                  <a:gd name="T28" fmla="*/ 0 w 364"/>
                  <a:gd name="T29" fmla="*/ 109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0 w 364"/>
                  <a:gd name="T51" fmla="*/ 0 h 282"/>
                  <a:gd name="T52" fmla="*/ 111 w 364"/>
                  <a:gd name="T53" fmla="*/ 0 h 282"/>
                  <a:gd name="T54" fmla="*/ 111 w 364"/>
                  <a:gd name="T55" fmla="*/ 0 h 282"/>
                  <a:gd name="T56" fmla="*/ 111 w 364"/>
                  <a:gd name="T57" fmla="*/ 0 h 282"/>
                  <a:gd name="T58" fmla="*/ 111 w 364"/>
                  <a:gd name="T59" fmla="*/ 0 h 282"/>
                  <a:gd name="T60" fmla="*/ 111 w 364"/>
                  <a:gd name="T61" fmla="*/ 0 h 282"/>
                  <a:gd name="T62" fmla="*/ 112 w 364"/>
                  <a:gd name="T63" fmla="*/ 1 h 282"/>
                  <a:gd name="T64" fmla="*/ 112 w 364"/>
                  <a:gd name="T65" fmla="*/ 1 h 282"/>
                  <a:gd name="T66" fmla="*/ 112 w 364"/>
                  <a:gd name="T67" fmla="*/ 2 h 282"/>
                  <a:gd name="T68" fmla="*/ 112 w 364"/>
                  <a:gd name="T69" fmla="*/ 2 h 282"/>
                  <a:gd name="T70" fmla="*/ 113 w 364"/>
                  <a:gd name="T71" fmla="*/ 2 h 282"/>
                  <a:gd name="T72" fmla="*/ 113 w 364"/>
                  <a:gd name="T73" fmla="*/ 3 h 282"/>
                  <a:gd name="T74" fmla="*/ 113 w 364"/>
                  <a:gd name="T75" fmla="*/ 109 h 282"/>
                  <a:gd name="T76" fmla="*/ 113 w 364"/>
                  <a:gd name="T77" fmla="*/ 110 h 282"/>
                  <a:gd name="T78" fmla="*/ 112 w 364"/>
                  <a:gd name="T79" fmla="*/ 110 h 282"/>
                  <a:gd name="T80" fmla="*/ 112 w 364"/>
                  <a:gd name="T81" fmla="*/ 111 h 282"/>
                  <a:gd name="T82" fmla="*/ 112 w 364"/>
                  <a:gd name="T83" fmla="*/ 111 h 282"/>
                  <a:gd name="T84" fmla="*/ 112 w 364"/>
                  <a:gd name="T85" fmla="*/ 111 h 282"/>
                  <a:gd name="T86" fmla="*/ 112 w 364"/>
                  <a:gd name="T87" fmla="*/ 112 h 282"/>
                  <a:gd name="T88" fmla="*/ 111 w 364"/>
                  <a:gd name="T89" fmla="*/ 112 h 282"/>
                  <a:gd name="T90" fmla="*/ 111 w 364"/>
                  <a:gd name="T91" fmla="*/ 112 h 282"/>
                  <a:gd name="T92" fmla="*/ 111 w 364"/>
                  <a:gd name="T93" fmla="*/ 112 h 282"/>
                  <a:gd name="T94" fmla="*/ 111 w 364"/>
                  <a:gd name="T95" fmla="*/ 112 h 282"/>
                  <a:gd name="T96" fmla="*/ 111 w 364"/>
                  <a:gd name="T97" fmla="*/ 112 h 282"/>
                  <a:gd name="T98" fmla="*/ 110 w 364"/>
                  <a:gd name="T99" fmla="*/ 113 h 282"/>
                  <a:gd name="T100" fmla="*/ 47 w 364"/>
                  <a:gd name="T101" fmla="*/ 113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94" name="Freeform 1238">
                <a:extLst>
                  <a:ext uri="{FF2B5EF4-FFF2-40B4-BE49-F238E27FC236}">
                    <a16:creationId xmlns:a16="http://schemas.microsoft.com/office/drawing/2014/main" id="{D1839D13-9902-4370-90CF-4DEAAD947927}"/>
                  </a:ext>
                </a:extLst>
              </p:cNvPr>
              <p:cNvSpPr>
                <a:spLocks/>
              </p:cNvSpPr>
              <p:nvPr/>
            </p:nvSpPr>
            <p:spPr bwMode="auto">
              <a:xfrm>
                <a:off x="991" y="1554"/>
                <a:ext cx="113" cy="113"/>
              </a:xfrm>
              <a:custGeom>
                <a:avLst/>
                <a:gdLst>
                  <a:gd name="T0" fmla="*/ 7 w 364"/>
                  <a:gd name="T1" fmla="*/ 109 h 282"/>
                  <a:gd name="T2" fmla="*/ 3 w 364"/>
                  <a:gd name="T3" fmla="*/ 109 h 282"/>
                  <a:gd name="T4" fmla="*/ 3 w 364"/>
                  <a:gd name="T5" fmla="*/ 109 h 282"/>
                  <a:gd name="T6" fmla="*/ 2 w 364"/>
                  <a:gd name="T7" fmla="*/ 109 h 282"/>
                  <a:gd name="T8" fmla="*/ 2 w 364"/>
                  <a:gd name="T9" fmla="*/ 109 h 282"/>
                  <a:gd name="T10" fmla="*/ 2 w 364"/>
                  <a:gd name="T11" fmla="*/ 109 h 282"/>
                  <a:gd name="T12" fmla="*/ 2 w 364"/>
                  <a:gd name="T13" fmla="*/ 108 h 282"/>
                  <a:gd name="T14" fmla="*/ 2 w 364"/>
                  <a:gd name="T15" fmla="*/ 108 h 282"/>
                  <a:gd name="T16" fmla="*/ 2 w 364"/>
                  <a:gd name="T17" fmla="*/ 108 h 282"/>
                  <a:gd name="T18" fmla="*/ 2 w 364"/>
                  <a:gd name="T19" fmla="*/ 107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2 w 364"/>
                  <a:gd name="T33" fmla="*/ 3 h 282"/>
                  <a:gd name="T34" fmla="*/ 3 w 364"/>
                  <a:gd name="T35" fmla="*/ 3 h 282"/>
                  <a:gd name="T36" fmla="*/ 3 w 364"/>
                  <a:gd name="T37" fmla="*/ 3 h 282"/>
                  <a:gd name="T38" fmla="*/ 110 w 364"/>
                  <a:gd name="T39" fmla="*/ 3 h 282"/>
                  <a:gd name="T40" fmla="*/ 110 w 364"/>
                  <a:gd name="T41" fmla="*/ 3 h 282"/>
                  <a:gd name="T42" fmla="*/ 111 w 364"/>
                  <a:gd name="T43" fmla="*/ 3 h 282"/>
                  <a:gd name="T44" fmla="*/ 111 w 364"/>
                  <a:gd name="T45" fmla="*/ 3 h 282"/>
                  <a:gd name="T46" fmla="*/ 111 w 364"/>
                  <a:gd name="T47" fmla="*/ 3 h 282"/>
                  <a:gd name="T48" fmla="*/ 113 w 364"/>
                  <a:gd name="T49" fmla="*/ 1 h 282"/>
                  <a:gd name="T50" fmla="*/ 112 w 364"/>
                  <a:gd name="T51" fmla="*/ 0 h 282"/>
                  <a:gd name="T52" fmla="*/ 112 w 364"/>
                  <a:gd name="T53" fmla="*/ 0 h 282"/>
                  <a:gd name="T54" fmla="*/ 112 w 364"/>
                  <a:gd name="T55" fmla="*/ 0 h 282"/>
                  <a:gd name="T56" fmla="*/ 111 w 364"/>
                  <a:gd name="T57" fmla="*/ 0 h 282"/>
                  <a:gd name="T58" fmla="*/ 111 w 364"/>
                  <a:gd name="T59" fmla="*/ 0 h 282"/>
                  <a:gd name="T60" fmla="*/ 111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9 h 282"/>
                  <a:gd name="T84" fmla="*/ 0 w 364"/>
                  <a:gd name="T85" fmla="*/ 110 h 282"/>
                  <a:gd name="T86" fmla="*/ 0 w 364"/>
                  <a:gd name="T87" fmla="*/ 110 h 282"/>
                  <a:gd name="T88" fmla="*/ 0 w 364"/>
                  <a:gd name="T89" fmla="*/ 111 h 282"/>
                  <a:gd name="T90" fmla="*/ 0 w 364"/>
                  <a:gd name="T91" fmla="*/ 111 h 282"/>
                  <a:gd name="T92" fmla="*/ 0 w 364"/>
                  <a:gd name="T93" fmla="*/ 111 h 282"/>
                  <a:gd name="T94" fmla="*/ 0 w 364"/>
                  <a:gd name="T95" fmla="*/ 112 h 282"/>
                  <a:gd name="T96" fmla="*/ 1 w 364"/>
                  <a:gd name="T97" fmla="*/ 112 h 282"/>
                  <a:gd name="T98" fmla="*/ 1 w 364"/>
                  <a:gd name="T99" fmla="*/ 112 h 282"/>
                  <a:gd name="T100" fmla="*/ 1 w 364"/>
                  <a:gd name="T101" fmla="*/ 112 h 282"/>
                  <a:gd name="T102" fmla="*/ 2 w 364"/>
                  <a:gd name="T103" fmla="*/ 112 h 282"/>
                  <a:gd name="T104" fmla="*/ 2 w 364"/>
                  <a:gd name="T105" fmla="*/ 112 h 282"/>
                  <a:gd name="T106" fmla="*/ 2 w 364"/>
                  <a:gd name="T107" fmla="*/ 112 h 282"/>
                  <a:gd name="T108" fmla="*/ 2 w 364"/>
                  <a:gd name="T109" fmla="*/ 113 h 282"/>
                  <a:gd name="T110" fmla="*/ 5 w 364"/>
                  <a:gd name="T111" fmla="*/ 113 h 282"/>
                  <a:gd name="T112" fmla="*/ 7 w 364"/>
                  <a:gd name="T113" fmla="*/ 109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5632" name="Group 1239">
              <a:extLst>
                <a:ext uri="{FF2B5EF4-FFF2-40B4-BE49-F238E27FC236}">
                  <a16:creationId xmlns:a16="http://schemas.microsoft.com/office/drawing/2014/main" id="{FA2EFE65-AA93-4FFB-98FD-A7E6A3B45CAC}"/>
                </a:ext>
              </a:extLst>
            </p:cNvPr>
            <p:cNvGrpSpPr>
              <a:grpSpLocks/>
            </p:cNvGrpSpPr>
            <p:nvPr/>
          </p:nvGrpSpPr>
          <p:grpSpPr bwMode="auto">
            <a:xfrm>
              <a:off x="1056" y="1613"/>
              <a:ext cx="214" cy="259"/>
              <a:chOff x="4320" y="1728"/>
              <a:chExt cx="384" cy="384"/>
            </a:xfrm>
          </p:grpSpPr>
          <p:sp>
            <p:nvSpPr>
              <p:cNvPr id="71896" name="Freeform 1240">
                <a:extLst>
                  <a:ext uri="{FF2B5EF4-FFF2-40B4-BE49-F238E27FC236}">
                    <a16:creationId xmlns:a16="http://schemas.microsoft.com/office/drawing/2014/main" id="{30902FA0-C940-49AA-9EAD-F18071ACEAD3}"/>
                  </a:ext>
                </a:extLst>
              </p:cNvPr>
              <p:cNvSpPr>
                <a:spLocks/>
              </p:cNvSpPr>
              <p:nvPr/>
            </p:nvSpPr>
            <p:spPr bwMode="auto">
              <a:xfrm>
                <a:off x="4322" y="1950"/>
                <a:ext cx="316" cy="43"/>
              </a:xfrm>
              <a:custGeom>
                <a:avLst/>
                <a:gdLst>
                  <a:gd name="T0" fmla="*/ 274 w 566"/>
                  <a:gd name="T1" fmla="*/ 0 h 73"/>
                  <a:gd name="T2" fmla="*/ 315 w 566"/>
                  <a:gd name="T3" fmla="*/ 42 h 73"/>
                  <a:gd name="T4" fmla="*/ 0 w 566"/>
                  <a:gd name="T5" fmla="*/ 42 h 73"/>
                  <a:gd name="T6" fmla="*/ 42 w 566"/>
                  <a:gd name="T7" fmla="*/ 0 h 73"/>
                  <a:gd name="T8" fmla="*/ 274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97" name="Freeform 1241">
                <a:extLst>
                  <a:ext uri="{FF2B5EF4-FFF2-40B4-BE49-F238E27FC236}">
                    <a16:creationId xmlns:a16="http://schemas.microsoft.com/office/drawing/2014/main" id="{34988A34-A658-4EDB-B779-650946B626CF}"/>
                  </a:ext>
                </a:extLst>
              </p:cNvPr>
              <p:cNvSpPr>
                <a:spLocks/>
              </p:cNvSpPr>
              <p:nvPr/>
            </p:nvSpPr>
            <p:spPr bwMode="auto">
              <a:xfrm>
                <a:off x="4403" y="1941"/>
                <a:ext cx="151" cy="30"/>
              </a:xfrm>
              <a:custGeom>
                <a:avLst/>
                <a:gdLst>
                  <a:gd name="T0" fmla="*/ 150 w 269"/>
                  <a:gd name="T1" fmla="*/ 13 h 50"/>
                  <a:gd name="T2" fmla="*/ 148 w 269"/>
                  <a:gd name="T3" fmla="*/ 11 h 50"/>
                  <a:gd name="T4" fmla="*/ 144 w 269"/>
                  <a:gd name="T5" fmla="*/ 8 h 50"/>
                  <a:gd name="T6" fmla="*/ 137 w 269"/>
                  <a:gd name="T7" fmla="*/ 7 h 50"/>
                  <a:gd name="T8" fmla="*/ 129 w 269"/>
                  <a:gd name="T9" fmla="*/ 4 h 50"/>
                  <a:gd name="T10" fmla="*/ 118 w 269"/>
                  <a:gd name="T11" fmla="*/ 3 h 50"/>
                  <a:gd name="T12" fmla="*/ 107 w 269"/>
                  <a:gd name="T13" fmla="*/ 1 h 50"/>
                  <a:gd name="T14" fmla="*/ 95 w 269"/>
                  <a:gd name="T15" fmla="*/ 1 h 50"/>
                  <a:gd name="T16" fmla="*/ 82 w 269"/>
                  <a:gd name="T17" fmla="*/ 0 h 50"/>
                  <a:gd name="T18" fmla="*/ 68 w 269"/>
                  <a:gd name="T19" fmla="*/ 0 h 50"/>
                  <a:gd name="T20" fmla="*/ 56 w 269"/>
                  <a:gd name="T21" fmla="*/ 1 h 50"/>
                  <a:gd name="T22" fmla="*/ 43 w 269"/>
                  <a:gd name="T23" fmla="*/ 1 h 50"/>
                  <a:gd name="T24" fmla="*/ 32 w 269"/>
                  <a:gd name="T25" fmla="*/ 3 h 50"/>
                  <a:gd name="T26" fmla="*/ 22 w 269"/>
                  <a:gd name="T27" fmla="*/ 4 h 50"/>
                  <a:gd name="T28" fmla="*/ 13 w 269"/>
                  <a:gd name="T29" fmla="*/ 7 h 50"/>
                  <a:gd name="T30" fmla="*/ 7 w 269"/>
                  <a:gd name="T31" fmla="*/ 8 h 50"/>
                  <a:gd name="T32" fmla="*/ 3 w 269"/>
                  <a:gd name="T33" fmla="*/ 11 h 50"/>
                  <a:gd name="T34" fmla="*/ 1 w 269"/>
                  <a:gd name="T35" fmla="*/ 13 h 50"/>
                  <a:gd name="T36" fmla="*/ 1 w 269"/>
                  <a:gd name="T37" fmla="*/ 16 h 50"/>
                  <a:gd name="T38" fmla="*/ 3 w 269"/>
                  <a:gd name="T39" fmla="*/ 19 h 50"/>
                  <a:gd name="T40" fmla="*/ 7 w 269"/>
                  <a:gd name="T41" fmla="*/ 21 h 50"/>
                  <a:gd name="T42" fmla="*/ 13 w 269"/>
                  <a:gd name="T43" fmla="*/ 23 h 50"/>
                  <a:gd name="T44" fmla="*/ 22 w 269"/>
                  <a:gd name="T45" fmla="*/ 25 h 50"/>
                  <a:gd name="T46" fmla="*/ 32 w 269"/>
                  <a:gd name="T47" fmla="*/ 26 h 50"/>
                  <a:gd name="T48" fmla="*/ 43 w 269"/>
                  <a:gd name="T49" fmla="*/ 28 h 50"/>
                  <a:gd name="T50" fmla="*/ 56 w 269"/>
                  <a:gd name="T51" fmla="*/ 29 h 50"/>
                  <a:gd name="T52" fmla="*/ 68 w 269"/>
                  <a:gd name="T53" fmla="*/ 29 h 50"/>
                  <a:gd name="T54" fmla="*/ 82 w 269"/>
                  <a:gd name="T55" fmla="*/ 29 h 50"/>
                  <a:gd name="T56" fmla="*/ 95 w 269"/>
                  <a:gd name="T57" fmla="*/ 29 h 50"/>
                  <a:gd name="T58" fmla="*/ 107 w 269"/>
                  <a:gd name="T59" fmla="*/ 28 h 50"/>
                  <a:gd name="T60" fmla="*/ 118 w 269"/>
                  <a:gd name="T61" fmla="*/ 26 h 50"/>
                  <a:gd name="T62" fmla="*/ 129 w 269"/>
                  <a:gd name="T63" fmla="*/ 25 h 50"/>
                  <a:gd name="T64" fmla="*/ 137 w 269"/>
                  <a:gd name="T65" fmla="*/ 23 h 50"/>
                  <a:gd name="T66" fmla="*/ 144 w 269"/>
                  <a:gd name="T67" fmla="*/ 21 h 50"/>
                  <a:gd name="T68" fmla="*/ 148 w 269"/>
                  <a:gd name="T69" fmla="*/ 19 h 50"/>
                  <a:gd name="T70" fmla="*/ 150 w 269"/>
                  <a:gd name="T71" fmla="*/ 1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98" name="Freeform 1242">
                <a:extLst>
                  <a:ext uri="{FF2B5EF4-FFF2-40B4-BE49-F238E27FC236}">
                    <a16:creationId xmlns:a16="http://schemas.microsoft.com/office/drawing/2014/main" id="{EFB7734E-CB64-4268-88B1-E7286C0A4782}"/>
                  </a:ext>
                </a:extLst>
              </p:cNvPr>
              <p:cNvSpPr>
                <a:spLocks/>
              </p:cNvSpPr>
              <p:nvPr/>
            </p:nvSpPr>
            <p:spPr bwMode="auto">
              <a:xfrm>
                <a:off x="4403" y="1956"/>
                <a:ext cx="151" cy="22"/>
              </a:xfrm>
              <a:custGeom>
                <a:avLst/>
                <a:gdLst>
                  <a:gd name="T0" fmla="*/ 150 w 269"/>
                  <a:gd name="T1" fmla="*/ 8 h 37"/>
                  <a:gd name="T2" fmla="*/ 148 w 269"/>
                  <a:gd name="T3" fmla="*/ 11 h 37"/>
                  <a:gd name="T4" fmla="*/ 144 w 269"/>
                  <a:gd name="T5" fmla="*/ 13 h 37"/>
                  <a:gd name="T6" fmla="*/ 137 w 269"/>
                  <a:gd name="T7" fmla="*/ 15 h 37"/>
                  <a:gd name="T8" fmla="*/ 129 w 269"/>
                  <a:gd name="T9" fmla="*/ 17 h 37"/>
                  <a:gd name="T10" fmla="*/ 118 w 269"/>
                  <a:gd name="T11" fmla="*/ 19 h 37"/>
                  <a:gd name="T12" fmla="*/ 107 w 269"/>
                  <a:gd name="T13" fmla="*/ 20 h 37"/>
                  <a:gd name="T14" fmla="*/ 95 w 269"/>
                  <a:gd name="T15" fmla="*/ 21 h 37"/>
                  <a:gd name="T16" fmla="*/ 82 w 269"/>
                  <a:gd name="T17" fmla="*/ 21 h 37"/>
                  <a:gd name="T18" fmla="*/ 68 w 269"/>
                  <a:gd name="T19" fmla="*/ 21 h 37"/>
                  <a:gd name="T20" fmla="*/ 56 w 269"/>
                  <a:gd name="T21" fmla="*/ 21 h 37"/>
                  <a:gd name="T22" fmla="*/ 43 w 269"/>
                  <a:gd name="T23" fmla="*/ 20 h 37"/>
                  <a:gd name="T24" fmla="*/ 32 w 269"/>
                  <a:gd name="T25" fmla="*/ 19 h 37"/>
                  <a:gd name="T26" fmla="*/ 22 w 269"/>
                  <a:gd name="T27" fmla="*/ 17 h 37"/>
                  <a:gd name="T28" fmla="*/ 13 w 269"/>
                  <a:gd name="T29" fmla="*/ 15 h 37"/>
                  <a:gd name="T30" fmla="*/ 7 w 269"/>
                  <a:gd name="T31" fmla="*/ 13 h 37"/>
                  <a:gd name="T32" fmla="*/ 3 w 269"/>
                  <a:gd name="T33" fmla="*/ 11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10 h 37"/>
                  <a:gd name="T46" fmla="*/ 27 w 269"/>
                  <a:gd name="T47" fmla="*/ 11 h 37"/>
                  <a:gd name="T48" fmla="*/ 38 w 269"/>
                  <a:gd name="T49" fmla="*/ 12 h 37"/>
                  <a:gd name="T50" fmla="*/ 49 w 269"/>
                  <a:gd name="T51" fmla="*/ 14 h 37"/>
                  <a:gd name="T52" fmla="*/ 62 w 269"/>
                  <a:gd name="T53" fmla="*/ 14 h 37"/>
                  <a:gd name="T54" fmla="*/ 75 w 269"/>
                  <a:gd name="T55" fmla="*/ 14 h 37"/>
                  <a:gd name="T56" fmla="*/ 88 w 269"/>
                  <a:gd name="T57" fmla="*/ 14 h 37"/>
                  <a:gd name="T58" fmla="*/ 101 w 269"/>
                  <a:gd name="T59" fmla="*/ 14 h 37"/>
                  <a:gd name="T60" fmla="*/ 113 w 269"/>
                  <a:gd name="T61" fmla="*/ 12 h 37"/>
                  <a:gd name="T62" fmla="*/ 123 w 269"/>
                  <a:gd name="T63" fmla="*/ 11 h 37"/>
                  <a:gd name="T64" fmla="*/ 133 w 269"/>
                  <a:gd name="T65" fmla="*/ 10 h 37"/>
                  <a:gd name="T66" fmla="*/ 140 w 269"/>
                  <a:gd name="T67" fmla="*/ 7 h 37"/>
                  <a:gd name="T68" fmla="*/ 146 w 269"/>
                  <a:gd name="T69" fmla="*/ 5 h 37"/>
                  <a:gd name="T70" fmla="*/ 149 w 269"/>
                  <a:gd name="T71" fmla="*/ 3 h 37"/>
                  <a:gd name="T72" fmla="*/ 150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899" name="Freeform 1243">
                <a:extLst>
                  <a:ext uri="{FF2B5EF4-FFF2-40B4-BE49-F238E27FC236}">
                    <a16:creationId xmlns:a16="http://schemas.microsoft.com/office/drawing/2014/main" id="{17A0DEF0-7376-4287-A508-BBADB6A9D61E}"/>
                  </a:ext>
                </a:extLst>
              </p:cNvPr>
              <p:cNvSpPr>
                <a:spLocks/>
              </p:cNvSpPr>
              <p:nvPr/>
            </p:nvSpPr>
            <p:spPr bwMode="auto">
              <a:xfrm>
                <a:off x="4320" y="1992"/>
                <a:ext cx="318" cy="101"/>
              </a:xfrm>
              <a:custGeom>
                <a:avLst/>
                <a:gdLst>
                  <a:gd name="T0" fmla="*/ 0 w 568"/>
                  <a:gd name="T1" fmla="*/ 100 h 168"/>
                  <a:gd name="T2" fmla="*/ 317 w 568"/>
                  <a:gd name="T3" fmla="*/ 100 h 168"/>
                  <a:gd name="T4" fmla="*/ 317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0" name="Freeform 1244">
                <a:extLst>
                  <a:ext uri="{FF2B5EF4-FFF2-40B4-BE49-F238E27FC236}">
                    <a16:creationId xmlns:a16="http://schemas.microsoft.com/office/drawing/2014/main" id="{8CB3AB24-1B52-458D-B42E-2A348AAACA40}"/>
                  </a:ext>
                </a:extLst>
              </p:cNvPr>
              <p:cNvSpPr>
                <a:spLocks/>
              </p:cNvSpPr>
              <p:nvPr/>
            </p:nvSpPr>
            <p:spPr bwMode="auto">
              <a:xfrm>
                <a:off x="4370" y="1944"/>
                <a:ext cx="208" cy="16"/>
              </a:xfrm>
              <a:custGeom>
                <a:avLst/>
                <a:gdLst>
                  <a:gd name="T0" fmla="*/ 0 w 373"/>
                  <a:gd name="T1" fmla="*/ 15 h 29"/>
                  <a:gd name="T2" fmla="*/ 0 w 373"/>
                  <a:gd name="T3" fmla="*/ 0 h 29"/>
                  <a:gd name="T4" fmla="*/ 207 w 373"/>
                  <a:gd name="T5" fmla="*/ 0 h 29"/>
                  <a:gd name="T6" fmla="*/ 207 w 373"/>
                  <a:gd name="T7" fmla="*/ 15 h 29"/>
                  <a:gd name="T8" fmla="*/ 0 w 373"/>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1" name="Freeform 1245">
                <a:extLst>
                  <a:ext uri="{FF2B5EF4-FFF2-40B4-BE49-F238E27FC236}">
                    <a16:creationId xmlns:a16="http://schemas.microsoft.com/office/drawing/2014/main" id="{58264FAD-3340-48E3-ACF8-42E3465B45EE}"/>
                  </a:ext>
                </a:extLst>
              </p:cNvPr>
              <p:cNvSpPr>
                <a:spLocks/>
              </p:cNvSpPr>
              <p:nvPr/>
            </p:nvSpPr>
            <p:spPr bwMode="auto">
              <a:xfrm>
                <a:off x="4320" y="1990"/>
                <a:ext cx="318" cy="36"/>
              </a:xfrm>
              <a:custGeom>
                <a:avLst/>
                <a:gdLst>
                  <a:gd name="T0" fmla="*/ 118 w 568"/>
                  <a:gd name="T1" fmla="*/ 0 h 59"/>
                  <a:gd name="T2" fmla="*/ 0 w 568"/>
                  <a:gd name="T3" fmla="*/ 0 h 59"/>
                  <a:gd name="T4" fmla="*/ 0 w 568"/>
                  <a:gd name="T5" fmla="*/ 35 h 59"/>
                  <a:gd name="T6" fmla="*/ 317 w 568"/>
                  <a:gd name="T7" fmla="*/ 35 h 59"/>
                  <a:gd name="T8" fmla="*/ 317 w 568"/>
                  <a:gd name="T9" fmla="*/ 1 h 59"/>
                  <a:gd name="T10" fmla="*/ 199 w 568"/>
                  <a:gd name="T11" fmla="*/ 1 h 59"/>
                  <a:gd name="T12" fmla="*/ 118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2" name="Freeform 1246">
                <a:extLst>
                  <a:ext uri="{FF2B5EF4-FFF2-40B4-BE49-F238E27FC236}">
                    <a16:creationId xmlns:a16="http://schemas.microsoft.com/office/drawing/2014/main" id="{7E21D702-FC07-4DBF-9E4D-0A6E7656C79C}"/>
                  </a:ext>
                </a:extLst>
              </p:cNvPr>
              <p:cNvSpPr>
                <a:spLocks/>
              </p:cNvSpPr>
              <p:nvPr/>
            </p:nvSpPr>
            <p:spPr bwMode="auto">
              <a:xfrm>
                <a:off x="4403" y="2002"/>
                <a:ext cx="27"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8 w 47"/>
                  <a:gd name="T37" fmla="*/ 0 h 30"/>
                  <a:gd name="T38" fmla="*/ 20 w 47"/>
                  <a:gd name="T39" fmla="*/ 0 h 30"/>
                  <a:gd name="T40" fmla="*/ 21 w 47"/>
                  <a:gd name="T41" fmla="*/ 1 h 30"/>
                  <a:gd name="T42" fmla="*/ 22 w 47"/>
                  <a:gd name="T43" fmla="*/ 1 h 30"/>
                  <a:gd name="T44" fmla="*/ 24 w 47"/>
                  <a:gd name="T45" fmla="*/ 2 h 30"/>
                  <a:gd name="T46" fmla="*/ 24 w 47"/>
                  <a:gd name="T47" fmla="*/ 3 h 30"/>
                  <a:gd name="T48" fmla="*/ 25 w 47"/>
                  <a:gd name="T49" fmla="*/ 4 h 30"/>
                  <a:gd name="T50" fmla="*/ 26 w 47"/>
                  <a:gd name="T51" fmla="*/ 6 h 30"/>
                  <a:gd name="T52" fmla="*/ 26 w 47"/>
                  <a:gd name="T53" fmla="*/ 7 h 30"/>
                  <a:gd name="T54" fmla="*/ 26 w 47"/>
                  <a:gd name="T55" fmla="*/ 8 h 30"/>
                  <a:gd name="T56" fmla="*/ 26 w 47"/>
                  <a:gd name="T57" fmla="*/ 10 h 30"/>
                  <a:gd name="T58" fmla="*/ 26 w 47"/>
                  <a:gd name="T59" fmla="*/ 12 h 30"/>
                  <a:gd name="T60" fmla="*/ 25 w 47"/>
                  <a:gd name="T61" fmla="*/ 13 h 30"/>
                  <a:gd name="T62" fmla="*/ 24 w 47"/>
                  <a:gd name="T63" fmla="*/ 14 h 30"/>
                  <a:gd name="T64" fmla="*/ 24 w 47"/>
                  <a:gd name="T65" fmla="*/ 16 h 30"/>
                  <a:gd name="T66" fmla="*/ 22 w 47"/>
                  <a:gd name="T67" fmla="*/ 16 h 30"/>
                  <a:gd name="T68" fmla="*/ 21 w 47"/>
                  <a:gd name="T69" fmla="*/ 17 h 30"/>
                  <a:gd name="T70" fmla="*/ 20 w 47"/>
                  <a:gd name="T71" fmla="*/ 17 h 30"/>
                  <a:gd name="T72" fmla="*/ 18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3" name="Freeform 1247">
                <a:extLst>
                  <a:ext uri="{FF2B5EF4-FFF2-40B4-BE49-F238E27FC236}">
                    <a16:creationId xmlns:a16="http://schemas.microsoft.com/office/drawing/2014/main" id="{00DEE2E8-105B-44D7-9817-4351BEE38C9E}"/>
                  </a:ext>
                </a:extLst>
              </p:cNvPr>
              <p:cNvSpPr>
                <a:spLocks/>
              </p:cNvSpPr>
              <p:nvPr/>
            </p:nvSpPr>
            <p:spPr bwMode="auto">
              <a:xfrm>
                <a:off x="4521" y="1993"/>
                <a:ext cx="2" cy="95"/>
              </a:xfrm>
              <a:custGeom>
                <a:avLst/>
                <a:gdLst>
                  <a:gd name="T0" fmla="*/ 0 w 5"/>
                  <a:gd name="T1" fmla="*/ 0 h 162"/>
                  <a:gd name="T2" fmla="*/ 2 w 5"/>
                  <a:gd name="T3" fmla="*/ 32 h 162"/>
                  <a:gd name="T4" fmla="*/ 0 w 5"/>
                  <a:gd name="T5" fmla="*/ 32 h 162"/>
                  <a:gd name="T6" fmla="*/ 0 w 5"/>
                  <a:gd name="T7" fmla="*/ 94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4" name="Freeform 1248">
                <a:extLst>
                  <a:ext uri="{FF2B5EF4-FFF2-40B4-BE49-F238E27FC236}">
                    <a16:creationId xmlns:a16="http://schemas.microsoft.com/office/drawing/2014/main" id="{8860D57E-B352-4F27-BEC2-E26671E1BCB9}"/>
                  </a:ext>
                </a:extLst>
              </p:cNvPr>
              <p:cNvSpPr>
                <a:spLocks/>
              </p:cNvSpPr>
              <p:nvPr/>
            </p:nvSpPr>
            <p:spPr bwMode="auto">
              <a:xfrm>
                <a:off x="4343" y="2051"/>
                <a:ext cx="361" cy="52"/>
              </a:xfrm>
              <a:custGeom>
                <a:avLst/>
                <a:gdLst>
                  <a:gd name="T0" fmla="*/ 0 w 646"/>
                  <a:gd name="T1" fmla="*/ 51 h 87"/>
                  <a:gd name="T2" fmla="*/ 360 w 646"/>
                  <a:gd name="T3" fmla="*/ 51 h 87"/>
                  <a:gd name="T4" fmla="*/ 341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5" name="Freeform 1249">
                <a:extLst>
                  <a:ext uri="{FF2B5EF4-FFF2-40B4-BE49-F238E27FC236}">
                    <a16:creationId xmlns:a16="http://schemas.microsoft.com/office/drawing/2014/main" id="{EC233B66-DC33-4ECA-8A5F-772A476D9636}"/>
                  </a:ext>
                </a:extLst>
              </p:cNvPr>
              <p:cNvSpPr>
                <a:spLocks/>
              </p:cNvSpPr>
              <p:nvPr/>
            </p:nvSpPr>
            <p:spPr bwMode="auto">
              <a:xfrm>
                <a:off x="4343" y="2102"/>
                <a:ext cx="361" cy="10"/>
              </a:xfrm>
              <a:custGeom>
                <a:avLst/>
                <a:gdLst>
                  <a:gd name="T0" fmla="*/ 0 w 646"/>
                  <a:gd name="T1" fmla="*/ 9 h 17"/>
                  <a:gd name="T2" fmla="*/ 0 w 646"/>
                  <a:gd name="T3" fmla="*/ 0 h 17"/>
                  <a:gd name="T4" fmla="*/ 360 w 646"/>
                  <a:gd name="T5" fmla="*/ 0 h 17"/>
                  <a:gd name="T6" fmla="*/ 360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6" name="Freeform 1250">
                <a:extLst>
                  <a:ext uri="{FF2B5EF4-FFF2-40B4-BE49-F238E27FC236}">
                    <a16:creationId xmlns:a16="http://schemas.microsoft.com/office/drawing/2014/main" id="{23AD0952-3ADA-40EC-B516-BC15A6F8ADD8}"/>
                  </a:ext>
                </a:extLst>
              </p:cNvPr>
              <p:cNvSpPr>
                <a:spLocks/>
              </p:cNvSpPr>
              <p:nvPr/>
            </p:nvSpPr>
            <p:spPr bwMode="auto">
              <a:xfrm>
                <a:off x="4361" y="2059"/>
                <a:ext cx="323" cy="37"/>
              </a:xfrm>
              <a:custGeom>
                <a:avLst/>
                <a:gdLst>
                  <a:gd name="T0" fmla="*/ 0 w 578"/>
                  <a:gd name="T1" fmla="*/ 36 h 63"/>
                  <a:gd name="T2" fmla="*/ 322 w 578"/>
                  <a:gd name="T3" fmla="*/ 36 h 63"/>
                  <a:gd name="T4" fmla="*/ 311 w 578"/>
                  <a:gd name="T5" fmla="*/ 0 h 63"/>
                  <a:gd name="T6" fmla="*/ 14 w 578"/>
                  <a:gd name="T7" fmla="*/ 0 h 63"/>
                  <a:gd name="T8" fmla="*/ 0 w 578"/>
                  <a:gd name="T9" fmla="*/ 3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7" name="Freeform 1251">
                <a:extLst>
                  <a:ext uri="{FF2B5EF4-FFF2-40B4-BE49-F238E27FC236}">
                    <a16:creationId xmlns:a16="http://schemas.microsoft.com/office/drawing/2014/main" id="{812F44C7-282D-49AE-8B0E-A3F4B146285F}"/>
                  </a:ext>
                </a:extLst>
              </p:cNvPr>
              <p:cNvSpPr>
                <a:spLocks/>
              </p:cNvSpPr>
              <p:nvPr/>
            </p:nvSpPr>
            <p:spPr bwMode="auto">
              <a:xfrm>
                <a:off x="4345" y="1728"/>
                <a:ext cx="262" cy="216"/>
              </a:xfrm>
              <a:custGeom>
                <a:avLst/>
                <a:gdLst>
                  <a:gd name="T0" fmla="*/ 261 w 467"/>
                  <a:gd name="T1" fmla="*/ 212 h 366"/>
                  <a:gd name="T2" fmla="*/ 261 w 467"/>
                  <a:gd name="T3" fmla="*/ 212 h 366"/>
                  <a:gd name="T4" fmla="*/ 261 w 467"/>
                  <a:gd name="T5" fmla="*/ 213 h 366"/>
                  <a:gd name="T6" fmla="*/ 261 w 467"/>
                  <a:gd name="T7" fmla="*/ 214 h 366"/>
                  <a:gd name="T8" fmla="*/ 260 w 467"/>
                  <a:gd name="T9" fmla="*/ 214 h 366"/>
                  <a:gd name="T10" fmla="*/ 260 w 467"/>
                  <a:gd name="T11" fmla="*/ 215 h 366"/>
                  <a:gd name="T12" fmla="*/ 259 w 467"/>
                  <a:gd name="T13" fmla="*/ 215 h 366"/>
                  <a:gd name="T14" fmla="*/ 258 w 467"/>
                  <a:gd name="T15" fmla="*/ 215 h 366"/>
                  <a:gd name="T16" fmla="*/ 258 w 467"/>
                  <a:gd name="T17" fmla="*/ 215 h 366"/>
                  <a:gd name="T18" fmla="*/ 3 w 467"/>
                  <a:gd name="T19" fmla="*/ 215 h 366"/>
                  <a:gd name="T20" fmla="*/ 3 w 467"/>
                  <a:gd name="T21" fmla="*/ 215 h 366"/>
                  <a:gd name="T22" fmla="*/ 2 w 467"/>
                  <a:gd name="T23" fmla="*/ 215 h 366"/>
                  <a:gd name="T24" fmla="*/ 2 w 467"/>
                  <a:gd name="T25" fmla="*/ 215 h 366"/>
                  <a:gd name="T26" fmla="*/ 1 w 467"/>
                  <a:gd name="T27" fmla="*/ 214 h 366"/>
                  <a:gd name="T28" fmla="*/ 1 w 467"/>
                  <a:gd name="T29" fmla="*/ 214 h 366"/>
                  <a:gd name="T30" fmla="*/ 0 w 467"/>
                  <a:gd name="T31" fmla="*/ 212 h 366"/>
                  <a:gd name="T32" fmla="*/ 0 w 467"/>
                  <a:gd name="T33" fmla="*/ 212 h 366"/>
                  <a:gd name="T34" fmla="*/ 0 w 467"/>
                  <a:gd name="T35" fmla="*/ 211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8 w 467"/>
                  <a:gd name="T55" fmla="*/ 0 h 366"/>
                  <a:gd name="T56" fmla="*/ 258 w 467"/>
                  <a:gd name="T57" fmla="*/ 0 h 366"/>
                  <a:gd name="T58" fmla="*/ 259 w 467"/>
                  <a:gd name="T59" fmla="*/ 0 h 366"/>
                  <a:gd name="T60" fmla="*/ 260 w 467"/>
                  <a:gd name="T61" fmla="*/ 1 h 366"/>
                  <a:gd name="T62" fmla="*/ 260 w 467"/>
                  <a:gd name="T63" fmla="*/ 1 h 366"/>
                  <a:gd name="T64" fmla="*/ 260 w 467"/>
                  <a:gd name="T65" fmla="*/ 2 h 366"/>
                  <a:gd name="T66" fmla="*/ 261 w 467"/>
                  <a:gd name="T67" fmla="*/ 2 h 366"/>
                  <a:gd name="T68" fmla="*/ 261 w 467"/>
                  <a:gd name="T69" fmla="*/ 3 h 366"/>
                  <a:gd name="T70" fmla="*/ 261 w 467"/>
                  <a:gd name="T71" fmla="*/ 4 h 366"/>
                  <a:gd name="T72" fmla="*/ 261 w 467"/>
                  <a:gd name="T73" fmla="*/ 211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8" name="Freeform 1252">
                <a:extLst>
                  <a:ext uri="{FF2B5EF4-FFF2-40B4-BE49-F238E27FC236}">
                    <a16:creationId xmlns:a16="http://schemas.microsoft.com/office/drawing/2014/main" id="{755F980C-CCBD-4CE0-B22E-E0B6FD6010F0}"/>
                  </a:ext>
                </a:extLst>
              </p:cNvPr>
              <p:cNvSpPr>
                <a:spLocks/>
              </p:cNvSpPr>
              <p:nvPr/>
            </p:nvSpPr>
            <p:spPr bwMode="auto">
              <a:xfrm>
                <a:off x="4539" y="2014"/>
                <a:ext cx="79" cy="0"/>
              </a:xfrm>
              <a:custGeom>
                <a:avLst/>
                <a:gdLst>
                  <a:gd name="T0" fmla="*/ 0 w 142"/>
                  <a:gd name="T1" fmla="*/ 0 h 1"/>
                  <a:gd name="T2" fmla="*/ 78 w 142"/>
                  <a:gd name="T3" fmla="*/ 0 h 1"/>
                  <a:gd name="T4" fmla="*/ 78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09" name="Rectangle 1253">
                <a:extLst>
                  <a:ext uri="{FF2B5EF4-FFF2-40B4-BE49-F238E27FC236}">
                    <a16:creationId xmlns:a16="http://schemas.microsoft.com/office/drawing/2014/main" id="{A0004E48-73C6-42C3-8125-C7ACD61DE0C2}"/>
                  </a:ext>
                </a:extLst>
              </p:cNvPr>
              <p:cNvSpPr>
                <a:spLocks noChangeArrowheads="1"/>
              </p:cNvSpPr>
              <p:nvPr/>
            </p:nvSpPr>
            <p:spPr bwMode="auto">
              <a:xfrm>
                <a:off x="4376" y="1758"/>
                <a:ext cx="201" cy="159"/>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1910" name="Freeform 1254">
                <a:extLst>
                  <a:ext uri="{FF2B5EF4-FFF2-40B4-BE49-F238E27FC236}">
                    <a16:creationId xmlns:a16="http://schemas.microsoft.com/office/drawing/2014/main" id="{89A1BA46-2CDA-45A1-B300-F5C1B8A84EF2}"/>
                  </a:ext>
                </a:extLst>
              </p:cNvPr>
              <p:cNvSpPr>
                <a:spLocks/>
              </p:cNvSpPr>
              <p:nvPr/>
            </p:nvSpPr>
            <p:spPr bwMode="auto">
              <a:xfrm>
                <a:off x="4385" y="1758"/>
                <a:ext cx="194" cy="162"/>
              </a:xfrm>
              <a:custGeom>
                <a:avLst/>
                <a:gdLst>
                  <a:gd name="T0" fmla="*/ 4 w 346"/>
                  <a:gd name="T1" fmla="*/ 157 h 274"/>
                  <a:gd name="T2" fmla="*/ 187 w 346"/>
                  <a:gd name="T3" fmla="*/ 157 h 274"/>
                  <a:gd name="T4" fmla="*/ 187 w 346"/>
                  <a:gd name="T5" fmla="*/ 157 h 274"/>
                  <a:gd name="T6" fmla="*/ 188 w 346"/>
                  <a:gd name="T7" fmla="*/ 157 h 274"/>
                  <a:gd name="T8" fmla="*/ 189 w 346"/>
                  <a:gd name="T9" fmla="*/ 157 h 274"/>
                  <a:gd name="T10" fmla="*/ 189 w 346"/>
                  <a:gd name="T11" fmla="*/ 156 h 274"/>
                  <a:gd name="T12" fmla="*/ 190 w 346"/>
                  <a:gd name="T13" fmla="*/ 156 h 274"/>
                  <a:gd name="T14" fmla="*/ 190 w 346"/>
                  <a:gd name="T15" fmla="*/ 155 h 274"/>
                  <a:gd name="T16" fmla="*/ 190 w 346"/>
                  <a:gd name="T17" fmla="*/ 154 h 274"/>
                  <a:gd name="T18" fmla="*/ 190 w 346"/>
                  <a:gd name="T19" fmla="*/ 154 h 274"/>
                  <a:gd name="T20" fmla="*/ 190 w 346"/>
                  <a:gd name="T21" fmla="*/ 5 h 274"/>
                  <a:gd name="T22" fmla="*/ 190 w 346"/>
                  <a:gd name="T23" fmla="*/ 5 h 274"/>
                  <a:gd name="T24" fmla="*/ 190 w 346"/>
                  <a:gd name="T25" fmla="*/ 4 h 274"/>
                  <a:gd name="T26" fmla="*/ 189 w 346"/>
                  <a:gd name="T27" fmla="*/ 4 h 274"/>
                  <a:gd name="T28" fmla="*/ 192 w 346"/>
                  <a:gd name="T29" fmla="*/ 0 h 274"/>
                  <a:gd name="T30" fmla="*/ 193 w 346"/>
                  <a:gd name="T31" fmla="*/ 0 h 274"/>
                  <a:gd name="T32" fmla="*/ 193 w 346"/>
                  <a:gd name="T33" fmla="*/ 1 h 274"/>
                  <a:gd name="T34" fmla="*/ 193 w 346"/>
                  <a:gd name="T35" fmla="*/ 1 h 274"/>
                  <a:gd name="T36" fmla="*/ 193 w 346"/>
                  <a:gd name="T37" fmla="*/ 2 h 274"/>
                  <a:gd name="T38" fmla="*/ 193 w 346"/>
                  <a:gd name="T39" fmla="*/ 3 h 274"/>
                  <a:gd name="T40" fmla="*/ 193 w 346"/>
                  <a:gd name="T41" fmla="*/ 157 h 274"/>
                  <a:gd name="T42" fmla="*/ 193 w 346"/>
                  <a:gd name="T43" fmla="*/ 157 h 274"/>
                  <a:gd name="T44" fmla="*/ 193 w 346"/>
                  <a:gd name="T45" fmla="*/ 158 h 274"/>
                  <a:gd name="T46" fmla="*/ 193 w 346"/>
                  <a:gd name="T47" fmla="*/ 158 h 274"/>
                  <a:gd name="T48" fmla="*/ 193 w 346"/>
                  <a:gd name="T49" fmla="*/ 159 h 274"/>
                  <a:gd name="T50" fmla="*/ 192 w 346"/>
                  <a:gd name="T51" fmla="*/ 159 h 274"/>
                  <a:gd name="T52" fmla="*/ 192 w 346"/>
                  <a:gd name="T53" fmla="*/ 160 h 274"/>
                  <a:gd name="T54" fmla="*/ 191 w 346"/>
                  <a:gd name="T55" fmla="*/ 160 h 274"/>
                  <a:gd name="T56" fmla="*/ 191 w 346"/>
                  <a:gd name="T57" fmla="*/ 161 h 274"/>
                  <a:gd name="T58" fmla="*/ 191 w 346"/>
                  <a:gd name="T59" fmla="*/ 161 h 274"/>
                  <a:gd name="T60" fmla="*/ 190 w 346"/>
                  <a:gd name="T61" fmla="*/ 161 h 274"/>
                  <a:gd name="T62" fmla="*/ 190 w 346"/>
                  <a:gd name="T63" fmla="*/ 161 h 274"/>
                  <a:gd name="T64" fmla="*/ 189 w 346"/>
                  <a:gd name="T65" fmla="*/ 161 h 274"/>
                  <a:gd name="T66" fmla="*/ 0 w 346"/>
                  <a:gd name="T67" fmla="*/ 161 h 274"/>
                  <a:gd name="T68" fmla="*/ 4 w 346"/>
                  <a:gd name="T69" fmla="*/ 15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11" name="Freeform 1255">
                <a:extLst>
                  <a:ext uri="{FF2B5EF4-FFF2-40B4-BE49-F238E27FC236}">
                    <a16:creationId xmlns:a16="http://schemas.microsoft.com/office/drawing/2014/main" id="{FB5DA17E-3E0B-4797-973A-D2E27D0ADDE9}"/>
                  </a:ext>
                </a:extLst>
              </p:cNvPr>
              <p:cNvSpPr>
                <a:spLocks/>
              </p:cNvSpPr>
              <p:nvPr/>
            </p:nvSpPr>
            <p:spPr bwMode="auto">
              <a:xfrm>
                <a:off x="4376" y="1752"/>
                <a:ext cx="203" cy="168"/>
              </a:xfrm>
              <a:custGeom>
                <a:avLst/>
                <a:gdLst>
                  <a:gd name="T0" fmla="*/ 198 w 364"/>
                  <a:gd name="T1" fmla="*/ 0 h 282"/>
                  <a:gd name="T2" fmla="*/ 199 w 364"/>
                  <a:gd name="T3" fmla="*/ 0 h 282"/>
                  <a:gd name="T4" fmla="*/ 199 w 364"/>
                  <a:gd name="T5" fmla="*/ 0 h 282"/>
                  <a:gd name="T6" fmla="*/ 200 w 364"/>
                  <a:gd name="T7" fmla="*/ 0 h 282"/>
                  <a:gd name="T8" fmla="*/ 200 w 364"/>
                  <a:gd name="T9" fmla="*/ 0 h 282"/>
                  <a:gd name="T10" fmla="*/ 200 w 364"/>
                  <a:gd name="T11" fmla="*/ 1 h 282"/>
                  <a:gd name="T12" fmla="*/ 201 w 364"/>
                  <a:gd name="T13" fmla="*/ 1 h 282"/>
                  <a:gd name="T14" fmla="*/ 202 w 364"/>
                  <a:gd name="T15" fmla="*/ 1 h 282"/>
                  <a:gd name="T16" fmla="*/ 202 w 364"/>
                  <a:gd name="T17" fmla="*/ 2 h 282"/>
                  <a:gd name="T18" fmla="*/ 202 w 364"/>
                  <a:gd name="T19" fmla="*/ 3 h 282"/>
                  <a:gd name="T20" fmla="*/ 202 w 364"/>
                  <a:gd name="T21" fmla="*/ 4 h 282"/>
                  <a:gd name="T22" fmla="*/ 202 w 364"/>
                  <a:gd name="T23" fmla="*/ 4 h 282"/>
                  <a:gd name="T24" fmla="*/ 202 w 364"/>
                  <a:gd name="T25" fmla="*/ 163 h 282"/>
                  <a:gd name="T26" fmla="*/ 202 w 364"/>
                  <a:gd name="T27" fmla="*/ 163 h 282"/>
                  <a:gd name="T28" fmla="*/ 202 w 364"/>
                  <a:gd name="T29" fmla="*/ 164 h 282"/>
                  <a:gd name="T30" fmla="*/ 202 w 364"/>
                  <a:gd name="T31" fmla="*/ 164 h 282"/>
                  <a:gd name="T32" fmla="*/ 202 w 364"/>
                  <a:gd name="T33" fmla="*/ 165 h 282"/>
                  <a:gd name="T34" fmla="*/ 201 w 364"/>
                  <a:gd name="T35" fmla="*/ 165 h 282"/>
                  <a:gd name="T36" fmla="*/ 201 w 364"/>
                  <a:gd name="T37" fmla="*/ 166 h 282"/>
                  <a:gd name="T38" fmla="*/ 200 w 364"/>
                  <a:gd name="T39" fmla="*/ 166 h 282"/>
                  <a:gd name="T40" fmla="*/ 200 w 364"/>
                  <a:gd name="T41" fmla="*/ 167 h 282"/>
                  <a:gd name="T42" fmla="*/ 200 w 364"/>
                  <a:gd name="T43" fmla="*/ 167 h 282"/>
                  <a:gd name="T44" fmla="*/ 199 w 364"/>
                  <a:gd name="T45" fmla="*/ 167 h 282"/>
                  <a:gd name="T46" fmla="*/ 199 w 364"/>
                  <a:gd name="T47" fmla="*/ 167 h 282"/>
                  <a:gd name="T48" fmla="*/ 198 w 364"/>
                  <a:gd name="T49" fmla="*/ 167 h 282"/>
                  <a:gd name="T50" fmla="*/ 4 w 364"/>
                  <a:gd name="T51" fmla="*/ 167 h 282"/>
                  <a:gd name="T52" fmla="*/ 4 w 364"/>
                  <a:gd name="T53" fmla="*/ 167 h 282"/>
                  <a:gd name="T54" fmla="*/ 3 w 364"/>
                  <a:gd name="T55" fmla="*/ 167 h 282"/>
                  <a:gd name="T56" fmla="*/ 3 w 364"/>
                  <a:gd name="T57" fmla="*/ 167 h 282"/>
                  <a:gd name="T58" fmla="*/ 2 w 364"/>
                  <a:gd name="T59" fmla="*/ 167 h 282"/>
                  <a:gd name="T60" fmla="*/ 1 w 364"/>
                  <a:gd name="T61" fmla="*/ 167 h 282"/>
                  <a:gd name="T62" fmla="*/ 1 w 364"/>
                  <a:gd name="T63" fmla="*/ 166 h 282"/>
                  <a:gd name="T64" fmla="*/ 1 w 364"/>
                  <a:gd name="T65" fmla="*/ 166 h 282"/>
                  <a:gd name="T66" fmla="*/ 1 w 364"/>
                  <a:gd name="T67" fmla="*/ 165 h 282"/>
                  <a:gd name="T68" fmla="*/ 0 w 364"/>
                  <a:gd name="T69" fmla="*/ 165 h 282"/>
                  <a:gd name="T70" fmla="*/ 0 w 364"/>
                  <a:gd name="T71" fmla="*/ 164 h 282"/>
                  <a:gd name="T72" fmla="*/ 0 w 364"/>
                  <a:gd name="T73" fmla="*/ 164 h 282"/>
                  <a:gd name="T74" fmla="*/ 0 w 364"/>
                  <a:gd name="T75" fmla="*/ 163 h 282"/>
                  <a:gd name="T76" fmla="*/ 0 w 364"/>
                  <a:gd name="T77" fmla="*/ 163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12" name="Freeform 1256">
                <a:extLst>
                  <a:ext uri="{FF2B5EF4-FFF2-40B4-BE49-F238E27FC236}">
                    <a16:creationId xmlns:a16="http://schemas.microsoft.com/office/drawing/2014/main" id="{C23B9391-ED4D-4FB3-BC97-29C8EF97B319}"/>
                  </a:ext>
                </a:extLst>
              </p:cNvPr>
              <p:cNvSpPr>
                <a:spLocks/>
              </p:cNvSpPr>
              <p:nvPr/>
            </p:nvSpPr>
            <p:spPr bwMode="auto">
              <a:xfrm>
                <a:off x="4376" y="1752"/>
                <a:ext cx="203" cy="168"/>
              </a:xfrm>
              <a:custGeom>
                <a:avLst/>
                <a:gdLst>
                  <a:gd name="T0" fmla="*/ 85 w 364"/>
                  <a:gd name="T1" fmla="*/ 167 h 282"/>
                  <a:gd name="T2" fmla="*/ 4 w 364"/>
                  <a:gd name="T3" fmla="*/ 167 h 282"/>
                  <a:gd name="T4" fmla="*/ 4 w 364"/>
                  <a:gd name="T5" fmla="*/ 167 h 282"/>
                  <a:gd name="T6" fmla="*/ 3 w 364"/>
                  <a:gd name="T7" fmla="*/ 167 h 282"/>
                  <a:gd name="T8" fmla="*/ 3 w 364"/>
                  <a:gd name="T9" fmla="*/ 167 h 282"/>
                  <a:gd name="T10" fmla="*/ 2 w 364"/>
                  <a:gd name="T11" fmla="*/ 167 h 282"/>
                  <a:gd name="T12" fmla="*/ 1 w 364"/>
                  <a:gd name="T13" fmla="*/ 167 h 282"/>
                  <a:gd name="T14" fmla="*/ 1 w 364"/>
                  <a:gd name="T15" fmla="*/ 166 h 282"/>
                  <a:gd name="T16" fmla="*/ 1 w 364"/>
                  <a:gd name="T17" fmla="*/ 166 h 282"/>
                  <a:gd name="T18" fmla="*/ 1 w 364"/>
                  <a:gd name="T19" fmla="*/ 165 h 282"/>
                  <a:gd name="T20" fmla="*/ 0 w 364"/>
                  <a:gd name="T21" fmla="*/ 165 h 282"/>
                  <a:gd name="T22" fmla="*/ 0 w 364"/>
                  <a:gd name="T23" fmla="*/ 164 h 282"/>
                  <a:gd name="T24" fmla="*/ 0 w 364"/>
                  <a:gd name="T25" fmla="*/ 164 h 282"/>
                  <a:gd name="T26" fmla="*/ 0 w 364"/>
                  <a:gd name="T27" fmla="*/ 163 h 282"/>
                  <a:gd name="T28" fmla="*/ 0 w 364"/>
                  <a:gd name="T29" fmla="*/ 163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8 w 364"/>
                  <a:gd name="T51" fmla="*/ 0 h 282"/>
                  <a:gd name="T52" fmla="*/ 199 w 364"/>
                  <a:gd name="T53" fmla="*/ 0 h 282"/>
                  <a:gd name="T54" fmla="*/ 199 w 364"/>
                  <a:gd name="T55" fmla="*/ 0 h 282"/>
                  <a:gd name="T56" fmla="*/ 200 w 364"/>
                  <a:gd name="T57" fmla="*/ 0 h 282"/>
                  <a:gd name="T58" fmla="*/ 200 w 364"/>
                  <a:gd name="T59" fmla="*/ 0 h 282"/>
                  <a:gd name="T60" fmla="*/ 200 w 364"/>
                  <a:gd name="T61" fmla="*/ 1 h 282"/>
                  <a:gd name="T62" fmla="*/ 201 w 364"/>
                  <a:gd name="T63" fmla="*/ 1 h 282"/>
                  <a:gd name="T64" fmla="*/ 202 w 364"/>
                  <a:gd name="T65" fmla="*/ 1 h 282"/>
                  <a:gd name="T66" fmla="*/ 202 w 364"/>
                  <a:gd name="T67" fmla="*/ 2 h 282"/>
                  <a:gd name="T68" fmla="*/ 202 w 364"/>
                  <a:gd name="T69" fmla="*/ 3 h 282"/>
                  <a:gd name="T70" fmla="*/ 202 w 364"/>
                  <a:gd name="T71" fmla="*/ 4 h 282"/>
                  <a:gd name="T72" fmla="*/ 202 w 364"/>
                  <a:gd name="T73" fmla="*/ 4 h 282"/>
                  <a:gd name="T74" fmla="*/ 202 w 364"/>
                  <a:gd name="T75" fmla="*/ 163 h 282"/>
                  <a:gd name="T76" fmla="*/ 202 w 364"/>
                  <a:gd name="T77" fmla="*/ 163 h 282"/>
                  <a:gd name="T78" fmla="*/ 202 w 364"/>
                  <a:gd name="T79" fmla="*/ 164 h 282"/>
                  <a:gd name="T80" fmla="*/ 202 w 364"/>
                  <a:gd name="T81" fmla="*/ 164 h 282"/>
                  <a:gd name="T82" fmla="*/ 202 w 364"/>
                  <a:gd name="T83" fmla="*/ 165 h 282"/>
                  <a:gd name="T84" fmla="*/ 201 w 364"/>
                  <a:gd name="T85" fmla="*/ 165 h 282"/>
                  <a:gd name="T86" fmla="*/ 201 w 364"/>
                  <a:gd name="T87" fmla="*/ 166 h 282"/>
                  <a:gd name="T88" fmla="*/ 200 w 364"/>
                  <a:gd name="T89" fmla="*/ 166 h 282"/>
                  <a:gd name="T90" fmla="*/ 200 w 364"/>
                  <a:gd name="T91" fmla="*/ 167 h 282"/>
                  <a:gd name="T92" fmla="*/ 200 w 364"/>
                  <a:gd name="T93" fmla="*/ 167 h 282"/>
                  <a:gd name="T94" fmla="*/ 199 w 364"/>
                  <a:gd name="T95" fmla="*/ 167 h 282"/>
                  <a:gd name="T96" fmla="*/ 199 w 364"/>
                  <a:gd name="T97" fmla="*/ 167 h 282"/>
                  <a:gd name="T98" fmla="*/ 198 w 364"/>
                  <a:gd name="T99" fmla="*/ 167 h 282"/>
                  <a:gd name="T100" fmla="*/ 85 w 364"/>
                  <a:gd name="T101" fmla="*/ 16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13" name="Freeform 1257">
                <a:extLst>
                  <a:ext uri="{FF2B5EF4-FFF2-40B4-BE49-F238E27FC236}">
                    <a16:creationId xmlns:a16="http://schemas.microsoft.com/office/drawing/2014/main" id="{730E06FD-CCB3-4C7C-A221-DA0D8E026E0B}"/>
                  </a:ext>
                </a:extLst>
              </p:cNvPr>
              <p:cNvSpPr>
                <a:spLocks/>
              </p:cNvSpPr>
              <p:nvPr/>
            </p:nvSpPr>
            <p:spPr bwMode="auto">
              <a:xfrm>
                <a:off x="4376" y="1752"/>
                <a:ext cx="203" cy="168"/>
              </a:xfrm>
              <a:custGeom>
                <a:avLst/>
                <a:gdLst>
                  <a:gd name="T0" fmla="*/ 13 w 364"/>
                  <a:gd name="T1" fmla="*/ 163 h 282"/>
                  <a:gd name="T2" fmla="*/ 6 w 364"/>
                  <a:gd name="T3" fmla="*/ 163 h 282"/>
                  <a:gd name="T4" fmla="*/ 6 w 364"/>
                  <a:gd name="T5" fmla="*/ 163 h 282"/>
                  <a:gd name="T6" fmla="*/ 4 w 364"/>
                  <a:gd name="T7" fmla="*/ 163 h 282"/>
                  <a:gd name="T8" fmla="*/ 4 w 364"/>
                  <a:gd name="T9" fmla="*/ 163 h 282"/>
                  <a:gd name="T10" fmla="*/ 4 w 364"/>
                  <a:gd name="T11" fmla="*/ 161 h 282"/>
                  <a:gd name="T12" fmla="*/ 4 w 364"/>
                  <a:gd name="T13" fmla="*/ 161 h 282"/>
                  <a:gd name="T14" fmla="*/ 3 w 364"/>
                  <a:gd name="T15" fmla="*/ 161 h 282"/>
                  <a:gd name="T16" fmla="*/ 3 w 364"/>
                  <a:gd name="T17" fmla="*/ 160 h 282"/>
                  <a:gd name="T18" fmla="*/ 3 w 364"/>
                  <a:gd name="T19" fmla="*/ 160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7 w 364"/>
                  <a:gd name="T39" fmla="*/ 4 h 282"/>
                  <a:gd name="T40" fmla="*/ 198 w 364"/>
                  <a:gd name="T41" fmla="*/ 4 h 282"/>
                  <a:gd name="T42" fmla="*/ 199 w 364"/>
                  <a:gd name="T43" fmla="*/ 4 h 282"/>
                  <a:gd name="T44" fmla="*/ 199 w 364"/>
                  <a:gd name="T45" fmla="*/ 5 h 282"/>
                  <a:gd name="T46" fmla="*/ 199 w 364"/>
                  <a:gd name="T47" fmla="*/ 5 h 282"/>
                  <a:gd name="T48" fmla="*/ 202 w 364"/>
                  <a:gd name="T49" fmla="*/ 1 h 282"/>
                  <a:gd name="T50" fmla="*/ 202 w 364"/>
                  <a:gd name="T51" fmla="*/ 1 h 282"/>
                  <a:gd name="T52" fmla="*/ 202 w 364"/>
                  <a:gd name="T53" fmla="*/ 0 h 282"/>
                  <a:gd name="T54" fmla="*/ 201 w 364"/>
                  <a:gd name="T55" fmla="*/ 0 h 282"/>
                  <a:gd name="T56" fmla="*/ 200 w 364"/>
                  <a:gd name="T57" fmla="*/ 0 h 282"/>
                  <a:gd name="T58" fmla="*/ 200 w 364"/>
                  <a:gd name="T59" fmla="*/ 0 h 282"/>
                  <a:gd name="T60" fmla="*/ 199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3 h 282"/>
                  <a:gd name="T84" fmla="*/ 0 w 364"/>
                  <a:gd name="T85" fmla="*/ 163 h 282"/>
                  <a:gd name="T86" fmla="*/ 0 w 364"/>
                  <a:gd name="T87" fmla="*/ 164 h 282"/>
                  <a:gd name="T88" fmla="*/ 0 w 364"/>
                  <a:gd name="T89" fmla="*/ 164 h 282"/>
                  <a:gd name="T90" fmla="*/ 0 w 364"/>
                  <a:gd name="T91" fmla="*/ 165 h 282"/>
                  <a:gd name="T92" fmla="*/ 1 w 364"/>
                  <a:gd name="T93" fmla="*/ 165 h 282"/>
                  <a:gd name="T94" fmla="*/ 1 w 364"/>
                  <a:gd name="T95" fmla="*/ 166 h 282"/>
                  <a:gd name="T96" fmla="*/ 1 w 364"/>
                  <a:gd name="T97" fmla="*/ 166 h 282"/>
                  <a:gd name="T98" fmla="*/ 1 w 364"/>
                  <a:gd name="T99" fmla="*/ 167 h 282"/>
                  <a:gd name="T100" fmla="*/ 2 w 364"/>
                  <a:gd name="T101" fmla="*/ 167 h 282"/>
                  <a:gd name="T102" fmla="*/ 3 w 364"/>
                  <a:gd name="T103" fmla="*/ 167 h 282"/>
                  <a:gd name="T104" fmla="*/ 3 w 364"/>
                  <a:gd name="T105" fmla="*/ 167 h 282"/>
                  <a:gd name="T106" fmla="*/ 4 w 364"/>
                  <a:gd name="T107" fmla="*/ 167 h 282"/>
                  <a:gd name="T108" fmla="*/ 4 w 364"/>
                  <a:gd name="T109" fmla="*/ 167 h 282"/>
                  <a:gd name="T110" fmla="*/ 9 w 364"/>
                  <a:gd name="T111" fmla="*/ 167 h 282"/>
                  <a:gd name="T112" fmla="*/ 13 w 364"/>
                  <a:gd name="T113" fmla="*/ 16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5633" name="Group 1258">
              <a:extLst>
                <a:ext uri="{FF2B5EF4-FFF2-40B4-BE49-F238E27FC236}">
                  <a16:creationId xmlns:a16="http://schemas.microsoft.com/office/drawing/2014/main" id="{507B965D-DE06-42A5-9A78-8985815C1139}"/>
                </a:ext>
              </a:extLst>
            </p:cNvPr>
            <p:cNvGrpSpPr>
              <a:grpSpLocks/>
            </p:cNvGrpSpPr>
            <p:nvPr/>
          </p:nvGrpSpPr>
          <p:grpSpPr bwMode="auto">
            <a:xfrm>
              <a:off x="1152" y="1709"/>
              <a:ext cx="214" cy="259"/>
              <a:chOff x="2832" y="1655"/>
              <a:chExt cx="367" cy="434"/>
            </a:xfrm>
          </p:grpSpPr>
          <p:sp>
            <p:nvSpPr>
              <p:cNvPr id="71915" name="Freeform 1259">
                <a:extLst>
                  <a:ext uri="{FF2B5EF4-FFF2-40B4-BE49-F238E27FC236}">
                    <a16:creationId xmlns:a16="http://schemas.microsoft.com/office/drawing/2014/main" id="{3622422B-D418-4605-8FE7-999ACC4DA9BF}"/>
                  </a:ext>
                </a:extLst>
              </p:cNvPr>
              <p:cNvSpPr>
                <a:spLocks/>
              </p:cNvSpPr>
              <p:nvPr/>
            </p:nvSpPr>
            <p:spPr bwMode="auto">
              <a:xfrm>
                <a:off x="2834" y="1906"/>
                <a:ext cx="302" cy="49"/>
              </a:xfrm>
              <a:custGeom>
                <a:avLst/>
                <a:gdLst>
                  <a:gd name="T0" fmla="*/ 261 w 566"/>
                  <a:gd name="T1" fmla="*/ 0 h 73"/>
                  <a:gd name="T2" fmla="*/ 301 w 566"/>
                  <a:gd name="T3" fmla="*/ 48 h 73"/>
                  <a:gd name="T4" fmla="*/ 0 w 566"/>
                  <a:gd name="T5" fmla="*/ 48 h 73"/>
                  <a:gd name="T6" fmla="*/ 40 w 566"/>
                  <a:gd name="T7" fmla="*/ 0 h 73"/>
                  <a:gd name="T8" fmla="*/ 261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16" name="Freeform 1260">
                <a:extLst>
                  <a:ext uri="{FF2B5EF4-FFF2-40B4-BE49-F238E27FC236}">
                    <a16:creationId xmlns:a16="http://schemas.microsoft.com/office/drawing/2014/main" id="{A524EB16-E533-4C87-B2FE-80E31692C6F3}"/>
                  </a:ext>
                </a:extLst>
              </p:cNvPr>
              <p:cNvSpPr>
                <a:spLocks/>
              </p:cNvSpPr>
              <p:nvPr/>
            </p:nvSpPr>
            <p:spPr bwMode="auto">
              <a:xfrm>
                <a:off x="2911" y="1896"/>
                <a:ext cx="146" cy="34"/>
              </a:xfrm>
              <a:custGeom>
                <a:avLst/>
                <a:gdLst>
                  <a:gd name="T0" fmla="*/ 145 w 269"/>
                  <a:gd name="T1" fmla="*/ 15 h 50"/>
                  <a:gd name="T2" fmla="*/ 143 w 269"/>
                  <a:gd name="T3" fmla="*/ 12 h 50"/>
                  <a:gd name="T4" fmla="*/ 139 w 269"/>
                  <a:gd name="T5" fmla="*/ 10 h 50"/>
                  <a:gd name="T6" fmla="*/ 132 w 269"/>
                  <a:gd name="T7" fmla="*/ 7 h 50"/>
                  <a:gd name="T8" fmla="*/ 124 w 269"/>
                  <a:gd name="T9" fmla="*/ 5 h 50"/>
                  <a:gd name="T10" fmla="*/ 115 w 269"/>
                  <a:gd name="T11" fmla="*/ 3 h 50"/>
                  <a:gd name="T12" fmla="*/ 104 w 269"/>
                  <a:gd name="T13" fmla="*/ 1 h 50"/>
                  <a:gd name="T14" fmla="*/ 92 w 269"/>
                  <a:gd name="T15" fmla="*/ 1 h 50"/>
                  <a:gd name="T16" fmla="*/ 79 w 269"/>
                  <a:gd name="T17" fmla="*/ 0 h 50"/>
                  <a:gd name="T18" fmla="*/ 66 w 269"/>
                  <a:gd name="T19" fmla="*/ 0 h 50"/>
                  <a:gd name="T20" fmla="*/ 54 w 269"/>
                  <a:gd name="T21" fmla="*/ 1 h 50"/>
                  <a:gd name="T22" fmla="*/ 42 w 269"/>
                  <a:gd name="T23" fmla="*/ 1 h 50"/>
                  <a:gd name="T24" fmla="*/ 31 w 269"/>
                  <a:gd name="T25" fmla="*/ 3 h 50"/>
                  <a:gd name="T26" fmla="*/ 21 w 269"/>
                  <a:gd name="T27" fmla="*/ 5 h 50"/>
                  <a:gd name="T28" fmla="*/ 13 w 269"/>
                  <a:gd name="T29" fmla="*/ 7 h 50"/>
                  <a:gd name="T30" fmla="*/ 7 w 269"/>
                  <a:gd name="T31" fmla="*/ 10 h 50"/>
                  <a:gd name="T32" fmla="*/ 3 w 269"/>
                  <a:gd name="T33" fmla="*/ 12 h 50"/>
                  <a:gd name="T34" fmla="*/ 1 w 269"/>
                  <a:gd name="T35" fmla="*/ 15 h 50"/>
                  <a:gd name="T36" fmla="*/ 1 w 269"/>
                  <a:gd name="T37" fmla="*/ 18 h 50"/>
                  <a:gd name="T38" fmla="*/ 3 w 269"/>
                  <a:gd name="T39" fmla="*/ 21 h 50"/>
                  <a:gd name="T40" fmla="*/ 7 w 269"/>
                  <a:gd name="T41" fmla="*/ 24 h 50"/>
                  <a:gd name="T42" fmla="*/ 13 w 269"/>
                  <a:gd name="T43" fmla="*/ 26 h 50"/>
                  <a:gd name="T44" fmla="*/ 21 w 269"/>
                  <a:gd name="T45" fmla="*/ 29 h 50"/>
                  <a:gd name="T46" fmla="*/ 31 w 269"/>
                  <a:gd name="T47" fmla="*/ 30 h 50"/>
                  <a:gd name="T48" fmla="*/ 42 w 269"/>
                  <a:gd name="T49" fmla="*/ 32 h 50"/>
                  <a:gd name="T50" fmla="*/ 54 w 269"/>
                  <a:gd name="T51" fmla="*/ 33 h 50"/>
                  <a:gd name="T52" fmla="*/ 66 w 269"/>
                  <a:gd name="T53" fmla="*/ 33 h 50"/>
                  <a:gd name="T54" fmla="*/ 79 w 269"/>
                  <a:gd name="T55" fmla="*/ 33 h 50"/>
                  <a:gd name="T56" fmla="*/ 92 w 269"/>
                  <a:gd name="T57" fmla="*/ 33 h 50"/>
                  <a:gd name="T58" fmla="*/ 104 w 269"/>
                  <a:gd name="T59" fmla="*/ 32 h 50"/>
                  <a:gd name="T60" fmla="*/ 115 w 269"/>
                  <a:gd name="T61" fmla="*/ 30 h 50"/>
                  <a:gd name="T62" fmla="*/ 124 w 269"/>
                  <a:gd name="T63" fmla="*/ 29 h 50"/>
                  <a:gd name="T64" fmla="*/ 132 w 269"/>
                  <a:gd name="T65" fmla="*/ 26 h 50"/>
                  <a:gd name="T66" fmla="*/ 139 w 269"/>
                  <a:gd name="T67" fmla="*/ 24 h 50"/>
                  <a:gd name="T68" fmla="*/ 143 w 269"/>
                  <a:gd name="T69" fmla="*/ 21 h 50"/>
                  <a:gd name="T70" fmla="*/ 145 w 269"/>
                  <a:gd name="T71" fmla="*/ 18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17" name="Freeform 1261">
                <a:extLst>
                  <a:ext uri="{FF2B5EF4-FFF2-40B4-BE49-F238E27FC236}">
                    <a16:creationId xmlns:a16="http://schemas.microsoft.com/office/drawing/2014/main" id="{38360190-528C-43F6-9D3B-D759907FA8D4}"/>
                  </a:ext>
                </a:extLst>
              </p:cNvPr>
              <p:cNvSpPr>
                <a:spLocks/>
              </p:cNvSpPr>
              <p:nvPr/>
            </p:nvSpPr>
            <p:spPr bwMode="auto">
              <a:xfrm>
                <a:off x="2911" y="1913"/>
                <a:ext cx="146" cy="25"/>
              </a:xfrm>
              <a:custGeom>
                <a:avLst/>
                <a:gdLst>
                  <a:gd name="T0" fmla="*/ 145 w 269"/>
                  <a:gd name="T1" fmla="*/ 9 h 37"/>
                  <a:gd name="T2" fmla="*/ 143 w 269"/>
                  <a:gd name="T3" fmla="*/ 12 h 37"/>
                  <a:gd name="T4" fmla="*/ 139 w 269"/>
                  <a:gd name="T5" fmla="*/ 15 h 37"/>
                  <a:gd name="T6" fmla="*/ 132 w 269"/>
                  <a:gd name="T7" fmla="*/ 18 h 37"/>
                  <a:gd name="T8" fmla="*/ 124 w 269"/>
                  <a:gd name="T9" fmla="*/ 20 h 37"/>
                  <a:gd name="T10" fmla="*/ 115 w 269"/>
                  <a:gd name="T11" fmla="*/ 22 h 37"/>
                  <a:gd name="T12" fmla="*/ 104 w 269"/>
                  <a:gd name="T13" fmla="*/ 23 h 37"/>
                  <a:gd name="T14" fmla="*/ 92 w 269"/>
                  <a:gd name="T15" fmla="*/ 24 h 37"/>
                  <a:gd name="T16" fmla="*/ 79 w 269"/>
                  <a:gd name="T17" fmla="*/ 24 h 37"/>
                  <a:gd name="T18" fmla="*/ 66 w 269"/>
                  <a:gd name="T19" fmla="*/ 24 h 37"/>
                  <a:gd name="T20" fmla="*/ 54 w 269"/>
                  <a:gd name="T21" fmla="*/ 24 h 37"/>
                  <a:gd name="T22" fmla="*/ 42 w 269"/>
                  <a:gd name="T23" fmla="*/ 23 h 37"/>
                  <a:gd name="T24" fmla="*/ 31 w 269"/>
                  <a:gd name="T25" fmla="*/ 22 h 37"/>
                  <a:gd name="T26" fmla="*/ 21 w 269"/>
                  <a:gd name="T27" fmla="*/ 20 h 37"/>
                  <a:gd name="T28" fmla="*/ 13 w 269"/>
                  <a:gd name="T29" fmla="*/ 18 h 37"/>
                  <a:gd name="T30" fmla="*/ 7 w 269"/>
                  <a:gd name="T31" fmla="*/ 15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7 w 269"/>
                  <a:gd name="T45" fmla="*/ 11 h 37"/>
                  <a:gd name="T46" fmla="*/ 26 w 269"/>
                  <a:gd name="T47" fmla="*/ 13 h 37"/>
                  <a:gd name="T48" fmla="*/ 36 w 269"/>
                  <a:gd name="T49" fmla="*/ 14 h 37"/>
                  <a:gd name="T50" fmla="*/ 48 w 269"/>
                  <a:gd name="T51" fmla="*/ 16 h 37"/>
                  <a:gd name="T52" fmla="*/ 60 w 269"/>
                  <a:gd name="T53" fmla="*/ 16 h 37"/>
                  <a:gd name="T54" fmla="*/ 73 w 269"/>
                  <a:gd name="T55" fmla="*/ 16 h 37"/>
                  <a:gd name="T56" fmla="*/ 85 w 269"/>
                  <a:gd name="T57" fmla="*/ 16 h 37"/>
                  <a:gd name="T58" fmla="*/ 98 w 269"/>
                  <a:gd name="T59" fmla="*/ 16 h 37"/>
                  <a:gd name="T60" fmla="*/ 109 w 269"/>
                  <a:gd name="T61" fmla="*/ 14 h 37"/>
                  <a:gd name="T62" fmla="*/ 119 w 269"/>
                  <a:gd name="T63" fmla="*/ 13 h 37"/>
                  <a:gd name="T64" fmla="*/ 129 w 269"/>
                  <a:gd name="T65" fmla="*/ 11 h 37"/>
                  <a:gd name="T66" fmla="*/ 136 w 269"/>
                  <a:gd name="T67" fmla="*/ 8 h 37"/>
                  <a:gd name="T68" fmla="*/ 141 w 269"/>
                  <a:gd name="T69" fmla="*/ 6 h 37"/>
                  <a:gd name="T70" fmla="*/ 144 w 269"/>
                  <a:gd name="T71" fmla="*/ 3 h 37"/>
                  <a:gd name="T72" fmla="*/ 14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18" name="Freeform 1262">
                <a:extLst>
                  <a:ext uri="{FF2B5EF4-FFF2-40B4-BE49-F238E27FC236}">
                    <a16:creationId xmlns:a16="http://schemas.microsoft.com/office/drawing/2014/main" id="{C0429BEC-1D65-4433-A801-83D4019A2E7A}"/>
                  </a:ext>
                </a:extLst>
              </p:cNvPr>
              <p:cNvSpPr>
                <a:spLocks/>
              </p:cNvSpPr>
              <p:nvPr/>
            </p:nvSpPr>
            <p:spPr bwMode="auto">
              <a:xfrm>
                <a:off x="2832" y="1953"/>
                <a:ext cx="304" cy="112"/>
              </a:xfrm>
              <a:custGeom>
                <a:avLst/>
                <a:gdLst>
                  <a:gd name="T0" fmla="*/ 0 w 568"/>
                  <a:gd name="T1" fmla="*/ 111 h 168"/>
                  <a:gd name="T2" fmla="*/ 303 w 568"/>
                  <a:gd name="T3" fmla="*/ 111 h 168"/>
                  <a:gd name="T4" fmla="*/ 303 w 568"/>
                  <a:gd name="T5" fmla="*/ 0 h 168"/>
                  <a:gd name="T6" fmla="*/ 0 w 568"/>
                  <a:gd name="T7" fmla="*/ 0 h 168"/>
                  <a:gd name="T8" fmla="*/ 0 w 568"/>
                  <a:gd name="T9" fmla="*/ 111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19" name="Freeform 1263">
                <a:extLst>
                  <a:ext uri="{FF2B5EF4-FFF2-40B4-BE49-F238E27FC236}">
                    <a16:creationId xmlns:a16="http://schemas.microsoft.com/office/drawing/2014/main" id="{8565ABBA-4B8B-445D-A1B6-CE1441697D08}"/>
                  </a:ext>
                </a:extLst>
              </p:cNvPr>
              <p:cNvSpPr>
                <a:spLocks/>
              </p:cNvSpPr>
              <p:nvPr/>
            </p:nvSpPr>
            <p:spPr bwMode="auto">
              <a:xfrm>
                <a:off x="2880" y="1900"/>
                <a:ext cx="199" cy="18"/>
              </a:xfrm>
              <a:custGeom>
                <a:avLst/>
                <a:gdLst>
                  <a:gd name="T0" fmla="*/ 0 w 373"/>
                  <a:gd name="T1" fmla="*/ 17 h 29"/>
                  <a:gd name="T2" fmla="*/ 0 w 373"/>
                  <a:gd name="T3" fmla="*/ 0 h 29"/>
                  <a:gd name="T4" fmla="*/ 198 w 373"/>
                  <a:gd name="T5" fmla="*/ 0 h 29"/>
                  <a:gd name="T6" fmla="*/ 198 w 373"/>
                  <a:gd name="T7" fmla="*/ 17 h 29"/>
                  <a:gd name="T8" fmla="*/ 0 w 373"/>
                  <a:gd name="T9" fmla="*/ 17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20" name="Freeform 1264">
                <a:extLst>
                  <a:ext uri="{FF2B5EF4-FFF2-40B4-BE49-F238E27FC236}">
                    <a16:creationId xmlns:a16="http://schemas.microsoft.com/office/drawing/2014/main" id="{EB31627F-302C-45BC-8F87-55E4AE40C439}"/>
                  </a:ext>
                </a:extLst>
              </p:cNvPr>
              <p:cNvSpPr>
                <a:spLocks/>
              </p:cNvSpPr>
              <p:nvPr/>
            </p:nvSpPr>
            <p:spPr bwMode="auto">
              <a:xfrm>
                <a:off x="2832" y="1952"/>
                <a:ext cx="304" cy="40"/>
              </a:xfrm>
              <a:custGeom>
                <a:avLst/>
                <a:gdLst>
                  <a:gd name="T0" fmla="*/ 112 w 568"/>
                  <a:gd name="T1" fmla="*/ 0 h 59"/>
                  <a:gd name="T2" fmla="*/ 0 w 568"/>
                  <a:gd name="T3" fmla="*/ 0 h 59"/>
                  <a:gd name="T4" fmla="*/ 0 w 568"/>
                  <a:gd name="T5" fmla="*/ 39 h 59"/>
                  <a:gd name="T6" fmla="*/ 303 w 568"/>
                  <a:gd name="T7" fmla="*/ 39 h 59"/>
                  <a:gd name="T8" fmla="*/ 303 w 568"/>
                  <a:gd name="T9" fmla="*/ 1 h 59"/>
                  <a:gd name="T10" fmla="*/ 190 w 568"/>
                  <a:gd name="T11" fmla="*/ 1 h 59"/>
                  <a:gd name="T12" fmla="*/ 112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21" name="Freeform 1265">
                <a:extLst>
                  <a:ext uri="{FF2B5EF4-FFF2-40B4-BE49-F238E27FC236}">
                    <a16:creationId xmlns:a16="http://schemas.microsoft.com/office/drawing/2014/main" id="{FACF2270-0F08-4EC7-8563-6FE666402352}"/>
                  </a:ext>
                </a:extLst>
              </p:cNvPr>
              <p:cNvSpPr>
                <a:spLocks/>
              </p:cNvSpPr>
              <p:nvPr/>
            </p:nvSpPr>
            <p:spPr bwMode="auto">
              <a:xfrm>
                <a:off x="2911" y="1967"/>
                <a:ext cx="26"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7 w 47"/>
                  <a:gd name="T37" fmla="*/ 0 h 30"/>
                  <a:gd name="T38" fmla="*/ 19 w 47"/>
                  <a:gd name="T39" fmla="*/ 0 h 30"/>
                  <a:gd name="T40" fmla="*/ 20 w 47"/>
                  <a:gd name="T41" fmla="*/ 1 h 30"/>
                  <a:gd name="T42" fmla="*/ 21 w 47"/>
                  <a:gd name="T43" fmla="*/ 1 h 30"/>
                  <a:gd name="T44" fmla="*/ 23 w 47"/>
                  <a:gd name="T45" fmla="*/ 2 h 30"/>
                  <a:gd name="T46" fmla="*/ 23 w 47"/>
                  <a:gd name="T47" fmla="*/ 3 h 30"/>
                  <a:gd name="T48" fmla="*/ 24 w 47"/>
                  <a:gd name="T49" fmla="*/ 4 h 30"/>
                  <a:gd name="T50" fmla="*/ 25 w 47"/>
                  <a:gd name="T51" fmla="*/ 6 h 30"/>
                  <a:gd name="T52" fmla="*/ 25 w 47"/>
                  <a:gd name="T53" fmla="*/ 7 h 30"/>
                  <a:gd name="T54" fmla="*/ 25 w 47"/>
                  <a:gd name="T55" fmla="*/ 8 h 30"/>
                  <a:gd name="T56" fmla="*/ 25 w 47"/>
                  <a:gd name="T57" fmla="*/ 10 h 30"/>
                  <a:gd name="T58" fmla="*/ 25 w 47"/>
                  <a:gd name="T59" fmla="*/ 12 h 30"/>
                  <a:gd name="T60" fmla="*/ 24 w 47"/>
                  <a:gd name="T61" fmla="*/ 13 h 30"/>
                  <a:gd name="T62" fmla="*/ 23 w 47"/>
                  <a:gd name="T63" fmla="*/ 14 h 30"/>
                  <a:gd name="T64" fmla="*/ 23 w 47"/>
                  <a:gd name="T65" fmla="*/ 16 h 30"/>
                  <a:gd name="T66" fmla="*/ 21 w 47"/>
                  <a:gd name="T67" fmla="*/ 16 h 30"/>
                  <a:gd name="T68" fmla="*/ 20 w 47"/>
                  <a:gd name="T69" fmla="*/ 17 h 30"/>
                  <a:gd name="T70" fmla="*/ 19 w 47"/>
                  <a:gd name="T71" fmla="*/ 17 h 30"/>
                  <a:gd name="T72" fmla="*/ 17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22" name="Freeform 1266">
                <a:extLst>
                  <a:ext uri="{FF2B5EF4-FFF2-40B4-BE49-F238E27FC236}">
                    <a16:creationId xmlns:a16="http://schemas.microsoft.com/office/drawing/2014/main" id="{CAEE1A62-8FAC-414D-BE41-5E25DC8484BC}"/>
                  </a:ext>
                </a:extLst>
              </p:cNvPr>
              <p:cNvSpPr>
                <a:spLocks/>
              </p:cNvSpPr>
              <p:nvPr/>
            </p:nvSpPr>
            <p:spPr bwMode="auto">
              <a:xfrm>
                <a:off x="2854" y="2020"/>
                <a:ext cx="345" cy="59"/>
              </a:xfrm>
              <a:custGeom>
                <a:avLst/>
                <a:gdLst>
                  <a:gd name="T0" fmla="*/ 0 w 646"/>
                  <a:gd name="T1" fmla="*/ 58 h 87"/>
                  <a:gd name="T2" fmla="*/ 344 w 646"/>
                  <a:gd name="T3" fmla="*/ 58 h 87"/>
                  <a:gd name="T4" fmla="*/ 326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23" name="Freeform 1267">
                <a:extLst>
                  <a:ext uri="{FF2B5EF4-FFF2-40B4-BE49-F238E27FC236}">
                    <a16:creationId xmlns:a16="http://schemas.microsoft.com/office/drawing/2014/main" id="{8143BAFD-9303-4FAD-88B8-95C883B96004}"/>
                  </a:ext>
                </a:extLst>
              </p:cNvPr>
              <p:cNvSpPr>
                <a:spLocks/>
              </p:cNvSpPr>
              <p:nvPr/>
            </p:nvSpPr>
            <p:spPr bwMode="auto">
              <a:xfrm>
                <a:off x="2854" y="2077"/>
                <a:ext cx="345" cy="12"/>
              </a:xfrm>
              <a:custGeom>
                <a:avLst/>
                <a:gdLst>
                  <a:gd name="T0" fmla="*/ 0 w 646"/>
                  <a:gd name="T1" fmla="*/ 11 h 17"/>
                  <a:gd name="T2" fmla="*/ 0 w 646"/>
                  <a:gd name="T3" fmla="*/ 0 h 17"/>
                  <a:gd name="T4" fmla="*/ 344 w 646"/>
                  <a:gd name="T5" fmla="*/ 0 h 17"/>
                  <a:gd name="T6" fmla="*/ 344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24" name="Freeform 1268">
                <a:extLst>
                  <a:ext uri="{FF2B5EF4-FFF2-40B4-BE49-F238E27FC236}">
                    <a16:creationId xmlns:a16="http://schemas.microsoft.com/office/drawing/2014/main" id="{A5A61ABC-A822-4334-98AC-8ADEC5DA3D17}"/>
                  </a:ext>
                </a:extLst>
              </p:cNvPr>
              <p:cNvSpPr>
                <a:spLocks/>
              </p:cNvSpPr>
              <p:nvPr/>
            </p:nvSpPr>
            <p:spPr bwMode="auto">
              <a:xfrm>
                <a:off x="2871" y="2029"/>
                <a:ext cx="309" cy="42"/>
              </a:xfrm>
              <a:custGeom>
                <a:avLst/>
                <a:gdLst>
                  <a:gd name="T0" fmla="*/ 0 w 578"/>
                  <a:gd name="T1" fmla="*/ 41 h 63"/>
                  <a:gd name="T2" fmla="*/ 308 w 578"/>
                  <a:gd name="T3" fmla="*/ 41 h 63"/>
                  <a:gd name="T4" fmla="*/ 298 w 578"/>
                  <a:gd name="T5" fmla="*/ 0 h 63"/>
                  <a:gd name="T6" fmla="*/ 13 w 578"/>
                  <a:gd name="T7" fmla="*/ 0 h 63"/>
                  <a:gd name="T8" fmla="*/ 0 w 578"/>
                  <a:gd name="T9" fmla="*/ 4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25" name="Freeform 1269">
                <a:extLst>
                  <a:ext uri="{FF2B5EF4-FFF2-40B4-BE49-F238E27FC236}">
                    <a16:creationId xmlns:a16="http://schemas.microsoft.com/office/drawing/2014/main" id="{7D1C8945-0177-43CB-AEEC-3C34A279A40D}"/>
                  </a:ext>
                </a:extLst>
              </p:cNvPr>
              <p:cNvSpPr>
                <a:spLocks/>
              </p:cNvSpPr>
              <p:nvPr/>
            </p:nvSpPr>
            <p:spPr bwMode="auto">
              <a:xfrm>
                <a:off x="2858" y="1655"/>
                <a:ext cx="249" cy="245"/>
              </a:xfrm>
              <a:custGeom>
                <a:avLst/>
                <a:gdLst>
                  <a:gd name="T0" fmla="*/ 248 w 467"/>
                  <a:gd name="T1" fmla="*/ 240 h 366"/>
                  <a:gd name="T2" fmla="*/ 248 w 467"/>
                  <a:gd name="T3" fmla="*/ 241 h 366"/>
                  <a:gd name="T4" fmla="*/ 248 w 467"/>
                  <a:gd name="T5" fmla="*/ 242 h 366"/>
                  <a:gd name="T6" fmla="*/ 248 w 467"/>
                  <a:gd name="T7" fmla="*/ 242 h 366"/>
                  <a:gd name="T8" fmla="*/ 247 w 467"/>
                  <a:gd name="T9" fmla="*/ 243 h 366"/>
                  <a:gd name="T10" fmla="*/ 247 w 467"/>
                  <a:gd name="T11" fmla="*/ 244 h 366"/>
                  <a:gd name="T12" fmla="*/ 246 w 467"/>
                  <a:gd name="T13" fmla="*/ 244 h 366"/>
                  <a:gd name="T14" fmla="*/ 245 w 467"/>
                  <a:gd name="T15" fmla="*/ 244 h 366"/>
                  <a:gd name="T16" fmla="*/ 245 w 467"/>
                  <a:gd name="T17" fmla="*/ 244 h 366"/>
                  <a:gd name="T18" fmla="*/ 3 w 467"/>
                  <a:gd name="T19" fmla="*/ 244 h 366"/>
                  <a:gd name="T20" fmla="*/ 3 w 467"/>
                  <a:gd name="T21" fmla="*/ 244 h 366"/>
                  <a:gd name="T22" fmla="*/ 2 w 467"/>
                  <a:gd name="T23" fmla="*/ 244 h 366"/>
                  <a:gd name="T24" fmla="*/ 2 w 467"/>
                  <a:gd name="T25" fmla="*/ 244 h 366"/>
                  <a:gd name="T26" fmla="*/ 1 w 467"/>
                  <a:gd name="T27" fmla="*/ 243 h 366"/>
                  <a:gd name="T28" fmla="*/ 1 w 467"/>
                  <a:gd name="T29" fmla="*/ 242 h 366"/>
                  <a:gd name="T30" fmla="*/ 0 w 467"/>
                  <a:gd name="T31" fmla="*/ 241 h 366"/>
                  <a:gd name="T32" fmla="*/ 0 w 467"/>
                  <a:gd name="T33" fmla="*/ 240 h 366"/>
                  <a:gd name="T34" fmla="*/ 0 w 467"/>
                  <a:gd name="T35" fmla="*/ 240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5 w 467"/>
                  <a:gd name="T55" fmla="*/ 0 h 366"/>
                  <a:gd name="T56" fmla="*/ 245 w 467"/>
                  <a:gd name="T57" fmla="*/ 0 h 366"/>
                  <a:gd name="T58" fmla="*/ 246 w 467"/>
                  <a:gd name="T59" fmla="*/ 0 h 366"/>
                  <a:gd name="T60" fmla="*/ 247 w 467"/>
                  <a:gd name="T61" fmla="*/ 1 h 366"/>
                  <a:gd name="T62" fmla="*/ 247 w 467"/>
                  <a:gd name="T63" fmla="*/ 1 h 366"/>
                  <a:gd name="T64" fmla="*/ 247 w 467"/>
                  <a:gd name="T65" fmla="*/ 2 h 366"/>
                  <a:gd name="T66" fmla="*/ 248 w 467"/>
                  <a:gd name="T67" fmla="*/ 3 h 366"/>
                  <a:gd name="T68" fmla="*/ 248 w 467"/>
                  <a:gd name="T69" fmla="*/ 3 h 366"/>
                  <a:gd name="T70" fmla="*/ 248 w 467"/>
                  <a:gd name="T71" fmla="*/ 4 h 366"/>
                  <a:gd name="T72" fmla="*/ 248 w 467"/>
                  <a:gd name="T73" fmla="*/ 240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26" name="Freeform 1270">
                <a:extLst>
                  <a:ext uri="{FF2B5EF4-FFF2-40B4-BE49-F238E27FC236}">
                    <a16:creationId xmlns:a16="http://schemas.microsoft.com/office/drawing/2014/main" id="{0C435C6E-74C9-4F29-86EF-EFD7FCD86B7A}"/>
                  </a:ext>
                </a:extLst>
              </p:cNvPr>
              <p:cNvSpPr>
                <a:spLocks/>
              </p:cNvSpPr>
              <p:nvPr/>
            </p:nvSpPr>
            <p:spPr bwMode="auto">
              <a:xfrm>
                <a:off x="3041" y="1978"/>
                <a:ext cx="75" cy="0"/>
              </a:xfrm>
              <a:custGeom>
                <a:avLst/>
                <a:gdLst>
                  <a:gd name="T0" fmla="*/ 0 w 142"/>
                  <a:gd name="T1" fmla="*/ 0 h 1"/>
                  <a:gd name="T2" fmla="*/ 74 w 142"/>
                  <a:gd name="T3" fmla="*/ 0 h 1"/>
                  <a:gd name="T4" fmla="*/ 7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27" name="Rectangle 1271">
                <a:extLst>
                  <a:ext uri="{FF2B5EF4-FFF2-40B4-BE49-F238E27FC236}">
                    <a16:creationId xmlns:a16="http://schemas.microsoft.com/office/drawing/2014/main" id="{82490372-5409-4ACE-8920-3798B55FFBE7}"/>
                  </a:ext>
                </a:extLst>
              </p:cNvPr>
              <p:cNvSpPr>
                <a:spLocks noChangeArrowheads="1"/>
              </p:cNvSpPr>
              <p:nvPr/>
            </p:nvSpPr>
            <p:spPr bwMode="auto">
              <a:xfrm>
                <a:off x="2885" y="1689"/>
                <a:ext cx="192" cy="179"/>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1928" name="Freeform 1272">
                <a:extLst>
                  <a:ext uri="{FF2B5EF4-FFF2-40B4-BE49-F238E27FC236}">
                    <a16:creationId xmlns:a16="http://schemas.microsoft.com/office/drawing/2014/main" id="{99A9D444-AE5C-4A5E-8C2C-83750C7C826D}"/>
                  </a:ext>
                </a:extLst>
              </p:cNvPr>
              <p:cNvSpPr>
                <a:spLocks/>
              </p:cNvSpPr>
              <p:nvPr/>
            </p:nvSpPr>
            <p:spPr bwMode="auto">
              <a:xfrm>
                <a:off x="2894" y="1689"/>
                <a:ext cx="185" cy="183"/>
              </a:xfrm>
              <a:custGeom>
                <a:avLst/>
                <a:gdLst>
                  <a:gd name="T0" fmla="*/ 4 w 346"/>
                  <a:gd name="T1" fmla="*/ 177 h 274"/>
                  <a:gd name="T2" fmla="*/ 178 w 346"/>
                  <a:gd name="T3" fmla="*/ 177 h 274"/>
                  <a:gd name="T4" fmla="*/ 179 w 346"/>
                  <a:gd name="T5" fmla="*/ 177 h 274"/>
                  <a:gd name="T6" fmla="*/ 180 w 346"/>
                  <a:gd name="T7" fmla="*/ 177 h 274"/>
                  <a:gd name="T8" fmla="*/ 180 w 346"/>
                  <a:gd name="T9" fmla="*/ 177 h 274"/>
                  <a:gd name="T10" fmla="*/ 180 w 346"/>
                  <a:gd name="T11" fmla="*/ 176 h 274"/>
                  <a:gd name="T12" fmla="*/ 181 w 346"/>
                  <a:gd name="T13" fmla="*/ 176 h 274"/>
                  <a:gd name="T14" fmla="*/ 181 w 346"/>
                  <a:gd name="T15" fmla="*/ 175 h 274"/>
                  <a:gd name="T16" fmla="*/ 181 w 346"/>
                  <a:gd name="T17" fmla="*/ 174 h 274"/>
                  <a:gd name="T18" fmla="*/ 181 w 346"/>
                  <a:gd name="T19" fmla="*/ 174 h 274"/>
                  <a:gd name="T20" fmla="*/ 181 w 346"/>
                  <a:gd name="T21" fmla="*/ 6 h 274"/>
                  <a:gd name="T22" fmla="*/ 181 w 346"/>
                  <a:gd name="T23" fmla="*/ 5 h 274"/>
                  <a:gd name="T24" fmla="*/ 181 w 346"/>
                  <a:gd name="T25" fmla="*/ 5 h 274"/>
                  <a:gd name="T26" fmla="*/ 180 w 346"/>
                  <a:gd name="T27" fmla="*/ 4 h 274"/>
                  <a:gd name="T28" fmla="*/ 183 w 346"/>
                  <a:gd name="T29" fmla="*/ 0 h 274"/>
                  <a:gd name="T30" fmla="*/ 184 w 346"/>
                  <a:gd name="T31" fmla="*/ 0 h 274"/>
                  <a:gd name="T32" fmla="*/ 184 w 346"/>
                  <a:gd name="T33" fmla="*/ 1 h 274"/>
                  <a:gd name="T34" fmla="*/ 184 w 346"/>
                  <a:gd name="T35" fmla="*/ 1 h 274"/>
                  <a:gd name="T36" fmla="*/ 184 w 346"/>
                  <a:gd name="T37" fmla="*/ 3 h 274"/>
                  <a:gd name="T38" fmla="*/ 184 w 346"/>
                  <a:gd name="T39" fmla="*/ 3 h 274"/>
                  <a:gd name="T40" fmla="*/ 184 w 346"/>
                  <a:gd name="T41" fmla="*/ 177 h 274"/>
                  <a:gd name="T42" fmla="*/ 184 w 346"/>
                  <a:gd name="T43" fmla="*/ 178 h 274"/>
                  <a:gd name="T44" fmla="*/ 184 w 346"/>
                  <a:gd name="T45" fmla="*/ 178 h 274"/>
                  <a:gd name="T46" fmla="*/ 184 w 346"/>
                  <a:gd name="T47" fmla="*/ 179 h 274"/>
                  <a:gd name="T48" fmla="*/ 184 w 346"/>
                  <a:gd name="T49" fmla="*/ 180 h 274"/>
                  <a:gd name="T50" fmla="*/ 183 w 346"/>
                  <a:gd name="T51" fmla="*/ 180 h 274"/>
                  <a:gd name="T52" fmla="*/ 183 w 346"/>
                  <a:gd name="T53" fmla="*/ 181 h 274"/>
                  <a:gd name="T54" fmla="*/ 182 w 346"/>
                  <a:gd name="T55" fmla="*/ 181 h 274"/>
                  <a:gd name="T56" fmla="*/ 182 w 346"/>
                  <a:gd name="T57" fmla="*/ 182 h 274"/>
                  <a:gd name="T58" fmla="*/ 182 w 346"/>
                  <a:gd name="T59" fmla="*/ 182 h 274"/>
                  <a:gd name="T60" fmla="*/ 181 w 346"/>
                  <a:gd name="T61" fmla="*/ 182 h 274"/>
                  <a:gd name="T62" fmla="*/ 181 w 346"/>
                  <a:gd name="T63" fmla="*/ 182 h 274"/>
                  <a:gd name="T64" fmla="*/ 180 w 346"/>
                  <a:gd name="T65" fmla="*/ 182 h 274"/>
                  <a:gd name="T66" fmla="*/ 0 w 346"/>
                  <a:gd name="T67" fmla="*/ 182 h 274"/>
                  <a:gd name="T68" fmla="*/ 4 w 346"/>
                  <a:gd name="T69" fmla="*/ 17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29" name="Freeform 1273">
                <a:extLst>
                  <a:ext uri="{FF2B5EF4-FFF2-40B4-BE49-F238E27FC236}">
                    <a16:creationId xmlns:a16="http://schemas.microsoft.com/office/drawing/2014/main" id="{B86F5D0E-455B-4434-A598-DEE7C63D897B}"/>
                  </a:ext>
                </a:extLst>
              </p:cNvPr>
              <p:cNvSpPr>
                <a:spLocks/>
              </p:cNvSpPr>
              <p:nvPr/>
            </p:nvSpPr>
            <p:spPr bwMode="auto">
              <a:xfrm>
                <a:off x="2885" y="1682"/>
                <a:ext cx="194" cy="189"/>
              </a:xfrm>
              <a:custGeom>
                <a:avLst/>
                <a:gdLst>
                  <a:gd name="T0" fmla="*/ 189 w 364"/>
                  <a:gd name="T1" fmla="*/ 0 h 282"/>
                  <a:gd name="T2" fmla="*/ 190 w 364"/>
                  <a:gd name="T3" fmla="*/ 0 h 282"/>
                  <a:gd name="T4" fmla="*/ 190 w 364"/>
                  <a:gd name="T5" fmla="*/ 0 h 282"/>
                  <a:gd name="T6" fmla="*/ 191 w 364"/>
                  <a:gd name="T7" fmla="*/ 0 h 282"/>
                  <a:gd name="T8" fmla="*/ 191 w 364"/>
                  <a:gd name="T9" fmla="*/ 0 h 282"/>
                  <a:gd name="T10" fmla="*/ 191 w 364"/>
                  <a:gd name="T11" fmla="*/ 1 h 282"/>
                  <a:gd name="T12" fmla="*/ 192 w 364"/>
                  <a:gd name="T13" fmla="*/ 1 h 282"/>
                  <a:gd name="T14" fmla="*/ 193 w 364"/>
                  <a:gd name="T15" fmla="*/ 1 h 282"/>
                  <a:gd name="T16" fmla="*/ 193 w 364"/>
                  <a:gd name="T17" fmla="*/ 3 h 282"/>
                  <a:gd name="T18" fmla="*/ 193 w 364"/>
                  <a:gd name="T19" fmla="*/ 3 h 282"/>
                  <a:gd name="T20" fmla="*/ 193 w 364"/>
                  <a:gd name="T21" fmla="*/ 4 h 282"/>
                  <a:gd name="T22" fmla="*/ 193 w 364"/>
                  <a:gd name="T23" fmla="*/ 5 h 282"/>
                  <a:gd name="T24" fmla="*/ 193 w 364"/>
                  <a:gd name="T25" fmla="*/ 183 h 282"/>
                  <a:gd name="T26" fmla="*/ 193 w 364"/>
                  <a:gd name="T27" fmla="*/ 184 h 282"/>
                  <a:gd name="T28" fmla="*/ 193 w 364"/>
                  <a:gd name="T29" fmla="*/ 184 h 282"/>
                  <a:gd name="T30" fmla="*/ 193 w 364"/>
                  <a:gd name="T31" fmla="*/ 185 h 282"/>
                  <a:gd name="T32" fmla="*/ 193 w 364"/>
                  <a:gd name="T33" fmla="*/ 186 h 282"/>
                  <a:gd name="T34" fmla="*/ 192 w 364"/>
                  <a:gd name="T35" fmla="*/ 186 h 282"/>
                  <a:gd name="T36" fmla="*/ 192 w 364"/>
                  <a:gd name="T37" fmla="*/ 187 h 282"/>
                  <a:gd name="T38" fmla="*/ 191 w 364"/>
                  <a:gd name="T39" fmla="*/ 187 h 282"/>
                  <a:gd name="T40" fmla="*/ 191 w 364"/>
                  <a:gd name="T41" fmla="*/ 188 h 282"/>
                  <a:gd name="T42" fmla="*/ 191 w 364"/>
                  <a:gd name="T43" fmla="*/ 188 h 282"/>
                  <a:gd name="T44" fmla="*/ 190 w 364"/>
                  <a:gd name="T45" fmla="*/ 188 h 282"/>
                  <a:gd name="T46" fmla="*/ 190 w 364"/>
                  <a:gd name="T47" fmla="*/ 188 h 282"/>
                  <a:gd name="T48" fmla="*/ 189 w 364"/>
                  <a:gd name="T49" fmla="*/ 188 h 282"/>
                  <a:gd name="T50" fmla="*/ 4 w 364"/>
                  <a:gd name="T51" fmla="*/ 188 h 282"/>
                  <a:gd name="T52" fmla="*/ 4 w 364"/>
                  <a:gd name="T53" fmla="*/ 188 h 282"/>
                  <a:gd name="T54" fmla="*/ 3 w 364"/>
                  <a:gd name="T55" fmla="*/ 188 h 282"/>
                  <a:gd name="T56" fmla="*/ 3 w 364"/>
                  <a:gd name="T57" fmla="*/ 188 h 282"/>
                  <a:gd name="T58" fmla="*/ 2 w 364"/>
                  <a:gd name="T59" fmla="*/ 188 h 282"/>
                  <a:gd name="T60" fmla="*/ 1 w 364"/>
                  <a:gd name="T61" fmla="*/ 188 h 282"/>
                  <a:gd name="T62" fmla="*/ 1 w 364"/>
                  <a:gd name="T63" fmla="*/ 187 h 282"/>
                  <a:gd name="T64" fmla="*/ 1 w 364"/>
                  <a:gd name="T65" fmla="*/ 187 h 282"/>
                  <a:gd name="T66" fmla="*/ 1 w 364"/>
                  <a:gd name="T67" fmla="*/ 186 h 282"/>
                  <a:gd name="T68" fmla="*/ 0 w 364"/>
                  <a:gd name="T69" fmla="*/ 186 h 282"/>
                  <a:gd name="T70" fmla="*/ 0 w 364"/>
                  <a:gd name="T71" fmla="*/ 185 h 282"/>
                  <a:gd name="T72" fmla="*/ 0 w 364"/>
                  <a:gd name="T73" fmla="*/ 184 h 282"/>
                  <a:gd name="T74" fmla="*/ 0 w 364"/>
                  <a:gd name="T75" fmla="*/ 184 h 282"/>
                  <a:gd name="T76" fmla="*/ 0 w 364"/>
                  <a:gd name="T77" fmla="*/ 183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9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30" name="Freeform 1274">
                <a:extLst>
                  <a:ext uri="{FF2B5EF4-FFF2-40B4-BE49-F238E27FC236}">
                    <a16:creationId xmlns:a16="http://schemas.microsoft.com/office/drawing/2014/main" id="{B671C9EE-ADD6-45CB-A9E9-27D68A21910C}"/>
                  </a:ext>
                </a:extLst>
              </p:cNvPr>
              <p:cNvSpPr>
                <a:spLocks/>
              </p:cNvSpPr>
              <p:nvPr/>
            </p:nvSpPr>
            <p:spPr bwMode="auto">
              <a:xfrm>
                <a:off x="2885" y="1682"/>
                <a:ext cx="194" cy="189"/>
              </a:xfrm>
              <a:custGeom>
                <a:avLst/>
                <a:gdLst>
                  <a:gd name="T0" fmla="*/ 81 w 364"/>
                  <a:gd name="T1" fmla="*/ 188 h 282"/>
                  <a:gd name="T2" fmla="*/ 4 w 364"/>
                  <a:gd name="T3" fmla="*/ 188 h 282"/>
                  <a:gd name="T4" fmla="*/ 4 w 364"/>
                  <a:gd name="T5" fmla="*/ 188 h 282"/>
                  <a:gd name="T6" fmla="*/ 3 w 364"/>
                  <a:gd name="T7" fmla="*/ 188 h 282"/>
                  <a:gd name="T8" fmla="*/ 3 w 364"/>
                  <a:gd name="T9" fmla="*/ 188 h 282"/>
                  <a:gd name="T10" fmla="*/ 2 w 364"/>
                  <a:gd name="T11" fmla="*/ 188 h 282"/>
                  <a:gd name="T12" fmla="*/ 1 w 364"/>
                  <a:gd name="T13" fmla="*/ 188 h 282"/>
                  <a:gd name="T14" fmla="*/ 1 w 364"/>
                  <a:gd name="T15" fmla="*/ 187 h 282"/>
                  <a:gd name="T16" fmla="*/ 1 w 364"/>
                  <a:gd name="T17" fmla="*/ 187 h 282"/>
                  <a:gd name="T18" fmla="*/ 1 w 364"/>
                  <a:gd name="T19" fmla="*/ 186 h 282"/>
                  <a:gd name="T20" fmla="*/ 0 w 364"/>
                  <a:gd name="T21" fmla="*/ 186 h 282"/>
                  <a:gd name="T22" fmla="*/ 0 w 364"/>
                  <a:gd name="T23" fmla="*/ 185 h 282"/>
                  <a:gd name="T24" fmla="*/ 0 w 364"/>
                  <a:gd name="T25" fmla="*/ 184 h 282"/>
                  <a:gd name="T26" fmla="*/ 0 w 364"/>
                  <a:gd name="T27" fmla="*/ 184 h 282"/>
                  <a:gd name="T28" fmla="*/ 0 w 364"/>
                  <a:gd name="T29" fmla="*/ 183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9 w 364"/>
                  <a:gd name="T51" fmla="*/ 0 h 282"/>
                  <a:gd name="T52" fmla="*/ 190 w 364"/>
                  <a:gd name="T53" fmla="*/ 0 h 282"/>
                  <a:gd name="T54" fmla="*/ 190 w 364"/>
                  <a:gd name="T55" fmla="*/ 0 h 282"/>
                  <a:gd name="T56" fmla="*/ 191 w 364"/>
                  <a:gd name="T57" fmla="*/ 0 h 282"/>
                  <a:gd name="T58" fmla="*/ 191 w 364"/>
                  <a:gd name="T59" fmla="*/ 0 h 282"/>
                  <a:gd name="T60" fmla="*/ 191 w 364"/>
                  <a:gd name="T61" fmla="*/ 1 h 282"/>
                  <a:gd name="T62" fmla="*/ 192 w 364"/>
                  <a:gd name="T63" fmla="*/ 1 h 282"/>
                  <a:gd name="T64" fmla="*/ 193 w 364"/>
                  <a:gd name="T65" fmla="*/ 1 h 282"/>
                  <a:gd name="T66" fmla="*/ 193 w 364"/>
                  <a:gd name="T67" fmla="*/ 3 h 282"/>
                  <a:gd name="T68" fmla="*/ 193 w 364"/>
                  <a:gd name="T69" fmla="*/ 3 h 282"/>
                  <a:gd name="T70" fmla="*/ 193 w 364"/>
                  <a:gd name="T71" fmla="*/ 4 h 282"/>
                  <a:gd name="T72" fmla="*/ 193 w 364"/>
                  <a:gd name="T73" fmla="*/ 5 h 282"/>
                  <a:gd name="T74" fmla="*/ 193 w 364"/>
                  <a:gd name="T75" fmla="*/ 183 h 282"/>
                  <a:gd name="T76" fmla="*/ 193 w 364"/>
                  <a:gd name="T77" fmla="*/ 184 h 282"/>
                  <a:gd name="T78" fmla="*/ 193 w 364"/>
                  <a:gd name="T79" fmla="*/ 184 h 282"/>
                  <a:gd name="T80" fmla="*/ 193 w 364"/>
                  <a:gd name="T81" fmla="*/ 185 h 282"/>
                  <a:gd name="T82" fmla="*/ 193 w 364"/>
                  <a:gd name="T83" fmla="*/ 186 h 282"/>
                  <a:gd name="T84" fmla="*/ 192 w 364"/>
                  <a:gd name="T85" fmla="*/ 186 h 282"/>
                  <a:gd name="T86" fmla="*/ 192 w 364"/>
                  <a:gd name="T87" fmla="*/ 187 h 282"/>
                  <a:gd name="T88" fmla="*/ 191 w 364"/>
                  <a:gd name="T89" fmla="*/ 187 h 282"/>
                  <a:gd name="T90" fmla="*/ 191 w 364"/>
                  <a:gd name="T91" fmla="*/ 188 h 282"/>
                  <a:gd name="T92" fmla="*/ 191 w 364"/>
                  <a:gd name="T93" fmla="*/ 188 h 282"/>
                  <a:gd name="T94" fmla="*/ 190 w 364"/>
                  <a:gd name="T95" fmla="*/ 188 h 282"/>
                  <a:gd name="T96" fmla="*/ 190 w 364"/>
                  <a:gd name="T97" fmla="*/ 188 h 282"/>
                  <a:gd name="T98" fmla="*/ 189 w 364"/>
                  <a:gd name="T99" fmla="*/ 188 h 282"/>
                  <a:gd name="T100" fmla="*/ 81 w 364"/>
                  <a:gd name="T101" fmla="*/ 188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31" name="Freeform 1275">
                <a:extLst>
                  <a:ext uri="{FF2B5EF4-FFF2-40B4-BE49-F238E27FC236}">
                    <a16:creationId xmlns:a16="http://schemas.microsoft.com/office/drawing/2014/main" id="{78DCD4EA-43B8-4DD0-AC93-BF286A0CEA81}"/>
                  </a:ext>
                </a:extLst>
              </p:cNvPr>
              <p:cNvSpPr>
                <a:spLocks/>
              </p:cNvSpPr>
              <p:nvPr/>
            </p:nvSpPr>
            <p:spPr bwMode="auto">
              <a:xfrm>
                <a:off x="2885" y="1682"/>
                <a:ext cx="194" cy="189"/>
              </a:xfrm>
              <a:custGeom>
                <a:avLst/>
                <a:gdLst>
                  <a:gd name="T0" fmla="*/ 13 w 364"/>
                  <a:gd name="T1" fmla="*/ 183 h 282"/>
                  <a:gd name="T2" fmla="*/ 6 w 364"/>
                  <a:gd name="T3" fmla="*/ 183 h 282"/>
                  <a:gd name="T4" fmla="*/ 5 w 364"/>
                  <a:gd name="T5" fmla="*/ 183 h 282"/>
                  <a:gd name="T6" fmla="*/ 4 w 364"/>
                  <a:gd name="T7" fmla="*/ 183 h 282"/>
                  <a:gd name="T8" fmla="*/ 4 w 364"/>
                  <a:gd name="T9" fmla="*/ 183 h 282"/>
                  <a:gd name="T10" fmla="*/ 4 w 364"/>
                  <a:gd name="T11" fmla="*/ 182 h 282"/>
                  <a:gd name="T12" fmla="*/ 4 w 364"/>
                  <a:gd name="T13" fmla="*/ 181 h 282"/>
                  <a:gd name="T14" fmla="*/ 3 w 364"/>
                  <a:gd name="T15" fmla="*/ 181 h 282"/>
                  <a:gd name="T16" fmla="*/ 3 w 364"/>
                  <a:gd name="T17" fmla="*/ 180 h 282"/>
                  <a:gd name="T18" fmla="*/ 3 w 364"/>
                  <a:gd name="T19" fmla="*/ 180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8 w 364"/>
                  <a:gd name="T39" fmla="*/ 5 h 282"/>
                  <a:gd name="T40" fmla="*/ 189 w 364"/>
                  <a:gd name="T41" fmla="*/ 5 h 282"/>
                  <a:gd name="T42" fmla="*/ 190 w 364"/>
                  <a:gd name="T43" fmla="*/ 5 h 282"/>
                  <a:gd name="T44" fmla="*/ 190 w 364"/>
                  <a:gd name="T45" fmla="*/ 5 h 282"/>
                  <a:gd name="T46" fmla="*/ 190 w 364"/>
                  <a:gd name="T47" fmla="*/ 5 h 282"/>
                  <a:gd name="T48" fmla="*/ 193 w 364"/>
                  <a:gd name="T49" fmla="*/ 1 h 282"/>
                  <a:gd name="T50" fmla="*/ 193 w 364"/>
                  <a:gd name="T51" fmla="*/ 1 h 282"/>
                  <a:gd name="T52" fmla="*/ 193 w 364"/>
                  <a:gd name="T53" fmla="*/ 0 h 282"/>
                  <a:gd name="T54" fmla="*/ 192 w 364"/>
                  <a:gd name="T55" fmla="*/ 0 h 282"/>
                  <a:gd name="T56" fmla="*/ 191 w 364"/>
                  <a:gd name="T57" fmla="*/ 0 h 282"/>
                  <a:gd name="T58" fmla="*/ 191 w 364"/>
                  <a:gd name="T59" fmla="*/ 0 h 282"/>
                  <a:gd name="T60" fmla="*/ 190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3 h 282"/>
                  <a:gd name="T84" fmla="*/ 0 w 364"/>
                  <a:gd name="T85" fmla="*/ 184 h 282"/>
                  <a:gd name="T86" fmla="*/ 0 w 364"/>
                  <a:gd name="T87" fmla="*/ 184 h 282"/>
                  <a:gd name="T88" fmla="*/ 0 w 364"/>
                  <a:gd name="T89" fmla="*/ 185 h 282"/>
                  <a:gd name="T90" fmla="*/ 0 w 364"/>
                  <a:gd name="T91" fmla="*/ 186 h 282"/>
                  <a:gd name="T92" fmla="*/ 1 w 364"/>
                  <a:gd name="T93" fmla="*/ 186 h 282"/>
                  <a:gd name="T94" fmla="*/ 1 w 364"/>
                  <a:gd name="T95" fmla="*/ 187 h 282"/>
                  <a:gd name="T96" fmla="*/ 1 w 364"/>
                  <a:gd name="T97" fmla="*/ 187 h 282"/>
                  <a:gd name="T98" fmla="*/ 1 w 364"/>
                  <a:gd name="T99" fmla="*/ 188 h 282"/>
                  <a:gd name="T100" fmla="*/ 2 w 364"/>
                  <a:gd name="T101" fmla="*/ 188 h 282"/>
                  <a:gd name="T102" fmla="*/ 3 w 364"/>
                  <a:gd name="T103" fmla="*/ 188 h 282"/>
                  <a:gd name="T104" fmla="*/ 3 w 364"/>
                  <a:gd name="T105" fmla="*/ 188 h 282"/>
                  <a:gd name="T106" fmla="*/ 4 w 364"/>
                  <a:gd name="T107" fmla="*/ 188 h 282"/>
                  <a:gd name="T108" fmla="*/ 4 w 364"/>
                  <a:gd name="T109" fmla="*/ 188 h 282"/>
                  <a:gd name="T110" fmla="*/ 9 w 364"/>
                  <a:gd name="T111" fmla="*/ 188 h 282"/>
                  <a:gd name="T112" fmla="*/ 13 w 364"/>
                  <a:gd name="T113" fmla="*/ 18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nvGrpSpPr>
          <p:cNvPr id="34861" name="Group 1276">
            <a:extLst>
              <a:ext uri="{FF2B5EF4-FFF2-40B4-BE49-F238E27FC236}">
                <a16:creationId xmlns:a16="http://schemas.microsoft.com/office/drawing/2014/main" id="{B26CA2F4-20E0-4700-B322-7ACBAD941136}"/>
              </a:ext>
            </a:extLst>
          </p:cNvPr>
          <p:cNvGrpSpPr>
            <a:grpSpLocks/>
          </p:cNvGrpSpPr>
          <p:nvPr/>
        </p:nvGrpSpPr>
        <p:grpSpPr bwMode="auto">
          <a:xfrm>
            <a:off x="2995613" y="2359025"/>
            <a:ext cx="644525" cy="682625"/>
            <a:chOff x="960" y="1538"/>
            <a:chExt cx="406" cy="430"/>
          </a:xfrm>
        </p:grpSpPr>
        <p:grpSp>
          <p:nvGrpSpPr>
            <p:cNvPr id="35576" name="Group 1277">
              <a:extLst>
                <a:ext uri="{FF2B5EF4-FFF2-40B4-BE49-F238E27FC236}">
                  <a16:creationId xmlns:a16="http://schemas.microsoft.com/office/drawing/2014/main" id="{435ABC46-6092-4BC7-9898-C09BA3E046E5}"/>
                </a:ext>
              </a:extLst>
            </p:cNvPr>
            <p:cNvGrpSpPr>
              <a:grpSpLocks/>
            </p:cNvGrpSpPr>
            <p:nvPr/>
          </p:nvGrpSpPr>
          <p:grpSpPr bwMode="auto">
            <a:xfrm>
              <a:off x="960" y="1538"/>
              <a:ext cx="214" cy="259"/>
              <a:chOff x="960" y="1538"/>
              <a:chExt cx="214" cy="259"/>
            </a:xfrm>
          </p:grpSpPr>
          <p:sp>
            <p:nvSpPr>
              <p:cNvPr id="71934" name="Freeform 1278">
                <a:extLst>
                  <a:ext uri="{FF2B5EF4-FFF2-40B4-BE49-F238E27FC236}">
                    <a16:creationId xmlns:a16="http://schemas.microsoft.com/office/drawing/2014/main" id="{97808171-2308-4E14-A5A5-8DD072C32D92}"/>
                  </a:ext>
                </a:extLst>
              </p:cNvPr>
              <p:cNvSpPr>
                <a:spLocks/>
              </p:cNvSpPr>
              <p:nvPr/>
            </p:nvSpPr>
            <p:spPr bwMode="auto">
              <a:xfrm>
                <a:off x="961" y="1688"/>
                <a:ext cx="176" cy="29"/>
              </a:xfrm>
              <a:custGeom>
                <a:avLst/>
                <a:gdLst>
                  <a:gd name="T0" fmla="*/ 152 w 566"/>
                  <a:gd name="T1" fmla="*/ 0 h 73"/>
                  <a:gd name="T2" fmla="*/ 176 w 566"/>
                  <a:gd name="T3" fmla="*/ 29 h 73"/>
                  <a:gd name="T4" fmla="*/ 0 w 566"/>
                  <a:gd name="T5" fmla="*/ 29 h 73"/>
                  <a:gd name="T6" fmla="*/ 23 w 566"/>
                  <a:gd name="T7" fmla="*/ 0 h 73"/>
                  <a:gd name="T8" fmla="*/ 15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35" name="Freeform 1279">
                <a:extLst>
                  <a:ext uri="{FF2B5EF4-FFF2-40B4-BE49-F238E27FC236}">
                    <a16:creationId xmlns:a16="http://schemas.microsoft.com/office/drawing/2014/main" id="{AC8AC636-C55A-4774-B5E8-BDFE74F95C59}"/>
                  </a:ext>
                </a:extLst>
              </p:cNvPr>
              <p:cNvSpPr>
                <a:spLocks/>
              </p:cNvSpPr>
              <p:nvPr/>
            </p:nvSpPr>
            <p:spPr bwMode="auto">
              <a:xfrm>
                <a:off x="1006" y="1682"/>
                <a:ext cx="85" cy="20"/>
              </a:xfrm>
              <a:custGeom>
                <a:avLst/>
                <a:gdLst>
                  <a:gd name="T0" fmla="*/ 85 w 269"/>
                  <a:gd name="T1" fmla="*/ 9 h 50"/>
                  <a:gd name="T2" fmla="*/ 83 w 269"/>
                  <a:gd name="T3" fmla="*/ 7 h 50"/>
                  <a:gd name="T4" fmla="*/ 81 w 269"/>
                  <a:gd name="T5" fmla="*/ 6 h 50"/>
                  <a:gd name="T6" fmla="*/ 77 w 269"/>
                  <a:gd name="T7" fmla="*/ 4 h 50"/>
                  <a:gd name="T8" fmla="*/ 72 w 269"/>
                  <a:gd name="T9" fmla="*/ 3 h 50"/>
                  <a:gd name="T10" fmla="*/ 67 w 269"/>
                  <a:gd name="T11" fmla="*/ 2 h 50"/>
                  <a:gd name="T12" fmla="*/ 60 w 269"/>
                  <a:gd name="T13" fmla="*/ 1 h 50"/>
                  <a:gd name="T14" fmla="*/ 53 w 269"/>
                  <a:gd name="T15" fmla="*/ 0 h 50"/>
                  <a:gd name="T16" fmla="*/ 46 w 269"/>
                  <a:gd name="T17" fmla="*/ 0 h 50"/>
                  <a:gd name="T18" fmla="*/ 39 w 269"/>
                  <a:gd name="T19" fmla="*/ 0 h 50"/>
                  <a:gd name="T20" fmla="*/ 31 w 269"/>
                  <a:gd name="T21" fmla="*/ 0 h 50"/>
                  <a:gd name="T22" fmla="*/ 24 w 269"/>
                  <a:gd name="T23" fmla="*/ 1 h 50"/>
                  <a:gd name="T24" fmla="*/ 18 w 269"/>
                  <a:gd name="T25" fmla="*/ 2 h 50"/>
                  <a:gd name="T26" fmla="*/ 12 w 269"/>
                  <a:gd name="T27" fmla="*/ 3 h 50"/>
                  <a:gd name="T28" fmla="*/ 8 w 269"/>
                  <a:gd name="T29" fmla="*/ 4 h 50"/>
                  <a:gd name="T30" fmla="*/ 4 w 269"/>
                  <a:gd name="T31" fmla="*/ 6 h 50"/>
                  <a:gd name="T32" fmla="*/ 2 w 269"/>
                  <a:gd name="T33" fmla="*/ 7 h 50"/>
                  <a:gd name="T34" fmla="*/ 0 w 269"/>
                  <a:gd name="T35" fmla="*/ 9 h 50"/>
                  <a:gd name="T36" fmla="*/ 0 w 269"/>
                  <a:gd name="T37" fmla="*/ 11 h 50"/>
                  <a:gd name="T38" fmla="*/ 2 w 269"/>
                  <a:gd name="T39" fmla="*/ 12 h 50"/>
                  <a:gd name="T40" fmla="*/ 4 w 269"/>
                  <a:gd name="T41" fmla="*/ 14 h 50"/>
                  <a:gd name="T42" fmla="*/ 8 w 269"/>
                  <a:gd name="T43" fmla="*/ 15 h 50"/>
                  <a:gd name="T44" fmla="*/ 12 w 269"/>
                  <a:gd name="T45" fmla="*/ 17 h 50"/>
                  <a:gd name="T46" fmla="*/ 18 w 269"/>
                  <a:gd name="T47" fmla="*/ 18 h 50"/>
                  <a:gd name="T48" fmla="*/ 24 w 269"/>
                  <a:gd name="T49" fmla="*/ 19 h 50"/>
                  <a:gd name="T50" fmla="*/ 31 w 269"/>
                  <a:gd name="T51" fmla="*/ 19 h 50"/>
                  <a:gd name="T52" fmla="*/ 39 w 269"/>
                  <a:gd name="T53" fmla="*/ 20 h 50"/>
                  <a:gd name="T54" fmla="*/ 46 w 269"/>
                  <a:gd name="T55" fmla="*/ 20 h 50"/>
                  <a:gd name="T56" fmla="*/ 53 w 269"/>
                  <a:gd name="T57" fmla="*/ 19 h 50"/>
                  <a:gd name="T58" fmla="*/ 60 w 269"/>
                  <a:gd name="T59" fmla="*/ 19 h 50"/>
                  <a:gd name="T60" fmla="*/ 67 w 269"/>
                  <a:gd name="T61" fmla="*/ 18 h 50"/>
                  <a:gd name="T62" fmla="*/ 72 w 269"/>
                  <a:gd name="T63" fmla="*/ 17 h 50"/>
                  <a:gd name="T64" fmla="*/ 77 w 269"/>
                  <a:gd name="T65" fmla="*/ 15 h 50"/>
                  <a:gd name="T66" fmla="*/ 81 w 269"/>
                  <a:gd name="T67" fmla="*/ 14 h 50"/>
                  <a:gd name="T68" fmla="*/ 83 w 269"/>
                  <a:gd name="T69" fmla="*/ 12 h 50"/>
                  <a:gd name="T70" fmla="*/ 85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36" name="Freeform 1280">
                <a:extLst>
                  <a:ext uri="{FF2B5EF4-FFF2-40B4-BE49-F238E27FC236}">
                    <a16:creationId xmlns:a16="http://schemas.microsoft.com/office/drawing/2014/main" id="{C39C951E-7743-47CA-8687-E616AD2D32FD}"/>
                  </a:ext>
                </a:extLst>
              </p:cNvPr>
              <p:cNvSpPr>
                <a:spLocks/>
              </p:cNvSpPr>
              <p:nvPr/>
            </p:nvSpPr>
            <p:spPr bwMode="auto">
              <a:xfrm>
                <a:off x="1006" y="1692"/>
                <a:ext cx="85" cy="15"/>
              </a:xfrm>
              <a:custGeom>
                <a:avLst/>
                <a:gdLst>
                  <a:gd name="T0" fmla="*/ 85 w 269"/>
                  <a:gd name="T1" fmla="*/ 6 h 37"/>
                  <a:gd name="T2" fmla="*/ 83 w 269"/>
                  <a:gd name="T3" fmla="*/ 7 h 37"/>
                  <a:gd name="T4" fmla="*/ 81 w 269"/>
                  <a:gd name="T5" fmla="*/ 9 h 37"/>
                  <a:gd name="T6" fmla="*/ 77 w 269"/>
                  <a:gd name="T7" fmla="*/ 11 h 37"/>
                  <a:gd name="T8" fmla="*/ 72 w 269"/>
                  <a:gd name="T9" fmla="*/ 12 h 37"/>
                  <a:gd name="T10" fmla="*/ 67 w 269"/>
                  <a:gd name="T11" fmla="*/ 13 h 37"/>
                  <a:gd name="T12" fmla="*/ 60 w 269"/>
                  <a:gd name="T13" fmla="*/ 14 h 37"/>
                  <a:gd name="T14" fmla="*/ 53 w 269"/>
                  <a:gd name="T15" fmla="*/ 14 h 37"/>
                  <a:gd name="T16" fmla="*/ 46 w 269"/>
                  <a:gd name="T17" fmla="*/ 15 h 37"/>
                  <a:gd name="T18" fmla="*/ 39 w 269"/>
                  <a:gd name="T19" fmla="*/ 15 h 37"/>
                  <a:gd name="T20" fmla="*/ 31 w 269"/>
                  <a:gd name="T21" fmla="*/ 14 h 37"/>
                  <a:gd name="T22" fmla="*/ 24 w 269"/>
                  <a:gd name="T23" fmla="*/ 14 h 37"/>
                  <a:gd name="T24" fmla="*/ 18 w 269"/>
                  <a:gd name="T25" fmla="*/ 13 h 37"/>
                  <a:gd name="T26" fmla="*/ 12 w 269"/>
                  <a:gd name="T27" fmla="*/ 12 h 37"/>
                  <a:gd name="T28" fmla="*/ 8 w 269"/>
                  <a:gd name="T29" fmla="*/ 11 h 37"/>
                  <a:gd name="T30" fmla="*/ 4 w 269"/>
                  <a:gd name="T31" fmla="*/ 9 h 37"/>
                  <a:gd name="T32" fmla="*/ 2 w 269"/>
                  <a:gd name="T33" fmla="*/ 7 h 37"/>
                  <a:gd name="T34" fmla="*/ 0 w 269"/>
                  <a:gd name="T35" fmla="*/ 6 h 37"/>
                  <a:gd name="T36" fmla="*/ 0 w 269"/>
                  <a:gd name="T37" fmla="*/ 0 h 37"/>
                  <a:gd name="T38" fmla="*/ 1 w 269"/>
                  <a:gd name="T39" fmla="*/ 2 h 37"/>
                  <a:gd name="T40" fmla="*/ 3 w 269"/>
                  <a:gd name="T41" fmla="*/ 4 h 37"/>
                  <a:gd name="T42" fmla="*/ 6 w 269"/>
                  <a:gd name="T43" fmla="*/ 5 h 37"/>
                  <a:gd name="T44" fmla="*/ 10 w 269"/>
                  <a:gd name="T45" fmla="*/ 6 h 37"/>
                  <a:gd name="T46" fmla="*/ 15 w 269"/>
                  <a:gd name="T47" fmla="*/ 8 h 37"/>
                  <a:gd name="T48" fmla="*/ 21 w 269"/>
                  <a:gd name="T49" fmla="*/ 9 h 37"/>
                  <a:gd name="T50" fmla="*/ 28 w 269"/>
                  <a:gd name="T51" fmla="*/ 9 h 37"/>
                  <a:gd name="T52" fmla="*/ 35 w 269"/>
                  <a:gd name="T53" fmla="*/ 10 h 37"/>
                  <a:gd name="T54" fmla="*/ 42 w 269"/>
                  <a:gd name="T55" fmla="*/ 10 h 37"/>
                  <a:gd name="T56" fmla="*/ 50 w 269"/>
                  <a:gd name="T57" fmla="*/ 10 h 37"/>
                  <a:gd name="T58" fmla="*/ 57 w 269"/>
                  <a:gd name="T59" fmla="*/ 9 h 37"/>
                  <a:gd name="T60" fmla="*/ 64 w 269"/>
                  <a:gd name="T61" fmla="*/ 9 h 37"/>
                  <a:gd name="T62" fmla="*/ 70 w 269"/>
                  <a:gd name="T63" fmla="*/ 8 h 37"/>
                  <a:gd name="T64" fmla="*/ 75 w 269"/>
                  <a:gd name="T65" fmla="*/ 6 h 37"/>
                  <a:gd name="T66" fmla="*/ 79 w 269"/>
                  <a:gd name="T67" fmla="*/ 5 h 37"/>
                  <a:gd name="T68" fmla="*/ 82 w 269"/>
                  <a:gd name="T69" fmla="*/ 4 h 37"/>
                  <a:gd name="T70" fmla="*/ 84 w 269"/>
                  <a:gd name="T71" fmla="*/ 2 h 37"/>
                  <a:gd name="T72" fmla="*/ 8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37" name="Freeform 1281">
                <a:extLst>
                  <a:ext uri="{FF2B5EF4-FFF2-40B4-BE49-F238E27FC236}">
                    <a16:creationId xmlns:a16="http://schemas.microsoft.com/office/drawing/2014/main" id="{788437B1-8177-4277-A252-24402A70C84B}"/>
                  </a:ext>
                </a:extLst>
              </p:cNvPr>
              <p:cNvSpPr>
                <a:spLocks/>
              </p:cNvSpPr>
              <p:nvPr/>
            </p:nvSpPr>
            <p:spPr bwMode="auto">
              <a:xfrm>
                <a:off x="960" y="1716"/>
                <a:ext cx="177" cy="67"/>
              </a:xfrm>
              <a:custGeom>
                <a:avLst/>
                <a:gdLst>
                  <a:gd name="T0" fmla="*/ 0 w 568"/>
                  <a:gd name="T1" fmla="*/ 67 h 168"/>
                  <a:gd name="T2" fmla="*/ 177 w 568"/>
                  <a:gd name="T3" fmla="*/ 67 h 168"/>
                  <a:gd name="T4" fmla="*/ 177 w 568"/>
                  <a:gd name="T5" fmla="*/ 0 h 168"/>
                  <a:gd name="T6" fmla="*/ 0 w 568"/>
                  <a:gd name="T7" fmla="*/ 0 h 168"/>
                  <a:gd name="T8" fmla="*/ 0 w 568"/>
                  <a:gd name="T9" fmla="*/ 67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38" name="Freeform 1282">
                <a:extLst>
                  <a:ext uri="{FF2B5EF4-FFF2-40B4-BE49-F238E27FC236}">
                    <a16:creationId xmlns:a16="http://schemas.microsoft.com/office/drawing/2014/main" id="{7E17A7EE-C277-4E1F-868C-8468FB2AC758}"/>
                  </a:ext>
                </a:extLst>
              </p:cNvPr>
              <p:cNvSpPr>
                <a:spLocks/>
              </p:cNvSpPr>
              <p:nvPr/>
            </p:nvSpPr>
            <p:spPr bwMode="auto">
              <a:xfrm>
                <a:off x="988" y="1684"/>
                <a:ext cx="116" cy="11"/>
              </a:xfrm>
              <a:custGeom>
                <a:avLst/>
                <a:gdLst>
                  <a:gd name="T0" fmla="*/ 0 w 373"/>
                  <a:gd name="T1" fmla="*/ 11 h 29"/>
                  <a:gd name="T2" fmla="*/ 0 w 373"/>
                  <a:gd name="T3" fmla="*/ 0 h 29"/>
                  <a:gd name="T4" fmla="*/ 116 w 373"/>
                  <a:gd name="T5" fmla="*/ 0 h 29"/>
                  <a:gd name="T6" fmla="*/ 116 w 373"/>
                  <a:gd name="T7" fmla="*/ 11 h 29"/>
                  <a:gd name="T8" fmla="*/ 0 w 373"/>
                  <a:gd name="T9" fmla="*/ 1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39" name="Freeform 1283">
                <a:extLst>
                  <a:ext uri="{FF2B5EF4-FFF2-40B4-BE49-F238E27FC236}">
                    <a16:creationId xmlns:a16="http://schemas.microsoft.com/office/drawing/2014/main" id="{2FC09B87-AC00-42D2-B4CB-4679C8C9DE3A}"/>
                  </a:ext>
                </a:extLst>
              </p:cNvPr>
              <p:cNvSpPr>
                <a:spLocks/>
              </p:cNvSpPr>
              <p:nvPr/>
            </p:nvSpPr>
            <p:spPr bwMode="auto">
              <a:xfrm>
                <a:off x="960" y="1715"/>
                <a:ext cx="177" cy="24"/>
              </a:xfrm>
              <a:custGeom>
                <a:avLst/>
                <a:gdLst>
                  <a:gd name="T0" fmla="*/ 65 w 568"/>
                  <a:gd name="T1" fmla="*/ 0 h 59"/>
                  <a:gd name="T2" fmla="*/ 0 w 568"/>
                  <a:gd name="T3" fmla="*/ 0 h 59"/>
                  <a:gd name="T4" fmla="*/ 0 w 568"/>
                  <a:gd name="T5" fmla="*/ 24 h 59"/>
                  <a:gd name="T6" fmla="*/ 177 w 568"/>
                  <a:gd name="T7" fmla="*/ 24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40" name="Freeform 1284">
                <a:extLst>
                  <a:ext uri="{FF2B5EF4-FFF2-40B4-BE49-F238E27FC236}">
                    <a16:creationId xmlns:a16="http://schemas.microsoft.com/office/drawing/2014/main" id="{9CAEB225-EB57-4C7F-8826-AB4F6CD3478C}"/>
                  </a:ext>
                </a:extLst>
              </p:cNvPr>
              <p:cNvSpPr>
                <a:spLocks/>
              </p:cNvSpPr>
              <p:nvPr/>
            </p:nvSpPr>
            <p:spPr bwMode="auto">
              <a:xfrm>
                <a:off x="1006" y="1724"/>
                <a:ext cx="15" cy="11"/>
              </a:xfrm>
              <a:custGeom>
                <a:avLst/>
                <a:gdLst>
                  <a:gd name="T0" fmla="*/ 4 w 47"/>
                  <a:gd name="T1" fmla="*/ 11 h 30"/>
                  <a:gd name="T2" fmla="*/ 4 w 47"/>
                  <a:gd name="T3" fmla="*/ 11 h 30"/>
                  <a:gd name="T4" fmla="*/ 3 w 47"/>
                  <a:gd name="T5" fmla="*/ 10 h 30"/>
                  <a:gd name="T6" fmla="*/ 2 w 47"/>
                  <a:gd name="T7" fmla="*/ 10 h 30"/>
                  <a:gd name="T8" fmla="*/ 1 w 47"/>
                  <a:gd name="T9" fmla="*/ 9 h 30"/>
                  <a:gd name="T10" fmla="*/ 1 w 47"/>
                  <a:gd name="T11" fmla="*/ 8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1 h 30"/>
                  <a:gd name="T28" fmla="*/ 2 w 47"/>
                  <a:gd name="T29" fmla="*/ 1 h 30"/>
                  <a:gd name="T30" fmla="*/ 3 w 47"/>
                  <a:gd name="T31" fmla="*/ 0 h 30"/>
                  <a:gd name="T32" fmla="*/ 4 w 47"/>
                  <a:gd name="T33" fmla="*/ 0 h 30"/>
                  <a:gd name="T34" fmla="*/ 4 w 47"/>
                  <a:gd name="T35" fmla="*/ 0 h 30"/>
                  <a:gd name="T36" fmla="*/ 10 w 47"/>
                  <a:gd name="T37" fmla="*/ 0 h 30"/>
                  <a:gd name="T38" fmla="*/ 11 w 47"/>
                  <a:gd name="T39" fmla="*/ 0 h 30"/>
                  <a:gd name="T40" fmla="*/ 11 w 47"/>
                  <a:gd name="T41" fmla="*/ 0 h 30"/>
                  <a:gd name="T42" fmla="*/ 12 w 47"/>
                  <a:gd name="T43" fmla="*/ 1 h 30"/>
                  <a:gd name="T44" fmla="*/ 13 w 47"/>
                  <a:gd name="T45" fmla="*/ 1 h 30"/>
                  <a:gd name="T46" fmla="*/ 13 w 47"/>
                  <a:gd name="T47" fmla="*/ 2 h 30"/>
                  <a:gd name="T48" fmla="*/ 14 w 47"/>
                  <a:gd name="T49" fmla="*/ 3 h 30"/>
                  <a:gd name="T50" fmla="*/ 14 w 47"/>
                  <a:gd name="T51" fmla="*/ 4 h 30"/>
                  <a:gd name="T52" fmla="*/ 15 w 47"/>
                  <a:gd name="T53" fmla="*/ 4 h 30"/>
                  <a:gd name="T54" fmla="*/ 15 w 47"/>
                  <a:gd name="T55" fmla="*/ 5 h 30"/>
                  <a:gd name="T56" fmla="*/ 15 w 47"/>
                  <a:gd name="T57" fmla="*/ 6 h 30"/>
                  <a:gd name="T58" fmla="*/ 14 w 47"/>
                  <a:gd name="T59" fmla="*/ 7 h 30"/>
                  <a:gd name="T60" fmla="*/ 14 w 47"/>
                  <a:gd name="T61" fmla="*/ 8 h 30"/>
                  <a:gd name="T62" fmla="*/ 13 w 47"/>
                  <a:gd name="T63" fmla="*/ 9 h 30"/>
                  <a:gd name="T64" fmla="*/ 13 w 47"/>
                  <a:gd name="T65" fmla="*/ 10 h 30"/>
                  <a:gd name="T66" fmla="*/ 12 w 47"/>
                  <a:gd name="T67" fmla="*/ 10 h 30"/>
                  <a:gd name="T68" fmla="*/ 11 w 47"/>
                  <a:gd name="T69" fmla="*/ 10 h 30"/>
                  <a:gd name="T70" fmla="*/ 11 w 47"/>
                  <a:gd name="T71" fmla="*/ 11 h 30"/>
                  <a:gd name="T72" fmla="*/ 10 w 47"/>
                  <a:gd name="T73" fmla="*/ 11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41" name="Freeform 1285">
                <a:extLst>
                  <a:ext uri="{FF2B5EF4-FFF2-40B4-BE49-F238E27FC236}">
                    <a16:creationId xmlns:a16="http://schemas.microsoft.com/office/drawing/2014/main" id="{AE35D57D-B5C1-42AA-81F4-4E4784640A8E}"/>
                  </a:ext>
                </a:extLst>
              </p:cNvPr>
              <p:cNvSpPr>
                <a:spLocks/>
              </p:cNvSpPr>
              <p:nvPr/>
            </p:nvSpPr>
            <p:spPr bwMode="auto">
              <a:xfrm>
                <a:off x="973" y="1756"/>
                <a:ext cx="201" cy="35"/>
              </a:xfrm>
              <a:custGeom>
                <a:avLst/>
                <a:gdLst>
                  <a:gd name="T0" fmla="*/ 0 w 646"/>
                  <a:gd name="T1" fmla="*/ 35 h 87"/>
                  <a:gd name="T2" fmla="*/ 201 w 646"/>
                  <a:gd name="T3" fmla="*/ 35 h 87"/>
                  <a:gd name="T4" fmla="*/ 190 w 646"/>
                  <a:gd name="T5" fmla="*/ 0 h 87"/>
                  <a:gd name="T6" fmla="*/ 13 w 646"/>
                  <a:gd name="T7" fmla="*/ 0 h 87"/>
                  <a:gd name="T8" fmla="*/ 0 w 646"/>
                  <a:gd name="T9" fmla="*/ 35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42" name="Freeform 1286">
                <a:extLst>
                  <a:ext uri="{FF2B5EF4-FFF2-40B4-BE49-F238E27FC236}">
                    <a16:creationId xmlns:a16="http://schemas.microsoft.com/office/drawing/2014/main" id="{9FF2D707-35FE-45B1-9658-E89EFE2CE024}"/>
                  </a:ext>
                </a:extLst>
              </p:cNvPr>
              <p:cNvSpPr>
                <a:spLocks/>
              </p:cNvSpPr>
              <p:nvPr/>
            </p:nvSpPr>
            <p:spPr bwMode="auto">
              <a:xfrm>
                <a:off x="973" y="1790"/>
                <a:ext cx="201" cy="7"/>
              </a:xfrm>
              <a:custGeom>
                <a:avLst/>
                <a:gdLst>
                  <a:gd name="T0" fmla="*/ 0 w 646"/>
                  <a:gd name="T1" fmla="*/ 7 h 17"/>
                  <a:gd name="T2" fmla="*/ 0 w 646"/>
                  <a:gd name="T3" fmla="*/ 0 h 17"/>
                  <a:gd name="T4" fmla="*/ 201 w 646"/>
                  <a:gd name="T5" fmla="*/ 0 h 17"/>
                  <a:gd name="T6" fmla="*/ 201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43" name="Freeform 1287">
                <a:extLst>
                  <a:ext uri="{FF2B5EF4-FFF2-40B4-BE49-F238E27FC236}">
                    <a16:creationId xmlns:a16="http://schemas.microsoft.com/office/drawing/2014/main" id="{D0B0A0B6-E408-4FE5-9E3E-BF1C8725CF45}"/>
                  </a:ext>
                </a:extLst>
              </p:cNvPr>
              <p:cNvSpPr>
                <a:spLocks/>
              </p:cNvSpPr>
              <p:nvPr/>
            </p:nvSpPr>
            <p:spPr bwMode="auto">
              <a:xfrm>
                <a:off x="983" y="1761"/>
                <a:ext cx="180" cy="25"/>
              </a:xfrm>
              <a:custGeom>
                <a:avLst/>
                <a:gdLst>
                  <a:gd name="T0" fmla="*/ 0 w 578"/>
                  <a:gd name="T1" fmla="*/ 25 h 63"/>
                  <a:gd name="T2" fmla="*/ 180 w 578"/>
                  <a:gd name="T3" fmla="*/ 25 h 63"/>
                  <a:gd name="T4" fmla="*/ 173 w 578"/>
                  <a:gd name="T5" fmla="*/ 0 h 63"/>
                  <a:gd name="T6" fmla="*/ 8 w 578"/>
                  <a:gd name="T7" fmla="*/ 0 h 63"/>
                  <a:gd name="T8" fmla="*/ 0 w 578"/>
                  <a:gd name="T9" fmla="*/ 2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44" name="Freeform 1288">
                <a:extLst>
                  <a:ext uri="{FF2B5EF4-FFF2-40B4-BE49-F238E27FC236}">
                    <a16:creationId xmlns:a16="http://schemas.microsoft.com/office/drawing/2014/main" id="{680F589A-3830-4D53-87B9-9411B19E391B}"/>
                  </a:ext>
                </a:extLst>
              </p:cNvPr>
              <p:cNvSpPr>
                <a:spLocks/>
              </p:cNvSpPr>
              <p:nvPr/>
            </p:nvSpPr>
            <p:spPr bwMode="auto">
              <a:xfrm>
                <a:off x="975" y="1538"/>
                <a:ext cx="145" cy="146"/>
              </a:xfrm>
              <a:custGeom>
                <a:avLst/>
                <a:gdLst>
                  <a:gd name="T0" fmla="*/ 145 w 467"/>
                  <a:gd name="T1" fmla="*/ 143 h 366"/>
                  <a:gd name="T2" fmla="*/ 145 w 467"/>
                  <a:gd name="T3" fmla="*/ 144 h 366"/>
                  <a:gd name="T4" fmla="*/ 145 w 467"/>
                  <a:gd name="T5" fmla="*/ 144 h 366"/>
                  <a:gd name="T6" fmla="*/ 144 w 467"/>
                  <a:gd name="T7" fmla="*/ 144 h 366"/>
                  <a:gd name="T8" fmla="*/ 144 w 467"/>
                  <a:gd name="T9" fmla="*/ 145 h 366"/>
                  <a:gd name="T10" fmla="*/ 144 w 467"/>
                  <a:gd name="T11" fmla="*/ 145 h 366"/>
                  <a:gd name="T12" fmla="*/ 143 w 467"/>
                  <a:gd name="T13" fmla="*/ 146 h 366"/>
                  <a:gd name="T14" fmla="*/ 143 w 467"/>
                  <a:gd name="T15" fmla="*/ 146 h 366"/>
                  <a:gd name="T16" fmla="*/ 143 w 467"/>
                  <a:gd name="T17" fmla="*/ 146 h 366"/>
                  <a:gd name="T18" fmla="*/ 2 w 467"/>
                  <a:gd name="T19" fmla="*/ 146 h 366"/>
                  <a:gd name="T20" fmla="*/ 2 w 467"/>
                  <a:gd name="T21" fmla="*/ 146 h 366"/>
                  <a:gd name="T22" fmla="*/ 1 w 467"/>
                  <a:gd name="T23" fmla="*/ 145 h 366"/>
                  <a:gd name="T24" fmla="*/ 1 w 467"/>
                  <a:gd name="T25" fmla="*/ 145 h 366"/>
                  <a:gd name="T26" fmla="*/ 0 w 467"/>
                  <a:gd name="T27" fmla="*/ 145 h 366"/>
                  <a:gd name="T28" fmla="*/ 0 w 467"/>
                  <a:gd name="T29" fmla="*/ 144 h 366"/>
                  <a:gd name="T30" fmla="*/ 0 w 467"/>
                  <a:gd name="T31" fmla="*/ 144 h 366"/>
                  <a:gd name="T32" fmla="*/ 0 w 467"/>
                  <a:gd name="T33" fmla="*/ 143 h 366"/>
                  <a:gd name="T34" fmla="*/ 0 w 467"/>
                  <a:gd name="T35" fmla="*/ 143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3 w 467"/>
                  <a:gd name="T55" fmla="*/ 0 h 366"/>
                  <a:gd name="T56" fmla="*/ 143 w 467"/>
                  <a:gd name="T57" fmla="*/ 0 h 366"/>
                  <a:gd name="T58" fmla="*/ 143 w 467"/>
                  <a:gd name="T59" fmla="*/ 0 h 366"/>
                  <a:gd name="T60" fmla="*/ 144 w 467"/>
                  <a:gd name="T61" fmla="*/ 0 h 366"/>
                  <a:gd name="T62" fmla="*/ 144 w 467"/>
                  <a:gd name="T63" fmla="*/ 1 h 366"/>
                  <a:gd name="T64" fmla="*/ 144 w 467"/>
                  <a:gd name="T65" fmla="*/ 1 h 366"/>
                  <a:gd name="T66" fmla="*/ 145 w 467"/>
                  <a:gd name="T67" fmla="*/ 2 h 366"/>
                  <a:gd name="T68" fmla="*/ 145 w 467"/>
                  <a:gd name="T69" fmla="*/ 2 h 366"/>
                  <a:gd name="T70" fmla="*/ 145 w 467"/>
                  <a:gd name="T71" fmla="*/ 2 h 366"/>
                  <a:gd name="T72" fmla="*/ 145 w 467"/>
                  <a:gd name="T73" fmla="*/ 143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45" name="Freeform 1289">
                <a:extLst>
                  <a:ext uri="{FF2B5EF4-FFF2-40B4-BE49-F238E27FC236}">
                    <a16:creationId xmlns:a16="http://schemas.microsoft.com/office/drawing/2014/main" id="{C446099E-0D09-4F3D-90BA-B2E9EDB19491}"/>
                  </a:ext>
                </a:extLst>
              </p:cNvPr>
              <p:cNvSpPr>
                <a:spLocks/>
              </p:cNvSpPr>
              <p:nvPr/>
            </p:nvSpPr>
            <p:spPr bwMode="auto">
              <a:xfrm>
                <a:off x="1082" y="1731"/>
                <a:ext cx="44" cy="0"/>
              </a:xfrm>
              <a:custGeom>
                <a:avLst/>
                <a:gdLst>
                  <a:gd name="T0" fmla="*/ 0 w 142"/>
                  <a:gd name="T1" fmla="*/ 0 h 1"/>
                  <a:gd name="T2" fmla="*/ 44 w 142"/>
                  <a:gd name="T3" fmla="*/ 0 h 1"/>
                  <a:gd name="T4" fmla="*/ 4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46" name="Rectangle 1290">
                <a:extLst>
                  <a:ext uri="{FF2B5EF4-FFF2-40B4-BE49-F238E27FC236}">
                    <a16:creationId xmlns:a16="http://schemas.microsoft.com/office/drawing/2014/main" id="{90BC47BD-BA6C-4B16-AFD6-49D3902B312A}"/>
                  </a:ext>
                </a:extLst>
              </p:cNvPr>
              <p:cNvSpPr>
                <a:spLocks noChangeArrowheads="1"/>
              </p:cNvSpPr>
              <p:nvPr/>
            </p:nvSpPr>
            <p:spPr bwMode="auto">
              <a:xfrm>
                <a:off x="991" y="1558"/>
                <a:ext cx="113" cy="106"/>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1947" name="Freeform 1291">
                <a:extLst>
                  <a:ext uri="{FF2B5EF4-FFF2-40B4-BE49-F238E27FC236}">
                    <a16:creationId xmlns:a16="http://schemas.microsoft.com/office/drawing/2014/main" id="{A87CC8C9-BFDF-465C-8A5B-2E8099D899A4}"/>
                  </a:ext>
                </a:extLst>
              </p:cNvPr>
              <p:cNvSpPr>
                <a:spLocks/>
              </p:cNvSpPr>
              <p:nvPr/>
            </p:nvSpPr>
            <p:spPr bwMode="auto">
              <a:xfrm>
                <a:off x="996" y="1558"/>
                <a:ext cx="108" cy="109"/>
              </a:xfrm>
              <a:custGeom>
                <a:avLst/>
                <a:gdLst>
                  <a:gd name="T0" fmla="*/ 2 w 346"/>
                  <a:gd name="T1" fmla="*/ 105 h 274"/>
                  <a:gd name="T2" fmla="*/ 104 w 346"/>
                  <a:gd name="T3" fmla="*/ 105 h 274"/>
                  <a:gd name="T4" fmla="*/ 104 w 346"/>
                  <a:gd name="T5" fmla="*/ 105 h 274"/>
                  <a:gd name="T6" fmla="*/ 105 w 346"/>
                  <a:gd name="T7" fmla="*/ 105 h 274"/>
                  <a:gd name="T8" fmla="*/ 105 w 346"/>
                  <a:gd name="T9" fmla="*/ 105 h 274"/>
                  <a:gd name="T10" fmla="*/ 105 w 346"/>
                  <a:gd name="T11" fmla="*/ 105 h 274"/>
                  <a:gd name="T12" fmla="*/ 106 w 346"/>
                  <a:gd name="T13" fmla="*/ 105 h 274"/>
                  <a:gd name="T14" fmla="*/ 106 w 346"/>
                  <a:gd name="T15" fmla="*/ 104 h 274"/>
                  <a:gd name="T16" fmla="*/ 106 w 346"/>
                  <a:gd name="T17" fmla="*/ 104 h 274"/>
                  <a:gd name="T18" fmla="*/ 106 w 346"/>
                  <a:gd name="T19" fmla="*/ 103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5 h 274"/>
                  <a:gd name="T42" fmla="*/ 108 w 346"/>
                  <a:gd name="T43" fmla="*/ 106 h 274"/>
                  <a:gd name="T44" fmla="*/ 107 w 346"/>
                  <a:gd name="T45" fmla="*/ 106 h 274"/>
                  <a:gd name="T46" fmla="*/ 107 w 346"/>
                  <a:gd name="T47" fmla="*/ 107 h 274"/>
                  <a:gd name="T48" fmla="*/ 107 w 346"/>
                  <a:gd name="T49" fmla="*/ 107 h 274"/>
                  <a:gd name="T50" fmla="*/ 107 w 346"/>
                  <a:gd name="T51" fmla="*/ 107 h 274"/>
                  <a:gd name="T52" fmla="*/ 107 w 346"/>
                  <a:gd name="T53" fmla="*/ 108 h 274"/>
                  <a:gd name="T54" fmla="*/ 106 w 346"/>
                  <a:gd name="T55" fmla="*/ 108 h 274"/>
                  <a:gd name="T56" fmla="*/ 106 w 346"/>
                  <a:gd name="T57" fmla="*/ 108 h 274"/>
                  <a:gd name="T58" fmla="*/ 106 w 346"/>
                  <a:gd name="T59" fmla="*/ 108 h 274"/>
                  <a:gd name="T60" fmla="*/ 106 w 346"/>
                  <a:gd name="T61" fmla="*/ 108 h 274"/>
                  <a:gd name="T62" fmla="*/ 106 w 346"/>
                  <a:gd name="T63" fmla="*/ 108 h 274"/>
                  <a:gd name="T64" fmla="*/ 105 w 346"/>
                  <a:gd name="T65" fmla="*/ 109 h 274"/>
                  <a:gd name="T66" fmla="*/ 0 w 346"/>
                  <a:gd name="T67" fmla="*/ 109 h 274"/>
                  <a:gd name="T68" fmla="*/ 2 w 346"/>
                  <a:gd name="T69" fmla="*/ 105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48" name="Freeform 1292">
                <a:extLst>
                  <a:ext uri="{FF2B5EF4-FFF2-40B4-BE49-F238E27FC236}">
                    <a16:creationId xmlns:a16="http://schemas.microsoft.com/office/drawing/2014/main" id="{741CC412-4A24-4269-832D-1C675C0741D1}"/>
                  </a:ext>
                </a:extLst>
              </p:cNvPr>
              <p:cNvSpPr>
                <a:spLocks/>
              </p:cNvSpPr>
              <p:nvPr/>
            </p:nvSpPr>
            <p:spPr bwMode="auto">
              <a:xfrm>
                <a:off x="991" y="1554"/>
                <a:ext cx="113" cy="113"/>
              </a:xfrm>
              <a:custGeom>
                <a:avLst/>
                <a:gdLst>
                  <a:gd name="T0" fmla="*/ 110 w 364"/>
                  <a:gd name="T1" fmla="*/ 0 h 282"/>
                  <a:gd name="T2" fmla="*/ 111 w 364"/>
                  <a:gd name="T3" fmla="*/ 0 h 282"/>
                  <a:gd name="T4" fmla="*/ 111 w 364"/>
                  <a:gd name="T5" fmla="*/ 0 h 282"/>
                  <a:gd name="T6" fmla="*/ 111 w 364"/>
                  <a:gd name="T7" fmla="*/ 0 h 282"/>
                  <a:gd name="T8" fmla="*/ 111 w 364"/>
                  <a:gd name="T9" fmla="*/ 0 h 282"/>
                  <a:gd name="T10" fmla="*/ 111 w 364"/>
                  <a:gd name="T11" fmla="*/ 0 h 282"/>
                  <a:gd name="T12" fmla="*/ 112 w 364"/>
                  <a:gd name="T13" fmla="*/ 1 h 282"/>
                  <a:gd name="T14" fmla="*/ 112 w 364"/>
                  <a:gd name="T15" fmla="*/ 1 h 282"/>
                  <a:gd name="T16" fmla="*/ 112 w 364"/>
                  <a:gd name="T17" fmla="*/ 2 h 282"/>
                  <a:gd name="T18" fmla="*/ 112 w 364"/>
                  <a:gd name="T19" fmla="*/ 2 h 282"/>
                  <a:gd name="T20" fmla="*/ 113 w 364"/>
                  <a:gd name="T21" fmla="*/ 2 h 282"/>
                  <a:gd name="T22" fmla="*/ 113 w 364"/>
                  <a:gd name="T23" fmla="*/ 3 h 282"/>
                  <a:gd name="T24" fmla="*/ 113 w 364"/>
                  <a:gd name="T25" fmla="*/ 109 h 282"/>
                  <a:gd name="T26" fmla="*/ 113 w 364"/>
                  <a:gd name="T27" fmla="*/ 110 h 282"/>
                  <a:gd name="T28" fmla="*/ 112 w 364"/>
                  <a:gd name="T29" fmla="*/ 110 h 282"/>
                  <a:gd name="T30" fmla="*/ 112 w 364"/>
                  <a:gd name="T31" fmla="*/ 111 h 282"/>
                  <a:gd name="T32" fmla="*/ 112 w 364"/>
                  <a:gd name="T33" fmla="*/ 111 h 282"/>
                  <a:gd name="T34" fmla="*/ 112 w 364"/>
                  <a:gd name="T35" fmla="*/ 111 h 282"/>
                  <a:gd name="T36" fmla="*/ 112 w 364"/>
                  <a:gd name="T37" fmla="*/ 112 h 282"/>
                  <a:gd name="T38" fmla="*/ 111 w 364"/>
                  <a:gd name="T39" fmla="*/ 112 h 282"/>
                  <a:gd name="T40" fmla="*/ 111 w 364"/>
                  <a:gd name="T41" fmla="*/ 112 h 282"/>
                  <a:gd name="T42" fmla="*/ 111 w 364"/>
                  <a:gd name="T43" fmla="*/ 112 h 282"/>
                  <a:gd name="T44" fmla="*/ 111 w 364"/>
                  <a:gd name="T45" fmla="*/ 112 h 282"/>
                  <a:gd name="T46" fmla="*/ 111 w 364"/>
                  <a:gd name="T47" fmla="*/ 112 h 282"/>
                  <a:gd name="T48" fmla="*/ 110 w 364"/>
                  <a:gd name="T49" fmla="*/ 113 h 282"/>
                  <a:gd name="T50" fmla="*/ 2 w 364"/>
                  <a:gd name="T51" fmla="*/ 113 h 282"/>
                  <a:gd name="T52" fmla="*/ 2 w 364"/>
                  <a:gd name="T53" fmla="*/ 112 h 282"/>
                  <a:gd name="T54" fmla="*/ 2 w 364"/>
                  <a:gd name="T55" fmla="*/ 112 h 282"/>
                  <a:gd name="T56" fmla="*/ 2 w 364"/>
                  <a:gd name="T57" fmla="*/ 112 h 282"/>
                  <a:gd name="T58" fmla="*/ 1 w 364"/>
                  <a:gd name="T59" fmla="*/ 112 h 282"/>
                  <a:gd name="T60" fmla="*/ 1 w 364"/>
                  <a:gd name="T61" fmla="*/ 112 h 282"/>
                  <a:gd name="T62" fmla="*/ 1 w 364"/>
                  <a:gd name="T63" fmla="*/ 112 h 282"/>
                  <a:gd name="T64" fmla="*/ 0 w 364"/>
                  <a:gd name="T65" fmla="*/ 112 h 282"/>
                  <a:gd name="T66" fmla="*/ 0 w 364"/>
                  <a:gd name="T67" fmla="*/ 111 h 282"/>
                  <a:gd name="T68" fmla="*/ 0 w 364"/>
                  <a:gd name="T69" fmla="*/ 111 h 282"/>
                  <a:gd name="T70" fmla="*/ 0 w 364"/>
                  <a:gd name="T71" fmla="*/ 111 h 282"/>
                  <a:gd name="T72" fmla="*/ 0 w 364"/>
                  <a:gd name="T73" fmla="*/ 110 h 282"/>
                  <a:gd name="T74" fmla="*/ 0 w 364"/>
                  <a:gd name="T75" fmla="*/ 110 h 282"/>
                  <a:gd name="T76" fmla="*/ 0 w 364"/>
                  <a:gd name="T77" fmla="*/ 109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0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49" name="Freeform 1293">
                <a:extLst>
                  <a:ext uri="{FF2B5EF4-FFF2-40B4-BE49-F238E27FC236}">
                    <a16:creationId xmlns:a16="http://schemas.microsoft.com/office/drawing/2014/main" id="{97AE2640-7B1F-450C-8819-ACEFF5B0A6C9}"/>
                  </a:ext>
                </a:extLst>
              </p:cNvPr>
              <p:cNvSpPr>
                <a:spLocks/>
              </p:cNvSpPr>
              <p:nvPr/>
            </p:nvSpPr>
            <p:spPr bwMode="auto">
              <a:xfrm>
                <a:off x="991" y="1554"/>
                <a:ext cx="113" cy="113"/>
              </a:xfrm>
              <a:custGeom>
                <a:avLst/>
                <a:gdLst>
                  <a:gd name="T0" fmla="*/ 47 w 364"/>
                  <a:gd name="T1" fmla="*/ 113 h 282"/>
                  <a:gd name="T2" fmla="*/ 2 w 364"/>
                  <a:gd name="T3" fmla="*/ 113 h 282"/>
                  <a:gd name="T4" fmla="*/ 2 w 364"/>
                  <a:gd name="T5" fmla="*/ 112 h 282"/>
                  <a:gd name="T6" fmla="*/ 2 w 364"/>
                  <a:gd name="T7" fmla="*/ 112 h 282"/>
                  <a:gd name="T8" fmla="*/ 2 w 364"/>
                  <a:gd name="T9" fmla="*/ 112 h 282"/>
                  <a:gd name="T10" fmla="*/ 1 w 364"/>
                  <a:gd name="T11" fmla="*/ 112 h 282"/>
                  <a:gd name="T12" fmla="*/ 1 w 364"/>
                  <a:gd name="T13" fmla="*/ 112 h 282"/>
                  <a:gd name="T14" fmla="*/ 1 w 364"/>
                  <a:gd name="T15" fmla="*/ 112 h 282"/>
                  <a:gd name="T16" fmla="*/ 0 w 364"/>
                  <a:gd name="T17" fmla="*/ 112 h 282"/>
                  <a:gd name="T18" fmla="*/ 0 w 364"/>
                  <a:gd name="T19" fmla="*/ 111 h 282"/>
                  <a:gd name="T20" fmla="*/ 0 w 364"/>
                  <a:gd name="T21" fmla="*/ 111 h 282"/>
                  <a:gd name="T22" fmla="*/ 0 w 364"/>
                  <a:gd name="T23" fmla="*/ 111 h 282"/>
                  <a:gd name="T24" fmla="*/ 0 w 364"/>
                  <a:gd name="T25" fmla="*/ 110 h 282"/>
                  <a:gd name="T26" fmla="*/ 0 w 364"/>
                  <a:gd name="T27" fmla="*/ 110 h 282"/>
                  <a:gd name="T28" fmla="*/ 0 w 364"/>
                  <a:gd name="T29" fmla="*/ 109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0 w 364"/>
                  <a:gd name="T51" fmla="*/ 0 h 282"/>
                  <a:gd name="T52" fmla="*/ 111 w 364"/>
                  <a:gd name="T53" fmla="*/ 0 h 282"/>
                  <a:gd name="T54" fmla="*/ 111 w 364"/>
                  <a:gd name="T55" fmla="*/ 0 h 282"/>
                  <a:gd name="T56" fmla="*/ 111 w 364"/>
                  <a:gd name="T57" fmla="*/ 0 h 282"/>
                  <a:gd name="T58" fmla="*/ 111 w 364"/>
                  <a:gd name="T59" fmla="*/ 0 h 282"/>
                  <a:gd name="T60" fmla="*/ 111 w 364"/>
                  <a:gd name="T61" fmla="*/ 0 h 282"/>
                  <a:gd name="T62" fmla="*/ 112 w 364"/>
                  <a:gd name="T63" fmla="*/ 1 h 282"/>
                  <a:gd name="T64" fmla="*/ 112 w 364"/>
                  <a:gd name="T65" fmla="*/ 1 h 282"/>
                  <a:gd name="T66" fmla="*/ 112 w 364"/>
                  <a:gd name="T67" fmla="*/ 2 h 282"/>
                  <a:gd name="T68" fmla="*/ 112 w 364"/>
                  <a:gd name="T69" fmla="*/ 2 h 282"/>
                  <a:gd name="T70" fmla="*/ 113 w 364"/>
                  <a:gd name="T71" fmla="*/ 2 h 282"/>
                  <a:gd name="T72" fmla="*/ 113 w 364"/>
                  <a:gd name="T73" fmla="*/ 3 h 282"/>
                  <a:gd name="T74" fmla="*/ 113 w 364"/>
                  <a:gd name="T75" fmla="*/ 109 h 282"/>
                  <a:gd name="T76" fmla="*/ 113 w 364"/>
                  <a:gd name="T77" fmla="*/ 110 h 282"/>
                  <a:gd name="T78" fmla="*/ 112 w 364"/>
                  <a:gd name="T79" fmla="*/ 110 h 282"/>
                  <a:gd name="T80" fmla="*/ 112 w 364"/>
                  <a:gd name="T81" fmla="*/ 111 h 282"/>
                  <a:gd name="T82" fmla="*/ 112 w 364"/>
                  <a:gd name="T83" fmla="*/ 111 h 282"/>
                  <a:gd name="T84" fmla="*/ 112 w 364"/>
                  <a:gd name="T85" fmla="*/ 111 h 282"/>
                  <a:gd name="T86" fmla="*/ 112 w 364"/>
                  <a:gd name="T87" fmla="*/ 112 h 282"/>
                  <a:gd name="T88" fmla="*/ 111 w 364"/>
                  <a:gd name="T89" fmla="*/ 112 h 282"/>
                  <a:gd name="T90" fmla="*/ 111 w 364"/>
                  <a:gd name="T91" fmla="*/ 112 h 282"/>
                  <a:gd name="T92" fmla="*/ 111 w 364"/>
                  <a:gd name="T93" fmla="*/ 112 h 282"/>
                  <a:gd name="T94" fmla="*/ 111 w 364"/>
                  <a:gd name="T95" fmla="*/ 112 h 282"/>
                  <a:gd name="T96" fmla="*/ 111 w 364"/>
                  <a:gd name="T97" fmla="*/ 112 h 282"/>
                  <a:gd name="T98" fmla="*/ 110 w 364"/>
                  <a:gd name="T99" fmla="*/ 113 h 282"/>
                  <a:gd name="T100" fmla="*/ 47 w 364"/>
                  <a:gd name="T101" fmla="*/ 113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50" name="Freeform 1294">
                <a:extLst>
                  <a:ext uri="{FF2B5EF4-FFF2-40B4-BE49-F238E27FC236}">
                    <a16:creationId xmlns:a16="http://schemas.microsoft.com/office/drawing/2014/main" id="{AC5BDD89-589A-4745-BC4F-10BEBADB4382}"/>
                  </a:ext>
                </a:extLst>
              </p:cNvPr>
              <p:cNvSpPr>
                <a:spLocks/>
              </p:cNvSpPr>
              <p:nvPr/>
            </p:nvSpPr>
            <p:spPr bwMode="auto">
              <a:xfrm>
                <a:off x="991" y="1554"/>
                <a:ext cx="113" cy="113"/>
              </a:xfrm>
              <a:custGeom>
                <a:avLst/>
                <a:gdLst>
                  <a:gd name="T0" fmla="*/ 7 w 364"/>
                  <a:gd name="T1" fmla="*/ 109 h 282"/>
                  <a:gd name="T2" fmla="*/ 3 w 364"/>
                  <a:gd name="T3" fmla="*/ 109 h 282"/>
                  <a:gd name="T4" fmla="*/ 3 w 364"/>
                  <a:gd name="T5" fmla="*/ 109 h 282"/>
                  <a:gd name="T6" fmla="*/ 2 w 364"/>
                  <a:gd name="T7" fmla="*/ 109 h 282"/>
                  <a:gd name="T8" fmla="*/ 2 w 364"/>
                  <a:gd name="T9" fmla="*/ 109 h 282"/>
                  <a:gd name="T10" fmla="*/ 2 w 364"/>
                  <a:gd name="T11" fmla="*/ 109 h 282"/>
                  <a:gd name="T12" fmla="*/ 2 w 364"/>
                  <a:gd name="T13" fmla="*/ 108 h 282"/>
                  <a:gd name="T14" fmla="*/ 2 w 364"/>
                  <a:gd name="T15" fmla="*/ 108 h 282"/>
                  <a:gd name="T16" fmla="*/ 2 w 364"/>
                  <a:gd name="T17" fmla="*/ 108 h 282"/>
                  <a:gd name="T18" fmla="*/ 2 w 364"/>
                  <a:gd name="T19" fmla="*/ 107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2 w 364"/>
                  <a:gd name="T33" fmla="*/ 3 h 282"/>
                  <a:gd name="T34" fmla="*/ 3 w 364"/>
                  <a:gd name="T35" fmla="*/ 3 h 282"/>
                  <a:gd name="T36" fmla="*/ 3 w 364"/>
                  <a:gd name="T37" fmla="*/ 3 h 282"/>
                  <a:gd name="T38" fmla="*/ 110 w 364"/>
                  <a:gd name="T39" fmla="*/ 3 h 282"/>
                  <a:gd name="T40" fmla="*/ 110 w 364"/>
                  <a:gd name="T41" fmla="*/ 3 h 282"/>
                  <a:gd name="T42" fmla="*/ 111 w 364"/>
                  <a:gd name="T43" fmla="*/ 3 h 282"/>
                  <a:gd name="T44" fmla="*/ 111 w 364"/>
                  <a:gd name="T45" fmla="*/ 3 h 282"/>
                  <a:gd name="T46" fmla="*/ 111 w 364"/>
                  <a:gd name="T47" fmla="*/ 3 h 282"/>
                  <a:gd name="T48" fmla="*/ 113 w 364"/>
                  <a:gd name="T49" fmla="*/ 1 h 282"/>
                  <a:gd name="T50" fmla="*/ 112 w 364"/>
                  <a:gd name="T51" fmla="*/ 0 h 282"/>
                  <a:gd name="T52" fmla="*/ 112 w 364"/>
                  <a:gd name="T53" fmla="*/ 0 h 282"/>
                  <a:gd name="T54" fmla="*/ 112 w 364"/>
                  <a:gd name="T55" fmla="*/ 0 h 282"/>
                  <a:gd name="T56" fmla="*/ 111 w 364"/>
                  <a:gd name="T57" fmla="*/ 0 h 282"/>
                  <a:gd name="T58" fmla="*/ 111 w 364"/>
                  <a:gd name="T59" fmla="*/ 0 h 282"/>
                  <a:gd name="T60" fmla="*/ 111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9 h 282"/>
                  <a:gd name="T84" fmla="*/ 0 w 364"/>
                  <a:gd name="T85" fmla="*/ 110 h 282"/>
                  <a:gd name="T86" fmla="*/ 0 w 364"/>
                  <a:gd name="T87" fmla="*/ 110 h 282"/>
                  <a:gd name="T88" fmla="*/ 0 w 364"/>
                  <a:gd name="T89" fmla="*/ 111 h 282"/>
                  <a:gd name="T90" fmla="*/ 0 w 364"/>
                  <a:gd name="T91" fmla="*/ 111 h 282"/>
                  <a:gd name="T92" fmla="*/ 0 w 364"/>
                  <a:gd name="T93" fmla="*/ 111 h 282"/>
                  <a:gd name="T94" fmla="*/ 0 w 364"/>
                  <a:gd name="T95" fmla="*/ 112 h 282"/>
                  <a:gd name="T96" fmla="*/ 1 w 364"/>
                  <a:gd name="T97" fmla="*/ 112 h 282"/>
                  <a:gd name="T98" fmla="*/ 1 w 364"/>
                  <a:gd name="T99" fmla="*/ 112 h 282"/>
                  <a:gd name="T100" fmla="*/ 1 w 364"/>
                  <a:gd name="T101" fmla="*/ 112 h 282"/>
                  <a:gd name="T102" fmla="*/ 2 w 364"/>
                  <a:gd name="T103" fmla="*/ 112 h 282"/>
                  <a:gd name="T104" fmla="*/ 2 w 364"/>
                  <a:gd name="T105" fmla="*/ 112 h 282"/>
                  <a:gd name="T106" fmla="*/ 2 w 364"/>
                  <a:gd name="T107" fmla="*/ 112 h 282"/>
                  <a:gd name="T108" fmla="*/ 2 w 364"/>
                  <a:gd name="T109" fmla="*/ 113 h 282"/>
                  <a:gd name="T110" fmla="*/ 5 w 364"/>
                  <a:gd name="T111" fmla="*/ 113 h 282"/>
                  <a:gd name="T112" fmla="*/ 7 w 364"/>
                  <a:gd name="T113" fmla="*/ 109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5577" name="Group 1295">
              <a:extLst>
                <a:ext uri="{FF2B5EF4-FFF2-40B4-BE49-F238E27FC236}">
                  <a16:creationId xmlns:a16="http://schemas.microsoft.com/office/drawing/2014/main" id="{E459243F-50E1-4FF1-A99F-AC8A549E2FBC}"/>
                </a:ext>
              </a:extLst>
            </p:cNvPr>
            <p:cNvGrpSpPr>
              <a:grpSpLocks/>
            </p:cNvGrpSpPr>
            <p:nvPr/>
          </p:nvGrpSpPr>
          <p:grpSpPr bwMode="auto">
            <a:xfrm>
              <a:off x="1056" y="1613"/>
              <a:ext cx="214" cy="259"/>
              <a:chOff x="4320" y="1728"/>
              <a:chExt cx="384" cy="384"/>
            </a:xfrm>
          </p:grpSpPr>
          <p:sp>
            <p:nvSpPr>
              <p:cNvPr id="71952" name="Freeform 1296">
                <a:extLst>
                  <a:ext uri="{FF2B5EF4-FFF2-40B4-BE49-F238E27FC236}">
                    <a16:creationId xmlns:a16="http://schemas.microsoft.com/office/drawing/2014/main" id="{516903B0-FEE4-47AC-8687-4767C05E84D6}"/>
                  </a:ext>
                </a:extLst>
              </p:cNvPr>
              <p:cNvSpPr>
                <a:spLocks/>
              </p:cNvSpPr>
              <p:nvPr/>
            </p:nvSpPr>
            <p:spPr bwMode="auto">
              <a:xfrm>
                <a:off x="4322" y="1950"/>
                <a:ext cx="316" cy="43"/>
              </a:xfrm>
              <a:custGeom>
                <a:avLst/>
                <a:gdLst>
                  <a:gd name="T0" fmla="*/ 274 w 566"/>
                  <a:gd name="T1" fmla="*/ 0 h 73"/>
                  <a:gd name="T2" fmla="*/ 315 w 566"/>
                  <a:gd name="T3" fmla="*/ 42 h 73"/>
                  <a:gd name="T4" fmla="*/ 0 w 566"/>
                  <a:gd name="T5" fmla="*/ 42 h 73"/>
                  <a:gd name="T6" fmla="*/ 42 w 566"/>
                  <a:gd name="T7" fmla="*/ 0 h 73"/>
                  <a:gd name="T8" fmla="*/ 274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53" name="Freeform 1297">
                <a:extLst>
                  <a:ext uri="{FF2B5EF4-FFF2-40B4-BE49-F238E27FC236}">
                    <a16:creationId xmlns:a16="http://schemas.microsoft.com/office/drawing/2014/main" id="{120FFF5A-E154-4A44-BA57-2D7CA73B481A}"/>
                  </a:ext>
                </a:extLst>
              </p:cNvPr>
              <p:cNvSpPr>
                <a:spLocks/>
              </p:cNvSpPr>
              <p:nvPr/>
            </p:nvSpPr>
            <p:spPr bwMode="auto">
              <a:xfrm>
                <a:off x="4403" y="1941"/>
                <a:ext cx="151" cy="30"/>
              </a:xfrm>
              <a:custGeom>
                <a:avLst/>
                <a:gdLst>
                  <a:gd name="T0" fmla="*/ 150 w 269"/>
                  <a:gd name="T1" fmla="*/ 13 h 50"/>
                  <a:gd name="T2" fmla="*/ 148 w 269"/>
                  <a:gd name="T3" fmla="*/ 11 h 50"/>
                  <a:gd name="T4" fmla="*/ 144 w 269"/>
                  <a:gd name="T5" fmla="*/ 8 h 50"/>
                  <a:gd name="T6" fmla="*/ 137 w 269"/>
                  <a:gd name="T7" fmla="*/ 7 h 50"/>
                  <a:gd name="T8" fmla="*/ 129 w 269"/>
                  <a:gd name="T9" fmla="*/ 4 h 50"/>
                  <a:gd name="T10" fmla="*/ 118 w 269"/>
                  <a:gd name="T11" fmla="*/ 3 h 50"/>
                  <a:gd name="T12" fmla="*/ 107 w 269"/>
                  <a:gd name="T13" fmla="*/ 1 h 50"/>
                  <a:gd name="T14" fmla="*/ 95 w 269"/>
                  <a:gd name="T15" fmla="*/ 1 h 50"/>
                  <a:gd name="T16" fmla="*/ 82 w 269"/>
                  <a:gd name="T17" fmla="*/ 0 h 50"/>
                  <a:gd name="T18" fmla="*/ 68 w 269"/>
                  <a:gd name="T19" fmla="*/ 0 h 50"/>
                  <a:gd name="T20" fmla="*/ 56 w 269"/>
                  <a:gd name="T21" fmla="*/ 1 h 50"/>
                  <a:gd name="T22" fmla="*/ 43 w 269"/>
                  <a:gd name="T23" fmla="*/ 1 h 50"/>
                  <a:gd name="T24" fmla="*/ 32 w 269"/>
                  <a:gd name="T25" fmla="*/ 3 h 50"/>
                  <a:gd name="T26" fmla="*/ 22 w 269"/>
                  <a:gd name="T27" fmla="*/ 4 h 50"/>
                  <a:gd name="T28" fmla="*/ 13 w 269"/>
                  <a:gd name="T29" fmla="*/ 7 h 50"/>
                  <a:gd name="T30" fmla="*/ 7 w 269"/>
                  <a:gd name="T31" fmla="*/ 8 h 50"/>
                  <a:gd name="T32" fmla="*/ 3 w 269"/>
                  <a:gd name="T33" fmla="*/ 11 h 50"/>
                  <a:gd name="T34" fmla="*/ 1 w 269"/>
                  <a:gd name="T35" fmla="*/ 13 h 50"/>
                  <a:gd name="T36" fmla="*/ 1 w 269"/>
                  <a:gd name="T37" fmla="*/ 16 h 50"/>
                  <a:gd name="T38" fmla="*/ 3 w 269"/>
                  <a:gd name="T39" fmla="*/ 19 h 50"/>
                  <a:gd name="T40" fmla="*/ 7 w 269"/>
                  <a:gd name="T41" fmla="*/ 21 h 50"/>
                  <a:gd name="T42" fmla="*/ 13 w 269"/>
                  <a:gd name="T43" fmla="*/ 23 h 50"/>
                  <a:gd name="T44" fmla="*/ 22 w 269"/>
                  <a:gd name="T45" fmla="*/ 25 h 50"/>
                  <a:gd name="T46" fmla="*/ 32 w 269"/>
                  <a:gd name="T47" fmla="*/ 26 h 50"/>
                  <a:gd name="T48" fmla="*/ 43 w 269"/>
                  <a:gd name="T49" fmla="*/ 28 h 50"/>
                  <a:gd name="T50" fmla="*/ 56 w 269"/>
                  <a:gd name="T51" fmla="*/ 29 h 50"/>
                  <a:gd name="T52" fmla="*/ 68 w 269"/>
                  <a:gd name="T53" fmla="*/ 29 h 50"/>
                  <a:gd name="T54" fmla="*/ 82 w 269"/>
                  <a:gd name="T55" fmla="*/ 29 h 50"/>
                  <a:gd name="T56" fmla="*/ 95 w 269"/>
                  <a:gd name="T57" fmla="*/ 29 h 50"/>
                  <a:gd name="T58" fmla="*/ 107 w 269"/>
                  <a:gd name="T59" fmla="*/ 28 h 50"/>
                  <a:gd name="T60" fmla="*/ 118 w 269"/>
                  <a:gd name="T61" fmla="*/ 26 h 50"/>
                  <a:gd name="T62" fmla="*/ 129 w 269"/>
                  <a:gd name="T63" fmla="*/ 25 h 50"/>
                  <a:gd name="T64" fmla="*/ 137 w 269"/>
                  <a:gd name="T65" fmla="*/ 23 h 50"/>
                  <a:gd name="T66" fmla="*/ 144 w 269"/>
                  <a:gd name="T67" fmla="*/ 21 h 50"/>
                  <a:gd name="T68" fmla="*/ 148 w 269"/>
                  <a:gd name="T69" fmla="*/ 19 h 50"/>
                  <a:gd name="T70" fmla="*/ 150 w 269"/>
                  <a:gd name="T71" fmla="*/ 1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54" name="Freeform 1298">
                <a:extLst>
                  <a:ext uri="{FF2B5EF4-FFF2-40B4-BE49-F238E27FC236}">
                    <a16:creationId xmlns:a16="http://schemas.microsoft.com/office/drawing/2014/main" id="{5E6070AB-3772-4BBC-8905-38D444306087}"/>
                  </a:ext>
                </a:extLst>
              </p:cNvPr>
              <p:cNvSpPr>
                <a:spLocks/>
              </p:cNvSpPr>
              <p:nvPr/>
            </p:nvSpPr>
            <p:spPr bwMode="auto">
              <a:xfrm>
                <a:off x="4403" y="1956"/>
                <a:ext cx="151" cy="22"/>
              </a:xfrm>
              <a:custGeom>
                <a:avLst/>
                <a:gdLst>
                  <a:gd name="T0" fmla="*/ 150 w 269"/>
                  <a:gd name="T1" fmla="*/ 8 h 37"/>
                  <a:gd name="T2" fmla="*/ 148 w 269"/>
                  <a:gd name="T3" fmla="*/ 11 h 37"/>
                  <a:gd name="T4" fmla="*/ 144 w 269"/>
                  <a:gd name="T5" fmla="*/ 13 h 37"/>
                  <a:gd name="T6" fmla="*/ 137 w 269"/>
                  <a:gd name="T7" fmla="*/ 15 h 37"/>
                  <a:gd name="T8" fmla="*/ 129 w 269"/>
                  <a:gd name="T9" fmla="*/ 17 h 37"/>
                  <a:gd name="T10" fmla="*/ 118 w 269"/>
                  <a:gd name="T11" fmla="*/ 19 h 37"/>
                  <a:gd name="T12" fmla="*/ 107 w 269"/>
                  <a:gd name="T13" fmla="*/ 20 h 37"/>
                  <a:gd name="T14" fmla="*/ 95 w 269"/>
                  <a:gd name="T15" fmla="*/ 21 h 37"/>
                  <a:gd name="T16" fmla="*/ 82 w 269"/>
                  <a:gd name="T17" fmla="*/ 21 h 37"/>
                  <a:gd name="T18" fmla="*/ 68 w 269"/>
                  <a:gd name="T19" fmla="*/ 21 h 37"/>
                  <a:gd name="T20" fmla="*/ 56 w 269"/>
                  <a:gd name="T21" fmla="*/ 21 h 37"/>
                  <a:gd name="T22" fmla="*/ 43 w 269"/>
                  <a:gd name="T23" fmla="*/ 20 h 37"/>
                  <a:gd name="T24" fmla="*/ 32 w 269"/>
                  <a:gd name="T25" fmla="*/ 19 h 37"/>
                  <a:gd name="T26" fmla="*/ 22 w 269"/>
                  <a:gd name="T27" fmla="*/ 17 h 37"/>
                  <a:gd name="T28" fmla="*/ 13 w 269"/>
                  <a:gd name="T29" fmla="*/ 15 h 37"/>
                  <a:gd name="T30" fmla="*/ 7 w 269"/>
                  <a:gd name="T31" fmla="*/ 13 h 37"/>
                  <a:gd name="T32" fmla="*/ 3 w 269"/>
                  <a:gd name="T33" fmla="*/ 11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10 h 37"/>
                  <a:gd name="T46" fmla="*/ 27 w 269"/>
                  <a:gd name="T47" fmla="*/ 11 h 37"/>
                  <a:gd name="T48" fmla="*/ 38 w 269"/>
                  <a:gd name="T49" fmla="*/ 12 h 37"/>
                  <a:gd name="T50" fmla="*/ 49 w 269"/>
                  <a:gd name="T51" fmla="*/ 14 h 37"/>
                  <a:gd name="T52" fmla="*/ 62 w 269"/>
                  <a:gd name="T53" fmla="*/ 14 h 37"/>
                  <a:gd name="T54" fmla="*/ 75 w 269"/>
                  <a:gd name="T55" fmla="*/ 14 h 37"/>
                  <a:gd name="T56" fmla="*/ 88 w 269"/>
                  <a:gd name="T57" fmla="*/ 14 h 37"/>
                  <a:gd name="T58" fmla="*/ 101 w 269"/>
                  <a:gd name="T59" fmla="*/ 14 h 37"/>
                  <a:gd name="T60" fmla="*/ 113 w 269"/>
                  <a:gd name="T61" fmla="*/ 12 h 37"/>
                  <a:gd name="T62" fmla="*/ 123 w 269"/>
                  <a:gd name="T63" fmla="*/ 11 h 37"/>
                  <a:gd name="T64" fmla="*/ 133 w 269"/>
                  <a:gd name="T65" fmla="*/ 10 h 37"/>
                  <a:gd name="T66" fmla="*/ 140 w 269"/>
                  <a:gd name="T67" fmla="*/ 7 h 37"/>
                  <a:gd name="T68" fmla="*/ 146 w 269"/>
                  <a:gd name="T69" fmla="*/ 5 h 37"/>
                  <a:gd name="T70" fmla="*/ 149 w 269"/>
                  <a:gd name="T71" fmla="*/ 3 h 37"/>
                  <a:gd name="T72" fmla="*/ 150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55" name="Freeform 1299">
                <a:extLst>
                  <a:ext uri="{FF2B5EF4-FFF2-40B4-BE49-F238E27FC236}">
                    <a16:creationId xmlns:a16="http://schemas.microsoft.com/office/drawing/2014/main" id="{2C079DA0-2C27-4704-9822-8A5A48A126B7}"/>
                  </a:ext>
                </a:extLst>
              </p:cNvPr>
              <p:cNvSpPr>
                <a:spLocks/>
              </p:cNvSpPr>
              <p:nvPr/>
            </p:nvSpPr>
            <p:spPr bwMode="auto">
              <a:xfrm>
                <a:off x="4320" y="1992"/>
                <a:ext cx="318" cy="101"/>
              </a:xfrm>
              <a:custGeom>
                <a:avLst/>
                <a:gdLst>
                  <a:gd name="T0" fmla="*/ 0 w 568"/>
                  <a:gd name="T1" fmla="*/ 100 h 168"/>
                  <a:gd name="T2" fmla="*/ 317 w 568"/>
                  <a:gd name="T3" fmla="*/ 100 h 168"/>
                  <a:gd name="T4" fmla="*/ 317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56" name="Freeform 1300">
                <a:extLst>
                  <a:ext uri="{FF2B5EF4-FFF2-40B4-BE49-F238E27FC236}">
                    <a16:creationId xmlns:a16="http://schemas.microsoft.com/office/drawing/2014/main" id="{F3F4F363-AE9F-41CD-A200-C36D54C4EC54}"/>
                  </a:ext>
                </a:extLst>
              </p:cNvPr>
              <p:cNvSpPr>
                <a:spLocks/>
              </p:cNvSpPr>
              <p:nvPr/>
            </p:nvSpPr>
            <p:spPr bwMode="auto">
              <a:xfrm>
                <a:off x="4370" y="1944"/>
                <a:ext cx="208" cy="16"/>
              </a:xfrm>
              <a:custGeom>
                <a:avLst/>
                <a:gdLst>
                  <a:gd name="T0" fmla="*/ 0 w 373"/>
                  <a:gd name="T1" fmla="*/ 15 h 29"/>
                  <a:gd name="T2" fmla="*/ 0 w 373"/>
                  <a:gd name="T3" fmla="*/ 0 h 29"/>
                  <a:gd name="T4" fmla="*/ 207 w 373"/>
                  <a:gd name="T5" fmla="*/ 0 h 29"/>
                  <a:gd name="T6" fmla="*/ 207 w 373"/>
                  <a:gd name="T7" fmla="*/ 15 h 29"/>
                  <a:gd name="T8" fmla="*/ 0 w 373"/>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57" name="Freeform 1301">
                <a:extLst>
                  <a:ext uri="{FF2B5EF4-FFF2-40B4-BE49-F238E27FC236}">
                    <a16:creationId xmlns:a16="http://schemas.microsoft.com/office/drawing/2014/main" id="{33663A5D-3A07-4535-8DBA-A226AE184418}"/>
                  </a:ext>
                </a:extLst>
              </p:cNvPr>
              <p:cNvSpPr>
                <a:spLocks/>
              </p:cNvSpPr>
              <p:nvPr/>
            </p:nvSpPr>
            <p:spPr bwMode="auto">
              <a:xfrm>
                <a:off x="4320" y="1990"/>
                <a:ext cx="318" cy="36"/>
              </a:xfrm>
              <a:custGeom>
                <a:avLst/>
                <a:gdLst>
                  <a:gd name="T0" fmla="*/ 118 w 568"/>
                  <a:gd name="T1" fmla="*/ 0 h 59"/>
                  <a:gd name="T2" fmla="*/ 0 w 568"/>
                  <a:gd name="T3" fmla="*/ 0 h 59"/>
                  <a:gd name="T4" fmla="*/ 0 w 568"/>
                  <a:gd name="T5" fmla="*/ 35 h 59"/>
                  <a:gd name="T6" fmla="*/ 317 w 568"/>
                  <a:gd name="T7" fmla="*/ 35 h 59"/>
                  <a:gd name="T8" fmla="*/ 317 w 568"/>
                  <a:gd name="T9" fmla="*/ 1 h 59"/>
                  <a:gd name="T10" fmla="*/ 199 w 568"/>
                  <a:gd name="T11" fmla="*/ 1 h 59"/>
                  <a:gd name="T12" fmla="*/ 118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58" name="Freeform 1302">
                <a:extLst>
                  <a:ext uri="{FF2B5EF4-FFF2-40B4-BE49-F238E27FC236}">
                    <a16:creationId xmlns:a16="http://schemas.microsoft.com/office/drawing/2014/main" id="{B84F4359-DBBD-42D2-88B8-49A028423CFF}"/>
                  </a:ext>
                </a:extLst>
              </p:cNvPr>
              <p:cNvSpPr>
                <a:spLocks/>
              </p:cNvSpPr>
              <p:nvPr/>
            </p:nvSpPr>
            <p:spPr bwMode="auto">
              <a:xfrm>
                <a:off x="4403" y="2002"/>
                <a:ext cx="27"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8 w 47"/>
                  <a:gd name="T37" fmla="*/ 0 h 30"/>
                  <a:gd name="T38" fmla="*/ 20 w 47"/>
                  <a:gd name="T39" fmla="*/ 0 h 30"/>
                  <a:gd name="T40" fmla="*/ 21 w 47"/>
                  <a:gd name="T41" fmla="*/ 1 h 30"/>
                  <a:gd name="T42" fmla="*/ 22 w 47"/>
                  <a:gd name="T43" fmla="*/ 1 h 30"/>
                  <a:gd name="T44" fmla="*/ 24 w 47"/>
                  <a:gd name="T45" fmla="*/ 2 h 30"/>
                  <a:gd name="T46" fmla="*/ 24 w 47"/>
                  <a:gd name="T47" fmla="*/ 3 h 30"/>
                  <a:gd name="T48" fmla="*/ 25 w 47"/>
                  <a:gd name="T49" fmla="*/ 4 h 30"/>
                  <a:gd name="T50" fmla="*/ 26 w 47"/>
                  <a:gd name="T51" fmla="*/ 6 h 30"/>
                  <a:gd name="T52" fmla="*/ 26 w 47"/>
                  <a:gd name="T53" fmla="*/ 7 h 30"/>
                  <a:gd name="T54" fmla="*/ 26 w 47"/>
                  <a:gd name="T55" fmla="*/ 8 h 30"/>
                  <a:gd name="T56" fmla="*/ 26 w 47"/>
                  <a:gd name="T57" fmla="*/ 10 h 30"/>
                  <a:gd name="T58" fmla="*/ 26 w 47"/>
                  <a:gd name="T59" fmla="*/ 12 h 30"/>
                  <a:gd name="T60" fmla="*/ 25 w 47"/>
                  <a:gd name="T61" fmla="*/ 13 h 30"/>
                  <a:gd name="T62" fmla="*/ 24 w 47"/>
                  <a:gd name="T63" fmla="*/ 14 h 30"/>
                  <a:gd name="T64" fmla="*/ 24 w 47"/>
                  <a:gd name="T65" fmla="*/ 16 h 30"/>
                  <a:gd name="T66" fmla="*/ 22 w 47"/>
                  <a:gd name="T67" fmla="*/ 16 h 30"/>
                  <a:gd name="T68" fmla="*/ 21 w 47"/>
                  <a:gd name="T69" fmla="*/ 17 h 30"/>
                  <a:gd name="T70" fmla="*/ 20 w 47"/>
                  <a:gd name="T71" fmla="*/ 17 h 30"/>
                  <a:gd name="T72" fmla="*/ 18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59" name="Freeform 1303">
                <a:extLst>
                  <a:ext uri="{FF2B5EF4-FFF2-40B4-BE49-F238E27FC236}">
                    <a16:creationId xmlns:a16="http://schemas.microsoft.com/office/drawing/2014/main" id="{0427C071-7674-49EB-A8E0-E3EEFD51BD86}"/>
                  </a:ext>
                </a:extLst>
              </p:cNvPr>
              <p:cNvSpPr>
                <a:spLocks/>
              </p:cNvSpPr>
              <p:nvPr/>
            </p:nvSpPr>
            <p:spPr bwMode="auto">
              <a:xfrm>
                <a:off x="4521" y="1993"/>
                <a:ext cx="2" cy="95"/>
              </a:xfrm>
              <a:custGeom>
                <a:avLst/>
                <a:gdLst>
                  <a:gd name="T0" fmla="*/ 0 w 5"/>
                  <a:gd name="T1" fmla="*/ 0 h 162"/>
                  <a:gd name="T2" fmla="*/ 2 w 5"/>
                  <a:gd name="T3" fmla="*/ 32 h 162"/>
                  <a:gd name="T4" fmla="*/ 0 w 5"/>
                  <a:gd name="T5" fmla="*/ 32 h 162"/>
                  <a:gd name="T6" fmla="*/ 0 w 5"/>
                  <a:gd name="T7" fmla="*/ 94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60" name="Freeform 1304">
                <a:extLst>
                  <a:ext uri="{FF2B5EF4-FFF2-40B4-BE49-F238E27FC236}">
                    <a16:creationId xmlns:a16="http://schemas.microsoft.com/office/drawing/2014/main" id="{6A8029D5-CC6A-4843-9639-F5984E7E1A86}"/>
                  </a:ext>
                </a:extLst>
              </p:cNvPr>
              <p:cNvSpPr>
                <a:spLocks/>
              </p:cNvSpPr>
              <p:nvPr/>
            </p:nvSpPr>
            <p:spPr bwMode="auto">
              <a:xfrm>
                <a:off x="4343" y="2051"/>
                <a:ext cx="361" cy="52"/>
              </a:xfrm>
              <a:custGeom>
                <a:avLst/>
                <a:gdLst>
                  <a:gd name="T0" fmla="*/ 0 w 646"/>
                  <a:gd name="T1" fmla="*/ 51 h 87"/>
                  <a:gd name="T2" fmla="*/ 360 w 646"/>
                  <a:gd name="T3" fmla="*/ 51 h 87"/>
                  <a:gd name="T4" fmla="*/ 341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61" name="Freeform 1305">
                <a:extLst>
                  <a:ext uri="{FF2B5EF4-FFF2-40B4-BE49-F238E27FC236}">
                    <a16:creationId xmlns:a16="http://schemas.microsoft.com/office/drawing/2014/main" id="{B140FB77-0A90-4915-ABE6-CF561AD53B61}"/>
                  </a:ext>
                </a:extLst>
              </p:cNvPr>
              <p:cNvSpPr>
                <a:spLocks/>
              </p:cNvSpPr>
              <p:nvPr/>
            </p:nvSpPr>
            <p:spPr bwMode="auto">
              <a:xfrm>
                <a:off x="4343" y="2102"/>
                <a:ext cx="361" cy="10"/>
              </a:xfrm>
              <a:custGeom>
                <a:avLst/>
                <a:gdLst>
                  <a:gd name="T0" fmla="*/ 0 w 646"/>
                  <a:gd name="T1" fmla="*/ 9 h 17"/>
                  <a:gd name="T2" fmla="*/ 0 w 646"/>
                  <a:gd name="T3" fmla="*/ 0 h 17"/>
                  <a:gd name="T4" fmla="*/ 360 w 646"/>
                  <a:gd name="T5" fmla="*/ 0 h 17"/>
                  <a:gd name="T6" fmla="*/ 360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62" name="Freeform 1306">
                <a:extLst>
                  <a:ext uri="{FF2B5EF4-FFF2-40B4-BE49-F238E27FC236}">
                    <a16:creationId xmlns:a16="http://schemas.microsoft.com/office/drawing/2014/main" id="{9B129789-EEC7-4E13-B7AA-B9360190D8E8}"/>
                  </a:ext>
                </a:extLst>
              </p:cNvPr>
              <p:cNvSpPr>
                <a:spLocks/>
              </p:cNvSpPr>
              <p:nvPr/>
            </p:nvSpPr>
            <p:spPr bwMode="auto">
              <a:xfrm>
                <a:off x="4361" y="2059"/>
                <a:ext cx="323" cy="37"/>
              </a:xfrm>
              <a:custGeom>
                <a:avLst/>
                <a:gdLst>
                  <a:gd name="T0" fmla="*/ 0 w 578"/>
                  <a:gd name="T1" fmla="*/ 36 h 63"/>
                  <a:gd name="T2" fmla="*/ 322 w 578"/>
                  <a:gd name="T3" fmla="*/ 36 h 63"/>
                  <a:gd name="T4" fmla="*/ 311 w 578"/>
                  <a:gd name="T5" fmla="*/ 0 h 63"/>
                  <a:gd name="T6" fmla="*/ 14 w 578"/>
                  <a:gd name="T7" fmla="*/ 0 h 63"/>
                  <a:gd name="T8" fmla="*/ 0 w 578"/>
                  <a:gd name="T9" fmla="*/ 3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63" name="Freeform 1307">
                <a:extLst>
                  <a:ext uri="{FF2B5EF4-FFF2-40B4-BE49-F238E27FC236}">
                    <a16:creationId xmlns:a16="http://schemas.microsoft.com/office/drawing/2014/main" id="{0FEDB000-26CB-4AAD-A955-1546E46869A1}"/>
                  </a:ext>
                </a:extLst>
              </p:cNvPr>
              <p:cNvSpPr>
                <a:spLocks/>
              </p:cNvSpPr>
              <p:nvPr/>
            </p:nvSpPr>
            <p:spPr bwMode="auto">
              <a:xfrm>
                <a:off x="4345" y="1728"/>
                <a:ext cx="262" cy="216"/>
              </a:xfrm>
              <a:custGeom>
                <a:avLst/>
                <a:gdLst>
                  <a:gd name="T0" fmla="*/ 261 w 467"/>
                  <a:gd name="T1" fmla="*/ 212 h 366"/>
                  <a:gd name="T2" fmla="*/ 261 w 467"/>
                  <a:gd name="T3" fmla="*/ 212 h 366"/>
                  <a:gd name="T4" fmla="*/ 261 w 467"/>
                  <a:gd name="T5" fmla="*/ 213 h 366"/>
                  <a:gd name="T6" fmla="*/ 261 w 467"/>
                  <a:gd name="T7" fmla="*/ 214 h 366"/>
                  <a:gd name="T8" fmla="*/ 260 w 467"/>
                  <a:gd name="T9" fmla="*/ 214 h 366"/>
                  <a:gd name="T10" fmla="*/ 260 w 467"/>
                  <a:gd name="T11" fmla="*/ 215 h 366"/>
                  <a:gd name="T12" fmla="*/ 259 w 467"/>
                  <a:gd name="T13" fmla="*/ 215 h 366"/>
                  <a:gd name="T14" fmla="*/ 258 w 467"/>
                  <a:gd name="T15" fmla="*/ 215 h 366"/>
                  <a:gd name="T16" fmla="*/ 258 w 467"/>
                  <a:gd name="T17" fmla="*/ 215 h 366"/>
                  <a:gd name="T18" fmla="*/ 3 w 467"/>
                  <a:gd name="T19" fmla="*/ 215 h 366"/>
                  <a:gd name="T20" fmla="*/ 3 w 467"/>
                  <a:gd name="T21" fmla="*/ 215 h 366"/>
                  <a:gd name="T22" fmla="*/ 2 w 467"/>
                  <a:gd name="T23" fmla="*/ 215 h 366"/>
                  <a:gd name="T24" fmla="*/ 2 w 467"/>
                  <a:gd name="T25" fmla="*/ 215 h 366"/>
                  <a:gd name="T26" fmla="*/ 1 w 467"/>
                  <a:gd name="T27" fmla="*/ 214 h 366"/>
                  <a:gd name="T28" fmla="*/ 1 w 467"/>
                  <a:gd name="T29" fmla="*/ 214 h 366"/>
                  <a:gd name="T30" fmla="*/ 0 w 467"/>
                  <a:gd name="T31" fmla="*/ 212 h 366"/>
                  <a:gd name="T32" fmla="*/ 0 w 467"/>
                  <a:gd name="T33" fmla="*/ 212 h 366"/>
                  <a:gd name="T34" fmla="*/ 0 w 467"/>
                  <a:gd name="T35" fmla="*/ 211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8 w 467"/>
                  <a:gd name="T55" fmla="*/ 0 h 366"/>
                  <a:gd name="T56" fmla="*/ 258 w 467"/>
                  <a:gd name="T57" fmla="*/ 0 h 366"/>
                  <a:gd name="T58" fmla="*/ 259 w 467"/>
                  <a:gd name="T59" fmla="*/ 0 h 366"/>
                  <a:gd name="T60" fmla="*/ 260 w 467"/>
                  <a:gd name="T61" fmla="*/ 1 h 366"/>
                  <a:gd name="T62" fmla="*/ 260 w 467"/>
                  <a:gd name="T63" fmla="*/ 1 h 366"/>
                  <a:gd name="T64" fmla="*/ 260 w 467"/>
                  <a:gd name="T65" fmla="*/ 2 h 366"/>
                  <a:gd name="T66" fmla="*/ 261 w 467"/>
                  <a:gd name="T67" fmla="*/ 2 h 366"/>
                  <a:gd name="T68" fmla="*/ 261 w 467"/>
                  <a:gd name="T69" fmla="*/ 3 h 366"/>
                  <a:gd name="T70" fmla="*/ 261 w 467"/>
                  <a:gd name="T71" fmla="*/ 4 h 366"/>
                  <a:gd name="T72" fmla="*/ 261 w 467"/>
                  <a:gd name="T73" fmla="*/ 211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64" name="Freeform 1308">
                <a:extLst>
                  <a:ext uri="{FF2B5EF4-FFF2-40B4-BE49-F238E27FC236}">
                    <a16:creationId xmlns:a16="http://schemas.microsoft.com/office/drawing/2014/main" id="{DDF514C1-A338-46C4-ABDD-AE317AEB5188}"/>
                  </a:ext>
                </a:extLst>
              </p:cNvPr>
              <p:cNvSpPr>
                <a:spLocks/>
              </p:cNvSpPr>
              <p:nvPr/>
            </p:nvSpPr>
            <p:spPr bwMode="auto">
              <a:xfrm>
                <a:off x="4539" y="2014"/>
                <a:ext cx="79" cy="0"/>
              </a:xfrm>
              <a:custGeom>
                <a:avLst/>
                <a:gdLst>
                  <a:gd name="T0" fmla="*/ 0 w 142"/>
                  <a:gd name="T1" fmla="*/ 0 h 1"/>
                  <a:gd name="T2" fmla="*/ 78 w 142"/>
                  <a:gd name="T3" fmla="*/ 0 h 1"/>
                  <a:gd name="T4" fmla="*/ 78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65" name="Rectangle 1309">
                <a:extLst>
                  <a:ext uri="{FF2B5EF4-FFF2-40B4-BE49-F238E27FC236}">
                    <a16:creationId xmlns:a16="http://schemas.microsoft.com/office/drawing/2014/main" id="{978D45BA-06EE-46F6-871A-7C0F7609A033}"/>
                  </a:ext>
                </a:extLst>
              </p:cNvPr>
              <p:cNvSpPr>
                <a:spLocks noChangeArrowheads="1"/>
              </p:cNvSpPr>
              <p:nvPr/>
            </p:nvSpPr>
            <p:spPr bwMode="auto">
              <a:xfrm>
                <a:off x="4376" y="1758"/>
                <a:ext cx="201" cy="159"/>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1966" name="Freeform 1310">
                <a:extLst>
                  <a:ext uri="{FF2B5EF4-FFF2-40B4-BE49-F238E27FC236}">
                    <a16:creationId xmlns:a16="http://schemas.microsoft.com/office/drawing/2014/main" id="{2D9B022C-09A7-4510-A18A-8BCD9D0D1C76}"/>
                  </a:ext>
                </a:extLst>
              </p:cNvPr>
              <p:cNvSpPr>
                <a:spLocks/>
              </p:cNvSpPr>
              <p:nvPr/>
            </p:nvSpPr>
            <p:spPr bwMode="auto">
              <a:xfrm>
                <a:off x="4385" y="1758"/>
                <a:ext cx="194" cy="162"/>
              </a:xfrm>
              <a:custGeom>
                <a:avLst/>
                <a:gdLst>
                  <a:gd name="T0" fmla="*/ 4 w 346"/>
                  <a:gd name="T1" fmla="*/ 157 h 274"/>
                  <a:gd name="T2" fmla="*/ 187 w 346"/>
                  <a:gd name="T3" fmla="*/ 157 h 274"/>
                  <a:gd name="T4" fmla="*/ 187 w 346"/>
                  <a:gd name="T5" fmla="*/ 157 h 274"/>
                  <a:gd name="T6" fmla="*/ 188 w 346"/>
                  <a:gd name="T7" fmla="*/ 157 h 274"/>
                  <a:gd name="T8" fmla="*/ 189 w 346"/>
                  <a:gd name="T9" fmla="*/ 157 h 274"/>
                  <a:gd name="T10" fmla="*/ 189 w 346"/>
                  <a:gd name="T11" fmla="*/ 156 h 274"/>
                  <a:gd name="T12" fmla="*/ 190 w 346"/>
                  <a:gd name="T13" fmla="*/ 156 h 274"/>
                  <a:gd name="T14" fmla="*/ 190 w 346"/>
                  <a:gd name="T15" fmla="*/ 155 h 274"/>
                  <a:gd name="T16" fmla="*/ 190 w 346"/>
                  <a:gd name="T17" fmla="*/ 154 h 274"/>
                  <a:gd name="T18" fmla="*/ 190 w 346"/>
                  <a:gd name="T19" fmla="*/ 154 h 274"/>
                  <a:gd name="T20" fmla="*/ 190 w 346"/>
                  <a:gd name="T21" fmla="*/ 5 h 274"/>
                  <a:gd name="T22" fmla="*/ 190 w 346"/>
                  <a:gd name="T23" fmla="*/ 5 h 274"/>
                  <a:gd name="T24" fmla="*/ 190 w 346"/>
                  <a:gd name="T25" fmla="*/ 4 h 274"/>
                  <a:gd name="T26" fmla="*/ 189 w 346"/>
                  <a:gd name="T27" fmla="*/ 4 h 274"/>
                  <a:gd name="T28" fmla="*/ 192 w 346"/>
                  <a:gd name="T29" fmla="*/ 0 h 274"/>
                  <a:gd name="T30" fmla="*/ 193 w 346"/>
                  <a:gd name="T31" fmla="*/ 0 h 274"/>
                  <a:gd name="T32" fmla="*/ 193 w 346"/>
                  <a:gd name="T33" fmla="*/ 1 h 274"/>
                  <a:gd name="T34" fmla="*/ 193 w 346"/>
                  <a:gd name="T35" fmla="*/ 1 h 274"/>
                  <a:gd name="T36" fmla="*/ 193 w 346"/>
                  <a:gd name="T37" fmla="*/ 2 h 274"/>
                  <a:gd name="T38" fmla="*/ 193 w 346"/>
                  <a:gd name="T39" fmla="*/ 3 h 274"/>
                  <a:gd name="T40" fmla="*/ 193 w 346"/>
                  <a:gd name="T41" fmla="*/ 157 h 274"/>
                  <a:gd name="T42" fmla="*/ 193 w 346"/>
                  <a:gd name="T43" fmla="*/ 157 h 274"/>
                  <a:gd name="T44" fmla="*/ 193 w 346"/>
                  <a:gd name="T45" fmla="*/ 158 h 274"/>
                  <a:gd name="T46" fmla="*/ 193 w 346"/>
                  <a:gd name="T47" fmla="*/ 158 h 274"/>
                  <a:gd name="T48" fmla="*/ 193 w 346"/>
                  <a:gd name="T49" fmla="*/ 159 h 274"/>
                  <a:gd name="T50" fmla="*/ 192 w 346"/>
                  <a:gd name="T51" fmla="*/ 159 h 274"/>
                  <a:gd name="T52" fmla="*/ 192 w 346"/>
                  <a:gd name="T53" fmla="*/ 160 h 274"/>
                  <a:gd name="T54" fmla="*/ 191 w 346"/>
                  <a:gd name="T55" fmla="*/ 160 h 274"/>
                  <a:gd name="T56" fmla="*/ 191 w 346"/>
                  <a:gd name="T57" fmla="*/ 161 h 274"/>
                  <a:gd name="T58" fmla="*/ 191 w 346"/>
                  <a:gd name="T59" fmla="*/ 161 h 274"/>
                  <a:gd name="T60" fmla="*/ 190 w 346"/>
                  <a:gd name="T61" fmla="*/ 161 h 274"/>
                  <a:gd name="T62" fmla="*/ 190 w 346"/>
                  <a:gd name="T63" fmla="*/ 161 h 274"/>
                  <a:gd name="T64" fmla="*/ 189 w 346"/>
                  <a:gd name="T65" fmla="*/ 161 h 274"/>
                  <a:gd name="T66" fmla="*/ 0 w 346"/>
                  <a:gd name="T67" fmla="*/ 161 h 274"/>
                  <a:gd name="T68" fmla="*/ 4 w 346"/>
                  <a:gd name="T69" fmla="*/ 15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67" name="Freeform 1311">
                <a:extLst>
                  <a:ext uri="{FF2B5EF4-FFF2-40B4-BE49-F238E27FC236}">
                    <a16:creationId xmlns:a16="http://schemas.microsoft.com/office/drawing/2014/main" id="{9F993649-73E0-4921-9E9A-51ED0D68C02D}"/>
                  </a:ext>
                </a:extLst>
              </p:cNvPr>
              <p:cNvSpPr>
                <a:spLocks/>
              </p:cNvSpPr>
              <p:nvPr/>
            </p:nvSpPr>
            <p:spPr bwMode="auto">
              <a:xfrm>
                <a:off x="4376" y="1752"/>
                <a:ext cx="203" cy="168"/>
              </a:xfrm>
              <a:custGeom>
                <a:avLst/>
                <a:gdLst>
                  <a:gd name="T0" fmla="*/ 198 w 364"/>
                  <a:gd name="T1" fmla="*/ 0 h 282"/>
                  <a:gd name="T2" fmla="*/ 199 w 364"/>
                  <a:gd name="T3" fmla="*/ 0 h 282"/>
                  <a:gd name="T4" fmla="*/ 199 w 364"/>
                  <a:gd name="T5" fmla="*/ 0 h 282"/>
                  <a:gd name="T6" fmla="*/ 200 w 364"/>
                  <a:gd name="T7" fmla="*/ 0 h 282"/>
                  <a:gd name="T8" fmla="*/ 200 w 364"/>
                  <a:gd name="T9" fmla="*/ 0 h 282"/>
                  <a:gd name="T10" fmla="*/ 200 w 364"/>
                  <a:gd name="T11" fmla="*/ 1 h 282"/>
                  <a:gd name="T12" fmla="*/ 201 w 364"/>
                  <a:gd name="T13" fmla="*/ 1 h 282"/>
                  <a:gd name="T14" fmla="*/ 202 w 364"/>
                  <a:gd name="T15" fmla="*/ 1 h 282"/>
                  <a:gd name="T16" fmla="*/ 202 w 364"/>
                  <a:gd name="T17" fmla="*/ 2 h 282"/>
                  <a:gd name="T18" fmla="*/ 202 w 364"/>
                  <a:gd name="T19" fmla="*/ 3 h 282"/>
                  <a:gd name="T20" fmla="*/ 202 w 364"/>
                  <a:gd name="T21" fmla="*/ 4 h 282"/>
                  <a:gd name="T22" fmla="*/ 202 w 364"/>
                  <a:gd name="T23" fmla="*/ 4 h 282"/>
                  <a:gd name="T24" fmla="*/ 202 w 364"/>
                  <a:gd name="T25" fmla="*/ 163 h 282"/>
                  <a:gd name="T26" fmla="*/ 202 w 364"/>
                  <a:gd name="T27" fmla="*/ 163 h 282"/>
                  <a:gd name="T28" fmla="*/ 202 w 364"/>
                  <a:gd name="T29" fmla="*/ 164 h 282"/>
                  <a:gd name="T30" fmla="*/ 202 w 364"/>
                  <a:gd name="T31" fmla="*/ 164 h 282"/>
                  <a:gd name="T32" fmla="*/ 202 w 364"/>
                  <a:gd name="T33" fmla="*/ 165 h 282"/>
                  <a:gd name="T34" fmla="*/ 201 w 364"/>
                  <a:gd name="T35" fmla="*/ 165 h 282"/>
                  <a:gd name="T36" fmla="*/ 201 w 364"/>
                  <a:gd name="T37" fmla="*/ 166 h 282"/>
                  <a:gd name="T38" fmla="*/ 200 w 364"/>
                  <a:gd name="T39" fmla="*/ 166 h 282"/>
                  <a:gd name="T40" fmla="*/ 200 w 364"/>
                  <a:gd name="T41" fmla="*/ 167 h 282"/>
                  <a:gd name="T42" fmla="*/ 200 w 364"/>
                  <a:gd name="T43" fmla="*/ 167 h 282"/>
                  <a:gd name="T44" fmla="*/ 199 w 364"/>
                  <a:gd name="T45" fmla="*/ 167 h 282"/>
                  <a:gd name="T46" fmla="*/ 199 w 364"/>
                  <a:gd name="T47" fmla="*/ 167 h 282"/>
                  <a:gd name="T48" fmla="*/ 198 w 364"/>
                  <a:gd name="T49" fmla="*/ 167 h 282"/>
                  <a:gd name="T50" fmla="*/ 4 w 364"/>
                  <a:gd name="T51" fmla="*/ 167 h 282"/>
                  <a:gd name="T52" fmla="*/ 4 w 364"/>
                  <a:gd name="T53" fmla="*/ 167 h 282"/>
                  <a:gd name="T54" fmla="*/ 3 w 364"/>
                  <a:gd name="T55" fmla="*/ 167 h 282"/>
                  <a:gd name="T56" fmla="*/ 3 w 364"/>
                  <a:gd name="T57" fmla="*/ 167 h 282"/>
                  <a:gd name="T58" fmla="*/ 2 w 364"/>
                  <a:gd name="T59" fmla="*/ 167 h 282"/>
                  <a:gd name="T60" fmla="*/ 1 w 364"/>
                  <a:gd name="T61" fmla="*/ 167 h 282"/>
                  <a:gd name="T62" fmla="*/ 1 w 364"/>
                  <a:gd name="T63" fmla="*/ 166 h 282"/>
                  <a:gd name="T64" fmla="*/ 1 w 364"/>
                  <a:gd name="T65" fmla="*/ 166 h 282"/>
                  <a:gd name="T66" fmla="*/ 1 w 364"/>
                  <a:gd name="T67" fmla="*/ 165 h 282"/>
                  <a:gd name="T68" fmla="*/ 0 w 364"/>
                  <a:gd name="T69" fmla="*/ 165 h 282"/>
                  <a:gd name="T70" fmla="*/ 0 w 364"/>
                  <a:gd name="T71" fmla="*/ 164 h 282"/>
                  <a:gd name="T72" fmla="*/ 0 w 364"/>
                  <a:gd name="T73" fmla="*/ 164 h 282"/>
                  <a:gd name="T74" fmla="*/ 0 w 364"/>
                  <a:gd name="T75" fmla="*/ 163 h 282"/>
                  <a:gd name="T76" fmla="*/ 0 w 364"/>
                  <a:gd name="T77" fmla="*/ 163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68" name="Freeform 1312">
                <a:extLst>
                  <a:ext uri="{FF2B5EF4-FFF2-40B4-BE49-F238E27FC236}">
                    <a16:creationId xmlns:a16="http://schemas.microsoft.com/office/drawing/2014/main" id="{61C7F91F-95D4-482D-9593-746BB7CDCDFE}"/>
                  </a:ext>
                </a:extLst>
              </p:cNvPr>
              <p:cNvSpPr>
                <a:spLocks/>
              </p:cNvSpPr>
              <p:nvPr/>
            </p:nvSpPr>
            <p:spPr bwMode="auto">
              <a:xfrm>
                <a:off x="4376" y="1752"/>
                <a:ext cx="203" cy="168"/>
              </a:xfrm>
              <a:custGeom>
                <a:avLst/>
                <a:gdLst>
                  <a:gd name="T0" fmla="*/ 85 w 364"/>
                  <a:gd name="T1" fmla="*/ 167 h 282"/>
                  <a:gd name="T2" fmla="*/ 4 w 364"/>
                  <a:gd name="T3" fmla="*/ 167 h 282"/>
                  <a:gd name="T4" fmla="*/ 4 w 364"/>
                  <a:gd name="T5" fmla="*/ 167 h 282"/>
                  <a:gd name="T6" fmla="*/ 3 w 364"/>
                  <a:gd name="T7" fmla="*/ 167 h 282"/>
                  <a:gd name="T8" fmla="*/ 3 w 364"/>
                  <a:gd name="T9" fmla="*/ 167 h 282"/>
                  <a:gd name="T10" fmla="*/ 2 w 364"/>
                  <a:gd name="T11" fmla="*/ 167 h 282"/>
                  <a:gd name="T12" fmla="*/ 1 w 364"/>
                  <a:gd name="T13" fmla="*/ 167 h 282"/>
                  <a:gd name="T14" fmla="*/ 1 w 364"/>
                  <a:gd name="T15" fmla="*/ 166 h 282"/>
                  <a:gd name="T16" fmla="*/ 1 w 364"/>
                  <a:gd name="T17" fmla="*/ 166 h 282"/>
                  <a:gd name="T18" fmla="*/ 1 w 364"/>
                  <a:gd name="T19" fmla="*/ 165 h 282"/>
                  <a:gd name="T20" fmla="*/ 0 w 364"/>
                  <a:gd name="T21" fmla="*/ 165 h 282"/>
                  <a:gd name="T22" fmla="*/ 0 w 364"/>
                  <a:gd name="T23" fmla="*/ 164 h 282"/>
                  <a:gd name="T24" fmla="*/ 0 w 364"/>
                  <a:gd name="T25" fmla="*/ 164 h 282"/>
                  <a:gd name="T26" fmla="*/ 0 w 364"/>
                  <a:gd name="T27" fmla="*/ 163 h 282"/>
                  <a:gd name="T28" fmla="*/ 0 w 364"/>
                  <a:gd name="T29" fmla="*/ 163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8 w 364"/>
                  <a:gd name="T51" fmla="*/ 0 h 282"/>
                  <a:gd name="T52" fmla="*/ 199 w 364"/>
                  <a:gd name="T53" fmla="*/ 0 h 282"/>
                  <a:gd name="T54" fmla="*/ 199 w 364"/>
                  <a:gd name="T55" fmla="*/ 0 h 282"/>
                  <a:gd name="T56" fmla="*/ 200 w 364"/>
                  <a:gd name="T57" fmla="*/ 0 h 282"/>
                  <a:gd name="T58" fmla="*/ 200 w 364"/>
                  <a:gd name="T59" fmla="*/ 0 h 282"/>
                  <a:gd name="T60" fmla="*/ 200 w 364"/>
                  <a:gd name="T61" fmla="*/ 1 h 282"/>
                  <a:gd name="T62" fmla="*/ 201 w 364"/>
                  <a:gd name="T63" fmla="*/ 1 h 282"/>
                  <a:gd name="T64" fmla="*/ 202 w 364"/>
                  <a:gd name="T65" fmla="*/ 1 h 282"/>
                  <a:gd name="T66" fmla="*/ 202 w 364"/>
                  <a:gd name="T67" fmla="*/ 2 h 282"/>
                  <a:gd name="T68" fmla="*/ 202 w 364"/>
                  <a:gd name="T69" fmla="*/ 3 h 282"/>
                  <a:gd name="T70" fmla="*/ 202 w 364"/>
                  <a:gd name="T71" fmla="*/ 4 h 282"/>
                  <a:gd name="T72" fmla="*/ 202 w 364"/>
                  <a:gd name="T73" fmla="*/ 4 h 282"/>
                  <a:gd name="T74" fmla="*/ 202 w 364"/>
                  <a:gd name="T75" fmla="*/ 163 h 282"/>
                  <a:gd name="T76" fmla="*/ 202 w 364"/>
                  <a:gd name="T77" fmla="*/ 163 h 282"/>
                  <a:gd name="T78" fmla="*/ 202 w 364"/>
                  <a:gd name="T79" fmla="*/ 164 h 282"/>
                  <a:gd name="T80" fmla="*/ 202 w 364"/>
                  <a:gd name="T81" fmla="*/ 164 h 282"/>
                  <a:gd name="T82" fmla="*/ 202 w 364"/>
                  <a:gd name="T83" fmla="*/ 165 h 282"/>
                  <a:gd name="T84" fmla="*/ 201 w 364"/>
                  <a:gd name="T85" fmla="*/ 165 h 282"/>
                  <a:gd name="T86" fmla="*/ 201 w 364"/>
                  <a:gd name="T87" fmla="*/ 166 h 282"/>
                  <a:gd name="T88" fmla="*/ 200 w 364"/>
                  <a:gd name="T89" fmla="*/ 166 h 282"/>
                  <a:gd name="T90" fmla="*/ 200 w 364"/>
                  <a:gd name="T91" fmla="*/ 167 h 282"/>
                  <a:gd name="T92" fmla="*/ 200 w 364"/>
                  <a:gd name="T93" fmla="*/ 167 h 282"/>
                  <a:gd name="T94" fmla="*/ 199 w 364"/>
                  <a:gd name="T95" fmla="*/ 167 h 282"/>
                  <a:gd name="T96" fmla="*/ 199 w 364"/>
                  <a:gd name="T97" fmla="*/ 167 h 282"/>
                  <a:gd name="T98" fmla="*/ 198 w 364"/>
                  <a:gd name="T99" fmla="*/ 167 h 282"/>
                  <a:gd name="T100" fmla="*/ 85 w 364"/>
                  <a:gd name="T101" fmla="*/ 16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69" name="Freeform 1313">
                <a:extLst>
                  <a:ext uri="{FF2B5EF4-FFF2-40B4-BE49-F238E27FC236}">
                    <a16:creationId xmlns:a16="http://schemas.microsoft.com/office/drawing/2014/main" id="{42735595-6563-4B01-B9F0-F6871A86F687}"/>
                  </a:ext>
                </a:extLst>
              </p:cNvPr>
              <p:cNvSpPr>
                <a:spLocks/>
              </p:cNvSpPr>
              <p:nvPr/>
            </p:nvSpPr>
            <p:spPr bwMode="auto">
              <a:xfrm>
                <a:off x="4376" y="1752"/>
                <a:ext cx="203" cy="168"/>
              </a:xfrm>
              <a:custGeom>
                <a:avLst/>
                <a:gdLst>
                  <a:gd name="T0" fmla="*/ 13 w 364"/>
                  <a:gd name="T1" fmla="*/ 163 h 282"/>
                  <a:gd name="T2" fmla="*/ 6 w 364"/>
                  <a:gd name="T3" fmla="*/ 163 h 282"/>
                  <a:gd name="T4" fmla="*/ 6 w 364"/>
                  <a:gd name="T5" fmla="*/ 163 h 282"/>
                  <a:gd name="T6" fmla="*/ 4 w 364"/>
                  <a:gd name="T7" fmla="*/ 163 h 282"/>
                  <a:gd name="T8" fmla="*/ 4 w 364"/>
                  <a:gd name="T9" fmla="*/ 163 h 282"/>
                  <a:gd name="T10" fmla="*/ 4 w 364"/>
                  <a:gd name="T11" fmla="*/ 161 h 282"/>
                  <a:gd name="T12" fmla="*/ 4 w 364"/>
                  <a:gd name="T13" fmla="*/ 161 h 282"/>
                  <a:gd name="T14" fmla="*/ 3 w 364"/>
                  <a:gd name="T15" fmla="*/ 161 h 282"/>
                  <a:gd name="T16" fmla="*/ 3 w 364"/>
                  <a:gd name="T17" fmla="*/ 160 h 282"/>
                  <a:gd name="T18" fmla="*/ 3 w 364"/>
                  <a:gd name="T19" fmla="*/ 160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7 w 364"/>
                  <a:gd name="T39" fmla="*/ 4 h 282"/>
                  <a:gd name="T40" fmla="*/ 198 w 364"/>
                  <a:gd name="T41" fmla="*/ 4 h 282"/>
                  <a:gd name="T42" fmla="*/ 199 w 364"/>
                  <a:gd name="T43" fmla="*/ 4 h 282"/>
                  <a:gd name="T44" fmla="*/ 199 w 364"/>
                  <a:gd name="T45" fmla="*/ 5 h 282"/>
                  <a:gd name="T46" fmla="*/ 199 w 364"/>
                  <a:gd name="T47" fmla="*/ 5 h 282"/>
                  <a:gd name="T48" fmla="*/ 202 w 364"/>
                  <a:gd name="T49" fmla="*/ 1 h 282"/>
                  <a:gd name="T50" fmla="*/ 202 w 364"/>
                  <a:gd name="T51" fmla="*/ 1 h 282"/>
                  <a:gd name="T52" fmla="*/ 202 w 364"/>
                  <a:gd name="T53" fmla="*/ 0 h 282"/>
                  <a:gd name="T54" fmla="*/ 201 w 364"/>
                  <a:gd name="T55" fmla="*/ 0 h 282"/>
                  <a:gd name="T56" fmla="*/ 200 w 364"/>
                  <a:gd name="T57" fmla="*/ 0 h 282"/>
                  <a:gd name="T58" fmla="*/ 200 w 364"/>
                  <a:gd name="T59" fmla="*/ 0 h 282"/>
                  <a:gd name="T60" fmla="*/ 199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3 h 282"/>
                  <a:gd name="T84" fmla="*/ 0 w 364"/>
                  <a:gd name="T85" fmla="*/ 163 h 282"/>
                  <a:gd name="T86" fmla="*/ 0 w 364"/>
                  <a:gd name="T87" fmla="*/ 164 h 282"/>
                  <a:gd name="T88" fmla="*/ 0 w 364"/>
                  <a:gd name="T89" fmla="*/ 164 h 282"/>
                  <a:gd name="T90" fmla="*/ 0 w 364"/>
                  <a:gd name="T91" fmla="*/ 165 h 282"/>
                  <a:gd name="T92" fmla="*/ 1 w 364"/>
                  <a:gd name="T93" fmla="*/ 165 h 282"/>
                  <a:gd name="T94" fmla="*/ 1 w 364"/>
                  <a:gd name="T95" fmla="*/ 166 h 282"/>
                  <a:gd name="T96" fmla="*/ 1 w 364"/>
                  <a:gd name="T97" fmla="*/ 166 h 282"/>
                  <a:gd name="T98" fmla="*/ 1 w 364"/>
                  <a:gd name="T99" fmla="*/ 167 h 282"/>
                  <a:gd name="T100" fmla="*/ 2 w 364"/>
                  <a:gd name="T101" fmla="*/ 167 h 282"/>
                  <a:gd name="T102" fmla="*/ 3 w 364"/>
                  <a:gd name="T103" fmla="*/ 167 h 282"/>
                  <a:gd name="T104" fmla="*/ 3 w 364"/>
                  <a:gd name="T105" fmla="*/ 167 h 282"/>
                  <a:gd name="T106" fmla="*/ 4 w 364"/>
                  <a:gd name="T107" fmla="*/ 167 h 282"/>
                  <a:gd name="T108" fmla="*/ 4 w 364"/>
                  <a:gd name="T109" fmla="*/ 167 h 282"/>
                  <a:gd name="T110" fmla="*/ 9 w 364"/>
                  <a:gd name="T111" fmla="*/ 167 h 282"/>
                  <a:gd name="T112" fmla="*/ 13 w 364"/>
                  <a:gd name="T113" fmla="*/ 16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5578" name="Group 1314">
              <a:extLst>
                <a:ext uri="{FF2B5EF4-FFF2-40B4-BE49-F238E27FC236}">
                  <a16:creationId xmlns:a16="http://schemas.microsoft.com/office/drawing/2014/main" id="{B5616B15-DAD1-4FE1-AA9D-6472A6BEADA6}"/>
                </a:ext>
              </a:extLst>
            </p:cNvPr>
            <p:cNvGrpSpPr>
              <a:grpSpLocks/>
            </p:cNvGrpSpPr>
            <p:nvPr/>
          </p:nvGrpSpPr>
          <p:grpSpPr bwMode="auto">
            <a:xfrm>
              <a:off x="1152" y="1709"/>
              <a:ext cx="214" cy="259"/>
              <a:chOff x="2832" y="1655"/>
              <a:chExt cx="367" cy="434"/>
            </a:xfrm>
          </p:grpSpPr>
          <p:sp>
            <p:nvSpPr>
              <p:cNvPr id="71971" name="Freeform 1315">
                <a:extLst>
                  <a:ext uri="{FF2B5EF4-FFF2-40B4-BE49-F238E27FC236}">
                    <a16:creationId xmlns:a16="http://schemas.microsoft.com/office/drawing/2014/main" id="{31EEE454-D560-4822-947D-082D3B0472CC}"/>
                  </a:ext>
                </a:extLst>
              </p:cNvPr>
              <p:cNvSpPr>
                <a:spLocks/>
              </p:cNvSpPr>
              <p:nvPr/>
            </p:nvSpPr>
            <p:spPr bwMode="auto">
              <a:xfrm>
                <a:off x="2834" y="1906"/>
                <a:ext cx="302" cy="49"/>
              </a:xfrm>
              <a:custGeom>
                <a:avLst/>
                <a:gdLst>
                  <a:gd name="T0" fmla="*/ 261 w 566"/>
                  <a:gd name="T1" fmla="*/ 0 h 73"/>
                  <a:gd name="T2" fmla="*/ 301 w 566"/>
                  <a:gd name="T3" fmla="*/ 48 h 73"/>
                  <a:gd name="T4" fmla="*/ 0 w 566"/>
                  <a:gd name="T5" fmla="*/ 48 h 73"/>
                  <a:gd name="T6" fmla="*/ 40 w 566"/>
                  <a:gd name="T7" fmla="*/ 0 h 73"/>
                  <a:gd name="T8" fmla="*/ 261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72" name="Freeform 1316">
                <a:extLst>
                  <a:ext uri="{FF2B5EF4-FFF2-40B4-BE49-F238E27FC236}">
                    <a16:creationId xmlns:a16="http://schemas.microsoft.com/office/drawing/2014/main" id="{F1BEF89E-2D84-4E39-82BF-FF8474DB0800}"/>
                  </a:ext>
                </a:extLst>
              </p:cNvPr>
              <p:cNvSpPr>
                <a:spLocks/>
              </p:cNvSpPr>
              <p:nvPr/>
            </p:nvSpPr>
            <p:spPr bwMode="auto">
              <a:xfrm>
                <a:off x="2911" y="1896"/>
                <a:ext cx="146" cy="34"/>
              </a:xfrm>
              <a:custGeom>
                <a:avLst/>
                <a:gdLst>
                  <a:gd name="T0" fmla="*/ 145 w 269"/>
                  <a:gd name="T1" fmla="*/ 15 h 50"/>
                  <a:gd name="T2" fmla="*/ 143 w 269"/>
                  <a:gd name="T3" fmla="*/ 12 h 50"/>
                  <a:gd name="T4" fmla="*/ 139 w 269"/>
                  <a:gd name="T5" fmla="*/ 10 h 50"/>
                  <a:gd name="T6" fmla="*/ 132 w 269"/>
                  <a:gd name="T7" fmla="*/ 7 h 50"/>
                  <a:gd name="T8" fmla="*/ 124 w 269"/>
                  <a:gd name="T9" fmla="*/ 5 h 50"/>
                  <a:gd name="T10" fmla="*/ 115 w 269"/>
                  <a:gd name="T11" fmla="*/ 3 h 50"/>
                  <a:gd name="T12" fmla="*/ 104 w 269"/>
                  <a:gd name="T13" fmla="*/ 1 h 50"/>
                  <a:gd name="T14" fmla="*/ 92 w 269"/>
                  <a:gd name="T15" fmla="*/ 1 h 50"/>
                  <a:gd name="T16" fmla="*/ 79 w 269"/>
                  <a:gd name="T17" fmla="*/ 0 h 50"/>
                  <a:gd name="T18" fmla="*/ 66 w 269"/>
                  <a:gd name="T19" fmla="*/ 0 h 50"/>
                  <a:gd name="T20" fmla="*/ 54 w 269"/>
                  <a:gd name="T21" fmla="*/ 1 h 50"/>
                  <a:gd name="T22" fmla="*/ 42 w 269"/>
                  <a:gd name="T23" fmla="*/ 1 h 50"/>
                  <a:gd name="T24" fmla="*/ 31 w 269"/>
                  <a:gd name="T25" fmla="*/ 3 h 50"/>
                  <a:gd name="T26" fmla="*/ 21 w 269"/>
                  <a:gd name="T27" fmla="*/ 5 h 50"/>
                  <a:gd name="T28" fmla="*/ 13 w 269"/>
                  <a:gd name="T29" fmla="*/ 7 h 50"/>
                  <a:gd name="T30" fmla="*/ 7 w 269"/>
                  <a:gd name="T31" fmla="*/ 10 h 50"/>
                  <a:gd name="T32" fmla="*/ 3 w 269"/>
                  <a:gd name="T33" fmla="*/ 12 h 50"/>
                  <a:gd name="T34" fmla="*/ 1 w 269"/>
                  <a:gd name="T35" fmla="*/ 15 h 50"/>
                  <a:gd name="T36" fmla="*/ 1 w 269"/>
                  <a:gd name="T37" fmla="*/ 18 h 50"/>
                  <a:gd name="T38" fmla="*/ 3 w 269"/>
                  <a:gd name="T39" fmla="*/ 21 h 50"/>
                  <a:gd name="T40" fmla="*/ 7 w 269"/>
                  <a:gd name="T41" fmla="*/ 24 h 50"/>
                  <a:gd name="T42" fmla="*/ 13 w 269"/>
                  <a:gd name="T43" fmla="*/ 26 h 50"/>
                  <a:gd name="T44" fmla="*/ 21 w 269"/>
                  <a:gd name="T45" fmla="*/ 29 h 50"/>
                  <a:gd name="T46" fmla="*/ 31 w 269"/>
                  <a:gd name="T47" fmla="*/ 30 h 50"/>
                  <a:gd name="T48" fmla="*/ 42 w 269"/>
                  <a:gd name="T49" fmla="*/ 32 h 50"/>
                  <a:gd name="T50" fmla="*/ 54 w 269"/>
                  <a:gd name="T51" fmla="*/ 33 h 50"/>
                  <a:gd name="T52" fmla="*/ 66 w 269"/>
                  <a:gd name="T53" fmla="*/ 33 h 50"/>
                  <a:gd name="T54" fmla="*/ 79 w 269"/>
                  <a:gd name="T55" fmla="*/ 33 h 50"/>
                  <a:gd name="T56" fmla="*/ 92 w 269"/>
                  <a:gd name="T57" fmla="*/ 33 h 50"/>
                  <a:gd name="T58" fmla="*/ 104 w 269"/>
                  <a:gd name="T59" fmla="*/ 32 h 50"/>
                  <a:gd name="T60" fmla="*/ 115 w 269"/>
                  <a:gd name="T61" fmla="*/ 30 h 50"/>
                  <a:gd name="T62" fmla="*/ 124 w 269"/>
                  <a:gd name="T63" fmla="*/ 29 h 50"/>
                  <a:gd name="T64" fmla="*/ 132 w 269"/>
                  <a:gd name="T65" fmla="*/ 26 h 50"/>
                  <a:gd name="T66" fmla="*/ 139 w 269"/>
                  <a:gd name="T67" fmla="*/ 24 h 50"/>
                  <a:gd name="T68" fmla="*/ 143 w 269"/>
                  <a:gd name="T69" fmla="*/ 21 h 50"/>
                  <a:gd name="T70" fmla="*/ 145 w 269"/>
                  <a:gd name="T71" fmla="*/ 18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73" name="Freeform 1317">
                <a:extLst>
                  <a:ext uri="{FF2B5EF4-FFF2-40B4-BE49-F238E27FC236}">
                    <a16:creationId xmlns:a16="http://schemas.microsoft.com/office/drawing/2014/main" id="{CFC0FB54-9700-4D0F-8E88-A881EC881A47}"/>
                  </a:ext>
                </a:extLst>
              </p:cNvPr>
              <p:cNvSpPr>
                <a:spLocks/>
              </p:cNvSpPr>
              <p:nvPr/>
            </p:nvSpPr>
            <p:spPr bwMode="auto">
              <a:xfrm>
                <a:off x="2911" y="1913"/>
                <a:ext cx="146" cy="25"/>
              </a:xfrm>
              <a:custGeom>
                <a:avLst/>
                <a:gdLst>
                  <a:gd name="T0" fmla="*/ 145 w 269"/>
                  <a:gd name="T1" fmla="*/ 9 h 37"/>
                  <a:gd name="T2" fmla="*/ 143 w 269"/>
                  <a:gd name="T3" fmla="*/ 12 h 37"/>
                  <a:gd name="T4" fmla="*/ 139 w 269"/>
                  <a:gd name="T5" fmla="*/ 15 h 37"/>
                  <a:gd name="T6" fmla="*/ 132 w 269"/>
                  <a:gd name="T7" fmla="*/ 18 h 37"/>
                  <a:gd name="T8" fmla="*/ 124 w 269"/>
                  <a:gd name="T9" fmla="*/ 20 h 37"/>
                  <a:gd name="T10" fmla="*/ 115 w 269"/>
                  <a:gd name="T11" fmla="*/ 22 h 37"/>
                  <a:gd name="T12" fmla="*/ 104 w 269"/>
                  <a:gd name="T13" fmla="*/ 23 h 37"/>
                  <a:gd name="T14" fmla="*/ 92 w 269"/>
                  <a:gd name="T15" fmla="*/ 24 h 37"/>
                  <a:gd name="T16" fmla="*/ 79 w 269"/>
                  <a:gd name="T17" fmla="*/ 24 h 37"/>
                  <a:gd name="T18" fmla="*/ 66 w 269"/>
                  <a:gd name="T19" fmla="*/ 24 h 37"/>
                  <a:gd name="T20" fmla="*/ 54 w 269"/>
                  <a:gd name="T21" fmla="*/ 24 h 37"/>
                  <a:gd name="T22" fmla="*/ 42 w 269"/>
                  <a:gd name="T23" fmla="*/ 23 h 37"/>
                  <a:gd name="T24" fmla="*/ 31 w 269"/>
                  <a:gd name="T25" fmla="*/ 22 h 37"/>
                  <a:gd name="T26" fmla="*/ 21 w 269"/>
                  <a:gd name="T27" fmla="*/ 20 h 37"/>
                  <a:gd name="T28" fmla="*/ 13 w 269"/>
                  <a:gd name="T29" fmla="*/ 18 h 37"/>
                  <a:gd name="T30" fmla="*/ 7 w 269"/>
                  <a:gd name="T31" fmla="*/ 15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7 w 269"/>
                  <a:gd name="T45" fmla="*/ 11 h 37"/>
                  <a:gd name="T46" fmla="*/ 26 w 269"/>
                  <a:gd name="T47" fmla="*/ 13 h 37"/>
                  <a:gd name="T48" fmla="*/ 36 w 269"/>
                  <a:gd name="T49" fmla="*/ 14 h 37"/>
                  <a:gd name="T50" fmla="*/ 48 w 269"/>
                  <a:gd name="T51" fmla="*/ 16 h 37"/>
                  <a:gd name="T52" fmla="*/ 60 w 269"/>
                  <a:gd name="T53" fmla="*/ 16 h 37"/>
                  <a:gd name="T54" fmla="*/ 73 w 269"/>
                  <a:gd name="T55" fmla="*/ 16 h 37"/>
                  <a:gd name="T56" fmla="*/ 85 w 269"/>
                  <a:gd name="T57" fmla="*/ 16 h 37"/>
                  <a:gd name="T58" fmla="*/ 98 w 269"/>
                  <a:gd name="T59" fmla="*/ 16 h 37"/>
                  <a:gd name="T60" fmla="*/ 109 w 269"/>
                  <a:gd name="T61" fmla="*/ 14 h 37"/>
                  <a:gd name="T62" fmla="*/ 119 w 269"/>
                  <a:gd name="T63" fmla="*/ 13 h 37"/>
                  <a:gd name="T64" fmla="*/ 129 w 269"/>
                  <a:gd name="T65" fmla="*/ 11 h 37"/>
                  <a:gd name="T66" fmla="*/ 136 w 269"/>
                  <a:gd name="T67" fmla="*/ 8 h 37"/>
                  <a:gd name="T68" fmla="*/ 141 w 269"/>
                  <a:gd name="T69" fmla="*/ 6 h 37"/>
                  <a:gd name="T70" fmla="*/ 144 w 269"/>
                  <a:gd name="T71" fmla="*/ 3 h 37"/>
                  <a:gd name="T72" fmla="*/ 14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74" name="Freeform 1318">
                <a:extLst>
                  <a:ext uri="{FF2B5EF4-FFF2-40B4-BE49-F238E27FC236}">
                    <a16:creationId xmlns:a16="http://schemas.microsoft.com/office/drawing/2014/main" id="{A4A92532-6E6C-459E-8834-8E7FD9CA92DE}"/>
                  </a:ext>
                </a:extLst>
              </p:cNvPr>
              <p:cNvSpPr>
                <a:spLocks/>
              </p:cNvSpPr>
              <p:nvPr/>
            </p:nvSpPr>
            <p:spPr bwMode="auto">
              <a:xfrm>
                <a:off x="2832" y="1953"/>
                <a:ext cx="304" cy="112"/>
              </a:xfrm>
              <a:custGeom>
                <a:avLst/>
                <a:gdLst>
                  <a:gd name="T0" fmla="*/ 0 w 568"/>
                  <a:gd name="T1" fmla="*/ 111 h 168"/>
                  <a:gd name="T2" fmla="*/ 303 w 568"/>
                  <a:gd name="T3" fmla="*/ 111 h 168"/>
                  <a:gd name="T4" fmla="*/ 303 w 568"/>
                  <a:gd name="T5" fmla="*/ 0 h 168"/>
                  <a:gd name="T6" fmla="*/ 0 w 568"/>
                  <a:gd name="T7" fmla="*/ 0 h 168"/>
                  <a:gd name="T8" fmla="*/ 0 w 568"/>
                  <a:gd name="T9" fmla="*/ 111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75" name="Freeform 1319">
                <a:extLst>
                  <a:ext uri="{FF2B5EF4-FFF2-40B4-BE49-F238E27FC236}">
                    <a16:creationId xmlns:a16="http://schemas.microsoft.com/office/drawing/2014/main" id="{8E14FBCB-3676-4095-BEF9-4D3DA444B98E}"/>
                  </a:ext>
                </a:extLst>
              </p:cNvPr>
              <p:cNvSpPr>
                <a:spLocks/>
              </p:cNvSpPr>
              <p:nvPr/>
            </p:nvSpPr>
            <p:spPr bwMode="auto">
              <a:xfrm>
                <a:off x="2880" y="1900"/>
                <a:ext cx="199" cy="18"/>
              </a:xfrm>
              <a:custGeom>
                <a:avLst/>
                <a:gdLst>
                  <a:gd name="T0" fmla="*/ 0 w 373"/>
                  <a:gd name="T1" fmla="*/ 17 h 29"/>
                  <a:gd name="T2" fmla="*/ 0 w 373"/>
                  <a:gd name="T3" fmla="*/ 0 h 29"/>
                  <a:gd name="T4" fmla="*/ 198 w 373"/>
                  <a:gd name="T5" fmla="*/ 0 h 29"/>
                  <a:gd name="T6" fmla="*/ 198 w 373"/>
                  <a:gd name="T7" fmla="*/ 17 h 29"/>
                  <a:gd name="T8" fmla="*/ 0 w 373"/>
                  <a:gd name="T9" fmla="*/ 17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76" name="Freeform 1320">
                <a:extLst>
                  <a:ext uri="{FF2B5EF4-FFF2-40B4-BE49-F238E27FC236}">
                    <a16:creationId xmlns:a16="http://schemas.microsoft.com/office/drawing/2014/main" id="{D137241E-A08E-492B-92E4-9E6D7AB38247}"/>
                  </a:ext>
                </a:extLst>
              </p:cNvPr>
              <p:cNvSpPr>
                <a:spLocks/>
              </p:cNvSpPr>
              <p:nvPr/>
            </p:nvSpPr>
            <p:spPr bwMode="auto">
              <a:xfrm>
                <a:off x="2832" y="1952"/>
                <a:ext cx="304" cy="40"/>
              </a:xfrm>
              <a:custGeom>
                <a:avLst/>
                <a:gdLst>
                  <a:gd name="T0" fmla="*/ 112 w 568"/>
                  <a:gd name="T1" fmla="*/ 0 h 59"/>
                  <a:gd name="T2" fmla="*/ 0 w 568"/>
                  <a:gd name="T3" fmla="*/ 0 h 59"/>
                  <a:gd name="T4" fmla="*/ 0 w 568"/>
                  <a:gd name="T5" fmla="*/ 39 h 59"/>
                  <a:gd name="T6" fmla="*/ 303 w 568"/>
                  <a:gd name="T7" fmla="*/ 39 h 59"/>
                  <a:gd name="T8" fmla="*/ 303 w 568"/>
                  <a:gd name="T9" fmla="*/ 1 h 59"/>
                  <a:gd name="T10" fmla="*/ 190 w 568"/>
                  <a:gd name="T11" fmla="*/ 1 h 59"/>
                  <a:gd name="T12" fmla="*/ 112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77" name="Freeform 1321">
                <a:extLst>
                  <a:ext uri="{FF2B5EF4-FFF2-40B4-BE49-F238E27FC236}">
                    <a16:creationId xmlns:a16="http://schemas.microsoft.com/office/drawing/2014/main" id="{CCFCC2B5-7BF7-48ED-BED0-E194D12D9905}"/>
                  </a:ext>
                </a:extLst>
              </p:cNvPr>
              <p:cNvSpPr>
                <a:spLocks/>
              </p:cNvSpPr>
              <p:nvPr/>
            </p:nvSpPr>
            <p:spPr bwMode="auto">
              <a:xfrm>
                <a:off x="2911" y="1967"/>
                <a:ext cx="26"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7 w 47"/>
                  <a:gd name="T37" fmla="*/ 0 h 30"/>
                  <a:gd name="T38" fmla="*/ 19 w 47"/>
                  <a:gd name="T39" fmla="*/ 0 h 30"/>
                  <a:gd name="T40" fmla="*/ 20 w 47"/>
                  <a:gd name="T41" fmla="*/ 1 h 30"/>
                  <a:gd name="T42" fmla="*/ 21 w 47"/>
                  <a:gd name="T43" fmla="*/ 1 h 30"/>
                  <a:gd name="T44" fmla="*/ 23 w 47"/>
                  <a:gd name="T45" fmla="*/ 2 h 30"/>
                  <a:gd name="T46" fmla="*/ 23 w 47"/>
                  <a:gd name="T47" fmla="*/ 3 h 30"/>
                  <a:gd name="T48" fmla="*/ 24 w 47"/>
                  <a:gd name="T49" fmla="*/ 4 h 30"/>
                  <a:gd name="T50" fmla="*/ 25 w 47"/>
                  <a:gd name="T51" fmla="*/ 6 h 30"/>
                  <a:gd name="T52" fmla="*/ 25 w 47"/>
                  <a:gd name="T53" fmla="*/ 7 h 30"/>
                  <a:gd name="T54" fmla="*/ 25 w 47"/>
                  <a:gd name="T55" fmla="*/ 8 h 30"/>
                  <a:gd name="T56" fmla="*/ 25 w 47"/>
                  <a:gd name="T57" fmla="*/ 10 h 30"/>
                  <a:gd name="T58" fmla="*/ 25 w 47"/>
                  <a:gd name="T59" fmla="*/ 12 h 30"/>
                  <a:gd name="T60" fmla="*/ 24 w 47"/>
                  <a:gd name="T61" fmla="*/ 13 h 30"/>
                  <a:gd name="T62" fmla="*/ 23 w 47"/>
                  <a:gd name="T63" fmla="*/ 14 h 30"/>
                  <a:gd name="T64" fmla="*/ 23 w 47"/>
                  <a:gd name="T65" fmla="*/ 16 h 30"/>
                  <a:gd name="T66" fmla="*/ 21 w 47"/>
                  <a:gd name="T67" fmla="*/ 16 h 30"/>
                  <a:gd name="T68" fmla="*/ 20 w 47"/>
                  <a:gd name="T69" fmla="*/ 17 h 30"/>
                  <a:gd name="T70" fmla="*/ 19 w 47"/>
                  <a:gd name="T71" fmla="*/ 17 h 30"/>
                  <a:gd name="T72" fmla="*/ 17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78" name="Freeform 1322">
                <a:extLst>
                  <a:ext uri="{FF2B5EF4-FFF2-40B4-BE49-F238E27FC236}">
                    <a16:creationId xmlns:a16="http://schemas.microsoft.com/office/drawing/2014/main" id="{2EB3EAB6-BF50-4C7D-87B4-221D1302825E}"/>
                  </a:ext>
                </a:extLst>
              </p:cNvPr>
              <p:cNvSpPr>
                <a:spLocks/>
              </p:cNvSpPr>
              <p:nvPr/>
            </p:nvSpPr>
            <p:spPr bwMode="auto">
              <a:xfrm>
                <a:off x="2854" y="2020"/>
                <a:ext cx="345" cy="59"/>
              </a:xfrm>
              <a:custGeom>
                <a:avLst/>
                <a:gdLst>
                  <a:gd name="T0" fmla="*/ 0 w 646"/>
                  <a:gd name="T1" fmla="*/ 58 h 87"/>
                  <a:gd name="T2" fmla="*/ 344 w 646"/>
                  <a:gd name="T3" fmla="*/ 58 h 87"/>
                  <a:gd name="T4" fmla="*/ 326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79" name="Freeform 1323">
                <a:extLst>
                  <a:ext uri="{FF2B5EF4-FFF2-40B4-BE49-F238E27FC236}">
                    <a16:creationId xmlns:a16="http://schemas.microsoft.com/office/drawing/2014/main" id="{ED87D0F6-91A2-473D-9319-9AD3A237DB37}"/>
                  </a:ext>
                </a:extLst>
              </p:cNvPr>
              <p:cNvSpPr>
                <a:spLocks/>
              </p:cNvSpPr>
              <p:nvPr/>
            </p:nvSpPr>
            <p:spPr bwMode="auto">
              <a:xfrm>
                <a:off x="2854" y="2077"/>
                <a:ext cx="345" cy="12"/>
              </a:xfrm>
              <a:custGeom>
                <a:avLst/>
                <a:gdLst>
                  <a:gd name="T0" fmla="*/ 0 w 646"/>
                  <a:gd name="T1" fmla="*/ 11 h 17"/>
                  <a:gd name="T2" fmla="*/ 0 w 646"/>
                  <a:gd name="T3" fmla="*/ 0 h 17"/>
                  <a:gd name="T4" fmla="*/ 344 w 646"/>
                  <a:gd name="T5" fmla="*/ 0 h 17"/>
                  <a:gd name="T6" fmla="*/ 344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80" name="Freeform 1324">
                <a:extLst>
                  <a:ext uri="{FF2B5EF4-FFF2-40B4-BE49-F238E27FC236}">
                    <a16:creationId xmlns:a16="http://schemas.microsoft.com/office/drawing/2014/main" id="{433E37B3-4C23-41D7-ABFE-C62987F2E281}"/>
                  </a:ext>
                </a:extLst>
              </p:cNvPr>
              <p:cNvSpPr>
                <a:spLocks/>
              </p:cNvSpPr>
              <p:nvPr/>
            </p:nvSpPr>
            <p:spPr bwMode="auto">
              <a:xfrm>
                <a:off x="2871" y="2029"/>
                <a:ext cx="309" cy="42"/>
              </a:xfrm>
              <a:custGeom>
                <a:avLst/>
                <a:gdLst>
                  <a:gd name="T0" fmla="*/ 0 w 578"/>
                  <a:gd name="T1" fmla="*/ 41 h 63"/>
                  <a:gd name="T2" fmla="*/ 308 w 578"/>
                  <a:gd name="T3" fmla="*/ 41 h 63"/>
                  <a:gd name="T4" fmla="*/ 298 w 578"/>
                  <a:gd name="T5" fmla="*/ 0 h 63"/>
                  <a:gd name="T6" fmla="*/ 13 w 578"/>
                  <a:gd name="T7" fmla="*/ 0 h 63"/>
                  <a:gd name="T8" fmla="*/ 0 w 578"/>
                  <a:gd name="T9" fmla="*/ 4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81" name="Freeform 1325">
                <a:extLst>
                  <a:ext uri="{FF2B5EF4-FFF2-40B4-BE49-F238E27FC236}">
                    <a16:creationId xmlns:a16="http://schemas.microsoft.com/office/drawing/2014/main" id="{12106162-34FD-46F3-9969-22B48A5C447F}"/>
                  </a:ext>
                </a:extLst>
              </p:cNvPr>
              <p:cNvSpPr>
                <a:spLocks/>
              </p:cNvSpPr>
              <p:nvPr/>
            </p:nvSpPr>
            <p:spPr bwMode="auto">
              <a:xfrm>
                <a:off x="2858" y="1655"/>
                <a:ext cx="249" cy="245"/>
              </a:xfrm>
              <a:custGeom>
                <a:avLst/>
                <a:gdLst>
                  <a:gd name="T0" fmla="*/ 248 w 467"/>
                  <a:gd name="T1" fmla="*/ 240 h 366"/>
                  <a:gd name="T2" fmla="*/ 248 w 467"/>
                  <a:gd name="T3" fmla="*/ 241 h 366"/>
                  <a:gd name="T4" fmla="*/ 248 w 467"/>
                  <a:gd name="T5" fmla="*/ 242 h 366"/>
                  <a:gd name="T6" fmla="*/ 248 w 467"/>
                  <a:gd name="T7" fmla="*/ 242 h 366"/>
                  <a:gd name="T8" fmla="*/ 247 w 467"/>
                  <a:gd name="T9" fmla="*/ 243 h 366"/>
                  <a:gd name="T10" fmla="*/ 247 w 467"/>
                  <a:gd name="T11" fmla="*/ 244 h 366"/>
                  <a:gd name="T12" fmla="*/ 246 w 467"/>
                  <a:gd name="T13" fmla="*/ 244 h 366"/>
                  <a:gd name="T14" fmla="*/ 245 w 467"/>
                  <a:gd name="T15" fmla="*/ 244 h 366"/>
                  <a:gd name="T16" fmla="*/ 245 w 467"/>
                  <a:gd name="T17" fmla="*/ 244 h 366"/>
                  <a:gd name="T18" fmla="*/ 3 w 467"/>
                  <a:gd name="T19" fmla="*/ 244 h 366"/>
                  <a:gd name="T20" fmla="*/ 3 w 467"/>
                  <a:gd name="T21" fmla="*/ 244 h 366"/>
                  <a:gd name="T22" fmla="*/ 2 w 467"/>
                  <a:gd name="T23" fmla="*/ 244 h 366"/>
                  <a:gd name="T24" fmla="*/ 2 w 467"/>
                  <a:gd name="T25" fmla="*/ 244 h 366"/>
                  <a:gd name="T26" fmla="*/ 1 w 467"/>
                  <a:gd name="T27" fmla="*/ 243 h 366"/>
                  <a:gd name="T28" fmla="*/ 1 w 467"/>
                  <a:gd name="T29" fmla="*/ 242 h 366"/>
                  <a:gd name="T30" fmla="*/ 0 w 467"/>
                  <a:gd name="T31" fmla="*/ 241 h 366"/>
                  <a:gd name="T32" fmla="*/ 0 w 467"/>
                  <a:gd name="T33" fmla="*/ 240 h 366"/>
                  <a:gd name="T34" fmla="*/ 0 w 467"/>
                  <a:gd name="T35" fmla="*/ 240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5 w 467"/>
                  <a:gd name="T55" fmla="*/ 0 h 366"/>
                  <a:gd name="T56" fmla="*/ 245 w 467"/>
                  <a:gd name="T57" fmla="*/ 0 h 366"/>
                  <a:gd name="T58" fmla="*/ 246 w 467"/>
                  <a:gd name="T59" fmla="*/ 0 h 366"/>
                  <a:gd name="T60" fmla="*/ 247 w 467"/>
                  <a:gd name="T61" fmla="*/ 1 h 366"/>
                  <a:gd name="T62" fmla="*/ 247 w 467"/>
                  <a:gd name="T63" fmla="*/ 1 h 366"/>
                  <a:gd name="T64" fmla="*/ 247 w 467"/>
                  <a:gd name="T65" fmla="*/ 2 h 366"/>
                  <a:gd name="T66" fmla="*/ 248 w 467"/>
                  <a:gd name="T67" fmla="*/ 3 h 366"/>
                  <a:gd name="T68" fmla="*/ 248 w 467"/>
                  <a:gd name="T69" fmla="*/ 3 h 366"/>
                  <a:gd name="T70" fmla="*/ 248 w 467"/>
                  <a:gd name="T71" fmla="*/ 4 h 366"/>
                  <a:gd name="T72" fmla="*/ 248 w 467"/>
                  <a:gd name="T73" fmla="*/ 240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82" name="Freeform 1326">
                <a:extLst>
                  <a:ext uri="{FF2B5EF4-FFF2-40B4-BE49-F238E27FC236}">
                    <a16:creationId xmlns:a16="http://schemas.microsoft.com/office/drawing/2014/main" id="{C8C5E853-26F5-4035-A876-11D71053912A}"/>
                  </a:ext>
                </a:extLst>
              </p:cNvPr>
              <p:cNvSpPr>
                <a:spLocks/>
              </p:cNvSpPr>
              <p:nvPr/>
            </p:nvSpPr>
            <p:spPr bwMode="auto">
              <a:xfrm>
                <a:off x="3041" y="1978"/>
                <a:ext cx="75" cy="0"/>
              </a:xfrm>
              <a:custGeom>
                <a:avLst/>
                <a:gdLst>
                  <a:gd name="T0" fmla="*/ 0 w 142"/>
                  <a:gd name="T1" fmla="*/ 0 h 1"/>
                  <a:gd name="T2" fmla="*/ 74 w 142"/>
                  <a:gd name="T3" fmla="*/ 0 h 1"/>
                  <a:gd name="T4" fmla="*/ 7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83" name="Rectangle 1327">
                <a:extLst>
                  <a:ext uri="{FF2B5EF4-FFF2-40B4-BE49-F238E27FC236}">
                    <a16:creationId xmlns:a16="http://schemas.microsoft.com/office/drawing/2014/main" id="{02EA1317-87F6-44E8-BC97-80DD509D18C8}"/>
                  </a:ext>
                </a:extLst>
              </p:cNvPr>
              <p:cNvSpPr>
                <a:spLocks noChangeArrowheads="1"/>
              </p:cNvSpPr>
              <p:nvPr/>
            </p:nvSpPr>
            <p:spPr bwMode="auto">
              <a:xfrm>
                <a:off x="2885" y="1689"/>
                <a:ext cx="192" cy="179"/>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1984" name="Freeform 1328">
                <a:extLst>
                  <a:ext uri="{FF2B5EF4-FFF2-40B4-BE49-F238E27FC236}">
                    <a16:creationId xmlns:a16="http://schemas.microsoft.com/office/drawing/2014/main" id="{F1C22CB0-0373-47DC-96FD-EC3CE34255E0}"/>
                  </a:ext>
                </a:extLst>
              </p:cNvPr>
              <p:cNvSpPr>
                <a:spLocks/>
              </p:cNvSpPr>
              <p:nvPr/>
            </p:nvSpPr>
            <p:spPr bwMode="auto">
              <a:xfrm>
                <a:off x="2894" y="1689"/>
                <a:ext cx="185" cy="183"/>
              </a:xfrm>
              <a:custGeom>
                <a:avLst/>
                <a:gdLst>
                  <a:gd name="T0" fmla="*/ 4 w 346"/>
                  <a:gd name="T1" fmla="*/ 177 h 274"/>
                  <a:gd name="T2" fmla="*/ 178 w 346"/>
                  <a:gd name="T3" fmla="*/ 177 h 274"/>
                  <a:gd name="T4" fmla="*/ 179 w 346"/>
                  <a:gd name="T5" fmla="*/ 177 h 274"/>
                  <a:gd name="T6" fmla="*/ 180 w 346"/>
                  <a:gd name="T7" fmla="*/ 177 h 274"/>
                  <a:gd name="T8" fmla="*/ 180 w 346"/>
                  <a:gd name="T9" fmla="*/ 177 h 274"/>
                  <a:gd name="T10" fmla="*/ 180 w 346"/>
                  <a:gd name="T11" fmla="*/ 176 h 274"/>
                  <a:gd name="T12" fmla="*/ 181 w 346"/>
                  <a:gd name="T13" fmla="*/ 176 h 274"/>
                  <a:gd name="T14" fmla="*/ 181 w 346"/>
                  <a:gd name="T15" fmla="*/ 175 h 274"/>
                  <a:gd name="T16" fmla="*/ 181 w 346"/>
                  <a:gd name="T17" fmla="*/ 174 h 274"/>
                  <a:gd name="T18" fmla="*/ 181 w 346"/>
                  <a:gd name="T19" fmla="*/ 174 h 274"/>
                  <a:gd name="T20" fmla="*/ 181 w 346"/>
                  <a:gd name="T21" fmla="*/ 6 h 274"/>
                  <a:gd name="T22" fmla="*/ 181 w 346"/>
                  <a:gd name="T23" fmla="*/ 5 h 274"/>
                  <a:gd name="T24" fmla="*/ 181 w 346"/>
                  <a:gd name="T25" fmla="*/ 5 h 274"/>
                  <a:gd name="T26" fmla="*/ 180 w 346"/>
                  <a:gd name="T27" fmla="*/ 4 h 274"/>
                  <a:gd name="T28" fmla="*/ 183 w 346"/>
                  <a:gd name="T29" fmla="*/ 0 h 274"/>
                  <a:gd name="T30" fmla="*/ 184 w 346"/>
                  <a:gd name="T31" fmla="*/ 0 h 274"/>
                  <a:gd name="T32" fmla="*/ 184 w 346"/>
                  <a:gd name="T33" fmla="*/ 1 h 274"/>
                  <a:gd name="T34" fmla="*/ 184 w 346"/>
                  <a:gd name="T35" fmla="*/ 1 h 274"/>
                  <a:gd name="T36" fmla="*/ 184 w 346"/>
                  <a:gd name="T37" fmla="*/ 3 h 274"/>
                  <a:gd name="T38" fmla="*/ 184 w 346"/>
                  <a:gd name="T39" fmla="*/ 3 h 274"/>
                  <a:gd name="T40" fmla="*/ 184 w 346"/>
                  <a:gd name="T41" fmla="*/ 177 h 274"/>
                  <a:gd name="T42" fmla="*/ 184 w 346"/>
                  <a:gd name="T43" fmla="*/ 178 h 274"/>
                  <a:gd name="T44" fmla="*/ 184 w 346"/>
                  <a:gd name="T45" fmla="*/ 178 h 274"/>
                  <a:gd name="T46" fmla="*/ 184 w 346"/>
                  <a:gd name="T47" fmla="*/ 179 h 274"/>
                  <a:gd name="T48" fmla="*/ 184 w 346"/>
                  <a:gd name="T49" fmla="*/ 180 h 274"/>
                  <a:gd name="T50" fmla="*/ 183 w 346"/>
                  <a:gd name="T51" fmla="*/ 180 h 274"/>
                  <a:gd name="T52" fmla="*/ 183 w 346"/>
                  <a:gd name="T53" fmla="*/ 181 h 274"/>
                  <a:gd name="T54" fmla="*/ 182 w 346"/>
                  <a:gd name="T55" fmla="*/ 181 h 274"/>
                  <a:gd name="T56" fmla="*/ 182 w 346"/>
                  <a:gd name="T57" fmla="*/ 182 h 274"/>
                  <a:gd name="T58" fmla="*/ 182 w 346"/>
                  <a:gd name="T59" fmla="*/ 182 h 274"/>
                  <a:gd name="T60" fmla="*/ 181 w 346"/>
                  <a:gd name="T61" fmla="*/ 182 h 274"/>
                  <a:gd name="T62" fmla="*/ 181 w 346"/>
                  <a:gd name="T63" fmla="*/ 182 h 274"/>
                  <a:gd name="T64" fmla="*/ 180 w 346"/>
                  <a:gd name="T65" fmla="*/ 182 h 274"/>
                  <a:gd name="T66" fmla="*/ 0 w 346"/>
                  <a:gd name="T67" fmla="*/ 182 h 274"/>
                  <a:gd name="T68" fmla="*/ 4 w 346"/>
                  <a:gd name="T69" fmla="*/ 17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85" name="Freeform 1329">
                <a:extLst>
                  <a:ext uri="{FF2B5EF4-FFF2-40B4-BE49-F238E27FC236}">
                    <a16:creationId xmlns:a16="http://schemas.microsoft.com/office/drawing/2014/main" id="{D8D27312-EB72-49A1-BA9A-EB9AD1A5E543}"/>
                  </a:ext>
                </a:extLst>
              </p:cNvPr>
              <p:cNvSpPr>
                <a:spLocks/>
              </p:cNvSpPr>
              <p:nvPr/>
            </p:nvSpPr>
            <p:spPr bwMode="auto">
              <a:xfrm>
                <a:off x="2885" y="1682"/>
                <a:ext cx="194" cy="189"/>
              </a:xfrm>
              <a:custGeom>
                <a:avLst/>
                <a:gdLst>
                  <a:gd name="T0" fmla="*/ 189 w 364"/>
                  <a:gd name="T1" fmla="*/ 0 h 282"/>
                  <a:gd name="T2" fmla="*/ 190 w 364"/>
                  <a:gd name="T3" fmla="*/ 0 h 282"/>
                  <a:gd name="T4" fmla="*/ 190 w 364"/>
                  <a:gd name="T5" fmla="*/ 0 h 282"/>
                  <a:gd name="T6" fmla="*/ 191 w 364"/>
                  <a:gd name="T7" fmla="*/ 0 h 282"/>
                  <a:gd name="T8" fmla="*/ 191 w 364"/>
                  <a:gd name="T9" fmla="*/ 0 h 282"/>
                  <a:gd name="T10" fmla="*/ 191 w 364"/>
                  <a:gd name="T11" fmla="*/ 1 h 282"/>
                  <a:gd name="T12" fmla="*/ 192 w 364"/>
                  <a:gd name="T13" fmla="*/ 1 h 282"/>
                  <a:gd name="T14" fmla="*/ 193 w 364"/>
                  <a:gd name="T15" fmla="*/ 1 h 282"/>
                  <a:gd name="T16" fmla="*/ 193 w 364"/>
                  <a:gd name="T17" fmla="*/ 3 h 282"/>
                  <a:gd name="T18" fmla="*/ 193 w 364"/>
                  <a:gd name="T19" fmla="*/ 3 h 282"/>
                  <a:gd name="T20" fmla="*/ 193 w 364"/>
                  <a:gd name="T21" fmla="*/ 4 h 282"/>
                  <a:gd name="T22" fmla="*/ 193 w 364"/>
                  <a:gd name="T23" fmla="*/ 5 h 282"/>
                  <a:gd name="T24" fmla="*/ 193 w 364"/>
                  <a:gd name="T25" fmla="*/ 183 h 282"/>
                  <a:gd name="T26" fmla="*/ 193 w 364"/>
                  <a:gd name="T27" fmla="*/ 184 h 282"/>
                  <a:gd name="T28" fmla="*/ 193 w 364"/>
                  <a:gd name="T29" fmla="*/ 184 h 282"/>
                  <a:gd name="T30" fmla="*/ 193 w 364"/>
                  <a:gd name="T31" fmla="*/ 185 h 282"/>
                  <a:gd name="T32" fmla="*/ 193 w 364"/>
                  <a:gd name="T33" fmla="*/ 186 h 282"/>
                  <a:gd name="T34" fmla="*/ 192 w 364"/>
                  <a:gd name="T35" fmla="*/ 186 h 282"/>
                  <a:gd name="T36" fmla="*/ 192 w 364"/>
                  <a:gd name="T37" fmla="*/ 187 h 282"/>
                  <a:gd name="T38" fmla="*/ 191 w 364"/>
                  <a:gd name="T39" fmla="*/ 187 h 282"/>
                  <a:gd name="T40" fmla="*/ 191 w 364"/>
                  <a:gd name="T41" fmla="*/ 188 h 282"/>
                  <a:gd name="T42" fmla="*/ 191 w 364"/>
                  <a:gd name="T43" fmla="*/ 188 h 282"/>
                  <a:gd name="T44" fmla="*/ 190 w 364"/>
                  <a:gd name="T45" fmla="*/ 188 h 282"/>
                  <a:gd name="T46" fmla="*/ 190 w 364"/>
                  <a:gd name="T47" fmla="*/ 188 h 282"/>
                  <a:gd name="T48" fmla="*/ 189 w 364"/>
                  <a:gd name="T49" fmla="*/ 188 h 282"/>
                  <a:gd name="T50" fmla="*/ 4 w 364"/>
                  <a:gd name="T51" fmla="*/ 188 h 282"/>
                  <a:gd name="T52" fmla="*/ 4 w 364"/>
                  <a:gd name="T53" fmla="*/ 188 h 282"/>
                  <a:gd name="T54" fmla="*/ 3 w 364"/>
                  <a:gd name="T55" fmla="*/ 188 h 282"/>
                  <a:gd name="T56" fmla="*/ 3 w 364"/>
                  <a:gd name="T57" fmla="*/ 188 h 282"/>
                  <a:gd name="T58" fmla="*/ 2 w 364"/>
                  <a:gd name="T59" fmla="*/ 188 h 282"/>
                  <a:gd name="T60" fmla="*/ 1 w 364"/>
                  <a:gd name="T61" fmla="*/ 188 h 282"/>
                  <a:gd name="T62" fmla="*/ 1 w 364"/>
                  <a:gd name="T63" fmla="*/ 187 h 282"/>
                  <a:gd name="T64" fmla="*/ 1 w 364"/>
                  <a:gd name="T65" fmla="*/ 187 h 282"/>
                  <a:gd name="T66" fmla="*/ 1 w 364"/>
                  <a:gd name="T67" fmla="*/ 186 h 282"/>
                  <a:gd name="T68" fmla="*/ 0 w 364"/>
                  <a:gd name="T69" fmla="*/ 186 h 282"/>
                  <a:gd name="T70" fmla="*/ 0 w 364"/>
                  <a:gd name="T71" fmla="*/ 185 h 282"/>
                  <a:gd name="T72" fmla="*/ 0 w 364"/>
                  <a:gd name="T73" fmla="*/ 184 h 282"/>
                  <a:gd name="T74" fmla="*/ 0 w 364"/>
                  <a:gd name="T75" fmla="*/ 184 h 282"/>
                  <a:gd name="T76" fmla="*/ 0 w 364"/>
                  <a:gd name="T77" fmla="*/ 183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9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86" name="Freeform 1330">
                <a:extLst>
                  <a:ext uri="{FF2B5EF4-FFF2-40B4-BE49-F238E27FC236}">
                    <a16:creationId xmlns:a16="http://schemas.microsoft.com/office/drawing/2014/main" id="{15707B1C-CFD4-46F9-B7FE-845349ABBD58}"/>
                  </a:ext>
                </a:extLst>
              </p:cNvPr>
              <p:cNvSpPr>
                <a:spLocks/>
              </p:cNvSpPr>
              <p:nvPr/>
            </p:nvSpPr>
            <p:spPr bwMode="auto">
              <a:xfrm>
                <a:off x="2885" y="1682"/>
                <a:ext cx="194" cy="189"/>
              </a:xfrm>
              <a:custGeom>
                <a:avLst/>
                <a:gdLst>
                  <a:gd name="T0" fmla="*/ 81 w 364"/>
                  <a:gd name="T1" fmla="*/ 188 h 282"/>
                  <a:gd name="T2" fmla="*/ 4 w 364"/>
                  <a:gd name="T3" fmla="*/ 188 h 282"/>
                  <a:gd name="T4" fmla="*/ 4 w 364"/>
                  <a:gd name="T5" fmla="*/ 188 h 282"/>
                  <a:gd name="T6" fmla="*/ 3 w 364"/>
                  <a:gd name="T7" fmla="*/ 188 h 282"/>
                  <a:gd name="T8" fmla="*/ 3 w 364"/>
                  <a:gd name="T9" fmla="*/ 188 h 282"/>
                  <a:gd name="T10" fmla="*/ 2 w 364"/>
                  <a:gd name="T11" fmla="*/ 188 h 282"/>
                  <a:gd name="T12" fmla="*/ 1 w 364"/>
                  <a:gd name="T13" fmla="*/ 188 h 282"/>
                  <a:gd name="T14" fmla="*/ 1 w 364"/>
                  <a:gd name="T15" fmla="*/ 187 h 282"/>
                  <a:gd name="T16" fmla="*/ 1 w 364"/>
                  <a:gd name="T17" fmla="*/ 187 h 282"/>
                  <a:gd name="T18" fmla="*/ 1 w 364"/>
                  <a:gd name="T19" fmla="*/ 186 h 282"/>
                  <a:gd name="T20" fmla="*/ 0 w 364"/>
                  <a:gd name="T21" fmla="*/ 186 h 282"/>
                  <a:gd name="T22" fmla="*/ 0 w 364"/>
                  <a:gd name="T23" fmla="*/ 185 h 282"/>
                  <a:gd name="T24" fmla="*/ 0 w 364"/>
                  <a:gd name="T25" fmla="*/ 184 h 282"/>
                  <a:gd name="T26" fmla="*/ 0 w 364"/>
                  <a:gd name="T27" fmla="*/ 184 h 282"/>
                  <a:gd name="T28" fmla="*/ 0 w 364"/>
                  <a:gd name="T29" fmla="*/ 183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9 w 364"/>
                  <a:gd name="T51" fmla="*/ 0 h 282"/>
                  <a:gd name="T52" fmla="*/ 190 w 364"/>
                  <a:gd name="T53" fmla="*/ 0 h 282"/>
                  <a:gd name="T54" fmla="*/ 190 w 364"/>
                  <a:gd name="T55" fmla="*/ 0 h 282"/>
                  <a:gd name="T56" fmla="*/ 191 w 364"/>
                  <a:gd name="T57" fmla="*/ 0 h 282"/>
                  <a:gd name="T58" fmla="*/ 191 w 364"/>
                  <a:gd name="T59" fmla="*/ 0 h 282"/>
                  <a:gd name="T60" fmla="*/ 191 w 364"/>
                  <a:gd name="T61" fmla="*/ 1 h 282"/>
                  <a:gd name="T62" fmla="*/ 192 w 364"/>
                  <a:gd name="T63" fmla="*/ 1 h 282"/>
                  <a:gd name="T64" fmla="*/ 193 w 364"/>
                  <a:gd name="T65" fmla="*/ 1 h 282"/>
                  <a:gd name="T66" fmla="*/ 193 w 364"/>
                  <a:gd name="T67" fmla="*/ 3 h 282"/>
                  <a:gd name="T68" fmla="*/ 193 w 364"/>
                  <a:gd name="T69" fmla="*/ 3 h 282"/>
                  <a:gd name="T70" fmla="*/ 193 w 364"/>
                  <a:gd name="T71" fmla="*/ 4 h 282"/>
                  <a:gd name="T72" fmla="*/ 193 w 364"/>
                  <a:gd name="T73" fmla="*/ 5 h 282"/>
                  <a:gd name="T74" fmla="*/ 193 w 364"/>
                  <a:gd name="T75" fmla="*/ 183 h 282"/>
                  <a:gd name="T76" fmla="*/ 193 w 364"/>
                  <a:gd name="T77" fmla="*/ 184 h 282"/>
                  <a:gd name="T78" fmla="*/ 193 w 364"/>
                  <a:gd name="T79" fmla="*/ 184 h 282"/>
                  <a:gd name="T80" fmla="*/ 193 w 364"/>
                  <a:gd name="T81" fmla="*/ 185 h 282"/>
                  <a:gd name="T82" fmla="*/ 193 w 364"/>
                  <a:gd name="T83" fmla="*/ 186 h 282"/>
                  <a:gd name="T84" fmla="*/ 192 w 364"/>
                  <a:gd name="T85" fmla="*/ 186 h 282"/>
                  <a:gd name="T86" fmla="*/ 192 w 364"/>
                  <a:gd name="T87" fmla="*/ 187 h 282"/>
                  <a:gd name="T88" fmla="*/ 191 w 364"/>
                  <a:gd name="T89" fmla="*/ 187 h 282"/>
                  <a:gd name="T90" fmla="*/ 191 w 364"/>
                  <a:gd name="T91" fmla="*/ 188 h 282"/>
                  <a:gd name="T92" fmla="*/ 191 w 364"/>
                  <a:gd name="T93" fmla="*/ 188 h 282"/>
                  <a:gd name="T94" fmla="*/ 190 w 364"/>
                  <a:gd name="T95" fmla="*/ 188 h 282"/>
                  <a:gd name="T96" fmla="*/ 190 w 364"/>
                  <a:gd name="T97" fmla="*/ 188 h 282"/>
                  <a:gd name="T98" fmla="*/ 189 w 364"/>
                  <a:gd name="T99" fmla="*/ 188 h 282"/>
                  <a:gd name="T100" fmla="*/ 81 w 364"/>
                  <a:gd name="T101" fmla="*/ 188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87" name="Freeform 1331">
                <a:extLst>
                  <a:ext uri="{FF2B5EF4-FFF2-40B4-BE49-F238E27FC236}">
                    <a16:creationId xmlns:a16="http://schemas.microsoft.com/office/drawing/2014/main" id="{EB732302-CA3F-4CCC-BD8C-EA0421D9AC7D}"/>
                  </a:ext>
                </a:extLst>
              </p:cNvPr>
              <p:cNvSpPr>
                <a:spLocks/>
              </p:cNvSpPr>
              <p:nvPr/>
            </p:nvSpPr>
            <p:spPr bwMode="auto">
              <a:xfrm>
                <a:off x="2885" y="1682"/>
                <a:ext cx="194" cy="189"/>
              </a:xfrm>
              <a:custGeom>
                <a:avLst/>
                <a:gdLst>
                  <a:gd name="T0" fmla="*/ 13 w 364"/>
                  <a:gd name="T1" fmla="*/ 183 h 282"/>
                  <a:gd name="T2" fmla="*/ 6 w 364"/>
                  <a:gd name="T3" fmla="*/ 183 h 282"/>
                  <a:gd name="T4" fmla="*/ 5 w 364"/>
                  <a:gd name="T5" fmla="*/ 183 h 282"/>
                  <a:gd name="T6" fmla="*/ 4 w 364"/>
                  <a:gd name="T7" fmla="*/ 183 h 282"/>
                  <a:gd name="T8" fmla="*/ 4 w 364"/>
                  <a:gd name="T9" fmla="*/ 183 h 282"/>
                  <a:gd name="T10" fmla="*/ 4 w 364"/>
                  <a:gd name="T11" fmla="*/ 182 h 282"/>
                  <a:gd name="T12" fmla="*/ 4 w 364"/>
                  <a:gd name="T13" fmla="*/ 181 h 282"/>
                  <a:gd name="T14" fmla="*/ 3 w 364"/>
                  <a:gd name="T15" fmla="*/ 181 h 282"/>
                  <a:gd name="T16" fmla="*/ 3 w 364"/>
                  <a:gd name="T17" fmla="*/ 180 h 282"/>
                  <a:gd name="T18" fmla="*/ 3 w 364"/>
                  <a:gd name="T19" fmla="*/ 180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8 w 364"/>
                  <a:gd name="T39" fmla="*/ 5 h 282"/>
                  <a:gd name="T40" fmla="*/ 189 w 364"/>
                  <a:gd name="T41" fmla="*/ 5 h 282"/>
                  <a:gd name="T42" fmla="*/ 190 w 364"/>
                  <a:gd name="T43" fmla="*/ 5 h 282"/>
                  <a:gd name="T44" fmla="*/ 190 w 364"/>
                  <a:gd name="T45" fmla="*/ 5 h 282"/>
                  <a:gd name="T46" fmla="*/ 190 w 364"/>
                  <a:gd name="T47" fmla="*/ 5 h 282"/>
                  <a:gd name="T48" fmla="*/ 193 w 364"/>
                  <a:gd name="T49" fmla="*/ 1 h 282"/>
                  <a:gd name="T50" fmla="*/ 193 w 364"/>
                  <a:gd name="T51" fmla="*/ 1 h 282"/>
                  <a:gd name="T52" fmla="*/ 193 w 364"/>
                  <a:gd name="T53" fmla="*/ 0 h 282"/>
                  <a:gd name="T54" fmla="*/ 192 w 364"/>
                  <a:gd name="T55" fmla="*/ 0 h 282"/>
                  <a:gd name="T56" fmla="*/ 191 w 364"/>
                  <a:gd name="T57" fmla="*/ 0 h 282"/>
                  <a:gd name="T58" fmla="*/ 191 w 364"/>
                  <a:gd name="T59" fmla="*/ 0 h 282"/>
                  <a:gd name="T60" fmla="*/ 190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3 h 282"/>
                  <a:gd name="T84" fmla="*/ 0 w 364"/>
                  <a:gd name="T85" fmla="*/ 184 h 282"/>
                  <a:gd name="T86" fmla="*/ 0 w 364"/>
                  <a:gd name="T87" fmla="*/ 184 h 282"/>
                  <a:gd name="T88" fmla="*/ 0 w 364"/>
                  <a:gd name="T89" fmla="*/ 185 h 282"/>
                  <a:gd name="T90" fmla="*/ 0 w 364"/>
                  <a:gd name="T91" fmla="*/ 186 h 282"/>
                  <a:gd name="T92" fmla="*/ 1 w 364"/>
                  <a:gd name="T93" fmla="*/ 186 h 282"/>
                  <a:gd name="T94" fmla="*/ 1 w 364"/>
                  <a:gd name="T95" fmla="*/ 187 h 282"/>
                  <a:gd name="T96" fmla="*/ 1 w 364"/>
                  <a:gd name="T97" fmla="*/ 187 h 282"/>
                  <a:gd name="T98" fmla="*/ 1 w 364"/>
                  <a:gd name="T99" fmla="*/ 188 h 282"/>
                  <a:gd name="T100" fmla="*/ 2 w 364"/>
                  <a:gd name="T101" fmla="*/ 188 h 282"/>
                  <a:gd name="T102" fmla="*/ 3 w 364"/>
                  <a:gd name="T103" fmla="*/ 188 h 282"/>
                  <a:gd name="T104" fmla="*/ 3 w 364"/>
                  <a:gd name="T105" fmla="*/ 188 h 282"/>
                  <a:gd name="T106" fmla="*/ 4 w 364"/>
                  <a:gd name="T107" fmla="*/ 188 h 282"/>
                  <a:gd name="T108" fmla="*/ 4 w 364"/>
                  <a:gd name="T109" fmla="*/ 188 h 282"/>
                  <a:gd name="T110" fmla="*/ 9 w 364"/>
                  <a:gd name="T111" fmla="*/ 188 h 282"/>
                  <a:gd name="T112" fmla="*/ 13 w 364"/>
                  <a:gd name="T113" fmla="*/ 18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nvGrpSpPr>
          <p:cNvPr id="34862" name="Group 1332">
            <a:extLst>
              <a:ext uri="{FF2B5EF4-FFF2-40B4-BE49-F238E27FC236}">
                <a16:creationId xmlns:a16="http://schemas.microsoft.com/office/drawing/2014/main" id="{46E6E144-B4D3-4E87-BA0B-22D7C9FAD072}"/>
              </a:ext>
            </a:extLst>
          </p:cNvPr>
          <p:cNvGrpSpPr>
            <a:grpSpLocks/>
          </p:cNvGrpSpPr>
          <p:nvPr/>
        </p:nvGrpSpPr>
        <p:grpSpPr bwMode="auto">
          <a:xfrm>
            <a:off x="3065463" y="3328988"/>
            <a:ext cx="644525" cy="682625"/>
            <a:chOff x="960" y="1538"/>
            <a:chExt cx="406" cy="430"/>
          </a:xfrm>
        </p:grpSpPr>
        <p:grpSp>
          <p:nvGrpSpPr>
            <p:cNvPr id="35521" name="Group 1333">
              <a:extLst>
                <a:ext uri="{FF2B5EF4-FFF2-40B4-BE49-F238E27FC236}">
                  <a16:creationId xmlns:a16="http://schemas.microsoft.com/office/drawing/2014/main" id="{1E628A5B-D5F8-41D3-93B7-3F9E3E10962A}"/>
                </a:ext>
              </a:extLst>
            </p:cNvPr>
            <p:cNvGrpSpPr>
              <a:grpSpLocks/>
            </p:cNvGrpSpPr>
            <p:nvPr/>
          </p:nvGrpSpPr>
          <p:grpSpPr bwMode="auto">
            <a:xfrm>
              <a:off x="960" y="1538"/>
              <a:ext cx="214" cy="259"/>
              <a:chOff x="960" y="1538"/>
              <a:chExt cx="214" cy="259"/>
            </a:xfrm>
          </p:grpSpPr>
          <p:sp>
            <p:nvSpPr>
              <p:cNvPr id="71990" name="Freeform 1334">
                <a:extLst>
                  <a:ext uri="{FF2B5EF4-FFF2-40B4-BE49-F238E27FC236}">
                    <a16:creationId xmlns:a16="http://schemas.microsoft.com/office/drawing/2014/main" id="{B78A24CD-239F-4AF3-910D-76D86CDAA2FB}"/>
                  </a:ext>
                </a:extLst>
              </p:cNvPr>
              <p:cNvSpPr>
                <a:spLocks/>
              </p:cNvSpPr>
              <p:nvPr/>
            </p:nvSpPr>
            <p:spPr bwMode="auto">
              <a:xfrm>
                <a:off x="961" y="1688"/>
                <a:ext cx="176" cy="29"/>
              </a:xfrm>
              <a:custGeom>
                <a:avLst/>
                <a:gdLst>
                  <a:gd name="T0" fmla="*/ 152 w 566"/>
                  <a:gd name="T1" fmla="*/ 0 h 73"/>
                  <a:gd name="T2" fmla="*/ 176 w 566"/>
                  <a:gd name="T3" fmla="*/ 29 h 73"/>
                  <a:gd name="T4" fmla="*/ 0 w 566"/>
                  <a:gd name="T5" fmla="*/ 29 h 73"/>
                  <a:gd name="T6" fmla="*/ 23 w 566"/>
                  <a:gd name="T7" fmla="*/ 0 h 73"/>
                  <a:gd name="T8" fmla="*/ 15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91" name="Freeform 1335">
                <a:extLst>
                  <a:ext uri="{FF2B5EF4-FFF2-40B4-BE49-F238E27FC236}">
                    <a16:creationId xmlns:a16="http://schemas.microsoft.com/office/drawing/2014/main" id="{8D340A35-9C75-4C00-92F3-804A7DA9D1C7}"/>
                  </a:ext>
                </a:extLst>
              </p:cNvPr>
              <p:cNvSpPr>
                <a:spLocks/>
              </p:cNvSpPr>
              <p:nvPr/>
            </p:nvSpPr>
            <p:spPr bwMode="auto">
              <a:xfrm>
                <a:off x="1006" y="1682"/>
                <a:ext cx="85" cy="20"/>
              </a:xfrm>
              <a:custGeom>
                <a:avLst/>
                <a:gdLst>
                  <a:gd name="T0" fmla="*/ 85 w 269"/>
                  <a:gd name="T1" fmla="*/ 9 h 50"/>
                  <a:gd name="T2" fmla="*/ 83 w 269"/>
                  <a:gd name="T3" fmla="*/ 7 h 50"/>
                  <a:gd name="T4" fmla="*/ 81 w 269"/>
                  <a:gd name="T5" fmla="*/ 6 h 50"/>
                  <a:gd name="T6" fmla="*/ 77 w 269"/>
                  <a:gd name="T7" fmla="*/ 4 h 50"/>
                  <a:gd name="T8" fmla="*/ 72 w 269"/>
                  <a:gd name="T9" fmla="*/ 3 h 50"/>
                  <a:gd name="T10" fmla="*/ 67 w 269"/>
                  <a:gd name="T11" fmla="*/ 2 h 50"/>
                  <a:gd name="T12" fmla="*/ 60 w 269"/>
                  <a:gd name="T13" fmla="*/ 1 h 50"/>
                  <a:gd name="T14" fmla="*/ 53 w 269"/>
                  <a:gd name="T15" fmla="*/ 0 h 50"/>
                  <a:gd name="T16" fmla="*/ 46 w 269"/>
                  <a:gd name="T17" fmla="*/ 0 h 50"/>
                  <a:gd name="T18" fmla="*/ 39 w 269"/>
                  <a:gd name="T19" fmla="*/ 0 h 50"/>
                  <a:gd name="T20" fmla="*/ 31 w 269"/>
                  <a:gd name="T21" fmla="*/ 0 h 50"/>
                  <a:gd name="T22" fmla="*/ 24 w 269"/>
                  <a:gd name="T23" fmla="*/ 1 h 50"/>
                  <a:gd name="T24" fmla="*/ 18 w 269"/>
                  <a:gd name="T25" fmla="*/ 2 h 50"/>
                  <a:gd name="T26" fmla="*/ 12 w 269"/>
                  <a:gd name="T27" fmla="*/ 3 h 50"/>
                  <a:gd name="T28" fmla="*/ 8 w 269"/>
                  <a:gd name="T29" fmla="*/ 4 h 50"/>
                  <a:gd name="T30" fmla="*/ 4 w 269"/>
                  <a:gd name="T31" fmla="*/ 6 h 50"/>
                  <a:gd name="T32" fmla="*/ 2 w 269"/>
                  <a:gd name="T33" fmla="*/ 7 h 50"/>
                  <a:gd name="T34" fmla="*/ 0 w 269"/>
                  <a:gd name="T35" fmla="*/ 9 h 50"/>
                  <a:gd name="T36" fmla="*/ 0 w 269"/>
                  <a:gd name="T37" fmla="*/ 11 h 50"/>
                  <a:gd name="T38" fmla="*/ 2 w 269"/>
                  <a:gd name="T39" fmla="*/ 12 h 50"/>
                  <a:gd name="T40" fmla="*/ 4 w 269"/>
                  <a:gd name="T41" fmla="*/ 14 h 50"/>
                  <a:gd name="T42" fmla="*/ 8 w 269"/>
                  <a:gd name="T43" fmla="*/ 15 h 50"/>
                  <a:gd name="T44" fmla="*/ 12 w 269"/>
                  <a:gd name="T45" fmla="*/ 17 h 50"/>
                  <a:gd name="T46" fmla="*/ 18 w 269"/>
                  <a:gd name="T47" fmla="*/ 18 h 50"/>
                  <a:gd name="T48" fmla="*/ 24 w 269"/>
                  <a:gd name="T49" fmla="*/ 19 h 50"/>
                  <a:gd name="T50" fmla="*/ 31 w 269"/>
                  <a:gd name="T51" fmla="*/ 19 h 50"/>
                  <a:gd name="T52" fmla="*/ 39 w 269"/>
                  <a:gd name="T53" fmla="*/ 20 h 50"/>
                  <a:gd name="T54" fmla="*/ 46 w 269"/>
                  <a:gd name="T55" fmla="*/ 20 h 50"/>
                  <a:gd name="T56" fmla="*/ 53 w 269"/>
                  <a:gd name="T57" fmla="*/ 19 h 50"/>
                  <a:gd name="T58" fmla="*/ 60 w 269"/>
                  <a:gd name="T59" fmla="*/ 19 h 50"/>
                  <a:gd name="T60" fmla="*/ 67 w 269"/>
                  <a:gd name="T61" fmla="*/ 18 h 50"/>
                  <a:gd name="T62" fmla="*/ 72 w 269"/>
                  <a:gd name="T63" fmla="*/ 17 h 50"/>
                  <a:gd name="T64" fmla="*/ 77 w 269"/>
                  <a:gd name="T65" fmla="*/ 15 h 50"/>
                  <a:gd name="T66" fmla="*/ 81 w 269"/>
                  <a:gd name="T67" fmla="*/ 14 h 50"/>
                  <a:gd name="T68" fmla="*/ 83 w 269"/>
                  <a:gd name="T69" fmla="*/ 12 h 50"/>
                  <a:gd name="T70" fmla="*/ 85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92" name="Freeform 1336">
                <a:extLst>
                  <a:ext uri="{FF2B5EF4-FFF2-40B4-BE49-F238E27FC236}">
                    <a16:creationId xmlns:a16="http://schemas.microsoft.com/office/drawing/2014/main" id="{3D230DD8-0DC9-4190-92C1-3C02BE2039B0}"/>
                  </a:ext>
                </a:extLst>
              </p:cNvPr>
              <p:cNvSpPr>
                <a:spLocks/>
              </p:cNvSpPr>
              <p:nvPr/>
            </p:nvSpPr>
            <p:spPr bwMode="auto">
              <a:xfrm>
                <a:off x="1006" y="1692"/>
                <a:ext cx="85" cy="15"/>
              </a:xfrm>
              <a:custGeom>
                <a:avLst/>
                <a:gdLst>
                  <a:gd name="T0" fmla="*/ 85 w 269"/>
                  <a:gd name="T1" fmla="*/ 6 h 37"/>
                  <a:gd name="T2" fmla="*/ 83 w 269"/>
                  <a:gd name="T3" fmla="*/ 7 h 37"/>
                  <a:gd name="T4" fmla="*/ 81 w 269"/>
                  <a:gd name="T5" fmla="*/ 9 h 37"/>
                  <a:gd name="T6" fmla="*/ 77 w 269"/>
                  <a:gd name="T7" fmla="*/ 11 h 37"/>
                  <a:gd name="T8" fmla="*/ 72 w 269"/>
                  <a:gd name="T9" fmla="*/ 12 h 37"/>
                  <a:gd name="T10" fmla="*/ 67 w 269"/>
                  <a:gd name="T11" fmla="*/ 13 h 37"/>
                  <a:gd name="T12" fmla="*/ 60 w 269"/>
                  <a:gd name="T13" fmla="*/ 14 h 37"/>
                  <a:gd name="T14" fmla="*/ 53 w 269"/>
                  <a:gd name="T15" fmla="*/ 14 h 37"/>
                  <a:gd name="T16" fmla="*/ 46 w 269"/>
                  <a:gd name="T17" fmla="*/ 15 h 37"/>
                  <a:gd name="T18" fmla="*/ 39 w 269"/>
                  <a:gd name="T19" fmla="*/ 15 h 37"/>
                  <a:gd name="T20" fmla="*/ 31 w 269"/>
                  <a:gd name="T21" fmla="*/ 14 h 37"/>
                  <a:gd name="T22" fmla="*/ 24 w 269"/>
                  <a:gd name="T23" fmla="*/ 14 h 37"/>
                  <a:gd name="T24" fmla="*/ 18 w 269"/>
                  <a:gd name="T25" fmla="*/ 13 h 37"/>
                  <a:gd name="T26" fmla="*/ 12 w 269"/>
                  <a:gd name="T27" fmla="*/ 12 h 37"/>
                  <a:gd name="T28" fmla="*/ 8 w 269"/>
                  <a:gd name="T29" fmla="*/ 11 h 37"/>
                  <a:gd name="T30" fmla="*/ 4 w 269"/>
                  <a:gd name="T31" fmla="*/ 9 h 37"/>
                  <a:gd name="T32" fmla="*/ 2 w 269"/>
                  <a:gd name="T33" fmla="*/ 7 h 37"/>
                  <a:gd name="T34" fmla="*/ 0 w 269"/>
                  <a:gd name="T35" fmla="*/ 6 h 37"/>
                  <a:gd name="T36" fmla="*/ 0 w 269"/>
                  <a:gd name="T37" fmla="*/ 0 h 37"/>
                  <a:gd name="T38" fmla="*/ 1 w 269"/>
                  <a:gd name="T39" fmla="*/ 2 h 37"/>
                  <a:gd name="T40" fmla="*/ 3 w 269"/>
                  <a:gd name="T41" fmla="*/ 4 h 37"/>
                  <a:gd name="T42" fmla="*/ 6 w 269"/>
                  <a:gd name="T43" fmla="*/ 5 h 37"/>
                  <a:gd name="T44" fmla="*/ 10 w 269"/>
                  <a:gd name="T45" fmla="*/ 6 h 37"/>
                  <a:gd name="T46" fmla="*/ 15 w 269"/>
                  <a:gd name="T47" fmla="*/ 8 h 37"/>
                  <a:gd name="T48" fmla="*/ 21 w 269"/>
                  <a:gd name="T49" fmla="*/ 9 h 37"/>
                  <a:gd name="T50" fmla="*/ 28 w 269"/>
                  <a:gd name="T51" fmla="*/ 9 h 37"/>
                  <a:gd name="T52" fmla="*/ 35 w 269"/>
                  <a:gd name="T53" fmla="*/ 10 h 37"/>
                  <a:gd name="T54" fmla="*/ 42 w 269"/>
                  <a:gd name="T55" fmla="*/ 10 h 37"/>
                  <a:gd name="T56" fmla="*/ 50 w 269"/>
                  <a:gd name="T57" fmla="*/ 10 h 37"/>
                  <a:gd name="T58" fmla="*/ 57 w 269"/>
                  <a:gd name="T59" fmla="*/ 9 h 37"/>
                  <a:gd name="T60" fmla="*/ 64 w 269"/>
                  <a:gd name="T61" fmla="*/ 9 h 37"/>
                  <a:gd name="T62" fmla="*/ 70 w 269"/>
                  <a:gd name="T63" fmla="*/ 8 h 37"/>
                  <a:gd name="T64" fmla="*/ 75 w 269"/>
                  <a:gd name="T65" fmla="*/ 6 h 37"/>
                  <a:gd name="T66" fmla="*/ 79 w 269"/>
                  <a:gd name="T67" fmla="*/ 5 h 37"/>
                  <a:gd name="T68" fmla="*/ 82 w 269"/>
                  <a:gd name="T69" fmla="*/ 4 h 37"/>
                  <a:gd name="T70" fmla="*/ 84 w 269"/>
                  <a:gd name="T71" fmla="*/ 2 h 37"/>
                  <a:gd name="T72" fmla="*/ 8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93" name="Freeform 1337">
                <a:extLst>
                  <a:ext uri="{FF2B5EF4-FFF2-40B4-BE49-F238E27FC236}">
                    <a16:creationId xmlns:a16="http://schemas.microsoft.com/office/drawing/2014/main" id="{6BA68DEB-F18F-4CAA-941E-1C52D3E3CE05}"/>
                  </a:ext>
                </a:extLst>
              </p:cNvPr>
              <p:cNvSpPr>
                <a:spLocks/>
              </p:cNvSpPr>
              <p:nvPr/>
            </p:nvSpPr>
            <p:spPr bwMode="auto">
              <a:xfrm>
                <a:off x="960" y="1716"/>
                <a:ext cx="177" cy="67"/>
              </a:xfrm>
              <a:custGeom>
                <a:avLst/>
                <a:gdLst>
                  <a:gd name="T0" fmla="*/ 0 w 568"/>
                  <a:gd name="T1" fmla="*/ 67 h 168"/>
                  <a:gd name="T2" fmla="*/ 177 w 568"/>
                  <a:gd name="T3" fmla="*/ 67 h 168"/>
                  <a:gd name="T4" fmla="*/ 177 w 568"/>
                  <a:gd name="T5" fmla="*/ 0 h 168"/>
                  <a:gd name="T6" fmla="*/ 0 w 568"/>
                  <a:gd name="T7" fmla="*/ 0 h 168"/>
                  <a:gd name="T8" fmla="*/ 0 w 568"/>
                  <a:gd name="T9" fmla="*/ 67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94" name="Freeform 1338">
                <a:extLst>
                  <a:ext uri="{FF2B5EF4-FFF2-40B4-BE49-F238E27FC236}">
                    <a16:creationId xmlns:a16="http://schemas.microsoft.com/office/drawing/2014/main" id="{7B8EA5F0-CBAF-41EB-B912-DB92258EF04D}"/>
                  </a:ext>
                </a:extLst>
              </p:cNvPr>
              <p:cNvSpPr>
                <a:spLocks/>
              </p:cNvSpPr>
              <p:nvPr/>
            </p:nvSpPr>
            <p:spPr bwMode="auto">
              <a:xfrm>
                <a:off x="988" y="1684"/>
                <a:ext cx="116" cy="11"/>
              </a:xfrm>
              <a:custGeom>
                <a:avLst/>
                <a:gdLst>
                  <a:gd name="T0" fmla="*/ 0 w 373"/>
                  <a:gd name="T1" fmla="*/ 11 h 29"/>
                  <a:gd name="T2" fmla="*/ 0 w 373"/>
                  <a:gd name="T3" fmla="*/ 0 h 29"/>
                  <a:gd name="T4" fmla="*/ 116 w 373"/>
                  <a:gd name="T5" fmla="*/ 0 h 29"/>
                  <a:gd name="T6" fmla="*/ 116 w 373"/>
                  <a:gd name="T7" fmla="*/ 11 h 29"/>
                  <a:gd name="T8" fmla="*/ 0 w 373"/>
                  <a:gd name="T9" fmla="*/ 1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95" name="Freeform 1339">
                <a:extLst>
                  <a:ext uri="{FF2B5EF4-FFF2-40B4-BE49-F238E27FC236}">
                    <a16:creationId xmlns:a16="http://schemas.microsoft.com/office/drawing/2014/main" id="{186DB612-E195-46FE-A7ED-1C3140773AB3}"/>
                  </a:ext>
                </a:extLst>
              </p:cNvPr>
              <p:cNvSpPr>
                <a:spLocks/>
              </p:cNvSpPr>
              <p:nvPr/>
            </p:nvSpPr>
            <p:spPr bwMode="auto">
              <a:xfrm>
                <a:off x="960" y="1715"/>
                <a:ext cx="177" cy="24"/>
              </a:xfrm>
              <a:custGeom>
                <a:avLst/>
                <a:gdLst>
                  <a:gd name="T0" fmla="*/ 65 w 568"/>
                  <a:gd name="T1" fmla="*/ 0 h 59"/>
                  <a:gd name="T2" fmla="*/ 0 w 568"/>
                  <a:gd name="T3" fmla="*/ 0 h 59"/>
                  <a:gd name="T4" fmla="*/ 0 w 568"/>
                  <a:gd name="T5" fmla="*/ 24 h 59"/>
                  <a:gd name="T6" fmla="*/ 177 w 568"/>
                  <a:gd name="T7" fmla="*/ 24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96" name="Freeform 1340">
                <a:extLst>
                  <a:ext uri="{FF2B5EF4-FFF2-40B4-BE49-F238E27FC236}">
                    <a16:creationId xmlns:a16="http://schemas.microsoft.com/office/drawing/2014/main" id="{2B0FEA15-BD90-4E0A-A473-B4787B2040E2}"/>
                  </a:ext>
                </a:extLst>
              </p:cNvPr>
              <p:cNvSpPr>
                <a:spLocks/>
              </p:cNvSpPr>
              <p:nvPr/>
            </p:nvSpPr>
            <p:spPr bwMode="auto">
              <a:xfrm>
                <a:off x="1006" y="1724"/>
                <a:ext cx="15" cy="11"/>
              </a:xfrm>
              <a:custGeom>
                <a:avLst/>
                <a:gdLst>
                  <a:gd name="T0" fmla="*/ 4 w 47"/>
                  <a:gd name="T1" fmla="*/ 11 h 30"/>
                  <a:gd name="T2" fmla="*/ 4 w 47"/>
                  <a:gd name="T3" fmla="*/ 11 h 30"/>
                  <a:gd name="T4" fmla="*/ 3 w 47"/>
                  <a:gd name="T5" fmla="*/ 10 h 30"/>
                  <a:gd name="T6" fmla="*/ 2 w 47"/>
                  <a:gd name="T7" fmla="*/ 10 h 30"/>
                  <a:gd name="T8" fmla="*/ 1 w 47"/>
                  <a:gd name="T9" fmla="*/ 9 h 30"/>
                  <a:gd name="T10" fmla="*/ 1 w 47"/>
                  <a:gd name="T11" fmla="*/ 8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1 h 30"/>
                  <a:gd name="T28" fmla="*/ 2 w 47"/>
                  <a:gd name="T29" fmla="*/ 1 h 30"/>
                  <a:gd name="T30" fmla="*/ 3 w 47"/>
                  <a:gd name="T31" fmla="*/ 0 h 30"/>
                  <a:gd name="T32" fmla="*/ 4 w 47"/>
                  <a:gd name="T33" fmla="*/ 0 h 30"/>
                  <a:gd name="T34" fmla="*/ 4 w 47"/>
                  <a:gd name="T35" fmla="*/ 0 h 30"/>
                  <a:gd name="T36" fmla="*/ 10 w 47"/>
                  <a:gd name="T37" fmla="*/ 0 h 30"/>
                  <a:gd name="T38" fmla="*/ 11 w 47"/>
                  <a:gd name="T39" fmla="*/ 0 h 30"/>
                  <a:gd name="T40" fmla="*/ 11 w 47"/>
                  <a:gd name="T41" fmla="*/ 0 h 30"/>
                  <a:gd name="T42" fmla="*/ 12 w 47"/>
                  <a:gd name="T43" fmla="*/ 1 h 30"/>
                  <a:gd name="T44" fmla="*/ 13 w 47"/>
                  <a:gd name="T45" fmla="*/ 1 h 30"/>
                  <a:gd name="T46" fmla="*/ 13 w 47"/>
                  <a:gd name="T47" fmla="*/ 2 h 30"/>
                  <a:gd name="T48" fmla="*/ 14 w 47"/>
                  <a:gd name="T49" fmla="*/ 3 h 30"/>
                  <a:gd name="T50" fmla="*/ 14 w 47"/>
                  <a:gd name="T51" fmla="*/ 4 h 30"/>
                  <a:gd name="T52" fmla="*/ 15 w 47"/>
                  <a:gd name="T53" fmla="*/ 4 h 30"/>
                  <a:gd name="T54" fmla="*/ 15 w 47"/>
                  <a:gd name="T55" fmla="*/ 5 h 30"/>
                  <a:gd name="T56" fmla="*/ 15 w 47"/>
                  <a:gd name="T57" fmla="*/ 6 h 30"/>
                  <a:gd name="T58" fmla="*/ 14 w 47"/>
                  <a:gd name="T59" fmla="*/ 7 h 30"/>
                  <a:gd name="T60" fmla="*/ 14 w 47"/>
                  <a:gd name="T61" fmla="*/ 8 h 30"/>
                  <a:gd name="T62" fmla="*/ 13 w 47"/>
                  <a:gd name="T63" fmla="*/ 9 h 30"/>
                  <a:gd name="T64" fmla="*/ 13 w 47"/>
                  <a:gd name="T65" fmla="*/ 10 h 30"/>
                  <a:gd name="T66" fmla="*/ 12 w 47"/>
                  <a:gd name="T67" fmla="*/ 10 h 30"/>
                  <a:gd name="T68" fmla="*/ 11 w 47"/>
                  <a:gd name="T69" fmla="*/ 10 h 30"/>
                  <a:gd name="T70" fmla="*/ 11 w 47"/>
                  <a:gd name="T71" fmla="*/ 11 h 30"/>
                  <a:gd name="T72" fmla="*/ 10 w 47"/>
                  <a:gd name="T73" fmla="*/ 11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97" name="Freeform 1341">
                <a:extLst>
                  <a:ext uri="{FF2B5EF4-FFF2-40B4-BE49-F238E27FC236}">
                    <a16:creationId xmlns:a16="http://schemas.microsoft.com/office/drawing/2014/main" id="{E75CB335-A613-4005-9866-FDB2DD9920BD}"/>
                  </a:ext>
                </a:extLst>
              </p:cNvPr>
              <p:cNvSpPr>
                <a:spLocks/>
              </p:cNvSpPr>
              <p:nvPr/>
            </p:nvSpPr>
            <p:spPr bwMode="auto">
              <a:xfrm>
                <a:off x="973" y="1756"/>
                <a:ext cx="201" cy="35"/>
              </a:xfrm>
              <a:custGeom>
                <a:avLst/>
                <a:gdLst>
                  <a:gd name="T0" fmla="*/ 0 w 646"/>
                  <a:gd name="T1" fmla="*/ 35 h 87"/>
                  <a:gd name="T2" fmla="*/ 201 w 646"/>
                  <a:gd name="T3" fmla="*/ 35 h 87"/>
                  <a:gd name="T4" fmla="*/ 190 w 646"/>
                  <a:gd name="T5" fmla="*/ 0 h 87"/>
                  <a:gd name="T6" fmla="*/ 13 w 646"/>
                  <a:gd name="T7" fmla="*/ 0 h 87"/>
                  <a:gd name="T8" fmla="*/ 0 w 646"/>
                  <a:gd name="T9" fmla="*/ 35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98" name="Freeform 1342">
                <a:extLst>
                  <a:ext uri="{FF2B5EF4-FFF2-40B4-BE49-F238E27FC236}">
                    <a16:creationId xmlns:a16="http://schemas.microsoft.com/office/drawing/2014/main" id="{7078CA61-2E5C-4665-A295-19DF9B97B622}"/>
                  </a:ext>
                </a:extLst>
              </p:cNvPr>
              <p:cNvSpPr>
                <a:spLocks/>
              </p:cNvSpPr>
              <p:nvPr/>
            </p:nvSpPr>
            <p:spPr bwMode="auto">
              <a:xfrm>
                <a:off x="973" y="1790"/>
                <a:ext cx="201" cy="7"/>
              </a:xfrm>
              <a:custGeom>
                <a:avLst/>
                <a:gdLst>
                  <a:gd name="T0" fmla="*/ 0 w 646"/>
                  <a:gd name="T1" fmla="*/ 7 h 17"/>
                  <a:gd name="T2" fmla="*/ 0 w 646"/>
                  <a:gd name="T3" fmla="*/ 0 h 17"/>
                  <a:gd name="T4" fmla="*/ 201 w 646"/>
                  <a:gd name="T5" fmla="*/ 0 h 17"/>
                  <a:gd name="T6" fmla="*/ 201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1999" name="Freeform 1343">
                <a:extLst>
                  <a:ext uri="{FF2B5EF4-FFF2-40B4-BE49-F238E27FC236}">
                    <a16:creationId xmlns:a16="http://schemas.microsoft.com/office/drawing/2014/main" id="{7AA7710F-34F9-4C7E-8C74-722DA86A0813}"/>
                  </a:ext>
                </a:extLst>
              </p:cNvPr>
              <p:cNvSpPr>
                <a:spLocks/>
              </p:cNvSpPr>
              <p:nvPr/>
            </p:nvSpPr>
            <p:spPr bwMode="auto">
              <a:xfrm>
                <a:off x="983" y="1761"/>
                <a:ext cx="180" cy="25"/>
              </a:xfrm>
              <a:custGeom>
                <a:avLst/>
                <a:gdLst>
                  <a:gd name="T0" fmla="*/ 0 w 578"/>
                  <a:gd name="T1" fmla="*/ 25 h 63"/>
                  <a:gd name="T2" fmla="*/ 180 w 578"/>
                  <a:gd name="T3" fmla="*/ 25 h 63"/>
                  <a:gd name="T4" fmla="*/ 173 w 578"/>
                  <a:gd name="T5" fmla="*/ 0 h 63"/>
                  <a:gd name="T6" fmla="*/ 8 w 578"/>
                  <a:gd name="T7" fmla="*/ 0 h 63"/>
                  <a:gd name="T8" fmla="*/ 0 w 578"/>
                  <a:gd name="T9" fmla="*/ 2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00" name="Freeform 1344">
                <a:extLst>
                  <a:ext uri="{FF2B5EF4-FFF2-40B4-BE49-F238E27FC236}">
                    <a16:creationId xmlns:a16="http://schemas.microsoft.com/office/drawing/2014/main" id="{C4958D56-745E-4F70-A31B-52DB7ED63C72}"/>
                  </a:ext>
                </a:extLst>
              </p:cNvPr>
              <p:cNvSpPr>
                <a:spLocks/>
              </p:cNvSpPr>
              <p:nvPr/>
            </p:nvSpPr>
            <p:spPr bwMode="auto">
              <a:xfrm>
                <a:off x="975" y="1538"/>
                <a:ext cx="145" cy="146"/>
              </a:xfrm>
              <a:custGeom>
                <a:avLst/>
                <a:gdLst>
                  <a:gd name="T0" fmla="*/ 145 w 467"/>
                  <a:gd name="T1" fmla="*/ 143 h 366"/>
                  <a:gd name="T2" fmla="*/ 145 w 467"/>
                  <a:gd name="T3" fmla="*/ 144 h 366"/>
                  <a:gd name="T4" fmla="*/ 145 w 467"/>
                  <a:gd name="T5" fmla="*/ 144 h 366"/>
                  <a:gd name="T6" fmla="*/ 144 w 467"/>
                  <a:gd name="T7" fmla="*/ 144 h 366"/>
                  <a:gd name="T8" fmla="*/ 144 w 467"/>
                  <a:gd name="T9" fmla="*/ 145 h 366"/>
                  <a:gd name="T10" fmla="*/ 144 w 467"/>
                  <a:gd name="T11" fmla="*/ 145 h 366"/>
                  <a:gd name="T12" fmla="*/ 143 w 467"/>
                  <a:gd name="T13" fmla="*/ 146 h 366"/>
                  <a:gd name="T14" fmla="*/ 143 w 467"/>
                  <a:gd name="T15" fmla="*/ 146 h 366"/>
                  <a:gd name="T16" fmla="*/ 143 w 467"/>
                  <a:gd name="T17" fmla="*/ 146 h 366"/>
                  <a:gd name="T18" fmla="*/ 2 w 467"/>
                  <a:gd name="T19" fmla="*/ 146 h 366"/>
                  <a:gd name="T20" fmla="*/ 2 w 467"/>
                  <a:gd name="T21" fmla="*/ 146 h 366"/>
                  <a:gd name="T22" fmla="*/ 1 w 467"/>
                  <a:gd name="T23" fmla="*/ 145 h 366"/>
                  <a:gd name="T24" fmla="*/ 1 w 467"/>
                  <a:gd name="T25" fmla="*/ 145 h 366"/>
                  <a:gd name="T26" fmla="*/ 0 w 467"/>
                  <a:gd name="T27" fmla="*/ 145 h 366"/>
                  <a:gd name="T28" fmla="*/ 0 w 467"/>
                  <a:gd name="T29" fmla="*/ 144 h 366"/>
                  <a:gd name="T30" fmla="*/ 0 w 467"/>
                  <a:gd name="T31" fmla="*/ 144 h 366"/>
                  <a:gd name="T32" fmla="*/ 0 w 467"/>
                  <a:gd name="T33" fmla="*/ 143 h 366"/>
                  <a:gd name="T34" fmla="*/ 0 w 467"/>
                  <a:gd name="T35" fmla="*/ 143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3 w 467"/>
                  <a:gd name="T55" fmla="*/ 0 h 366"/>
                  <a:gd name="T56" fmla="*/ 143 w 467"/>
                  <a:gd name="T57" fmla="*/ 0 h 366"/>
                  <a:gd name="T58" fmla="*/ 143 w 467"/>
                  <a:gd name="T59" fmla="*/ 0 h 366"/>
                  <a:gd name="T60" fmla="*/ 144 w 467"/>
                  <a:gd name="T61" fmla="*/ 0 h 366"/>
                  <a:gd name="T62" fmla="*/ 144 w 467"/>
                  <a:gd name="T63" fmla="*/ 1 h 366"/>
                  <a:gd name="T64" fmla="*/ 144 w 467"/>
                  <a:gd name="T65" fmla="*/ 1 h 366"/>
                  <a:gd name="T66" fmla="*/ 145 w 467"/>
                  <a:gd name="T67" fmla="*/ 2 h 366"/>
                  <a:gd name="T68" fmla="*/ 145 w 467"/>
                  <a:gd name="T69" fmla="*/ 2 h 366"/>
                  <a:gd name="T70" fmla="*/ 145 w 467"/>
                  <a:gd name="T71" fmla="*/ 2 h 366"/>
                  <a:gd name="T72" fmla="*/ 145 w 467"/>
                  <a:gd name="T73" fmla="*/ 143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01" name="Freeform 1345">
                <a:extLst>
                  <a:ext uri="{FF2B5EF4-FFF2-40B4-BE49-F238E27FC236}">
                    <a16:creationId xmlns:a16="http://schemas.microsoft.com/office/drawing/2014/main" id="{FE43A8D2-3D93-4E7C-87AC-42F3CD03C7EE}"/>
                  </a:ext>
                </a:extLst>
              </p:cNvPr>
              <p:cNvSpPr>
                <a:spLocks/>
              </p:cNvSpPr>
              <p:nvPr/>
            </p:nvSpPr>
            <p:spPr bwMode="auto">
              <a:xfrm>
                <a:off x="1082" y="1731"/>
                <a:ext cx="44" cy="0"/>
              </a:xfrm>
              <a:custGeom>
                <a:avLst/>
                <a:gdLst>
                  <a:gd name="T0" fmla="*/ 0 w 142"/>
                  <a:gd name="T1" fmla="*/ 0 h 1"/>
                  <a:gd name="T2" fmla="*/ 44 w 142"/>
                  <a:gd name="T3" fmla="*/ 0 h 1"/>
                  <a:gd name="T4" fmla="*/ 4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02" name="Rectangle 1346">
                <a:extLst>
                  <a:ext uri="{FF2B5EF4-FFF2-40B4-BE49-F238E27FC236}">
                    <a16:creationId xmlns:a16="http://schemas.microsoft.com/office/drawing/2014/main" id="{B7463829-DA22-4CEF-8AD3-5A7E142C4230}"/>
                  </a:ext>
                </a:extLst>
              </p:cNvPr>
              <p:cNvSpPr>
                <a:spLocks noChangeArrowheads="1"/>
              </p:cNvSpPr>
              <p:nvPr/>
            </p:nvSpPr>
            <p:spPr bwMode="auto">
              <a:xfrm>
                <a:off x="991" y="1558"/>
                <a:ext cx="113" cy="106"/>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2003" name="Freeform 1347">
                <a:extLst>
                  <a:ext uri="{FF2B5EF4-FFF2-40B4-BE49-F238E27FC236}">
                    <a16:creationId xmlns:a16="http://schemas.microsoft.com/office/drawing/2014/main" id="{BDD055DE-58BB-4D8A-A7A6-C081C0C50DB2}"/>
                  </a:ext>
                </a:extLst>
              </p:cNvPr>
              <p:cNvSpPr>
                <a:spLocks/>
              </p:cNvSpPr>
              <p:nvPr/>
            </p:nvSpPr>
            <p:spPr bwMode="auto">
              <a:xfrm>
                <a:off x="996" y="1558"/>
                <a:ext cx="108" cy="109"/>
              </a:xfrm>
              <a:custGeom>
                <a:avLst/>
                <a:gdLst>
                  <a:gd name="T0" fmla="*/ 2 w 346"/>
                  <a:gd name="T1" fmla="*/ 105 h 274"/>
                  <a:gd name="T2" fmla="*/ 104 w 346"/>
                  <a:gd name="T3" fmla="*/ 105 h 274"/>
                  <a:gd name="T4" fmla="*/ 104 w 346"/>
                  <a:gd name="T5" fmla="*/ 105 h 274"/>
                  <a:gd name="T6" fmla="*/ 105 w 346"/>
                  <a:gd name="T7" fmla="*/ 105 h 274"/>
                  <a:gd name="T8" fmla="*/ 105 w 346"/>
                  <a:gd name="T9" fmla="*/ 105 h 274"/>
                  <a:gd name="T10" fmla="*/ 105 w 346"/>
                  <a:gd name="T11" fmla="*/ 105 h 274"/>
                  <a:gd name="T12" fmla="*/ 106 w 346"/>
                  <a:gd name="T13" fmla="*/ 105 h 274"/>
                  <a:gd name="T14" fmla="*/ 106 w 346"/>
                  <a:gd name="T15" fmla="*/ 104 h 274"/>
                  <a:gd name="T16" fmla="*/ 106 w 346"/>
                  <a:gd name="T17" fmla="*/ 104 h 274"/>
                  <a:gd name="T18" fmla="*/ 106 w 346"/>
                  <a:gd name="T19" fmla="*/ 103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5 h 274"/>
                  <a:gd name="T42" fmla="*/ 108 w 346"/>
                  <a:gd name="T43" fmla="*/ 106 h 274"/>
                  <a:gd name="T44" fmla="*/ 107 w 346"/>
                  <a:gd name="T45" fmla="*/ 106 h 274"/>
                  <a:gd name="T46" fmla="*/ 107 w 346"/>
                  <a:gd name="T47" fmla="*/ 107 h 274"/>
                  <a:gd name="T48" fmla="*/ 107 w 346"/>
                  <a:gd name="T49" fmla="*/ 107 h 274"/>
                  <a:gd name="T50" fmla="*/ 107 w 346"/>
                  <a:gd name="T51" fmla="*/ 107 h 274"/>
                  <a:gd name="T52" fmla="*/ 107 w 346"/>
                  <a:gd name="T53" fmla="*/ 108 h 274"/>
                  <a:gd name="T54" fmla="*/ 106 w 346"/>
                  <a:gd name="T55" fmla="*/ 108 h 274"/>
                  <a:gd name="T56" fmla="*/ 106 w 346"/>
                  <a:gd name="T57" fmla="*/ 108 h 274"/>
                  <a:gd name="T58" fmla="*/ 106 w 346"/>
                  <a:gd name="T59" fmla="*/ 108 h 274"/>
                  <a:gd name="T60" fmla="*/ 106 w 346"/>
                  <a:gd name="T61" fmla="*/ 108 h 274"/>
                  <a:gd name="T62" fmla="*/ 106 w 346"/>
                  <a:gd name="T63" fmla="*/ 108 h 274"/>
                  <a:gd name="T64" fmla="*/ 105 w 346"/>
                  <a:gd name="T65" fmla="*/ 109 h 274"/>
                  <a:gd name="T66" fmla="*/ 0 w 346"/>
                  <a:gd name="T67" fmla="*/ 109 h 274"/>
                  <a:gd name="T68" fmla="*/ 2 w 346"/>
                  <a:gd name="T69" fmla="*/ 105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04" name="Freeform 1348">
                <a:extLst>
                  <a:ext uri="{FF2B5EF4-FFF2-40B4-BE49-F238E27FC236}">
                    <a16:creationId xmlns:a16="http://schemas.microsoft.com/office/drawing/2014/main" id="{DC137848-BF11-45BB-8121-531A9CA0B635}"/>
                  </a:ext>
                </a:extLst>
              </p:cNvPr>
              <p:cNvSpPr>
                <a:spLocks/>
              </p:cNvSpPr>
              <p:nvPr/>
            </p:nvSpPr>
            <p:spPr bwMode="auto">
              <a:xfrm>
                <a:off x="991" y="1554"/>
                <a:ext cx="113" cy="113"/>
              </a:xfrm>
              <a:custGeom>
                <a:avLst/>
                <a:gdLst>
                  <a:gd name="T0" fmla="*/ 110 w 364"/>
                  <a:gd name="T1" fmla="*/ 0 h 282"/>
                  <a:gd name="T2" fmla="*/ 111 w 364"/>
                  <a:gd name="T3" fmla="*/ 0 h 282"/>
                  <a:gd name="T4" fmla="*/ 111 w 364"/>
                  <a:gd name="T5" fmla="*/ 0 h 282"/>
                  <a:gd name="T6" fmla="*/ 111 w 364"/>
                  <a:gd name="T7" fmla="*/ 0 h 282"/>
                  <a:gd name="T8" fmla="*/ 111 w 364"/>
                  <a:gd name="T9" fmla="*/ 0 h 282"/>
                  <a:gd name="T10" fmla="*/ 111 w 364"/>
                  <a:gd name="T11" fmla="*/ 0 h 282"/>
                  <a:gd name="T12" fmla="*/ 112 w 364"/>
                  <a:gd name="T13" fmla="*/ 1 h 282"/>
                  <a:gd name="T14" fmla="*/ 112 w 364"/>
                  <a:gd name="T15" fmla="*/ 1 h 282"/>
                  <a:gd name="T16" fmla="*/ 112 w 364"/>
                  <a:gd name="T17" fmla="*/ 2 h 282"/>
                  <a:gd name="T18" fmla="*/ 112 w 364"/>
                  <a:gd name="T19" fmla="*/ 2 h 282"/>
                  <a:gd name="T20" fmla="*/ 113 w 364"/>
                  <a:gd name="T21" fmla="*/ 2 h 282"/>
                  <a:gd name="T22" fmla="*/ 113 w 364"/>
                  <a:gd name="T23" fmla="*/ 3 h 282"/>
                  <a:gd name="T24" fmla="*/ 113 w 364"/>
                  <a:gd name="T25" fmla="*/ 109 h 282"/>
                  <a:gd name="T26" fmla="*/ 113 w 364"/>
                  <a:gd name="T27" fmla="*/ 110 h 282"/>
                  <a:gd name="T28" fmla="*/ 112 w 364"/>
                  <a:gd name="T29" fmla="*/ 110 h 282"/>
                  <a:gd name="T30" fmla="*/ 112 w 364"/>
                  <a:gd name="T31" fmla="*/ 111 h 282"/>
                  <a:gd name="T32" fmla="*/ 112 w 364"/>
                  <a:gd name="T33" fmla="*/ 111 h 282"/>
                  <a:gd name="T34" fmla="*/ 112 w 364"/>
                  <a:gd name="T35" fmla="*/ 111 h 282"/>
                  <a:gd name="T36" fmla="*/ 112 w 364"/>
                  <a:gd name="T37" fmla="*/ 112 h 282"/>
                  <a:gd name="T38" fmla="*/ 111 w 364"/>
                  <a:gd name="T39" fmla="*/ 112 h 282"/>
                  <a:gd name="T40" fmla="*/ 111 w 364"/>
                  <a:gd name="T41" fmla="*/ 112 h 282"/>
                  <a:gd name="T42" fmla="*/ 111 w 364"/>
                  <a:gd name="T43" fmla="*/ 112 h 282"/>
                  <a:gd name="T44" fmla="*/ 111 w 364"/>
                  <a:gd name="T45" fmla="*/ 112 h 282"/>
                  <a:gd name="T46" fmla="*/ 111 w 364"/>
                  <a:gd name="T47" fmla="*/ 112 h 282"/>
                  <a:gd name="T48" fmla="*/ 110 w 364"/>
                  <a:gd name="T49" fmla="*/ 113 h 282"/>
                  <a:gd name="T50" fmla="*/ 2 w 364"/>
                  <a:gd name="T51" fmla="*/ 113 h 282"/>
                  <a:gd name="T52" fmla="*/ 2 w 364"/>
                  <a:gd name="T53" fmla="*/ 112 h 282"/>
                  <a:gd name="T54" fmla="*/ 2 w 364"/>
                  <a:gd name="T55" fmla="*/ 112 h 282"/>
                  <a:gd name="T56" fmla="*/ 2 w 364"/>
                  <a:gd name="T57" fmla="*/ 112 h 282"/>
                  <a:gd name="T58" fmla="*/ 1 w 364"/>
                  <a:gd name="T59" fmla="*/ 112 h 282"/>
                  <a:gd name="T60" fmla="*/ 1 w 364"/>
                  <a:gd name="T61" fmla="*/ 112 h 282"/>
                  <a:gd name="T62" fmla="*/ 1 w 364"/>
                  <a:gd name="T63" fmla="*/ 112 h 282"/>
                  <a:gd name="T64" fmla="*/ 0 w 364"/>
                  <a:gd name="T65" fmla="*/ 112 h 282"/>
                  <a:gd name="T66" fmla="*/ 0 w 364"/>
                  <a:gd name="T67" fmla="*/ 111 h 282"/>
                  <a:gd name="T68" fmla="*/ 0 w 364"/>
                  <a:gd name="T69" fmla="*/ 111 h 282"/>
                  <a:gd name="T70" fmla="*/ 0 w 364"/>
                  <a:gd name="T71" fmla="*/ 111 h 282"/>
                  <a:gd name="T72" fmla="*/ 0 w 364"/>
                  <a:gd name="T73" fmla="*/ 110 h 282"/>
                  <a:gd name="T74" fmla="*/ 0 w 364"/>
                  <a:gd name="T75" fmla="*/ 110 h 282"/>
                  <a:gd name="T76" fmla="*/ 0 w 364"/>
                  <a:gd name="T77" fmla="*/ 109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0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05" name="Freeform 1349">
                <a:extLst>
                  <a:ext uri="{FF2B5EF4-FFF2-40B4-BE49-F238E27FC236}">
                    <a16:creationId xmlns:a16="http://schemas.microsoft.com/office/drawing/2014/main" id="{4CACC7A5-6977-403D-AB51-AFD29D7AFA42}"/>
                  </a:ext>
                </a:extLst>
              </p:cNvPr>
              <p:cNvSpPr>
                <a:spLocks/>
              </p:cNvSpPr>
              <p:nvPr/>
            </p:nvSpPr>
            <p:spPr bwMode="auto">
              <a:xfrm>
                <a:off x="991" y="1554"/>
                <a:ext cx="113" cy="113"/>
              </a:xfrm>
              <a:custGeom>
                <a:avLst/>
                <a:gdLst>
                  <a:gd name="T0" fmla="*/ 47 w 364"/>
                  <a:gd name="T1" fmla="*/ 113 h 282"/>
                  <a:gd name="T2" fmla="*/ 2 w 364"/>
                  <a:gd name="T3" fmla="*/ 113 h 282"/>
                  <a:gd name="T4" fmla="*/ 2 w 364"/>
                  <a:gd name="T5" fmla="*/ 112 h 282"/>
                  <a:gd name="T6" fmla="*/ 2 w 364"/>
                  <a:gd name="T7" fmla="*/ 112 h 282"/>
                  <a:gd name="T8" fmla="*/ 2 w 364"/>
                  <a:gd name="T9" fmla="*/ 112 h 282"/>
                  <a:gd name="T10" fmla="*/ 1 w 364"/>
                  <a:gd name="T11" fmla="*/ 112 h 282"/>
                  <a:gd name="T12" fmla="*/ 1 w 364"/>
                  <a:gd name="T13" fmla="*/ 112 h 282"/>
                  <a:gd name="T14" fmla="*/ 1 w 364"/>
                  <a:gd name="T15" fmla="*/ 112 h 282"/>
                  <a:gd name="T16" fmla="*/ 0 w 364"/>
                  <a:gd name="T17" fmla="*/ 112 h 282"/>
                  <a:gd name="T18" fmla="*/ 0 w 364"/>
                  <a:gd name="T19" fmla="*/ 111 h 282"/>
                  <a:gd name="T20" fmla="*/ 0 w 364"/>
                  <a:gd name="T21" fmla="*/ 111 h 282"/>
                  <a:gd name="T22" fmla="*/ 0 w 364"/>
                  <a:gd name="T23" fmla="*/ 111 h 282"/>
                  <a:gd name="T24" fmla="*/ 0 w 364"/>
                  <a:gd name="T25" fmla="*/ 110 h 282"/>
                  <a:gd name="T26" fmla="*/ 0 w 364"/>
                  <a:gd name="T27" fmla="*/ 110 h 282"/>
                  <a:gd name="T28" fmla="*/ 0 w 364"/>
                  <a:gd name="T29" fmla="*/ 109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0 w 364"/>
                  <a:gd name="T51" fmla="*/ 0 h 282"/>
                  <a:gd name="T52" fmla="*/ 111 w 364"/>
                  <a:gd name="T53" fmla="*/ 0 h 282"/>
                  <a:gd name="T54" fmla="*/ 111 w 364"/>
                  <a:gd name="T55" fmla="*/ 0 h 282"/>
                  <a:gd name="T56" fmla="*/ 111 w 364"/>
                  <a:gd name="T57" fmla="*/ 0 h 282"/>
                  <a:gd name="T58" fmla="*/ 111 w 364"/>
                  <a:gd name="T59" fmla="*/ 0 h 282"/>
                  <a:gd name="T60" fmla="*/ 111 w 364"/>
                  <a:gd name="T61" fmla="*/ 0 h 282"/>
                  <a:gd name="T62" fmla="*/ 112 w 364"/>
                  <a:gd name="T63" fmla="*/ 1 h 282"/>
                  <a:gd name="T64" fmla="*/ 112 w 364"/>
                  <a:gd name="T65" fmla="*/ 1 h 282"/>
                  <a:gd name="T66" fmla="*/ 112 w 364"/>
                  <a:gd name="T67" fmla="*/ 2 h 282"/>
                  <a:gd name="T68" fmla="*/ 112 w 364"/>
                  <a:gd name="T69" fmla="*/ 2 h 282"/>
                  <a:gd name="T70" fmla="*/ 113 w 364"/>
                  <a:gd name="T71" fmla="*/ 2 h 282"/>
                  <a:gd name="T72" fmla="*/ 113 w 364"/>
                  <a:gd name="T73" fmla="*/ 3 h 282"/>
                  <a:gd name="T74" fmla="*/ 113 w 364"/>
                  <a:gd name="T75" fmla="*/ 109 h 282"/>
                  <a:gd name="T76" fmla="*/ 113 w 364"/>
                  <a:gd name="T77" fmla="*/ 110 h 282"/>
                  <a:gd name="T78" fmla="*/ 112 w 364"/>
                  <a:gd name="T79" fmla="*/ 110 h 282"/>
                  <a:gd name="T80" fmla="*/ 112 w 364"/>
                  <a:gd name="T81" fmla="*/ 111 h 282"/>
                  <a:gd name="T82" fmla="*/ 112 w 364"/>
                  <a:gd name="T83" fmla="*/ 111 h 282"/>
                  <a:gd name="T84" fmla="*/ 112 w 364"/>
                  <a:gd name="T85" fmla="*/ 111 h 282"/>
                  <a:gd name="T86" fmla="*/ 112 w 364"/>
                  <a:gd name="T87" fmla="*/ 112 h 282"/>
                  <a:gd name="T88" fmla="*/ 111 w 364"/>
                  <a:gd name="T89" fmla="*/ 112 h 282"/>
                  <a:gd name="T90" fmla="*/ 111 w 364"/>
                  <a:gd name="T91" fmla="*/ 112 h 282"/>
                  <a:gd name="T92" fmla="*/ 111 w 364"/>
                  <a:gd name="T93" fmla="*/ 112 h 282"/>
                  <a:gd name="T94" fmla="*/ 111 w 364"/>
                  <a:gd name="T95" fmla="*/ 112 h 282"/>
                  <a:gd name="T96" fmla="*/ 111 w 364"/>
                  <a:gd name="T97" fmla="*/ 112 h 282"/>
                  <a:gd name="T98" fmla="*/ 110 w 364"/>
                  <a:gd name="T99" fmla="*/ 113 h 282"/>
                  <a:gd name="T100" fmla="*/ 47 w 364"/>
                  <a:gd name="T101" fmla="*/ 113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06" name="Freeform 1350">
                <a:extLst>
                  <a:ext uri="{FF2B5EF4-FFF2-40B4-BE49-F238E27FC236}">
                    <a16:creationId xmlns:a16="http://schemas.microsoft.com/office/drawing/2014/main" id="{2F347384-2DF1-4C83-BDF4-9AAEC0801607}"/>
                  </a:ext>
                </a:extLst>
              </p:cNvPr>
              <p:cNvSpPr>
                <a:spLocks/>
              </p:cNvSpPr>
              <p:nvPr/>
            </p:nvSpPr>
            <p:spPr bwMode="auto">
              <a:xfrm>
                <a:off x="991" y="1554"/>
                <a:ext cx="113" cy="113"/>
              </a:xfrm>
              <a:custGeom>
                <a:avLst/>
                <a:gdLst>
                  <a:gd name="T0" fmla="*/ 7 w 364"/>
                  <a:gd name="T1" fmla="*/ 109 h 282"/>
                  <a:gd name="T2" fmla="*/ 3 w 364"/>
                  <a:gd name="T3" fmla="*/ 109 h 282"/>
                  <a:gd name="T4" fmla="*/ 3 w 364"/>
                  <a:gd name="T5" fmla="*/ 109 h 282"/>
                  <a:gd name="T6" fmla="*/ 2 w 364"/>
                  <a:gd name="T7" fmla="*/ 109 h 282"/>
                  <a:gd name="T8" fmla="*/ 2 w 364"/>
                  <a:gd name="T9" fmla="*/ 109 h 282"/>
                  <a:gd name="T10" fmla="*/ 2 w 364"/>
                  <a:gd name="T11" fmla="*/ 109 h 282"/>
                  <a:gd name="T12" fmla="*/ 2 w 364"/>
                  <a:gd name="T13" fmla="*/ 108 h 282"/>
                  <a:gd name="T14" fmla="*/ 2 w 364"/>
                  <a:gd name="T15" fmla="*/ 108 h 282"/>
                  <a:gd name="T16" fmla="*/ 2 w 364"/>
                  <a:gd name="T17" fmla="*/ 108 h 282"/>
                  <a:gd name="T18" fmla="*/ 2 w 364"/>
                  <a:gd name="T19" fmla="*/ 107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2 w 364"/>
                  <a:gd name="T33" fmla="*/ 3 h 282"/>
                  <a:gd name="T34" fmla="*/ 3 w 364"/>
                  <a:gd name="T35" fmla="*/ 3 h 282"/>
                  <a:gd name="T36" fmla="*/ 3 w 364"/>
                  <a:gd name="T37" fmla="*/ 3 h 282"/>
                  <a:gd name="T38" fmla="*/ 110 w 364"/>
                  <a:gd name="T39" fmla="*/ 3 h 282"/>
                  <a:gd name="T40" fmla="*/ 110 w 364"/>
                  <a:gd name="T41" fmla="*/ 3 h 282"/>
                  <a:gd name="T42" fmla="*/ 111 w 364"/>
                  <a:gd name="T43" fmla="*/ 3 h 282"/>
                  <a:gd name="T44" fmla="*/ 111 w 364"/>
                  <a:gd name="T45" fmla="*/ 3 h 282"/>
                  <a:gd name="T46" fmla="*/ 111 w 364"/>
                  <a:gd name="T47" fmla="*/ 3 h 282"/>
                  <a:gd name="T48" fmla="*/ 113 w 364"/>
                  <a:gd name="T49" fmla="*/ 1 h 282"/>
                  <a:gd name="T50" fmla="*/ 112 w 364"/>
                  <a:gd name="T51" fmla="*/ 0 h 282"/>
                  <a:gd name="T52" fmla="*/ 112 w 364"/>
                  <a:gd name="T53" fmla="*/ 0 h 282"/>
                  <a:gd name="T54" fmla="*/ 112 w 364"/>
                  <a:gd name="T55" fmla="*/ 0 h 282"/>
                  <a:gd name="T56" fmla="*/ 111 w 364"/>
                  <a:gd name="T57" fmla="*/ 0 h 282"/>
                  <a:gd name="T58" fmla="*/ 111 w 364"/>
                  <a:gd name="T59" fmla="*/ 0 h 282"/>
                  <a:gd name="T60" fmla="*/ 111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9 h 282"/>
                  <a:gd name="T84" fmla="*/ 0 w 364"/>
                  <a:gd name="T85" fmla="*/ 110 h 282"/>
                  <a:gd name="T86" fmla="*/ 0 w 364"/>
                  <a:gd name="T87" fmla="*/ 110 h 282"/>
                  <a:gd name="T88" fmla="*/ 0 w 364"/>
                  <a:gd name="T89" fmla="*/ 111 h 282"/>
                  <a:gd name="T90" fmla="*/ 0 w 364"/>
                  <a:gd name="T91" fmla="*/ 111 h 282"/>
                  <a:gd name="T92" fmla="*/ 0 w 364"/>
                  <a:gd name="T93" fmla="*/ 111 h 282"/>
                  <a:gd name="T94" fmla="*/ 0 w 364"/>
                  <a:gd name="T95" fmla="*/ 112 h 282"/>
                  <a:gd name="T96" fmla="*/ 1 w 364"/>
                  <a:gd name="T97" fmla="*/ 112 h 282"/>
                  <a:gd name="T98" fmla="*/ 1 w 364"/>
                  <a:gd name="T99" fmla="*/ 112 h 282"/>
                  <a:gd name="T100" fmla="*/ 1 w 364"/>
                  <a:gd name="T101" fmla="*/ 112 h 282"/>
                  <a:gd name="T102" fmla="*/ 2 w 364"/>
                  <a:gd name="T103" fmla="*/ 112 h 282"/>
                  <a:gd name="T104" fmla="*/ 2 w 364"/>
                  <a:gd name="T105" fmla="*/ 112 h 282"/>
                  <a:gd name="T106" fmla="*/ 2 w 364"/>
                  <a:gd name="T107" fmla="*/ 112 h 282"/>
                  <a:gd name="T108" fmla="*/ 2 w 364"/>
                  <a:gd name="T109" fmla="*/ 113 h 282"/>
                  <a:gd name="T110" fmla="*/ 5 w 364"/>
                  <a:gd name="T111" fmla="*/ 113 h 282"/>
                  <a:gd name="T112" fmla="*/ 7 w 364"/>
                  <a:gd name="T113" fmla="*/ 109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5522" name="Group 1351">
              <a:extLst>
                <a:ext uri="{FF2B5EF4-FFF2-40B4-BE49-F238E27FC236}">
                  <a16:creationId xmlns:a16="http://schemas.microsoft.com/office/drawing/2014/main" id="{E37674C9-4F89-48D4-98A2-7FD593FA60B4}"/>
                </a:ext>
              </a:extLst>
            </p:cNvPr>
            <p:cNvGrpSpPr>
              <a:grpSpLocks/>
            </p:cNvGrpSpPr>
            <p:nvPr/>
          </p:nvGrpSpPr>
          <p:grpSpPr bwMode="auto">
            <a:xfrm>
              <a:off x="1056" y="1613"/>
              <a:ext cx="214" cy="259"/>
              <a:chOff x="4320" y="1728"/>
              <a:chExt cx="384" cy="384"/>
            </a:xfrm>
          </p:grpSpPr>
          <p:sp>
            <p:nvSpPr>
              <p:cNvPr id="72008" name="Freeform 1352">
                <a:extLst>
                  <a:ext uri="{FF2B5EF4-FFF2-40B4-BE49-F238E27FC236}">
                    <a16:creationId xmlns:a16="http://schemas.microsoft.com/office/drawing/2014/main" id="{0CD76C47-9485-4E82-AD88-ABF78E52DD82}"/>
                  </a:ext>
                </a:extLst>
              </p:cNvPr>
              <p:cNvSpPr>
                <a:spLocks/>
              </p:cNvSpPr>
              <p:nvPr/>
            </p:nvSpPr>
            <p:spPr bwMode="auto">
              <a:xfrm>
                <a:off x="4322" y="1950"/>
                <a:ext cx="316" cy="43"/>
              </a:xfrm>
              <a:custGeom>
                <a:avLst/>
                <a:gdLst>
                  <a:gd name="T0" fmla="*/ 274 w 566"/>
                  <a:gd name="T1" fmla="*/ 0 h 73"/>
                  <a:gd name="T2" fmla="*/ 315 w 566"/>
                  <a:gd name="T3" fmla="*/ 42 h 73"/>
                  <a:gd name="T4" fmla="*/ 0 w 566"/>
                  <a:gd name="T5" fmla="*/ 42 h 73"/>
                  <a:gd name="T6" fmla="*/ 42 w 566"/>
                  <a:gd name="T7" fmla="*/ 0 h 73"/>
                  <a:gd name="T8" fmla="*/ 274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09" name="Freeform 1353">
                <a:extLst>
                  <a:ext uri="{FF2B5EF4-FFF2-40B4-BE49-F238E27FC236}">
                    <a16:creationId xmlns:a16="http://schemas.microsoft.com/office/drawing/2014/main" id="{D7A5B1A4-5E52-4850-BF9A-B179CC947187}"/>
                  </a:ext>
                </a:extLst>
              </p:cNvPr>
              <p:cNvSpPr>
                <a:spLocks/>
              </p:cNvSpPr>
              <p:nvPr/>
            </p:nvSpPr>
            <p:spPr bwMode="auto">
              <a:xfrm>
                <a:off x="4403" y="1941"/>
                <a:ext cx="151" cy="30"/>
              </a:xfrm>
              <a:custGeom>
                <a:avLst/>
                <a:gdLst>
                  <a:gd name="T0" fmla="*/ 150 w 269"/>
                  <a:gd name="T1" fmla="*/ 13 h 50"/>
                  <a:gd name="T2" fmla="*/ 148 w 269"/>
                  <a:gd name="T3" fmla="*/ 11 h 50"/>
                  <a:gd name="T4" fmla="*/ 144 w 269"/>
                  <a:gd name="T5" fmla="*/ 8 h 50"/>
                  <a:gd name="T6" fmla="*/ 137 w 269"/>
                  <a:gd name="T7" fmla="*/ 7 h 50"/>
                  <a:gd name="T8" fmla="*/ 129 w 269"/>
                  <a:gd name="T9" fmla="*/ 4 h 50"/>
                  <a:gd name="T10" fmla="*/ 118 w 269"/>
                  <a:gd name="T11" fmla="*/ 3 h 50"/>
                  <a:gd name="T12" fmla="*/ 107 w 269"/>
                  <a:gd name="T13" fmla="*/ 1 h 50"/>
                  <a:gd name="T14" fmla="*/ 95 w 269"/>
                  <a:gd name="T15" fmla="*/ 1 h 50"/>
                  <a:gd name="T16" fmla="*/ 82 w 269"/>
                  <a:gd name="T17" fmla="*/ 0 h 50"/>
                  <a:gd name="T18" fmla="*/ 68 w 269"/>
                  <a:gd name="T19" fmla="*/ 0 h 50"/>
                  <a:gd name="T20" fmla="*/ 56 w 269"/>
                  <a:gd name="T21" fmla="*/ 1 h 50"/>
                  <a:gd name="T22" fmla="*/ 43 w 269"/>
                  <a:gd name="T23" fmla="*/ 1 h 50"/>
                  <a:gd name="T24" fmla="*/ 32 w 269"/>
                  <a:gd name="T25" fmla="*/ 3 h 50"/>
                  <a:gd name="T26" fmla="*/ 22 w 269"/>
                  <a:gd name="T27" fmla="*/ 4 h 50"/>
                  <a:gd name="T28" fmla="*/ 13 w 269"/>
                  <a:gd name="T29" fmla="*/ 7 h 50"/>
                  <a:gd name="T30" fmla="*/ 7 w 269"/>
                  <a:gd name="T31" fmla="*/ 8 h 50"/>
                  <a:gd name="T32" fmla="*/ 3 w 269"/>
                  <a:gd name="T33" fmla="*/ 11 h 50"/>
                  <a:gd name="T34" fmla="*/ 1 w 269"/>
                  <a:gd name="T35" fmla="*/ 13 h 50"/>
                  <a:gd name="T36" fmla="*/ 1 w 269"/>
                  <a:gd name="T37" fmla="*/ 16 h 50"/>
                  <a:gd name="T38" fmla="*/ 3 w 269"/>
                  <a:gd name="T39" fmla="*/ 19 h 50"/>
                  <a:gd name="T40" fmla="*/ 7 w 269"/>
                  <a:gd name="T41" fmla="*/ 21 h 50"/>
                  <a:gd name="T42" fmla="*/ 13 w 269"/>
                  <a:gd name="T43" fmla="*/ 23 h 50"/>
                  <a:gd name="T44" fmla="*/ 22 w 269"/>
                  <a:gd name="T45" fmla="*/ 25 h 50"/>
                  <a:gd name="T46" fmla="*/ 32 w 269"/>
                  <a:gd name="T47" fmla="*/ 26 h 50"/>
                  <a:gd name="T48" fmla="*/ 43 w 269"/>
                  <a:gd name="T49" fmla="*/ 28 h 50"/>
                  <a:gd name="T50" fmla="*/ 56 w 269"/>
                  <a:gd name="T51" fmla="*/ 29 h 50"/>
                  <a:gd name="T52" fmla="*/ 68 w 269"/>
                  <a:gd name="T53" fmla="*/ 29 h 50"/>
                  <a:gd name="T54" fmla="*/ 82 w 269"/>
                  <a:gd name="T55" fmla="*/ 29 h 50"/>
                  <a:gd name="T56" fmla="*/ 95 w 269"/>
                  <a:gd name="T57" fmla="*/ 29 h 50"/>
                  <a:gd name="T58" fmla="*/ 107 w 269"/>
                  <a:gd name="T59" fmla="*/ 28 h 50"/>
                  <a:gd name="T60" fmla="*/ 118 w 269"/>
                  <a:gd name="T61" fmla="*/ 26 h 50"/>
                  <a:gd name="T62" fmla="*/ 129 w 269"/>
                  <a:gd name="T63" fmla="*/ 25 h 50"/>
                  <a:gd name="T64" fmla="*/ 137 w 269"/>
                  <a:gd name="T65" fmla="*/ 23 h 50"/>
                  <a:gd name="T66" fmla="*/ 144 w 269"/>
                  <a:gd name="T67" fmla="*/ 21 h 50"/>
                  <a:gd name="T68" fmla="*/ 148 w 269"/>
                  <a:gd name="T69" fmla="*/ 19 h 50"/>
                  <a:gd name="T70" fmla="*/ 150 w 269"/>
                  <a:gd name="T71" fmla="*/ 1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0" name="Freeform 1354">
                <a:extLst>
                  <a:ext uri="{FF2B5EF4-FFF2-40B4-BE49-F238E27FC236}">
                    <a16:creationId xmlns:a16="http://schemas.microsoft.com/office/drawing/2014/main" id="{1DD1953D-DE6F-4B58-98EF-72F42E9269D9}"/>
                  </a:ext>
                </a:extLst>
              </p:cNvPr>
              <p:cNvSpPr>
                <a:spLocks/>
              </p:cNvSpPr>
              <p:nvPr/>
            </p:nvSpPr>
            <p:spPr bwMode="auto">
              <a:xfrm>
                <a:off x="4403" y="1956"/>
                <a:ext cx="151" cy="22"/>
              </a:xfrm>
              <a:custGeom>
                <a:avLst/>
                <a:gdLst>
                  <a:gd name="T0" fmla="*/ 150 w 269"/>
                  <a:gd name="T1" fmla="*/ 8 h 37"/>
                  <a:gd name="T2" fmla="*/ 148 w 269"/>
                  <a:gd name="T3" fmla="*/ 11 h 37"/>
                  <a:gd name="T4" fmla="*/ 144 w 269"/>
                  <a:gd name="T5" fmla="*/ 13 h 37"/>
                  <a:gd name="T6" fmla="*/ 137 w 269"/>
                  <a:gd name="T7" fmla="*/ 15 h 37"/>
                  <a:gd name="T8" fmla="*/ 129 w 269"/>
                  <a:gd name="T9" fmla="*/ 17 h 37"/>
                  <a:gd name="T10" fmla="*/ 118 w 269"/>
                  <a:gd name="T11" fmla="*/ 19 h 37"/>
                  <a:gd name="T12" fmla="*/ 107 w 269"/>
                  <a:gd name="T13" fmla="*/ 20 h 37"/>
                  <a:gd name="T14" fmla="*/ 95 w 269"/>
                  <a:gd name="T15" fmla="*/ 21 h 37"/>
                  <a:gd name="T16" fmla="*/ 82 w 269"/>
                  <a:gd name="T17" fmla="*/ 21 h 37"/>
                  <a:gd name="T18" fmla="*/ 68 w 269"/>
                  <a:gd name="T19" fmla="*/ 21 h 37"/>
                  <a:gd name="T20" fmla="*/ 56 w 269"/>
                  <a:gd name="T21" fmla="*/ 21 h 37"/>
                  <a:gd name="T22" fmla="*/ 43 w 269"/>
                  <a:gd name="T23" fmla="*/ 20 h 37"/>
                  <a:gd name="T24" fmla="*/ 32 w 269"/>
                  <a:gd name="T25" fmla="*/ 19 h 37"/>
                  <a:gd name="T26" fmla="*/ 22 w 269"/>
                  <a:gd name="T27" fmla="*/ 17 h 37"/>
                  <a:gd name="T28" fmla="*/ 13 w 269"/>
                  <a:gd name="T29" fmla="*/ 15 h 37"/>
                  <a:gd name="T30" fmla="*/ 7 w 269"/>
                  <a:gd name="T31" fmla="*/ 13 h 37"/>
                  <a:gd name="T32" fmla="*/ 3 w 269"/>
                  <a:gd name="T33" fmla="*/ 11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10 h 37"/>
                  <a:gd name="T46" fmla="*/ 27 w 269"/>
                  <a:gd name="T47" fmla="*/ 11 h 37"/>
                  <a:gd name="T48" fmla="*/ 38 w 269"/>
                  <a:gd name="T49" fmla="*/ 12 h 37"/>
                  <a:gd name="T50" fmla="*/ 49 w 269"/>
                  <a:gd name="T51" fmla="*/ 14 h 37"/>
                  <a:gd name="T52" fmla="*/ 62 w 269"/>
                  <a:gd name="T53" fmla="*/ 14 h 37"/>
                  <a:gd name="T54" fmla="*/ 75 w 269"/>
                  <a:gd name="T55" fmla="*/ 14 h 37"/>
                  <a:gd name="T56" fmla="*/ 88 w 269"/>
                  <a:gd name="T57" fmla="*/ 14 h 37"/>
                  <a:gd name="T58" fmla="*/ 101 w 269"/>
                  <a:gd name="T59" fmla="*/ 14 h 37"/>
                  <a:gd name="T60" fmla="*/ 113 w 269"/>
                  <a:gd name="T61" fmla="*/ 12 h 37"/>
                  <a:gd name="T62" fmla="*/ 123 w 269"/>
                  <a:gd name="T63" fmla="*/ 11 h 37"/>
                  <a:gd name="T64" fmla="*/ 133 w 269"/>
                  <a:gd name="T65" fmla="*/ 10 h 37"/>
                  <a:gd name="T66" fmla="*/ 140 w 269"/>
                  <a:gd name="T67" fmla="*/ 7 h 37"/>
                  <a:gd name="T68" fmla="*/ 146 w 269"/>
                  <a:gd name="T69" fmla="*/ 5 h 37"/>
                  <a:gd name="T70" fmla="*/ 149 w 269"/>
                  <a:gd name="T71" fmla="*/ 3 h 37"/>
                  <a:gd name="T72" fmla="*/ 150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1" name="Freeform 1355">
                <a:extLst>
                  <a:ext uri="{FF2B5EF4-FFF2-40B4-BE49-F238E27FC236}">
                    <a16:creationId xmlns:a16="http://schemas.microsoft.com/office/drawing/2014/main" id="{95806F10-54E9-417E-9FA5-C94EF5515A7A}"/>
                  </a:ext>
                </a:extLst>
              </p:cNvPr>
              <p:cNvSpPr>
                <a:spLocks/>
              </p:cNvSpPr>
              <p:nvPr/>
            </p:nvSpPr>
            <p:spPr bwMode="auto">
              <a:xfrm>
                <a:off x="4320" y="1992"/>
                <a:ext cx="318" cy="101"/>
              </a:xfrm>
              <a:custGeom>
                <a:avLst/>
                <a:gdLst>
                  <a:gd name="T0" fmla="*/ 0 w 568"/>
                  <a:gd name="T1" fmla="*/ 100 h 168"/>
                  <a:gd name="T2" fmla="*/ 317 w 568"/>
                  <a:gd name="T3" fmla="*/ 100 h 168"/>
                  <a:gd name="T4" fmla="*/ 317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2" name="Freeform 1356">
                <a:extLst>
                  <a:ext uri="{FF2B5EF4-FFF2-40B4-BE49-F238E27FC236}">
                    <a16:creationId xmlns:a16="http://schemas.microsoft.com/office/drawing/2014/main" id="{35F25049-4A39-43A9-B115-027940FB7DB7}"/>
                  </a:ext>
                </a:extLst>
              </p:cNvPr>
              <p:cNvSpPr>
                <a:spLocks/>
              </p:cNvSpPr>
              <p:nvPr/>
            </p:nvSpPr>
            <p:spPr bwMode="auto">
              <a:xfrm>
                <a:off x="4370" y="1944"/>
                <a:ext cx="208" cy="16"/>
              </a:xfrm>
              <a:custGeom>
                <a:avLst/>
                <a:gdLst>
                  <a:gd name="T0" fmla="*/ 0 w 373"/>
                  <a:gd name="T1" fmla="*/ 15 h 29"/>
                  <a:gd name="T2" fmla="*/ 0 w 373"/>
                  <a:gd name="T3" fmla="*/ 0 h 29"/>
                  <a:gd name="T4" fmla="*/ 207 w 373"/>
                  <a:gd name="T5" fmla="*/ 0 h 29"/>
                  <a:gd name="T6" fmla="*/ 207 w 373"/>
                  <a:gd name="T7" fmla="*/ 15 h 29"/>
                  <a:gd name="T8" fmla="*/ 0 w 373"/>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3" name="Freeform 1357">
                <a:extLst>
                  <a:ext uri="{FF2B5EF4-FFF2-40B4-BE49-F238E27FC236}">
                    <a16:creationId xmlns:a16="http://schemas.microsoft.com/office/drawing/2014/main" id="{E36F920A-6919-49E0-8C19-CB447DC31C00}"/>
                  </a:ext>
                </a:extLst>
              </p:cNvPr>
              <p:cNvSpPr>
                <a:spLocks/>
              </p:cNvSpPr>
              <p:nvPr/>
            </p:nvSpPr>
            <p:spPr bwMode="auto">
              <a:xfrm>
                <a:off x="4320" y="1990"/>
                <a:ext cx="318" cy="36"/>
              </a:xfrm>
              <a:custGeom>
                <a:avLst/>
                <a:gdLst>
                  <a:gd name="T0" fmla="*/ 118 w 568"/>
                  <a:gd name="T1" fmla="*/ 0 h 59"/>
                  <a:gd name="T2" fmla="*/ 0 w 568"/>
                  <a:gd name="T3" fmla="*/ 0 h 59"/>
                  <a:gd name="T4" fmla="*/ 0 w 568"/>
                  <a:gd name="T5" fmla="*/ 35 h 59"/>
                  <a:gd name="T6" fmla="*/ 317 w 568"/>
                  <a:gd name="T7" fmla="*/ 35 h 59"/>
                  <a:gd name="T8" fmla="*/ 317 w 568"/>
                  <a:gd name="T9" fmla="*/ 1 h 59"/>
                  <a:gd name="T10" fmla="*/ 199 w 568"/>
                  <a:gd name="T11" fmla="*/ 1 h 59"/>
                  <a:gd name="T12" fmla="*/ 118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4" name="Freeform 1358">
                <a:extLst>
                  <a:ext uri="{FF2B5EF4-FFF2-40B4-BE49-F238E27FC236}">
                    <a16:creationId xmlns:a16="http://schemas.microsoft.com/office/drawing/2014/main" id="{8FA93F7A-EC71-4A3A-86C5-9FEA65E92F59}"/>
                  </a:ext>
                </a:extLst>
              </p:cNvPr>
              <p:cNvSpPr>
                <a:spLocks/>
              </p:cNvSpPr>
              <p:nvPr/>
            </p:nvSpPr>
            <p:spPr bwMode="auto">
              <a:xfrm>
                <a:off x="4403" y="2002"/>
                <a:ext cx="27"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8 w 47"/>
                  <a:gd name="T37" fmla="*/ 0 h 30"/>
                  <a:gd name="T38" fmla="*/ 20 w 47"/>
                  <a:gd name="T39" fmla="*/ 0 h 30"/>
                  <a:gd name="T40" fmla="*/ 21 w 47"/>
                  <a:gd name="T41" fmla="*/ 1 h 30"/>
                  <a:gd name="T42" fmla="*/ 22 w 47"/>
                  <a:gd name="T43" fmla="*/ 1 h 30"/>
                  <a:gd name="T44" fmla="*/ 24 w 47"/>
                  <a:gd name="T45" fmla="*/ 2 h 30"/>
                  <a:gd name="T46" fmla="*/ 24 w 47"/>
                  <a:gd name="T47" fmla="*/ 3 h 30"/>
                  <a:gd name="T48" fmla="*/ 25 w 47"/>
                  <a:gd name="T49" fmla="*/ 4 h 30"/>
                  <a:gd name="T50" fmla="*/ 26 w 47"/>
                  <a:gd name="T51" fmla="*/ 6 h 30"/>
                  <a:gd name="T52" fmla="*/ 26 w 47"/>
                  <a:gd name="T53" fmla="*/ 7 h 30"/>
                  <a:gd name="T54" fmla="*/ 26 w 47"/>
                  <a:gd name="T55" fmla="*/ 8 h 30"/>
                  <a:gd name="T56" fmla="*/ 26 w 47"/>
                  <a:gd name="T57" fmla="*/ 10 h 30"/>
                  <a:gd name="T58" fmla="*/ 26 w 47"/>
                  <a:gd name="T59" fmla="*/ 12 h 30"/>
                  <a:gd name="T60" fmla="*/ 25 w 47"/>
                  <a:gd name="T61" fmla="*/ 13 h 30"/>
                  <a:gd name="T62" fmla="*/ 24 w 47"/>
                  <a:gd name="T63" fmla="*/ 14 h 30"/>
                  <a:gd name="T64" fmla="*/ 24 w 47"/>
                  <a:gd name="T65" fmla="*/ 16 h 30"/>
                  <a:gd name="T66" fmla="*/ 22 w 47"/>
                  <a:gd name="T67" fmla="*/ 16 h 30"/>
                  <a:gd name="T68" fmla="*/ 21 w 47"/>
                  <a:gd name="T69" fmla="*/ 17 h 30"/>
                  <a:gd name="T70" fmla="*/ 20 w 47"/>
                  <a:gd name="T71" fmla="*/ 17 h 30"/>
                  <a:gd name="T72" fmla="*/ 18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5" name="Freeform 1359">
                <a:extLst>
                  <a:ext uri="{FF2B5EF4-FFF2-40B4-BE49-F238E27FC236}">
                    <a16:creationId xmlns:a16="http://schemas.microsoft.com/office/drawing/2014/main" id="{F2C46807-07EE-46EB-95DB-EF664F0BCBB7}"/>
                  </a:ext>
                </a:extLst>
              </p:cNvPr>
              <p:cNvSpPr>
                <a:spLocks/>
              </p:cNvSpPr>
              <p:nvPr/>
            </p:nvSpPr>
            <p:spPr bwMode="auto">
              <a:xfrm>
                <a:off x="4521" y="1993"/>
                <a:ext cx="2" cy="95"/>
              </a:xfrm>
              <a:custGeom>
                <a:avLst/>
                <a:gdLst>
                  <a:gd name="T0" fmla="*/ 0 w 5"/>
                  <a:gd name="T1" fmla="*/ 0 h 162"/>
                  <a:gd name="T2" fmla="*/ 2 w 5"/>
                  <a:gd name="T3" fmla="*/ 32 h 162"/>
                  <a:gd name="T4" fmla="*/ 0 w 5"/>
                  <a:gd name="T5" fmla="*/ 32 h 162"/>
                  <a:gd name="T6" fmla="*/ 0 w 5"/>
                  <a:gd name="T7" fmla="*/ 94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6" name="Freeform 1360">
                <a:extLst>
                  <a:ext uri="{FF2B5EF4-FFF2-40B4-BE49-F238E27FC236}">
                    <a16:creationId xmlns:a16="http://schemas.microsoft.com/office/drawing/2014/main" id="{73D6180B-DF5F-46E5-A04F-B56B4DB19CB4}"/>
                  </a:ext>
                </a:extLst>
              </p:cNvPr>
              <p:cNvSpPr>
                <a:spLocks/>
              </p:cNvSpPr>
              <p:nvPr/>
            </p:nvSpPr>
            <p:spPr bwMode="auto">
              <a:xfrm>
                <a:off x="4343" y="2051"/>
                <a:ext cx="361" cy="52"/>
              </a:xfrm>
              <a:custGeom>
                <a:avLst/>
                <a:gdLst>
                  <a:gd name="T0" fmla="*/ 0 w 646"/>
                  <a:gd name="T1" fmla="*/ 51 h 87"/>
                  <a:gd name="T2" fmla="*/ 360 w 646"/>
                  <a:gd name="T3" fmla="*/ 51 h 87"/>
                  <a:gd name="T4" fmla="*/ 341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7" name="Freeform 1361">
                <a:extLst>
                  <a:ext uri="{FF2B5EF4-FFF2-40B4-BE49-F238E27FC236}">
                    <a16:creationId xmlns:a16="http://schemas.microsoft.com/office/drawing/2014/main" id="{A6A42386-53BA-4ED5-A743-7379F9BDCB15}"/>
                  </a:ext>
                </a:extLst>
              </p:cNvPr>
              <p:cNvSpPr>
                <a:spLocks/>
              </p:cNvSpPr>
              <p:nvPr/>
            </p:nvSpPr>
            <p:spPr bwMode="auto">
              <a:xfrm>
                <a:off x="4343" y="2102"/>
                <a:ext cx="361" cy="10"/>
              </a:xfrm>
              <a:custGeom>
                <a:avLst/>
                <a:gdLst>
                  <a:gd name="T0" fmla="*/ 0 w 646"/>
                  <a:gd name="T1" fmla="*/ 9 h 17"/>
                  <a:gd name="T2" fmla="*/ 0 w 646"/>
                  <a:gd name="T3" fmla="*/ 0 h 17"/>
                  <a:gd name="T4" fmla="*/ 360 w 646"/>
                  <a:gd name="T5" fmla="*/ 0 h 17"/>
                  <a:gd name="T6" fmla="*/ 360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8" name="Freeform 1362">
                <a:extLst>
                  <a:ext uri="{FF2B5EF4-FFF2-40B4-BE49-F238E27FC236}">
                    <a16:creationId xmlns:a16="http://schemas.microsoft.com/office/drawing/2014/main" id="{4A4F463A-9E69-43A3-8FB7-135F7244B5F7}"/>
                  </a:ext>
                </a:extLst>
              </p:cNvPr>
              <p:cNvSpPr>
                <a:spLocks/>
              </p:cNvSpPr>
              <p:nvPr/>
            </p:nvSpPr>
            <p:spPr bwMode="auto">
              <a:xfrm>
                <a:off x="4361" y="2059"/>
                <a:ext cx="323" cy="37"/>
              </a:xfrm>
              <a:custGeom>
                <a:avLst/>
                <a:gdLst>
                  <a:gd name="T0" fmla="*/ 0 w 578"/>
                  <a:gd name="T1" fmla="*/ 36 h 63"/>
                  <a:gd name="T2" fmla="*/ 322 w 578"/>
                  <a:gd name="T3" fmla="*/ 36 h 63"/>
                  <a:gd name="T4" fmla="*/ 311 w 578"/>
                  <a:gd name="T5" fmla="*/ 0 h 63"/>
                  <a:gd name="T6" fmla="*/ 14 w 578"/>
                  <a:gd name="T7" fmla="*/ 0 h 63"/>
                  <a:gd name="T8" fmla="*/ 0 w 578"/>
                  <a:gd name="T9" fmla="*/ 3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19" name="Freeform 1363">
                <a:extLst>
                  <a:ext uri="{FF2B5EF4-FFF2-40B4-BE49-F238E27FC236}">
                    <a16:creationId xmlns:a16="http://schemas.microsoft.com/office/drawing/2014/main" id="{40B5DFC2-C3B3-4D80-B349-A2B3997BAD4D}"/>
                  </a:ext>
                </a:extLst>
              </p:cNvPr>
              <p:cNvSpPr>
                <a:spLocks/>
              </p:cNvSpPr>
              <p:nvPr/>
            </p:nvSpPr>
            <p:spPr bwMode="auto">
              <a:xfrm>
                <a:off x="4345" y="1728"/>
                <a:ext cx="262" cy="216"/>
              </a:xfrm>
              <a:custGeom>
                <a:avLst/>
                <a:gdLst>
                  <a:gd name="T0" fmla="*/ 261 w 467"/>
                  <a:gd name="T1" fmla="*/ 212 h 366"/>
                  <a:gd name="T2" fmla="*/ 261 w 467"/>
                  <a:gd name="T3" fmla="*/ 212 h 366"/>
                  <a:gd name="T4" fmla="*/ 261 w 467"/>
                  <a:gd name="T5" fmla="*/ 213 h 366"/>
                  <a:gd name="T6" fmla="*/ 261 w 467"/>
                  <a:gd name="T7" fmla="*/ 214 h 366"/>
                  <a:gd name="T8" fmla="*/ 260 w 467"/>
                  <a:gd name="T9" fmla="*/ 214 h 366"/>
                  <a:gd name="T10" fmla="*/ 260 w 467"/>
                  <a:gd name="T11" fmla="*/ 215 h 366"/>
                  <a:gd name="T12" fmla="*/ 259 w 467"/>
                  <a:gd name="T13" fmla="*/ 215 h 366"/>
                  <a:gd name="T14" fmla="*/ 258 w 467"/>
                  <a:gd name="T15" fmla="*/ 215 h 366"/>
                  <a:gd name="T16" fmla="*/ 258 w 467"/>
                  <a:gd name="T17" fmla="*/ 215 h 366"/>
                  <a:gd name="T18" fmla="*/ 3 w 467"/>
                  <a:gd name="T19" fmla="*/ 215 h 366"/>
                  <a:gd name="T20" fmla="*/ 3 w 467"/>
                  <a:gd name="T21" fmla="*/ 215 h 366"/>
                  <a:gd name="T22" fmla="*/ 2 w 467"/>
                  <a:gd name="T23" fmla="*/ 215 h 366"/>
                  <a:gd name="T24" fmla="*/ 2 w 467"/>
                  <a:gd name="T25" fmla="*/ 215 h 366"/>
                  <a:gd name="T26" fmla="*/ 1 w 467"/>
                  <a:gd name="T27" fmla="*/ 214 h 366"/>
                  <a:gd name="T28" fmla="*/ 1 w 467"/>
                  <a:gd name="T29" fmla="*/ 214 h 366"/>
                  <a:gd name="T30" fmla="*/ 0 w 467"/>
                  <a:gd name="T31" fmla="*/ 212 h 366"/>
                  <a:gd name="T32" fmla="*/ 0 w 467"/>
                  <a:gd name="T33" fmla="*/ 212 h 366"/>
                  <a:gd name="T34" fmla="*/ 0 w 467"/>
                  <a:gd name="T35" fmla="*/ 211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8 w 467"/>
                  <a:gd name="T55" fmla="*/ 0 h 366"/>
                  <a:gd name="T56" fmla="*/ 258 w 467"/>
                  <a:gd name="T57" fmla="*/ 0 h 366"/>
                  <a:gd name="T58" fmla="*/ 259 w 467"/>
                  <a:gd name="T59" fmla="*/ 0 h 366"/>
                  <a:gd name="T60" fmla="*/ 260 w 467"/>
                  <a:gd name="T61" fmla="*/ 1 h 366"/>
                  <a:gd name="T62" fmla="*/ 260 w 467"/>
                  <a:gd name="T63" fmla="*/ 1 h 366"/>
                  <a:gd name="T64" fmla="*/ 260 w 467"/>
                  <a:gd name="T65" fmla="*/ 2 h 366"/>
                  <a:gd name="T66" fmla="*/ 261 w 467"/>
                  <a:gd name="T67" fmla="*/ 2 h 366"/>
                  <a:gd name="T68" fmla="*/ 261 w 467"/>
                  <a:gd name="T69" fmla="*/ 3 h 366"/>
                  <a:gd name="T70" fmla="*/ 261 w 467"/>
                  <a:gd name="T71" fmla="*/ 4 h 366"/>
                  <a:gd name="T72" fmla="*/ 261 w 467"/>
                  <a:gd name="T73" fmla="*/ 211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20" name="Freeform 1364">
                <a:extLst>
                  <a:ext uri="{FF2B5EF4-FFF2-40B4-BE49-F238E27FC236}">
                    <a16:creationId xmlns:a16="http://schemas.microsoft.com/office/drawing/2014/main" id="{BF7DE88D-A427-4909-A7B3-C0A77D1E56F1}"/>
                  </a:ext>
                </a:extLst>
              </p:cNvPr>
              <p:cNvSpPr>
                <a:spLocks/>
              </p:cNvSpPr>
              <p:nvPr/>
            </p:nvSpPr>
            <p:spPr bwMode="auto">
              <a:xfrm>
                <a:off x="4539" y="2014"/>
                <a:ext cx="79" cy="0"/>
              </a:xfrm>
              <a:custGeom>
                <a:avLst/>
                <a:gdLst>
                  <a:gd name="T0" fmla="*/ 0 w 142"/>
                  <a:gd name="T1" fmla="*/ 0 h 1"/>
                  <a:gd name="T2" fmla="*/ 78 w 142"/>
                  <a:gd name="T3" fmla="*/ 0 h 1"/>
                  <a:gd name="T4" fmla="*/ 78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21" name="Rectangle 1365">
                <a:extLst>
                  <a:ext uri="{FF2B5EF4-FFF2-40B4-BE49-F238E27FC236}">
                    <a16:creationId xmlns:a16="http://schemas.microsoft.com/office/drawing/2014/main" id="{AB334D93-A5BE-4C8C-93D0-7AB6DD07597E}"/>
                  </a:ext>
                </a:extLst>
              </p:cNvPr>
              <p:cNvSpPr>
                <a:spLocks noChangeArrowheads="1"/>
              </p:cNvSpPr>
              <p:nvPr/>
            </p:nvSpPr>
            <p:spPr bwMode="auto">
              <a:xfrm>
                <a:off x="4376" y="1758"/>
                <a:ext cx="201" cy="159"/>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2022" name="Freeform 1366">
                <a:extLst>
                  <a:ext uri="{FF2B5EF4-FFF2-40B4-BE49-F238E27FC236}">
                    <a16:creationId xmlns:a16="http://schemas.microsoft.com/office/drawing/2014/main" id="{0A91ED4F-FB5B-44B5-A91D-1E68160FB2BC}"/>
                  </a:ext>
                </a:extLst>
              </p:cNvPr>
              <p:cNvSpPr>
                <a:spLocks/>
              </p:cNvSpPr>
              <p:nvPr/>
            </p:nvSpPr>
            <p:spPr bwMode="auto">
              <a:xfrm>
                <a:off x="4385" y="1758"/>
                <a:ext cx="194" cy="162"/>
              </a:xfrm>
              <a:custGeom>
                <a:avLst/>
                <a:gdLst>
                  <a:gd name="T0" fmla="*/ 4 w 346"/>
                  <a:gd name="T1" fmla="*/ 157 h 274"/>
                  <a:gd name="T2" fmla="*/ 187 w 346"/>
                  <a:gd name="T3" fmla="*/ 157 h 274"/>
                  <a:gd name="T4" fmla="*/ 187 w 346"/>
                  <a:gd name="T5" fmla="*/ 157 h 274"/>
                  <a:gd name="T6" fmla="*/ 188 w 346"/>
                  <a:gd name="T7" fmla="*/ 157 h 274"/>
                  <a:gd name="T8" fmla="*/ 189 w 346"/>
                  <a:gd name="T9" fmla="*/ 157 h 274"/>
                  <a:gd name="T10" fmla="*/ 189 w 346"/>
                  <a:gd name="T11" fmla="*/ 156 h 274"/>
                  <a:gd name="T12" fmla="*/ 190 w 346"/>
                  <a:gd name="T13" fmla="*/ 156 h 274"/>
                  <a:gd name="T14" fmla="*/ 190 w 346"/>
                  <a:gd name="T15" fmla="*/ 155 h 274"/>
                  <a:gd name="T16" fmla="*/ 190 w 346"/>
                  <a:gd name="T17" fmla="*/ 154 h 274"/>
                  <a:gd name="T18" fmla="*/ 190 w 346"/>
                  <a:gd name="T19" fmla="*/ 154 h 274"/>
                  <a:gd name="T20" fmla="*/ 190 w 346"/>
                  <a:gd name="T21" fmla="*/ 5 h 274"/>
                  <a:gd name="T22" fmla="*/ 190 w 346"/>
                  <a:gd name="T23" fmla="*/ 5 h 274"/>
                  <a:gd name="T24" fmla="*/ 190 w 346"/>
                  <a:gd name="T25" fmla="*/ 4 h 274"/>
                  <a:gd name="T26" fmla="*/ 189 w 346"/>
                  <a:gd name="T27" fmla="*/ 4 h 274"/>
                  <a:gd name="T28" fmla="*/ 192 w 346"/>
                  <a:gd name="T29" fmla="*/ 0 h 274"/>
                  <a:gd name="T30" fmla="*/ 193 w 346"/>
                  <a:gd name="T31" fmla="*/ 0 h 274"/>
                  <a:gd name="T32" fmla="*/ 193 w 346"/>
                  <a:gd name="T33" fmla="*/ 1 h 274"/>
                  <a:gd name="T34" fmla="*/ 193 w 346"/>
                  <a:gd name="T35" fmla="*/ 1 h 274"/>
                  <a:gd name="T36" fmla="*/ 193 w 346"/>
                  <a:gd name="T37" fmla="*/ 2 h 274"/>
                  <a:gd name="T38" fmla="*/ 193 w 346"/>
                  <a:gd name="T39" fmla="*/ 3 h 274"/>
                  <a:gd name="T40" fmla="*/ 193 w 346"/>
                  <a:gd name="T41" fmla="*/ 157 h 274"/>
                  <a:gd name="T42" fmla="*/ 193 w 346"/>
                  <a:gd name="T43" fmla="*/ 157 h 274"/>
                  <a:gd name="T44" fmla="*/ 193 w 346"/>
                  <a:gd name="T45" fmla="*/ 158 h 274"/>
                  <a:gd name="T46" fmla="*/ 193 w 346"/>
                  <a:gd name="T47" fmla="*/ 158 h 274"/>
                  <a:gd name="T48" fmla="*/ 193 w 346"/>
                  <a:gd name="T49" fmla="*/ 159 h 274"/>
                  <a:gd name="T50" fmla="*/ 192 w 346"/>
                  <a:gd name="T51" fmla="*/ 159 h 274"/>
                  <a:gd name="T52" fmla="*/ 192 w 346"/>
                  <a:gd name="T53" fmla="*/ 160 h 274"/>
                  <a:gd name="T54" fmla="*/ 191 w 346"/>
                  <a:gd name="T55" fmla="*/ 160 h 274"/>
                  <a:gd name="T56" fmla="*/ 191 w 346"/>
                  <a:gd name="T57" fmla="*/ 161 h 274"/>
                  <a:gd name="T58" fmla="*/ 191 w 346"/>
                  <a:gd name="T59" fmla="*/ 161 h 274"/>
                  <a:gd name="T60" fmla="*/ 190 w 346"/>
                  <a:gd name="T61" fmla="*/ 161 h 274"/>
                  <a:gd name="T62" fmla="*/ 190 w 346"/>
                  <a:gd name="T63" fmla="*/ 161 h 274"/>
                  <a:gd name="T64" fmla="*/ 189 w 346"/>
                  <a:gd name="T65" fmla="*/ 161 h 274"/>
                  <a:gd name="T66" fmla="*/ 0 w 346"/>
                  <a:gd name="T67" fmla="*/ 161 h 274"/>
                  <a:gd name="T68" fmla="*/ 4 w 346"/>
                  <a:gd name="T69" fmla="*/ 15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23" name="Freeform 1367">
                <a:extLst>
                  <a:ext uri="{FF2B5EF4-FFF2-40B4-BE49-F238E27FC236}">
                    <a16:creationId xmlns:a16="http://schemas.microsoft.com/office/drawing/2014/main" id="{F71DB64F-34D4-4DA0-A49D-E31941E73B65}"/>
                  </a:ext>
                </a:extLst>
              </p:cNvPr>
              <p:cNvSpPr>
                <a:spLocks/>
              </p:cNvSpPr>
              <p:nvPr/>
            </p:nvSpPr>
            <p:spPr bwMode="auto">
              <a:xfrm>
                <a:off x="4376" y="1752"/>
                <a:ext cx="203" cy="168"/>
              </a:xfrm>
              <a:custGeom>
                <a:avLst/>
                <a:gdLst>
                  <a:gd name="T0" fmla="*/ 198 w 364"/>
                  <a:gd name="T1" fmla="*/ 0 h 282"/>
                  <a:gd name="T2" fmla="*/ 199 w 364"/>
                  <a:gd name="T3" fmla="*/ 0 h 282"/>
                  <a:gd name="T4" fmla="*/ 199 w 364"/>
                  <a:gd name="T5" fmla="*/ 0 h 282"/>
                  <a:gd name="T6" fmla="*/ 200 w 364"/>
                  <a:gd name="T7" fmla="*/ 0 h 282"/>
                  <a:gd name="T8" fmla="*/ 200 w 364"/>
                  <a:gd name="T9" fmla="*/ 0 h 282"/>
                  <a:gd name="T10" fmla="*/ 200 w 364"/>
                  <a:gd name="T11" fmla="*/ 1 h 282"/>
                  <a:gd name="T12" fmla="*/ 201 w 364"/>
                  <a:gd name="T13" fmla="*/ 1 h 282"/>
                  <a:gd name="T14" fmla="*/ 202 w 364"/>
                  <a:gd name="T15" fmla="*/ 1 h 282"/>
                  <a:gd name="T16" fmla="*/ 202 w 364"/>
                  <a:gd name="T17" fmla="*/ 2 h 282"/>
                  <a:gd name="T18" fmla="*/ 202 w 364"/>
                  <a:gd name="T19" fmla="*/ 3 h 282"/>
                  <a:gd name="T20" fmla="*/ 202 w 364"/>
                  <a:gd name="T21" fmla="*/ 4 h 282"/>
                  <a:gd name="T22" fmla="*/ 202 w 364"/>
                  <a:gd name="T23" fmla="*/ 4 h 282"/>
                  <a:gd name="T24" fmla="*/ 202 w 364"/>
                  <a:gd name="T25" fmla="*/ 163 h 282"/>
                  <a:gd name="T26" fmla="*/ 202 w 364"/>
                  <a:gd name="T27" fmla="*/ 163 h 282"/>
                  <a:gd name="T28" fmla="*/ 202 w 364"/>
                  <a:gd name="T29" fmla="*/ 164 h 282"/>
                  <a:gd name="T30" fmla="*/ 202 w 364"/>
                  <a:gd name="T31" fmla="*/ 164 h 282"/>
                  <a:gd name="T32" fmla="*/ 202 w 364"/>
                  <a:gd name="T33" fmla="*/ 165 h 282"/>
                  <a:gd name="T34" fmla="*/ 201 w 364"/>
                  <a:gd name="T35" fmla="*/ 165 h 282"/>
                  <a:gd name="T36" fmla="*/ 201 w 364"/>
                  <a:gd name="T37" fmla="*/ 166 h 282"/>
                  <a:gd name="T38" fmla="*/ 200 w 364"/>
                  <a:gd name="T39" fmla="*/ 166 h 282"/>
                  <a:gd name="T40" fmla="*/ 200 w 364"/>
                  <a:gd name="T41" fmla="*/ 167 h 282"/>
                  <a:gd name="T42" fmla="*/ 200 w 364"/>
                  <a:gd name="T43" fmla="*/ 167 h 282"/>
                  <a:gd name="T44" fmla="*/ 199 w 364"/>
                  <a:gd name="T45" fmla="*/ 167 h 282"/>
                  <a:gd name="T46" fmla="*/ 199 w 364"/>
                  <a:gd name="T47" fmla="*/ 167 h 282"/>
                  <a:gd name="T48" fmla="*/ 198 w 364"/>
                  <a:gd name="T49" fmla="*/ 167 h 282"/>
                  <a:gd name="T50" fmla="*/ 4 w 364"/>
                  <a:gd name="T51" fmla="*/ 167 h 282"/>
                  <a:gd name="T52" fmla="*/ 4 w 364"/>
                  <a:gd name="T53" fmla="*/ 167 h 282"/>
                  <a:gd name="T54" fmla="*/ 3 w 364"/>
                  <a:gd name="T55" fmla="*/ 167 h 282"/>
                  <a:gd name="T56" fmla="*/ 3 w 364"/>
                  <a:gd name="T57" fmla="*/ 167 h 282"/>
                  <a:gd name="T58" fmla="*/ 2 w 364"/>
                  <a:gd name="T59" fmla="*/ 167 h 282"/>
                  <a:gd name="T60" fmla="*/ 1 w 364"/>
                  <a:gd name="T61" fmla="*/ 167 h 282"/>
                  <a:gd name="T62" fmla="*/ 1 w 364"/>
                  <a:gd name="T63" fmla="*/ 166 h 282"/>
                  <a:gd name="T64" fmla="*/ 1 w 364"/>
                  <a:gd name="T65" fmla="*/ 166 h 282"/>
                  <a:gd name="T66" fmla="*/ 1 w 364"/>
                  <a:gd name="T67" fmla="*/ 165 h 282"/>
                  <a:gd name="T68" fmla="*/ 0 w 364"/>
                  <a:gd name="T69" fmla="*/ 165 h 282"/>
                  <a:gd name="T70" fmla="*/ 0 w 364"/>
                  <a:gd name="T71" fmla="*/ 164 h 282"/>
                  <a:gd name="T72" fmla="*/ 0 w 364"/>
                  <a:gd name="T73" fmla="*/ 164 h 282"/>
                  <a:gd name="T74" fmla="*/ 0 w 364"/>
                  <a:gd name="T75" fmla="*/ 163 h 282"/>
                  <a:gd name="T76" fmla="*/ 0 w 364"/>
                  <a:gd name="T77" fmla="*/ 163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24" name="Freeform 1368">
                <a:extLst>
                  <a:ext uri="{FF2B5EF4-FFF2-40B4-BE49-F238E27FC236}">
                    <a16:creationId xmlns:a16="http://schemas.microsoft.com/office/drawing/2014/main" id="{4A1BE9B8-33F6-4465-B02F-0F19C5A07DE7}"/>
                  </a:ext>
                </a:extLst>
              </p:cNvPr>
              <p:cNvSpPr>
                <a:spLocks/>
              </p:cNvSpPr>
              <p:nvPr/>
            </p:nvSpPr>
            <p:spPr bwMode="auto">
              <a:xfrm>
                <a:off x="4376" y="1752"/>
                <a:ext cx="203" cy="168"/>
              </a:xfrm>
              <a:custGeom>
                <a:avLst/>
                <a:gdLst>
                  <a:gd name="T0" fmla="*/ 85 w 364"/>
                  <a:gd name="T1" fmla="*/ 167 h 282"/>
                  <a:gd name="T2" fmla="*/ 4 w 364"/>
                  <a:gd name="T3" fmla="*/ 167 h 282"/>
                  <a:gd name="T4" fmla="*/ 4 w 364"/>
                  <a:gd name="T5" fmla="*/ 167 h 282"/>
                  <a:gd name="T6" fmla="*/ 3 w 364"/>
                  <a:gd name="T7" fmla="*/ 167 h 282"/>
                  <a:gd name="T8" fmla="*/ 3 w 364"/>
                  <a:gd name="T9" fmla="*/ 167 h 282"/>
                  <a:gd name="T10" fmla="*/ 2 w 364"/>
                  <a:gd name="T11" fmla="*/ 167 h 282"/>
                  <a:gd name="T12" fmla="*/ 1 w 364"/>
                  <a:gd name="T13" fmla="*/ 167 h 282"/>
                  <a:gd name="T14" fmla="*/ 1 w 364"/>
                  <a:gd name="T15" fmla="*/ 166 h 282"/>
                  <a:gd name="T16" fmla="*/ 1 w 364"/>
                  <a:gd name="T17" fmla="*/ 166 h 282"/>
                  <a:gd name="T18" fmla="*/ 1 w 364"/>
                  <a:gd name="T19" fmla="*/ 165 h 282"/>
                  <a:gd name="T20" fmla="*/ 0 w 364"/>
                  <a:gd name="T21" fmla="*/ 165 h 282"/>
                  <a:gd name="T22" fmla="*/ 0 w 364"/>
                  <a:gd name="T23" fmla="*/ 164 h 282"/>
                  <a:gd name="T24" fmla="*/ 0 w 364"/>
                  <a:gd name="T25" fmla="*/ 164 h 282"/>
                  <a:gd name="T26" fmla="*/ 0 w 364"/>
                  <a:gd name="T27" fmla="*/ 163 h 282"/>
                  <a:gd name="T28" fmla="*/ 0 w 364"/>
                  <a:gd name="T29" fmla="*/ 163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8 w 364"/>
                  <a:gd name="T51" fmla="*/ 0 h 282"/>
                  <a:gd name="T52" fmla="*/ 199 w 364"/>
                  <a:gd name="T53" fmla="*/ 0 h 282"/>
                  <a:gd name="T54" fmla="*/ 199 w 364"/>
                  <a:gd name="T55" fmla="*/ 0 h 282"/>
                  <a:gd name="T56" fmla="*/ 200 w 364"/>
                  <a:gd name="T57" fmla="*/ 0 h 282"/>
                  <a:gd name="T58" fmla="*/ 200 w 364"/>
                  <a:gd name="T59" fmla="*/ 0 h 282"/>
                  <a:gd name="T60" fmla="*/ 200 w 364"/>
                  <a:gd name="T61" fmla="*/ 1 h 282"/>
                  <a:gd name="T62" fmla="*/ 201 w 364"/>
                  <a:gd name="T63" fmla="*/ 1 h 282"/>
                  <a:gd name="T64" fmla="*/ 202 w 364"/>
                  <a:gd name="T65" fmla="*/ 1 h 282"/>
                  <a:gd name="T66" fmla="*/ 202 w 364"/>
                  <a:gd name="T67" fmla="*/ 2 h 282"/>
                  <a:gd name="T68" fmla="*/ 202 w 364"/>
                  <a:gd name="T69" fmla="*/ 3 h 282"/>
                  <a:gd name="T70" fmla="*/ 202 w 364"/>
                  <a:gd name="T71" fmla="*/ 4 h 282"/>
                  <a:gd name="T72" fmla="*/ 202 w 364"/>
                  <a:gd name="T73" fmla="*/ 4 h 282"/>
                  <a:gd name="T74" fmla="*/ 202 w 364"/>
                  <a:gd name="T75" fmla="*/ 163 h 282"/>
                  <a:gd name="T76" fmla="*/ 202 w 364"/>
                  <a:gd name="T77" fmla="*/ 163 h 282"/>
                  <a:gd name="T78" fmla="*/ 202 w 364"/>
                  <a:gd name="T79" fmla="*/ 164 h 282"/>
                  <a:gd name="T80" fmla="*/ 202 w 364"/>
                  <a:gd name="T81" fmla="*/ 164 h 282"/>
                  <a:gd name="T82" fmla="*/ 202 w 364"/>
                  <a:gd name="T83" fmla="*/ 165 h 282"/>
                  <a:gd name="T84" fmla="*/ 201 w 364"/>
                  <a:gd name="T85" fmla="*/ 165 h 282"/>
                  <a:gd name="T86" fmla="*/ 201 w 364"/>
                  <a:gd name="T87" fmla="*/ 166 h 282"/>
                  <a:gd name="T88" fmla="*/ 200 w 364"/>
                  <a:gd name="T89" fmla="*/ 166 h 282"/>
                  <a:gd name="T90" fmla="*/ 200 w 364"/>
                  <a:gd name="T91" fmla="*/ 167 h 282"/>
                  <a:gd name="T92" fmla="*/ 200 w 364"/>
                  <a:gd name="T93" fmla="*/ 167 h 282"/>
                  <a:gd name="T94" fmla="*/ 199 w 364"/>
                  <a:gd name="T95" fmla="*/ 167 h 282"/>
                  <a:gd name="T96" fmla="*/ 199 w 364"/>
                  <a:gd name="T97" fmla="*/ 167 h 282"/>
                  <a:gd name="T98" fmla="*/ 198 w 364"/>
                  <a:gd name="T99" fmla="*/ 167 h 282"/>
                  <a:gd name="T100" fmla="*/ 85 w 364"/>
                  <a:gd name="T101" fmla="*/ 16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25" name="Freeform 1369">
                <a:extLst>
                  <a:ext uri="{FF2B5EF4-FFF2-40B4-BE49-F238E27FC236}">
                    <a16:creationId xmlns:a16="http://schemas.microsoft.com/office/drawing/2014/main" id="{207E6A61-BB0E-4C5F-A588-B57404BA1D7F}"/>
                  </a:ext>
                </a:extLst>
              </p:cNvPr>
              <p:cNvSpPr>
                <a:spLocks/>
              </p:cNvSpPr>
              <p:nvPr/>
            </p:nvSpPr>
            <p:spPr bwMode="auto">
              <a:xfrm>
                <a:off x="4376" y="1752"/>
                <a:ext cx="203" cy="168"/>
              </a:xfrm>
              <a:custGeom>
                <a:avLst/>
                <a:gdLst>
                  <a:gd name="T0" fmla="*/ 13 w 364"/>
                  <a:gd name="T1" fmla="*/ 163 h 282"/>
                  <a:gd name="T2" fmla="*/ 6 w 364"/>
                  <a:gd name="T3" fmla="*/ 163 h 282"/>
                  <a:gd name="T4" fmla="*/ 6 w 364"/>
                  <a:gd name="T5" fmla="*/ 163 h 282"/>
                  <a:gd name="T6" fmla="*/ 4 w 364"/>
                  <a:gd name="T7" fmla="*/ 163 h 282"/>
                  <a:gd name="T8" fmla="*/ 4 w 364"/>
                  <a:gd name="T9" fmla="*/ 163 h 282"/>
                  <a:gd name="T10" fmla="*/ 4 w 364"/>
                  <a:gd name="T11" fmla="*/ 161 h 282"/>
                  <a:gd name="T12" fmla="*/ 4 w 364"/>
                  <a:gd name="T13" fmla="*/ 161 h 282"/>
                  <a:gd name="T14" fmla="*/ 3 w 364"/>
                  <a:gd name="T15" fmla="*/ 161 h 282"/>
                  <a:gd name="T16" fmla="*/ 3 w 364"/>
                  <a:gd name="T17" fmla="*/ 160 h 282"/>
                  <a:gd name="T18" fmla="*/ 3 w 364"/>
                  <a:gd name="T19" fmla="*/ 160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7 w 364"/>
                  <a:gd name="T39" fmla="*/ 4 h 282"/>
                  <a:gd name="T40" fmla="*/ 198 w 364"/>
                  <a:gd name="T41" fmla="*/ 4 h 282"/>
                  <a:gd name="T42" fmla="*/ 199 w 364"/>
                  <a:gd name="T43" fmla="*/ 4 h 282"/>
                  <a:gd name="T44" fmla="*/ 199 w 364"/>
                  <a:gd name="T45" fmla="*/ 5 h 282"/>
                  <a:gd name="T46" fmla="*/ 199 w 364"/>
                  <a:gd name="T47" fmla="*/ 5 h 282"/>
                  <a:gd name="T48" fmla="*/ 202 w 364"/>
                  <a:gd name="T49" fmla="*/ 1 h 282"/>
                  <a:gd name="T50" fmla="*/ 202 w 364"/>
                  <a:gd name="T51" fmla="*/ 1 h 282"/>
                  <a:gd name="T52" fmla="*/ 202 w 364"/>
                  <a:gd name="T53" fmla="*/ 0 h 282"/>
                  <a:gd name="T54" fmla="*/ 201 w 364"/>
                  <a:gd name="T55" fmla="*/ 0 h 282"/>
                  <a:gd name="T56" fmla="*/ 200 w 364"/>
                  <a:gd name="T57" fmla="*/ 0 h 282"/>
                  <a:gd name="T58" fmla="*/ 200 w 364"/>
                  <a:gd name="T59" fmla="*/ 0 h 282"/>
                  <a:gd name="T60" fmla="*/ 199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3 h 282"/>
                  <a:gd name="T84" fmla="*/ 0 w 364"/>
                  <a:gd name="T85" fmla="*/ 163 h 282"/>
                  <a:gd name="T86" fmla="*/ 0 w 364"/>
                  <a:gd name="T87" fmla="*/ 164 h 282"/>
                  <a:gd name="T88" fmla="*/ 0 w 364"/>
                  <a:gd name="T89" fmla="*/ 164 h 282"/>
                  <a:gd name="T90" fmla="*/ 0 w 364"/>
                  <a:gd name="T91" fmla="*/ 165 h 282"/>
                  <a:gd name="T92" fmla="*/ 1 w 364"/>
                  <a:gd name="T93" fmla="*/ 165 h 282"/>
                  <a:gd name="T94" fmla="*/ 1 w 364"/>
                  <a:gd name="T95" fmla="*/ 166 h 282"/>
                  <a:gd name="T96" fmla="*/ 1 w 364"/>
                  <a:gd name="T97" fmla="*/ 166 h 282"/>
                  <a:gd name="T98" fmla="*/ 1 w 364"/>
                  <a:gd name="T99" fmla="*/ 167 h 282"/>
                  <a:gd name="T100" fmla="*/ 2 w 364"/>
                  <a:gd name="T101" fmla="*/ 167 h 282"/>
                  <a:gd name="T102" fmla="*/ 3 w 364"/>
                  <a:gd name="T103" fmla="*/ 167 h 282"/>
                  <a:gd name="T104" fmla="*/ 3 w 364"/>
                  <a:gd name="T105" fmla="*/ 167 h 282"/>
                  <a:gd name="T106" fmla="*/ 4 w 364"/>
                  <a:gd name="T107" fmla="*/ 167 h 282"/>
                  <a:gd name="T108" fmla="*/ 4 w 364"/>
                  <a:gd name="T109" fmla="*/ 167 h 282"/>
                  <a:gd name="T110" fmla="*/ 9 w 364"/>
                  <a:gd name="T111" fmla="*/ 167 h 282"/>
                  <a:gd name="T112" fmla="*/ 13 w 364"/>
                  <a:gd name="T113" fmla="*/ 16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5523" name="Group 1370">
              <a:extLst>
                <a:ext uri="{FF2B5EF4-FFF2-40B4-BE49-F238E27FC236}">
                  <a16:creationId xmlns:a16="http://schemas.microsoft.com/office/drawing/2014/main" id="{5A1E418B-F67D-47DB-8BFD-B2A6C04233F6}"/>
                </a:ext>
              </a:extLst>
            </p:cNvPr>
            <p:cNvGrpSpPr>
              <a:grpSpLocks/>
            </p:cNvGrpSpPr>
            <p:nvPr/>
          </p:nvGrpSpPr>
          <p:grpSpPr bwMode="auto">
            <a:xfrm>
              <a:off x="1152" y="1709"/>
              <a:ext cx="214" cy="259"/>
              <a:chOff x="2832" y="1655"/>
              <a:chExt cx="367" cy="434"/>
            </a:xfrm>
          </p:grpSpPr>
          <p:sp>
            <p:nvSpPr>
              <p:cNvPr id="72027" name="Freeform 1371">
                <a:extLst>
                  <a:ext uri="{FF2B5EF4-FFF2-40B4-BE49-F238E27FC236}">
                    <a16:creationId xmlns:a16="http://schemas.microsoft.com/office/drawing/2014/main" id="{2F43A9F8-409C-4147-99C6-27C2D6014A6C}"/>
                  </a:ext>
                </a:extLst>
              </p:cNvPr>
              <p:cNvSpPr>
                <a:spLocks/>
              </p:cNvSpPr>
              <p:nvPr/>
            </p:nvSpPr>
            <p:spPr bwMode="auto">
              <a:xfrm>
                <a:off x="2834" y="1906"/>
                <a:ext cx="302" cy="49"/>
              </a:xfrm>
              <a:custGeom>
                <a:avLst/>
                <a:gdLst>
                  <a:gd name="T0" fmla="*/ 261 w 566"/>
                  <a:gd name="T1" fmla="*/ 0 h 73"/>
                  <a:gd name="T2" fmla="*/ 301 w 566"/>
                  <a:gd name="T3" fmla="*/ 48 h 73"/>
                  <a:gd name="T4" fmla="*/ 0 w 566"/>
                  <a:gd name="T5" fmla="*/ 48 h 73"/>
                  <a:gd name="T6" fmla="*/ 40 w 566"/>
                  <a:gd name="T7" fmla="*/ 0 h 73"/>
                  <a:gd name="T8" fmla="*/ 261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28" name="Freeform 1372">
                <a:extLst>
                  <a:ext uri="{FF2B5EF4-FFF2-40B4-BE49-F238E27FC236}">
                    <a16:creationId xmlns:a16="http://schemas.microsoft.com/office/drawing/2014/main" id="{B546E86F-DBD9-4CA1-80F3-4DD663F8F3B6}"/>
                  </a:ext>
                </a:extLst>
              </p:cNvPr>
              <p:cNvSpPr>
                <a:spLocks/>
              </p:cNvSpPr>
              <p:nvPr/>
            </p:nvSpPr>
            <p:spPr bwMode="auto">
              <a:xfrm>
                <a:off x="2911" y="1896"/>
                <a:ext cx="146" cy="34"/>
              </a:xfrm>
              <a:custGeom>
                <a:avLst/>
                <a:gdLst>
                  <a:gd name="T0" fmla="*/ 145 w 269"/>
                  <a:gd name="T1" fmla="*/ 15 h 50"/>
                  <a:gd name="T2" fmla="*/ 143 w 269"/>
                  <a:gd name="T3" fmla="*/ 12 h 50"/>
                  <a:gd name="T4" fmla="*/ 139 w 269"/>
                  <a:gd name="T5" fmla="*/ 10 h 50"/>
                  <a:gd name="T6" fmla="*/ 132 w 269"/>
                  <a:gd name="T7" fmla="*/ 7 h 50"/>
                  <a:gd name="T8" fmla="*/ 124 w 269"/>
                  <a:gd name="T9" fmla="*/ 5 h 50"/>
                  <a:gd name="T10" fmla="*/ 115 w 269"/>
                  <a:gd name="T11" fmla="*/ 3 h 50"/>
                  <a:gd name="T12" fmla="*/ 104 w 269"/>
                  <a:gd name="T13" fmla="*/ 1 h 50"/>
                  <a:gd name="T14" fmla="*/ 92 w 269"/>
                  <a:gd name="T15" fmla="*/ 1 h 50"/>
                  <a:gd name="T16" fmla="*/ 79 w 269"/>
                  <a:gd name="T17" fmla="*/ 0 h 50"/>
                  <a:gd name="T18" fmla="*/ 66 w 269"/>
                  <a:gd name="T19" fmla="*/ 0 h 50"/>
                  <a:gd name="T20" fmla="*/ 54 w 269"/>
                  <a:gd name="T21" fmla="*/ 1 h 50"/>
                  <a:gd name="T22" fmla="*/ 42 w 269"/>
                  <a:gd name="T23" fmla="*/ 1 h 50"/>
                  <a:gd name="T24" fmla="*/ 31 w 269"/>
                  <a:gd name="T25" fmla="*/ 3 h 50"/>
                  <a:gd name="T26" fmla="*/ 21 w 269"/>
                  <a:gd name="T27" fmla="*/ 5 h 50"/>
                  <a:gd name="T28" fmla="*/ 13 w 269"/>
                  <a:gd name="T29" fmla="*/ 7 h 50"/>
                  <a:gd name="T30" fmla="*/ 7 w 269"/>
                  <a:gd name="T31" fmla="*/ 10 h 50"/>
                  <a:gd name="T32" fmla="*/ 3 w 269"/>
                  <a:gd name="T33" fmla="*/ 12 h 50"/>
                  <a:gd name="T34" fmla="*/ 1 w 269"/>
                  <a:gd name="T35" fmla="*/ 15 h 50"/>
                  <a:gd name="T36" fmla="*/ 1 w 269"/>
                  <a:gd name="T37" fmla="*/ 18 h 50"/>
                  <a:gd name="T38" fmla="*/ 3 w 269"/>
                  <a:gd name="T39" fmla="*/ 21 h 50"/>
                  <a:gd name="T40" fmla="*/ 7 w 269"/>
                  <a:gd name="T41" fmla="*/ 24 h 50"/>
                  <a:gd name="T42" fmla="*/ 13 w 269"/>
                  <a:gd name="T43" fmla="*/ 26 h 50"/>
                  <a:gd name="T44" fmla="*/ 21 w 269"/>
                  <a:gd name="T45" fmla="*/ 29 h 50"/>
                  <a:gd name="T46" fmla="*/ 31 w 269"/>
                  <a:gd name="T47" fmla="*/ 30 h 50"/>
                  <a:gd name="T48" fmla="*/ 42 w 269"/>
                  <a:gd name="T49" fmla="*/ 32 h 50"/>
                  <a:gd name="T50" fmla="*/ 54 w 269"/>
                  <a:gd name="T51" fmla="*/ 33 h 50"/>
                  <a:gd name="T52" fmla="*/ 66 w 269"/>
                  <a:gd name="T53" fmla="*/ 33 h 50"/>
                  <a:gd name="T54" fmla="*/ 79 w 269"/>
                  <a:gd name="T55" fmla="*/ 33 h 50"/>
                  <a:gd name="T56" fmla="*/ 92 w 269"/>
                  <a:gd name="T57" fmla="*/ 33 h 50"/>
                  <a:gd name="T58" fmla="*/ 104 w 269"/>
                  <a:gd name="T59" fmla="*/ 32 h 50"/>
                  <a:gd name="T60" fmla="*/ 115 w 269"/>
                  <a:gd name="T61" fmla="*/ 30 h 50"/>
                  <a:gd name="T62" fmla="*/ 124 w 269"/>
                  <a:gd name="T63" fmla="*/ 29 h 50"/>
                  <a:gd name="T64" fmla="*/ 132 w 269"/>
                  <a:gd name="T65" fmla="*/ 26 h 50"/>
                  <a:gd name="T66" fmla="*/ 139 w 269"/>
                  <a:gd name="T67" fmla="*/ 24 h 50"/>
                  <a:gd name="T68" fmla="*/ 143 w 269"/>
                  <a:gd name="T69" fmla="*/ 21 h 50"/>
                  <a:gd name="T70" fmla="*/ 145 w 269"/>
                  <a:gd name="T71" fmla="*/ 18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29" name="Freeform 1373">
                <a:extLst>
                  <a:ext uri="{FF2B5EF4-FFF2-40B4-BE49-F238E27FC236}">
                    <a16:creationId xmlns:a16="http://schemas.microsoft.com/office/drawing/2014/main" id="{C7C3FAD6-4942-4FBF-8732-BDCEF82EDC88}"/>
                  </a:ext>
                </a:extLst>
              </p:cNvPr>
              <p:cNvSpPr>
                <a:spLocks/>
              </p:cNvSpPr>
              <p:nvPr/>
            </p:nvSpPr>
            <p:spPr bwMode="auto">
              <a:xfrm>
                <a:off x="2911" y="1913"/>
                <a:ext cx="146" cy="25"/>
              </a:xfrm>
              <a:custGeom>
                <a:avLst/>
                <a:gdLst>
                  <a:gd name="T0" fmla="*/ 145 w 269"/>
                  <a:gd name="T1" fmla="*/ 9 h 37"/>
                  <a:gd name="T2" fmla="*/ 143 w 269"/>
                  <a:gd name="T3" fmla="*/ 12 h 37"/>
                  <a:gd name="T4" fmla="*/ 139 w 269"/>
                  <a:gd name="T5" fmla="*/ 15 h 37"/>
                  <a:gd name="T6" fmla="*/ 132 w 269"/>
                  <a:gd name="T7" fmla="*/ 18 h 37"/>
                  <a:gd name="T8" fmla="*/ 124 w 269"/>
                  <a:gd name="T9" fmla="*/ 20 h 37"/>
                  <a:gd name="T10" fmla="*/ 115 w 269"/>
                  <a:gd name="T11" fmla="*/ 22 h 37"/>
                  <a:gd name="T12" fmla="*/ 104 w 269"/>
                  <a:gd name="T13" fmla="*/ 23 h 37"/>
                  <a:gd name="T14" fmla="*/ 92 w 269"/>
                  <a:gd name="T15" fmla="*/ 24 h 37"/>
                  <a:gd name="T16" fmla="*/ 79 w 269"/>
                  <a:gd name="T17" fmla="*/ 24 h 37"/>
                  <a:gd name="T18" fmla="*/ 66 w 269"/>
                  <a:gd name="T19" fmla="*/ 24 h 37"/>
                  <a:gd name="T20" fmla="*/ 54 w 269"/>
                  <a:gd name="T21" fmla="*/ 24 h 37"/>
                  <a:gd name="T22" fmla="*/ 42 w 269"/>
                  <a:gd name="T23" fmla="*/ 23 h 37"/>
                  <a:gd name="T24" fmla="*/ 31 w 269"/>
                  <a:gd name="T25" fmla="*/ 22 h 37"/>
                  <a:gd name="T26" fmla="*/ 21 w 269"/>
                  <a:gd name="T27" fmla="*/ 20 h 37"/>
                  <a:gd name="T28" fmla="*/ 13 w 269"/>
                  <a:gd name="T29" fmla="*/ 18 h 37"/>
                  <a:gd name="T30" fmla="*/ 7 w 269"/>
                  <a:gd name="T31" fmla="*/ 15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7 w 269"/>
                  <a:gd name="T45" fmla="*/ 11 h 37"/>
                  <a:gd name="T46" fmla="*/ 26 w 269"/>
                  <a:gd name="T47" fmla="*/ 13 h 37"/>
                  <a:gd name="T48" fmla="*/ 36 w 269"/>
                  <a:gd name="T49" fmla="*/ 14 h 37"/>
                  <a:gd name="T50" fmla="*/ 48 w 269"/>
                  <a:gd name="T51" fmla="*/ 16 h 37"/>
                  <a:gd name="T52" fmla="*/ 60 w 269"/>
                  <a:gd name="T53" fmla="*/ 16 h 37"/>
                  <a:gd name="T54" fmla="*/ 73 w 269"/>
                  <a:gd name="T55" fmla="*/ 16 h 37"/>
                  <a:gd name="T56" fmla="*/ 85 w 269"/>
                  <a:gd name="T57" fmla="*/ 16 h 37"/>
                  <a:gd name="T58" fmla="*/ 98 w 269"/>
                  <a:gd name="T59" fmla="*/ 16 h 37"/>
                  <a:gd name="T60" fmla="*/ 109 w 269"/>
                  <a:gd name="T61" fmla="*/ 14 h 37"/>
                  <a:gd name="T62" fmla="*/ 119 w 269"/>
                  <a:gd name="T63" fmla="*/ 13 h 37"/>
                  <a:gd name="T64" fmla="*/ 129 w 269"/>
                  <a:gd name="T65" fmla="*/ 11 h 37"/>
                  <a:gd name="T66" fmla="*/ 136 w 269"/>
                  <a:gd name="T67" fmla="*/ 8 h 37"/>
                  <a:gd name="T68" fmla="*/ 141 w 269"/>
                  <a:gd name="T69" fmla="*/ 6 h 37"/>
                  <a:gd name="T70" fmla="*/ 144 w 269"/>
                  <a:gd name="T71" fmla="*/ 3 h 37"/>
                  <a:gd name="T72" fmla="*/ 14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0" name="Freeform 1374">
                <a:extLst>
                  <a:ext uri="{FF2B5EF4-FFF2-40B4-BE49-F238E27FC236}">
                    <a16:creationId xmlns:a16="http://schemas.microsoft.com/office/drawing/2014/main" id="{4F20284E-BAE6-416A-B20C-44587EBF5BD7}"/>
                  </a:ext>
                </a:extLst>
              </p:cNvPr>
              <p:cNvSpPr>
                <a:spLocks/>
              </p:cNvSpPr>
              <p:nvPr/>
            </p:nvSpPr>
            <p:spPr bwMode="auto">
              <a:xfrm>
                <a:off x="2832" y="1953"/>
                <a:ext cx="304" cy="112"/>
              </a:xfrm>
              <a:custGeom>
                <a:avLst/>
                <a:gdLst>
                  <a:gd name="T0" fmla="*/ 0 w 568"/>
                  <a:gd name="T1" fmla="*/ 111 h 168"/>
                  <a:gd name="T2" fmla="*/ 303 w 568"/>
                  <a:gd name="T3" fmla="*/ 111 h 168"/>
                  <a:gd name="T4" fmla="*/ 303 w 568"/>
                  <a:gd name="T5" fmla="*/ 0 h 168"/>
                  <a:gd name="T6" fmla="*/ 0 w 568"/>
                  <a:gd name="T7" fmla="*/ 0 h 168"/>
                  <a:gd name="T8" fmla="*/ 0 w 568"/>
                  <a:gd name="T9" fmla="*/ 111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1" name="Freeform 1375">
                <a:extLst>
                  <a:ext uri="{FF2B5EF4-FFF2-40B4-BE49-F238E27FC236}">
                    <a16:creationId xmlns:a16="http://schemas.microsoft.com/office/drawing/2014/main" id="{37DC6E9C-E66A-4E7F-A68B-A9C573B785EB}"/>
                  </a:ext>
                </a:extLst>
              </p:cNvPr>
              <p:cNvSpPr>
                <a:spLocks/>
              </p:cNvSpPr>
              <p:nvPr/>
            </p:nvSpPr>
            <p:spPr bwMode="auto">
              <a:xfrm>
                <a:off x="2880" y="1900"/>
                <a:ext cx="199" cy="18"/>
              </a:xfrm>
              <a:custGeom>
                <a:avLst/>
                <a:gdLst>
                  <a:gd name="T0" fmla="*/ 0 w 373"/>
                  <a:gd name="T1" fmla="*/ 17 h 29"/>
                  <a:gd name="T2" fmla="*/ 0 w 373"/>
                  <a:gd name="T3" fmla="*/ 0 h 29"/>
                  <a:gd name="T4" fmla="*/ 198 w 373"/>
                  <a:gd name="T5" fmla="*/ 0 h 29"/>
                  <a:gd name="T6" fmla="*/ 198 w 373"/>
                  <a:gd name="T7" fmla="*/ 17 h 29"/>
                  <a:gd name="T8" fmla="*/ 0 w 373"/>
                  <a:gd name="T9" fmla="*/ 17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2" name="Freeform 1376">
                <a:extLst>
                  <a:ext uri="{FF2B5EF4-FFF2-40B4-BE49-F238E27FC236}">
                    <a16:creationId xmlns:a16="http://schemas.microsoft.com/office/drawing/2014/main" id="{09AB8E7B-9153-4541-9AB0-41D5ED7D5DDD}"/>
                  </a:ext>
                </a:extLst>
              </p:cNvPr>
              <p:cNvSpPr>
                <a:spLocks/>
              </p:cNvSpPr>
              <p:nvPr/>
            </p:nvSpPr>
            <p:spPr bwMode="auto">
              <a:xfrm>
                <a:off x="2832" y="1952"/>
                <a:ext cx="304" cy="40"/>
              </a:xfrm>
              <a:custGeom>
                <a:avLst/>
                <a:gdLst>
                  <a:gd name="T0" fmla="*/ 112 w 568"/>
                  <a:gd name="T1" fmla="*/ 0 h 59"/>
                  <a:gd name="T2" fmla="*/ 0 w 568"/>
                  <a:gd name="T3" fmla="*/ 0 h 59"/>
                  <a:gd name="T4" fmla="*/ 0 w 568"/>
                  <a:gd name="T5" fmla="*/ 39 h 59"/>
                  <a:gd name="T6" fmla="*/ 303 w 568"/>
                  <a:gd name="T7" fmla="*/ 39 h 59"/>
                  <a:gd name="T8" fmla="*/ 303 w 568"/>
                  <a:gd name="T9" fmla="*/ 1 h 59"/>
                  <a:gd name="T10" fmla="*/ 190 w 568"/>
                  <a:gd name="T11" fmla="*/ 1 h 59"/>
                  <a:gd name="T12" fmla="*/ 112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3" name="Freeform 1377">
                <a:extLst>
                  <a:ext uri="{FF2B5EF4-FFF2-40B4-BE49-F238E27FC236}">
                    <a16:creationId xmlns:a16="http://schemas.microsoft.com/office/drawing/2014/main" id="{6D689105-44E8-437C-9558-F4A412EC8A89}"/>
                  </a:ext>
                </a:extLst>
              </p:cNvPr>
              <p:cNvSpPr>
                <a:spLocks/>
              </p:cNvSpPr>
              <p:nvPr/>
            </p:nvSpPr>
            <p:spPr bwMode="auto">
              <a:xfrm>
                <a:off x="2911" y="1967"/>
                <a:ext cx="26"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7 w 47"/>
                  <a:gd name="T37" fmla="*/ 0 h 30"/>
                  <a:gd name="T38" fmla="*/ 19 w 47"/>
                  <a:gd name="T39" fmla="*/ 0 h 30"/>
                  <a:gd name="T40" fmla="*/ 20 w 47"/>
                  <a:gd name="T41" fmla="*/ 1 h 30"/>
                  <a:gd name="T42" fmla="*/ 21 w 47"/>
                  <a:gd name="T43" fmla="*/ 1 h 30"/>
                  <a:gd name="T44" fmla="*/ 23 w 47"/>
                  <a:gd name="T45" fmla="*/ 2 h 30"/>
                  <a:gd name="T46" fmla="*/ 23 w 47"/>
                  <a:gd name="T47" fmla="*/ 3 h 30"/>
                  <a:gd name="T48" fmla="*/ 24 w 47"/>
                  <a:gd name="T49" fmla="*/ 4 h 30"/>
                  <a:gd name="T50" fmla="*/ 25 w 47"/>
                  <a:gd name="T51" fmla="*/ 6 h 30"/>
                  <a:gd name="T52" fmla="*/ 25 w 47"/>
                  <a:gd name="T53" fmla="*/ 7 h 30"/>
                  <a:gd name="T54" fmla="*/ 25 w 47"/>
                  <a:gd name="T55" fmla="*/ 8 h 30"/>
                  <a:gd name="T56" fmla="*/ 25 w 47"/>
                  <a:gd name="T57" fmla="*/ 10 h 30"/>
                  <a:gd name="T58" fmla="*/ 25 w 47"/>
                  <a:gd name="T59" fmla="*/ 12 h 30"/>
                  <a:gd name="T60" fmla="*/ 24 w 47"/>
                  <a:gd name="T61" fmla="*/ 13 h 30"/>
                  <a:gd name="T62" fmla="*/ 23 w 47"/>
                  <a:gd name="T63" fmla="*/ 14 h 30"/>
                  <a:gd name="T64" fmla="*/ 23 w 47"/>
                  <a:gd name="T65" fmla="*/ 16 h 30"/>
                  <a:gd name="T66" fmla="*/ 21 w 47"/>
                  <a:gd name="T67" fmla="*/ 16 h 30"/>
                  <a:gd name="T68" fmla="*/ 20 w 47"/>
                  <a:gd name="T69" fmla="*/ 17 h 30"/>
                  <a:gd name="T70" fmla="*/ 19 w 47"/>
                  <a:gd name="T71" fmla="*/ 17 h 30"/>
                  <a:gd name="T72" fmla="*/ 17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4" name="Freeform 1378">
                <a:extLst>
                  <a:ext uri="{FF2B5EF4-FFF2-40B4-BE49-F238E27FC236}">
                    <a16:creationId xmlns:a16="http://schemas.microsoft.com/office/drawing/2014/main" id="{6FDC4551-34EA-478E-96ED-CB9C61260382}"/>
                  </a:ext>
                </a:extLst>
              </p:cNvPr>
              <p:cNvSpPr>
                <a:spLocks/>
              </p:cNvSpPr>
              <p:nvPr/>
            </p:nvSpPr>
            <p:spPr bwMode="auto">
              <a:xfrm>
                <a:off x="2854" y="2020"/>
                <a:ext cx="345" cy="59"/>
              </a:xfrm>
              <a:custGeom>
                <a:avLst/>
                <a:gdLst>
                  <a:gd name="T0" fmla="*/ 0 w 646"/>
                  <a:gd name="T1" fmla="*/ 58 h 87"/>
                  <a:gd name="T2" fmla="*/ 344 w 646"/>
                  <a:gd name="T3" fmla="*/ 58 h 87"/>
                  <a:gd name="T4" fmla="*/ 326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5" name="Freeform 1379">
                <a:extLst>
                  <a:ext uri="{FF2B5EF4-FFF2-40B4-BE49-F238E27FC236}">
                    <a16:creationId xmlns:a16="http://schemas.microsoft.com/office/drawing/2014/main" id="{57DE41A6-9A6B-4E41-ABB0-A8A42422EFB1}"/>
                  </a:ext>
                </a:extLst>
              </p:cNvPr>
              <p:cNvSpPr>
                <a:spLocks/>
              </p:cNvSpPr>
              <p:nvPr/>
            </p:nvSpPr>
            <p:spPr bwMode="auto">
              <a:xfrm>
                <a:off x="2854" y="2077"/>
                <a:ext cx="345" cy="12"/>
              </a:xfrm>
              <a:custGeom>
                <a:avLst/>
                <a:gdLst>
                  <a:gd name="T0" fmla="*/ 0 w 646"/>
                  <a:gd name="T1" fmla="*/ 11 h 17"/>
                  <a:gd name="T2" fmla="*/ 0 w 646"/>
                  <a:gd name="T3" fmla="*/ 0 h 17"/>
                  <a:gd name="T4" fmla="*/ 344 w 646"/>
                  <a:gd name="T5" fmla="*/ 0 h 17"/>
                  <a:gd name="T6" fmla="*/ 344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6" name="Freeform 1380">
                <a:extLst>
                  <a:ext uri="{FF2B5EF4-FFF2-40B4-BE49-F238E27FC236}">
                    <a16:creationId xmlns:a16="http://schemas.microsoft.com/office/drawing/2014/main" id="{74DA7C43-D43E-4B2A-A6E9-67E9FE8BC1C5}"/>
                  </a:ext>
                </a:extLst>
              </p:cNvPr>
              <p:cNvSpPr>
                <a:spLocks/>
              </p:cNvSpPr>
              <p:nvPr/>
            </p:nvSpPr>
            <p:spPr bwMode="auto">
              <a:xfrm>
                <a:off x="2871" y="2029"/>
                <a:ext cx="309" cy="42"/>
              </a:xfrm>
              <a:custGeom>
                <a:avLst/>
                <a:gdLst>
                  <a:gd name="T0" fmla="*/ 0 w 578"/>
                  <a:gd name="T1" fmla="*/ 41 h 63"/>
                  <a:gd name="T2" fmla="*/ 308 w 578"/>
                  <a:gd name="T3" fmla="*/ 41 h 63"/>
                  <a:gd name="T4" fmla="*/ 298 w 578"/>
                  <a:gd name="T5" fmla="*/ 0 h 63"/>
                  <a:gd name="T6" fmla="*/ 13 w 578"/>
                  <a:gd name="T7" fmla="*/ 0 h 63"/>
                  <a:gd name="T8" fmla="*/ 0 w 578"/>
                  <a:gd name="T9" fmla="*/ 4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7" name="Freeform 1381">
                <a:extLst>
                  <a:ext uri="{FF2B5EF4-FFF2-40B4-BE49-F238E27FC236}">
                    <a16:creationId xmlns:a16="http://schemas.microsoft.com/office/drawing/2014/main" id="{0593A0B9-0644-4FAD-874C-468BFC8CC472}"/>
                  </a:ext>
                </a:extLst>
              </p:cNvPr>
              <p:cNvSpPr>
                <a:spLocks/>
              </p:cNvSpPr>
              <p:nvPr/>
            </p:nvSpPr>
            <p:spPr bwMode="auto">
              <a:xfrm>
                <a:off x="2858" y="1655"/>
                <a:ext cx="249" cy="245"/>
              </a:xfrm>
              <a:custGeom>
                <a:avLst/>
                <a:gdLst>
                  <a:gd name="T0" fmla="*/ 248 w 467"/>
                  <a:gd name="T1" fmla="*/ 240 h 366"/>
                  <a:gd name="T2" fmla="*/ 248 w 467"/>
                  <a:gd name="T3" fmla="*/ 241 h 366"/>
                  <a:gd name="T4" fmla="*/ 248 w 467"/>
                  <a:gd name="T5" fmla="*/ 242 h 366"/>
                  <a:gd name="T6" fmla="*/ 248 w 467"/>
                  <a:gd name="T7" fmla="*/ 242 h 366"/>
                  <a:gd name="T8" fmla="*/ 247 w 467"/>
                  <a:gd name="T9" fmla="*/ 243 h 366"/>
                  <a:gd name="T10" fmla="*/ 247 w 467"/>
                  <a:gd name="T11" fmla="*/ 244 h 366"/>
                  <a:gd name="T12" fmla="*/ 246 w 467"/>
                  <a:gd name="T13" fmla="*/ 244 h 366"/>
                  <a:gd name="T14" fmla="*/ 245 w 467"/>
                  <a:gd name="T15" fmla="*/ 244 h 366"/>
                  <a:gd name="T16" fmla="*/ 245 w 467"/>
                  <a:gd name="T17" fmla="*/ 244 h 366"/>
                  <a:gd name="T18" fmla="*/ 3 w 467"/>
                  <a:gd name="T19" fmla="*/ 244 h 366"/>
                  <a:gd name="T20" fmla="*/ 3 w 467"/>
                  <a:gd name="T21" fmla="*/ 244 h 366"/>
                  <a:gd name="T22" fmla="*/ 2 w 467"/>
                  <a:gd name="T23" fmla="*/ 244 h 366"/>
                  <a:gd name="T24" fmla="*/ 2 w 467"/>
                  <a:gd name="T25" fmla="*/ 244 h 366"/>
                  <a:gd name="T26" fmla="*/ 1 w 467"/>
                  <a:gd name="T27" fmla="*/ 243 h 366"/>
                  <a:gd name="T28" fmla="*/ 1 w 467"/>
                  <a:gd name="T29" fmla="*/ 242 h 366"/>
                  <a:gd name="T30" fmla="*/ 0 w 467"/>
                  <a:gd name="T31" fmla="*/ 241 h 366"/>
                  <a:gd name="T32" fmla="*/ 0 w 467"/>
                  <a:gd name="T33" fmla="*/ 240 h 366"/>
                  <a:gd name="T34" fmla="*/ 0 w 467"/>
                  <a:gd name="T35" fmla="*/ 240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5 w 467"/>
                  <a:gd name="T55" fmla="*/ 0 h 366"/>
                  <a:gd name="T56" fmla="*/ 245 w 467"/>
                  <a:gd name="T57" fmla="*/ 0 h 366"/>
                  <a:gd name="T58" fmla="*/ 246 w 467"/>
                  <a:gd name="T59" fmla="*/ 0 h 366"/>
                  <a:gd name="T60" fmla="*/ 247 w 467"/>
                  <a:gd name="T61" fmla="*/ 1 h 366"/>
                  <a:gd name="T62" fmla="*/ 247 w 467"/>
                  <a:gd name="T63" fmla="*/ 1 h 366"/>
                  <a:gd name="T64" fmla="*/ 247 w 467"/>
                  <a:gd name="T65" fmla="*/ 2 h 366"/>
                  <a:gd name="T66" fmla="*/ 248 w 467"/>
                  <a:gd name="T67" fmla="*/ 3 h 366"/>
                  <a:gd name="T68" fmla="*/ 248 w 467"/>
                  <a:gd name="T69" fmla="*/ 3 h 366"/>
                  <a:gd name="T70" fmla="*/ 248 w 467"/>
                  <a:gd name="T71" fmla="*/ 4 h 366"/>
                  <a:gd name="T72" fmla="*/ 248 w 467"/>
                  <a:gd name="T73" fmla="*/ 240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8" name="Freeform 1382">
                <a:extLst>
                  <a:ext uri="{FF2B5EF4-FFF2-40B4-BE49-F238E27FC236}">
                    <a16:creationId xmlns:a16="http://schemas.microsoft.com/office/drawing/2014/main" id="{23B5C24F-BFCE-476B-9E5B-4949C9B98C92}"/>
                  </a:ext>
                </a:extLst>
              </p:cNvPr>
              <p:cNvSpPr>
                <a:spLocks/>
              </p:cNvSpPr>
              <p:nvPr/>
            </p:nvSpPr>
            <p:spPr bwMode="auto">
              <a:xfrm>
                <a:off x="3041" y="1978"/>
                <a:ext cx="75" cy="0"/>
              </a:xfrm>
              <a:custGeom>
                <a:avLst/>
                <a:gdLst>
                  <a:gd name="T0" fmla="*/ 0 w 142"/>
                  <a:gd name="T1" fmla="*/ 0 h 1"/>
                  <a:gd name="T2" fmla="*/ 74 w 142"/>
                  <a:gd name="T3" fmla="*/ 0 h 1"/>
                  <a:gd name="T4" fmla="*/ 7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39" name="Rectangle 1383">
                <a:extLst>
                  <a:ext uri="{FF2B5EF4-FFF2-40B4-BE49-F238E27FC236}">
                    <a16:creationId xmlns:a16="http://schemas.microsoft.com/office/drawing/2014/main" id="{86287F54-142B-4D45-94DF-AA1C7D50A2B9}"/>
                  </a:ext>
                </a:extLst>
              </p:cNvPr>
              <p:cNvSpPr>
                <a:spLocks noChangeArrowheads="1"/>
              </p:cNvSpPr>
              <p:nvPr/>
            </p:nvSpPr>
            <p:spPr bwMode="auto">
              <a:xfrm>
                <a:off x="2885" y="1689"/>
                <a:ext cx="192" cy="179"/>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2040" name="Freeform 1384">
                <a:extLst>
                  <a:ext uri="{FF2B5EF4-FFF2-40B4-BE49-F238E27FC236}">
                    <a16:creationId xmlns:a16="http://schemas.microsoft.com/office/drawing/2014/main" id="{BD2A66B0-A859-47A4-814C-EF4510C95F89}"/>
                  </a:ext>
                </a:extLst>
              </p:cNvPr>
              <p:cNvSpPr>
                <a:spLocks/>
              </p:cNvSpPr>
              <p:nvPr/>
            </p:nvSpPr>
            <p:spPr bwMode="auto">
              <a:xfrm>
                <a:off x="2894" y="1689"/>
                <a:ext cx="185" cy="183"/>
              </a:xfrm>
              <a:custGeom>
                <a:avLst/>
                <a:gdLst>
                  <a:gd name="T0" fmla="*/ 4 w 346"/>
                  <a:gd name="T1" fmla="*/ 177 h 274"/>
                  <a:gd name="T2" fmla="*/ 178 w 346"/>
                  <a:gd name="T3" fmla="*/ 177 h 274"/>
                  <a:gd name="T4" fmla="*/ 179 w 346"/>
                  <a:gd name="T5" fmla="*/ 177 h 274"/>
                  <a:gd name="T6" fmla="*/ 180 w 346"/>
                  <a:gd name="T7" fmla="*/ 177 h 274"/>
                  <a:gd name="T8" fmla="*/ 180 w 346"/>
                  <a:gd name="T9" fmla="*/ 177 h 274"/>
                  <a:gd name="T10" fmla="*/ 180 w 346"/>
                  <a:gd name="T11" fmla="*/ 176 h 274"/>
                  <a:gd name="T12" fmla="*/ 181 w 346"/>
                  <a:gd name="T13" fmla="*/ 176 h 274"/>
                  <a:gd name="T14" fmla="*/ 181 w 346"/>
                  <a:gd name="T15" fmla="*/ 175 h 274"/>
                  <a:gd name="T16" fmla="*/ 181 w 346"/>
                  <a:gd name="T17" fmla="*/ 174 h 274"/>
                  <a:gd name="T18" fmla="*/ 181 w 346"/>
                  <a:gd name="T19" fmla="*/ 174 h 274"/>
                  <a:gd name="T20" fmla="*/ 181 w 346"/>
                  <a:gd name="T21" fmla="*/ 6 h 274"/>
                  <a:gd name="T22" fmla="*/ 181 w 346"/>
                  <a:gd name="T23" fmla="*/ 5 h 274"/>
                  <a:gd name="T24" fmla="*/ 181 w 346"/>
                  <a:gd name="T25" fmla="*/ 5 h 274"/>
                  <a:gd name="T26" fmla="*/ 180 w 346"/>
                  <a:gd name="T27" fmla="*/ 4 h 274"/>
                  <a:gd name="T28" fmla="*/ 183 w 346"/>
                  <a:gd name="T29" fmla="*/ 0 h 274"/>
                  <a:gd name="T30" fmla="*/ 184 w 346"/>
                  <a:gd name="T31" fmla="*/ 0 h 274"/>
                  <a:gd name="T32" fmla="*/ 184 w 346"/>
                  <a:gd name="T33" fmla="*/ 1 h 274"/>
                  <a:gd name="T34" fmla="*/ 184 w 346"/>
                  <a:gd name="T35" fmla="*/ 1 h 274"/>
                  <a:gd name="T36" fmla="*/ 184 w 346"/>
                  <a:gd name="T37" fmla="*/ 3 h 274"/>
                  <a:gd name="T38" fmla="*/ 184 w 346"/>
                  <a:gd name="T39" fmla="*/ 3 h 274"/>
                  <a:gd name="T40" fmla="*/ 184 w 346"/>
                  <a:gd name="T41" fmla="*/ 177 h 274"/>
                  <a:gd name="T42" fmla="*/ 184 w 346"/>
                  <a:gd name="T43" fmla="*/ 178 h 274"/>
                  <a:gd name="T44" fmla="*/ 184 w 346"/>
                  <a:gd name="T45" fmla="*/ 178 h 274"/>
                  <a:gd name="T46" fmla="*/ 184 w 346"/>
                  <a:gd name="T47" fmla="*/ 179 h 274"/>
                  <a:gd name="T48" fmla="*/ 184 w 346"/>
                  <a:gd name="T49" fmla="*/ 180 h 274"/>
                  <a:gd name="T50" fmla="*/ 183 w 346"/>
                  <a:gd name="T51" fmla="*/ 180 h 274"/>
                  <a:gd name="T52" fmla="*/ 183 w 346"/>
                  <a:gd name="T53" fmla="*/ 181 h 274"/>
                  <a:gd name="T54" fmla="*/ 182 w 346"/>
                  <a:gd name="T55" fmla="*/ 181 h 274"/>
                  <a:gd name="T56" fmla="*/ 182 w 346"/>
                  <a:gd name="T57" fmla="*/ 182 h 274"/>
                  <a:gd name="T58" fmla="*/ 182 w 346"/>
                  <a:gd name="T59" fmla="*/ 182 h 274"/>
                  <a:gd name="T60" fmla="*/ 181 w 346"/>
                  <a:gd name="T61" fmla="*/ 182 h 274"/>
                  <a:gd name="T62" fmla="*/ 181 w 346"/>
                  <a:gd name="T63" fmla="*/ 182 h 274"/>
                  <a:gd name="T64" fmla="*/ 180 w 346"/>
                  <a:gd name="T65" fmla="*/ 182 h 274"/>
                  <a:gd name="T66" fmla="*/ 0 w 346"/>
                  <a:gd name="T67" fmla="*/ 182 h 274"/>
                  <a:gd name="T68" fmla="*/ 4 w 346"/>
                  <a:gd name="T69" fmla="*/ 17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41" name="Freeform 1385">
                <a:extLst>
                  <a:ext uri="{FF2B5EF4-FFF2-40B4-BE49-F238E27FC236}">
                    <a16:creationId xmlns:a16="http://schemas.microsoft.com/office/drawing/2014/main" id="{90CBE3E1-AFE1-4EC6-942A-83F29A03D498}"/>
                  </a:ext>
                </a:extLst>
              </p:cNvPr>
              <p:cNvSpPr>
                <a:spLocks/>
              </p:cNvSpPr>
              <p:nvPr/>
            </p:nvSpPr>
            <p:spPr bwMode="auto">
              <a:xfrm>
                <a:off x="2885" y="1682"/>
                <a:ext cx="194" cy="189"/>
              </a:xfrm>
              <a:custGeom>
                <a:avLst/>
                <a:gdLst>
                  <a:gd name="T0" fmla="*/ 189 w 364"/>
                  <a:gd name="T1" fmla="*/ 0 h 282"/>
                  <a:gd name="T2" fmla="*/ 190 w 364"/>
                  <a:gd name="T3" fmla="*/ 0 h 282"/>
                  <a:gd name="T4" fmla="*/ 190 w 364"/>
                  <a:gd name="T5" fmla="*/ 0 h 282"/>
                  <a:gd name="T6" fmla="*/ 191 w 364"/>
                  <a:gd name="T7" fmla="*/ 0 h 282"/>
                  <a:gd name="T8" fmla="*/ 191 w 364"/>
                  <a:gd name="T9" fmla="*/ 0 h 282"/>
                  <a:gd name="T10" fmla="*/ 191 w 364"/>
                  <a:gd name="T11" fmla="*/ 1 h 282"/>
                  <a:gd name="T12" fmla="*/ 192 w 364"/>
                  <a:gd name="T13" fmla="*/ 1 h 282"/>
                  <a:gd name="T14" fmla="*/ 193 w 364"/>
                  <a:gd name="T15" fmla="*/ 1 h 282"/>
                  <a:gd name="T16" fmla="*/ 193 w 364"/>
                  <a:gd name="T17" fmla="*/ 3 h 282"/>
                  <a:gd name="T18" fmla="*/ 193 w 364"/>
                  <a:gd name="T19" fmla="*/ 3 h 282"/>
                  <a:gd name="T20" fmla="*/ 193 w 364"/>
                  <a:gd name="T21" fmla="*/ 4 h 282"/>
                  <a:gd name="T22" fmla="*/ 193 w 364"/>
                  <a:gd name="T23" fmla="*/ 5 h 282"/>
                  <a:gd name="T24" fmla="*/ 193 w 364"/>
                  <a:gd name="T25" fmla="*/ 183 h 282"/>
                  <a:gd name="T26" fmla="*/ 193 w 364"/>
                  <a:gd name="T27" fmla="*/ 184 h 282"/>
                  <a:gd name="T28" fmla="*/ 193 w 364"/>
                  <a:gd name="T29" fmla="*/ 184 h 282"/>
                  <a:gd name="T30" fmla="*/ 193 w 364"/>
                  <a:gd name="T31" fmla="*/ 185 h 282"/>
                  <a:gd name="T32" fmla="*/ 193 w 364"/>
                  <a:gd name="T33" fmla="*/ 186 h 282"/>
                  <a:gd name="T34" fmla="*/ 192 w 364"/>
                  <a:gd name="T35" fmla="*/ 186 h 282"/>
                  <a:gd name="T36" fmla="*/ 192 w 364"/>
                  <a:gd name="T37" fmla="*/ 187 h 282"/>
                  <a:gd name="T38" fmla="*/ 191 w 364"/>
                  <a:gd name="T39" fmla="*/ 187 h 282"/>
                  <a:gd name="T40" fmla="*/ 191 w 364"/>
                  <a:gd name="T41" fmla="*/ 188 h 282"/>
                  <a:gd name="T42" fmla="*/ 191 w 364"/>
                  <a:gd name="T43" fmla="*/ 188 h 282"/>
                  <a:gd name="T44" fmla="*/ 190 w 364"/>
                  <a:gd name="T45" fmla="*/ 188 h 282"/>
                  <a:gd name="T46" fmla="*/ 190 w 364"/>
                  <a:gd name="T47" fmla="*/ 188 h 282"/>
                  <a:gd name="T48" fmla="*/ 189 w 364"/>
                  <a:gd name="T49" fmla="*/ 188 h 282"/>
                  <a:gd name="T50" fmla="*/ 4 w 364"/>
                  <a:gd name="T51" fmla="*/ 188 h 282"/>
                  <a:gd name="T52" fmla="*/ 4 w 364"/>
                  <a:gd name="T53" fmla="*/ 188 h 282"/>
                  <a:gd name="T54" fmla="*/ 3 w 364"/>
                  <a:gd name="T55" fmla="*/ 188 h 282"/>
                  <a:gd name="T56" fmla="*/ 3 w 364"/>
                  <a:gd name="T57" fmla="*/ 188 h 282"/>
                  <a:gd name="T58" fmla="*/ 2 w 364"/>
                  <a:gd name="T59" fmla="*/ 188 h 282"/>
                  <a:gd name="T60" fmla="*/ 1 w 364"/>
                  <a:gd name="T61" fmla="*/ 188 h 282"/>
                  <a:gd name="T62" fmla="*/ 1 w 364"/>
                  <a:gd name="T63" fmla="*/ 187 h 282"/>
                  <a:gd name="T64" fmla="*/ 1 w 364"/>
                  <a:gd name="T65" fmla="*/ 187 h 282"/>
                  <a:gd name="T66" fmla="*/ 1 w 364"/>
                  <a:gd name="T67" fmla="*/ 186 h 282"/>
                  <a:gd name="T68" fmla="*/ 0 w 364"/>
                  <a:gd name="T69" fmla="*/ 186 h 282"/>
                  <a:gd name="T70" fmla="*/ 0 w 364"/>
                  <a:gd name="T71" fmla="*/ 185 h 282"/>
                  <a:gd name="T72" fmla="*/ 0 w 364"/>
                  <a:gd name="T73" fmla="*/ 184 h 282"/>
                  <a:gd name="T74" fmla="*/ 0 w 364"/>
                  <a:gd name="T75" fmla="*/ 184 h 282"/>
                  <a:gd name="T76" fmla="*/ 0 w 364"/>
                  <a:gd name="T77" fmla="*/ 183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9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42" name="Freeform 1386">
                <a:extLst>
                  <a:ext uri="{FF2B5EF4-FFF2-40B4-BE49-F238E27FC236}">
                    <a16:creationId xmlns:a16="http://schemas.microsoft.com/office/drawing/2014/main" id="{7D51B6C2-993A-4EC4-AC1A-DB5E02937E68}"/>
                  </a:ext>
                </a:extLst>
              </p:cNvPr>
              <p:cNvSpPr>
                <a:spLocks/>
              </p:cNvSpPr>
              <p:nvPr/>
            </p:nvSpPr>
            <p:spPr bwMode="auto">
              <a:xfrm>
                <a:off x="2885" y="1682"/>
                <a:ext cx="194" cy="189"/>
              </a:xfrm>
              <a:custGeom>
                <a:avLst/>
                <a:gdLst>
                  <a:gd name="T0" fmla="*/ 81 w 364"/>
                  <a:gd name="T1" fmla="*/ 188 h 282"/>
                  <a:gd name="T2" fmla="*/ 4 w 364"/>
                  <a:gd name="T3" fmla="*/ 188 h 282"/>
                  <a:gd name="T4" fmla="*/ 4 w 364"/>
                  <a:gd name="T5" fmla="*/ 188 h 282"/>
                  <a:gd name="T6" fmla="*/ 3 w 364"/>
                  <a:gd name="T7" fmla="*/ 188 h 282"/>
                  <a:gd name="T8" fmla="*/ 3 w 364"/>
                  <a:gd name="T9" fmla="*/ 188 h 282"/>
                  <a:gd name="T10" fmla="*/ 2 w 364"/>
                  <a:gd name="T11" fmla="*/ 188 h 282"/>
                  <a:gd name="T12" fmla="*/ 1 w 364"/>
                  <a:gd name="T13" fmla="*/ 188 h 282"/>
                  <a:gd name="T14" fmla="*/ 1 w 364"/>
                  <a:gd name="T15" fmla="*/ 187 h 282"/>
                  <a:gd name="T16" fmla="*/ 1 w 364"/>
                  <a:gd name="T17" fmla="*/ 187 h 282"/>
                  <a:gd name="T18" fmla="*/ 1 w 364"/>
                  <a:gd name="T19" fmla="*/ 186 h 282"/>
                  <a:gd name="T20" fmla="*/ 0 w 364"/>
                  <a:gd name="T21" fmla="*/ 186 h 282"/>
                  <a:gd name="T22" fmla="*/ 0 w 364"/>
                  <a:gd name="T23" fmla="*/ 185 h 282"/>
                  <a:gd name="T24" fmla="*/ 0 w 364"/>
                  <a:gd name="T25" fmla="*/ 184 h 282"/>
                  <a:gd name="T26" fmla="*/ 0 w 364"/>
                  <a:gd name="T27" fmla="*/ 184 h 282"/>
                  <a:gd name="T28" fmla="*/ 0 w 364"/>
                  <a:gd name="T29" fmla="*/ 183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9 w 364"/>
                  <a:gd name="T51" fmla="*/ 0 h 282"/>
                  <a:gd name="T52" fmla="*/ 190 w 364"/>
                  <a:gd name="T53" fmla="*/ 0 h 282"/>
                  <a:gd name="T54" fmla="*/ 190 w 364"/>
                  <a:gd name="T55" fmla="*/ 0 h 282"/>
                  <a:gd name="T56" fmla="*/ 191 w 364"/>
                  <a:gd name="T57" fmla="*/ 0 h 282"/>
                  <a:gd name="T58" fmla="*/ 191 w 364"/>
                  <a:gd name="T59" fmla="*/ 0 h 282"/>
                  <a:gd name="T60" fmla="*/ 191 w 364"/>
                  <a:gd name="T61" fmla="*/ 1 h 282"/>
                  <a:gd name="T62" fmla="*/ 192 w 364"/>
                  <a:gd name="T63" fmla="*/ 1 h 282"/>
                  <a:gd name="T64" fmla="*/ 193 w 364"/>
                  <a:gd name="T65" fmla="*/ 1 h 282"/>
                  <a:gd name="T66" fmla="*/ 193 w 364"/>
                  <a:gd name="T67" fmla="*/ 3 h 282"/>
                  <a:gd name="T68" fmla="*/ 193 w 364"/>
                  <a:gd name="T69" fmla="*/ 3 h 282"/>
                  <a:gd name="T70" fmla="*/ 193 w 364"/>
                  <a:gd name="T71" fmla="*/ 4 h 282"/>
                  <a:gd name="T72" fmla="*/ 193 w 364"/>
                  <a:gd name="T73" fmla="*/ 5 h 282"/>
                  <a:gd name="T74" fmla="*/ 193 w 364"/>
                  <a:gd name="T75" fmla="*/ 183 h 282"/>
                  <a:gd name="T76" fmla="*/ 193 w 364"/>
                  <a:gd name="T77" fmla="*/ 184 h 282"/>
                  <a:gd name="T78" fmla="*/ 193 w 364"/>
                  <a:gd name="T79" fmla="*/ 184 h 282"/>
                  <a:gd name="T80" fmla="*/ 193 w 364"/>
                  <a:gd name="T81" fmla="*/ 185 h 282"/>
                  <a:gd name="T82" fmla="*/ 193 w 364"/>
                  <a:gd name="T83" fmla="*/ 186 h 282"/>
                  <a:gd name="T84" fmla="*/ 192 w 364"/>
                  <a:gd name="T85" fmla="*/ 186 h 282"/>
                  <a:gd name="T86" fmla="*/ 192 w 364"/>
                  <a:gd name="T87" fmla="*/ 187 h 282"/>
                  <a:gd name="T88" fmla="*/ 191 w 364"/>
                  <a:gd name="T89" fmla="*/ 187 h 282"/>
                  <a:gd name="T90" fmla="*/ 191 w 364"/>
                  <a:gd name="T91" fmla="*/ 188 h 282"/>
                  <a:gd name="T92" fmla="*/ 191 w 364"/>
                  <a:gd name="T93" fmla="*/ 188 h 282"/>
                  <a:gd name="T94" fmla="*/ 190 w 364"/>
                  <a:gd name="T95" fmla="*/ 188 h 282"/>
                  <a:gd name="T96" fmla="*/ 190 w 364"/>
                  <a:gd name="T97" fmla="*/ 188 h 282"/>
                  <a:gd name="T98" fmla="*/ 189 w 364"/>
                  <a:gd name="T99" fmla="*/ 188 h 282"/>
                  <a:gd name="T100" fmla="*/ 81 w 364"/>
                  <a:gd name="T101" fmla="*/ 188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2043" name="Freeform 1387">
                <a:extLst>
                  <a:ext uri="{FF2B5EF4-FFF2-40B4-BE49-F238E27FC236}">
                    <a16:creationId xmlns:a16="http://schemas.microsoft.com/office/drawing/2014/main" id="{9101DCA9-7E3C-4496-9299-FC7040D6D48A}"/>
                  </a:ext>
                </a:extLst>
              </p:cNvPr>
              <p:cNvSpPr>
                <a:spLocks/>
              </p:cNvSpPr>
              <p:nvPr/>
            </p:nvSpPr>
            <p:spPr bwMode="auto">
              <a:xfrm>
                <a:off x="2885" y="1682"/>
                <a:ext cx="194" cy="189"/>
              </a:xfrm>
              <a:custGeom>
                <a:avLst/>
                <a:gdLst>
                  <a:gd name="T0" fmla="*/ 13 w 364"/>
                  <a:gd name="T1" fmla="*/ 183 h 282"/>
                  <a:gd name="T2" fmla="*/ 6 w 364"/>
                  <a:gd name="T3" fmla="*/ 183 h 282"/>
                  <a:gd name="T4" fmla="*/ 5 w 364"/>
                  <a:gd name="T5" fmla="*/ 183 h 282"/>
                  <a:gd name="T6" fmla="*/ 4 w 364"/>
                  <a:gd name="T7" fmla="*/ 183 h 282"/>
                  <a:gd name="T8" fmla="*/ 4 w 364"/>
                  <a:gd name="T9" fmla="*/ 183 h 282"/>
                  <a:gd name="T10" fmla="*/ 4 w 364"/>
                  <a:gd name="T11" fmla="*/ 182 h 282"/>
                  <a:gd name="T12" fmla="*/ 4 w 364"/>
                  <a:gd name="T13" fmla="*/ 181 h 282"/>
                  <a:gd name="T14" fmla="*/ 3 w 364"/>
                  <a:gd name="T15" fmla="*/ 181 h 282"/>
                  <a:gd name="T16" fmla="*/ 3 w 364"/>
                  <a:gd name="T17" fmla="*/ 180 h 282"/>
                  <a:gd name="T18" fmla="*/ 3 w 364"/>
                  <a:gd name="T19" fmla="*/ 180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8 w 364"/>
                  <a:gd name="T39" fmla="*/ 5 h 282"/>
                  <a:gd name="T40" fmla="*/ 189 w 364"/>
                  <a:gd name="T41" fmla="*/ 5 h 282"/>
                  <a:gd name="T42" fmla="*/ 190 w 364"/>
                  <a:gd name="T43" fmla="*/ 5 h 282"/>
                  <a:gd name="T44" fmla="*/ 190 w 364"/>
                  <a:gd name="T45" fmla="*/ 5 h 282"/>
                  <a:gd name="T46" fmla="*/ 190 w 364"/>
                  <a:gd name="T47" fmla="*/ 5 h 282"/>
                  <a:gd name="T48" fmla="*/ 193 w 364"/>
                  <a:gd name="T49" fmla="*/ 1 h 282"/>
                  <a:gd name="T50" fmla="*/ 193 w 364"/>
                  <a:gd name="T51" fmla="*/ 1 h 282"/>
                  <a:gd name="T52" fmla="*/ 193 w 364"/>
                  <a:gd name="T53" fmla="*/ 0 h 282"/>
                  <a:gd name="T54" fmla="*/ 192 w 364"/>
                  <a:gd name="T55" fmla="*/ 0 h 282"/>
                  <a:gd name="T56" fmla="*/ 191 w 364"/>
                  <a:gd name="T57" fmla="*/ 0 h 282"/>
                  <a:gd name="T58" fmla="*/ 191 w 364"/>
                  <a:gd name="T59" fmla="*/ 0 h 282"/>
                  <a:gd name="T60" fmla="*/ 190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3 h 282"/>
                  <a:gd name="T84" fmla="*/ 0 w 364"/>
                  <a:gd name="T85" fmla="*/ 184 h 282"/>
                  <a:gd name="T86" fmla="*/ 0 w 364"/>
                  <a:gd name="T87" fmla="*/ 184 h 282"/>
                  <a:gd name="T88" fmla="*/ 0 w 364"/>
                  <a:gd name="T89" fmla="*/ 185 h 282"/>
                  <a:gd name="T90" fmla="*/ 0 w 364"/>
                  <a:gd name="T91" fmla="*/ 186 h 282"/>
                  <a:gd name="T92" fmla="*/ 1 w 364"/>
                  <a:gd name="T93" fmla="*/ 186 h 282"/>
                  <a:gd name="T94" fmla="*/ 1 w 364"/>
                  <a:gd name="T95" fmla="*/ 187 h 282"/>
                  <a:gd name="T96" fmla="*/ 1 w 364"/>
                  <a:gd name="T97" fmla="*/ 187 h 282"/>
                  <a:gd name="T98" fmla="*/ 1 w 364"/>
                  <a:gd name="T99" fmla="*/ 188 h 282"/>
                  <a:gd name="T100" fmla="*/ 2 w 364"/>
                  <a:gd name="T101" fmla="*/ 188 h 282"/>
                  <a:gd name="T102" fmla="*/ 3 w 364"/>
                  <a:gd name="T103" fmla="*/ 188 h 282"/>
                  <a:gd name="T104" fmla="*/ 3 w 364"/>
                  <a:gd name="T105" fmla="*/ 188 h 282"/>
                  <a:gd name="T106" fmla="*/ 4 w 364"/>
                  <a:gd name="T107" fmla="*/ 188 h 282"/>
                  <a:gd name="T108" fmla="*/ 4 w 364"/>
                  <a:gd name="T109" fmla="*/ 188 h 282"/>
                  <a:gd name="T110" fmla="*/ 9 w 364"/>
                  <a:gd name="T111" fmla="*/ 188 h 282"/>
                  <a:gd name="T112" fmla="*/ 13 w 364"/>
                  <a:gd name="T113" fmla="*/ 18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nvGrpSpPr>
          <p:cNvPr id="34863" name="Group 1388">
            <a:extLst>
              <a:ext uri="{FF2B5EF4-FFF2-40B4-BE49-F238E27FC236}">
                <a16:creationId xmlns:a16="http://schemas.microsoft.com/office/drawing/2014/main" id="{CC353003-BB15-479F-B7B9-B45AA1317E72}"/>
              </a:ext>
            </a:extLst>
          </p:cNvPr>
          <p:cNvGrpSpPr>
            <a:grpSpLocks/>
          </p:cNvGrpSpPr>
          <p:nvPr/>
        </p:nvGrpSpPr>
        <p:grpSpPr bwMode="auto">
          <a:xfrm>
            <a:off x="4746625" y="4919663"/>
            <a:ext cx="434975" cy="641350"/>
            <a:chOff x="2470" y="1894"/>
            <a:chExt cx="466" cy="749"/>
          </a:xfrm>
        </p:grpSpPr>
        <p:grpSp>
          <p:nvGrpSpPr>
            <p:cNvPr id="35193" name="Group 1389">
              <a:extLst>
                <a:ext uri="{FF2B5EF4-FFF2-40B4-BE49-F238E27FC236}">
                  <a16:creationId xmlns:a16="http://schemas.microsoft.com/office/drawing/2014/main" id="{D2D68D04-2455-4862-A48F-36EB9E961B64}"/>
                </a:ext>
              </a:extLst>
            </p:cNvPr>
            <p:cNvGrpSpPr>
              <a:grpSpLocks/>
            </p:cNvGrpSpPr>
            <p:nvPr/>
          </p:nvGrpSpPr>
          <p:grpSpPr bwMode="auto">
            <a:xfrm>
              <a:off x="2470" y="1896"/>
              <a:ext cx="466" cy="747"/>
              <a:chOff x="2470" y="1896"/>
              <a:chExt cx="466" cy="747"/>
            </a:xfrm>
          </p:grpSpPr>
          <p:sp>
            <p:nvSpPr>
              <p:cNvPr id="35321" name="Freeform 1390">
                <a:extLst>
                  <a:ext uri="{FF2B5EF4-FFF2-40B4-BE49-F238E27FC236}">
                    <a16:creationId xmlns:a16="http://schemas.microsoft.com/office/drawing/2014/main" id="{626960F8-F4F6-4DE2-AD9B-5C6D824CEAE3}"/>
                  </a:ext>
                </a:extLst>
              </p:cNvPr>
              <p:cNvSpPr>
                <a:spLocks/>
              </p:cNvSpPr>
              <p:nvPr/>
            </p:nvSpPr>
            <p:spPr bwMode="auto">
              <a:xfrm>
                <a:off x="2487" y="2501"/>
                <a:ext cx="423" cy="142"/>
              </a:xfrm>
              <a:custGeom>
                <a:avLst/>
                <a:gdLst>
                  <a:gd name="T0" fmla="*/ 39 w 423"/>
                  <a:gd name="T1" fmla="*/ 85 h 142"/>
                  <a:gd name="T2" fmla="*/ 417 w 423"/>
                  <a:gd name="T3" fmla="*/ 0 h 142"/>
                  <a:gd name="T4" fmla="*/ 423 w 423"/>
                  <a:gd name="T5" fmla="*/ 28 h 142"/>
                  <a:gd name="T6" fmla="*/ 332 w 423"/>
                  <a:gd name="T7" fmla="*/ 142 h 142"/>
                  <a:gd name="T8" fmla="*/ 0 w 423"/>
                  <a:gd name="T9" fmla="*/ 127 h 142"/>
                  <a:gd name="T10" fmla="*/ 39 w 423"/>
                  <a:gd name="T11" fmla="*/ 85 h 1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3" h="142">
                    <a:moveTo>
                      <a:pt x="39" y="85"/>
                    </a:moveTo>
                    <a:lnTo>
                      <a:pt x="417" y="0"/>
                    </a:lnTo>
                    <a:lnTo>
                      <a:pt x="423" y="28"/>
                    </a:lnTo>
                    <a:lnTo>
                      <a:pt x="332" y="142"/>
                    </a:lnTo>
                    <a:lnTo>
                      <a:pt x="0" y="127"/>
                    </a:lnTo>
                    <a:lnTo>
                      <a:pt x="39" y="8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22" name="Freeform 1391">
                <a:extLst>
                  <a:ext uri="{FF2B5EF4-FFF2-40B4-BE49-F238E27FC236}">
                    <a16:creationId xmlns:a16="http://schemas.microsoft.com/office/drawing/2014/main" id="{442E2A4F-3EFA-4E44-9FB9-A083E0A45533}"/>
                  </a:ext>
                </a:extLst>
              </p:cNvPr>
              <p:cNvSpPr>
                <a:spLocks/>
              </p:cNvSpPr>
              <p:nvPr/>
            </p:nvSpPr>
            <p:spPr bwMode="auto">
              <a:xfrm>
                <a:off x="2480" y="2500"/>
                <a:ext cx="423" cy="143"/>
              </a:xfrm>
              <a:custGeom>
                <a:avLst/>
                <a:gdLst>
                  <a:gd name="T0" fmla="*/ 39 w 423"/>
                  <a:gd name="T1" fmla="*/ 86 h 143"/>
                  <a:gd name="T2" fmla="*/ 417 w 423"/>
                  <a:gd name="T3" fmla="*/ 0 h 143"/>
                  <a:gd name="T4" fmla="*/ 423 w 423"/>
                  <a:gd name="T5" fmla="*/ 29 h 143"/>
                  <a:gd name="T6" fmla="*/ 332 w 423"/>
                  <a:gd name="T7" fmla="*/ 143 h 143"/>
                  <a:gd name="T8" fmla="*/ 0 w 423"/>
                  <a:gd name="T9" fmla="*/ 127 h 143"/>
                  <a:gd name="T10" fmla="*/ 39 w 423"/>
                  <a:gd name="T11" fmla="*/ 86 h 1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3" h="143">
                    <a:moveTo>
                      <a:pt x="39" y="86"/>
                    </a:moveTo>
                    <a:lnTo>
                      <a:pt x="417" y="0"/>
                    </a:lnTo>
                    <a:lnTo>
                      <a:pt x="423" y="29"/>
                    </a:lnTo>
                    <a:lnTo>
                      <a:pt x="332" y="143"/>
                    </a:lnTo>
                    <a:lnTo>
                      <a:pt x="0" y="127"/>
                    </a:lnTo>
                    <a:lnTo>
                      <a:pt x="39" y="8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23" name="Freeform 1392">
                <a:extLst>
                  <a:ext uri="{FF2B5EF4-FFF2-40B4-BE49-F238E27FC236}">
                    <a16:creationId xmlns:a16="http://schemas.microsoft.com/office/drawing/2014/main" id="{1DE6C391-C519-412C-AEF0-078001C535DB}"/>
                  </a:ext>
                </a:extLst>
              </p:cNvPr>
              <p:cNvSpPr>
                <a:spLocks/>
              </p:cNvSpPr>
              <p:nvPr/>
            </p:nvSpPr>
            <p:spPr bwMode="auto">
              <a:xfrm>
                <a:off x="2510" y="2513"/>
                <a:ext cx="426" cy="121"/>
              </a:xfrm>
              <a:custGeom>
                <a:avLst/>
                <a:gdLst>
                  <a:gd name="T0" fmla="*/ 0 w 426"/>
                  <a:gd name="T1" fmla="*/ 40 h 121"/>
                  <a:gd name="T2" fmla="*/ 398 w 426"/>
                  <a:gd name="T3" fmla="*/ 0 h 121"/>
                  <a:gd name="T4" fmla="*/ 426 w 426"/>
                  <a:gd name="T5" fmla="*/ 3 h 121"/>
                  <a:gd name="T6" fmla="*/ 332 w 426"/>
                  <a:gd name="T7" fmla="*/ 121 h 121"/>
                  <a:gd name="T8" fmla="*/ 0 w 426"/>
                  <a:gd name="T9" fmla="*/ 106 h 121"/>
                  <a:gd name="T10" fmla="*/ 0 w 426"/>
                  <a:gd name="T11" fmla="*/ 40 h 1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121">
                    <a:moveTo>
                      <a:pt x="0" y="40"/>
                    </a:moveTo>
                    <a:lnTo>
                      <a:pt x="398" y="0"/>
                    </a:lnTo>
                    <a:lnTo>
                      <a:pt x="426" y="3"/>
                    </a:lnTo>
                    <a:lnTo>
                      <a:pt x="332" y="121"/>
                    </a:lnTo>
                    <a:lnTo>
                      <a:pt x="0" y="106"/>
                    </a:lnTo>
                    <a:lnTo>
                      <a:pt x="0" y="4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24" name="Freeform 1393">
                <a:extLst>
                  <a:ext uri="{FF2B5EF4-FFF2-40B4-BE49-F238E27FC236}">
                    <a16:creationId xmlns:a16="http://schemas.microsoft.com/office/drawing/2014/main" id="{CFF6795D-285D-4B84-BFF7-24BA7AD6223C}"/>
                  </a:ext>
                </a:extLst>
              </p:cNvPr>
              <p:cNvSpPr>
                <a:spLocks/>
              </p:cNvSpPr>
              <p:nvPr/>
            </p:nvSpPr>
            <p:spPr bwMode="auto">
              <a:xfrm>
                <a:off x="2472" y="1910"/>
                <a:ext cx="363" cy="719"/>
              </a:xfrm>
              <a:custGeom>
                <a:avLst/>
                <a:gdLst>
                  <a:gd name="T0" fmla="*/ 0 w 363"/>
                  <a:gd name="T1" fmla="*/ 701 h 719"/>
                  <a:gd name="T2" fmla="*/ 0 w 363"/>
                  <a:gd name="T3" fmla="*/ 0 h 719"/>
                  <a:gd name="T4" fmla="*/ 363 w 363"/>
                  <a:gd name="T5" fmla="*/ 0 h 719"/>
                  <a:gd name="T6" fmla="*/ 363 w 363"/>
                  <a:gd name="T7" fmla="*/ 719 h 719"/>
                  <a:gd name="T8" fmla="*/ 0 w 363"/>
                  <a:gd name="T9" fmla="*/ 701 h 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719">
                    <a:moveTo>
                      <a:pt x="0" y="701"/>
                    </a:moveTo>
                    <a:lnTo>
                      <a:pt x="0" y="0"/>
                    </a:lnTo>
                    <a:lnTo>
                      <a:pt x="363" y="0"/>
                    </a:lnTo>
                    <a:lnTo>
                      <a:pt x="363" y="719"/>
                    </a:lnTo>
                    <a:lnTo>
                      <a:pt x="0" y="701"/>
                    </a:lnTo>
                    <a:close/>
                  </a:path>
                </a:pathLst>
              </a:custGeom>
              <a:solidFill>
                <a:srgbClr val="94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25" name="Freeform 1394">
                <a:extLst>
                  <a:ext uri="{FF2B5EF4-FFF2-40B4-BE49-F238E27FC236}">
                    <a16:creationId xmlns:a16="http://schemas.microsoft.com/office/drawing/2014/main" id="{BF77C3AA-79B0-4A37-A75A-D85669CE0C35}"/>
                  </a:ext>
                </a:extLst>
              </p:cNvPr>
              <p:cNvSpPr>
                <a:spLocks/>
              </p:cNvSpPr>
              <p:nvPr/>
            </p:nvSpPr>
            <p:spPr bwMode="auto">
              <a:xfrm>
                <a:off x="2471" y="2611"/>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26" name="Freeform 1395">
                <a:extLst>
                  <a:ext uri="{FF2B5EF4-FFF2-40B4-BE49-F238E27FC236}">
                    <a16:creationId xmlns:a16="http://schemas.microsoft.com/office/drawing/2014/main" id="{36C69010-2C1C-4AFE-A153-0B3ADB2F1F33}"/>
                  </a:ext>
                </a:extLst>
              </p:cNvPr>
              <p:cNvSpPr>
                <a:spLocks/>
              </p:cNvSpPr>
              <p:nvPr/>
            </p:nvSpPr>
            <p:spPr bwMode="auto">
              <a:xfrm>
                <a:off x="2835" y="190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27" name="Freeform 1396">
                <a:extLst>
                  <a:ext uri="{FF2B5EF4-FFF2-40B4-BE49-F238E27FC236}">
                    <a16:creationId xmlns:a16="http://schemas.microsoft.com/office/drawing/2014/main" id="{2DD092EF-FF00-4266-AE1D-44321BCB84A9}"/>
                  </a:ext>
                </a:extLst>
              </p:cNvPr>
              <p:cNvSpPr>
                <a:spLocks/>
              </p:cNvSpPr>
              <p:nvPr/>
            </p:nvSpPr>
            <p:spPr bwMode="auto">
              <a:xfrm>
                <a:off x="2478" y="1896"/>
                <a:ext cx="336" cy="741"/>
              </a:xfrm>
              <a:custGeom>
                <a:avLst/>
                <a:gdLst>
                  <a:gd name="T0" fmla="*/ 336 w 336"/>
                  <a:gd name="T1" fmla="*/ 741 h 741"/>
                  <a:gd name="T2" fmla="*/ 336 w 336"/>
                  <a:gd name="T3" fmla="*/ 0 h 741"/>
                  <a:gd name="T4" fmla="*/ 0 w 336"/>
                  <a:gd name="T5" fmla="*/ 5 h 741"/>
                  <a:gd name="T6" fmla="*/ 0 w 336"/>
                  <a:gd name="T7" fmla="*/ 184 h 741"/>
                  <a:gd name="T8" fmla="*/ 6 w 336"/>
                  <a:gd name="T9" fmla="*/ 185 h 741"/>
                  <a:gd name="T10" fmla="*/ 6 w 336"/>
                  <a:gd name="T11" fmla="*/ 190 h 741"/>
                  <a:gd name="T12" fmla="*/ 0 w 336"/>
                  <a:gd name="T13" fmla="*/ 192 h 741"/>
                  <a:gd name="T14" fmla="*/ 0 w 336"/>
                  <a:gd name="T15" fmla="*/ 348 h 741"/>
                  <a:gd name="T16" fmla="*/ 7 w 336"/>
                  <a:gd name="T17" fmla="*/ 348 h 741"/>
                  <a:gd name="T18" fmla="*/ 7 w 336"/>
                  <a:gd name="T19" fmla="*/ 353 h 741"/>
                  <a:gd name="T20" fmla="*/ 0 w 336"/>
                  <a:gd name="T21" fmla="*/ 354 h 741"/>
                  <a:gd name="T22" fmla="*/ 0 w 336"/>
                  <a:gd name="T23" fmla="*/ 511 h 741"/>
                  <a:gd name="T24" fmla="*/ 7 w 336"/>
                  <a:gd name="T25" fmla="*/ 511 h 741"/>
                  <a:gd name="T26" fmla="*/ 7 w 336"/>
                  <a:gd name="T27" fmla="*/ 516 h 741"/>
                  <a:gd name="T28" fmla="*/ 0 w 336"/>
                  <a:gd name="T29" fmla="*/ 518 h 741"/>
                  <a:gd name="T30" fmla="*/ 0 w 336"/>
                  <a:gd name="T31" fmla="*/ 677 h 741"/>
                  <a:gd name="T32" fmla="*/ 7 w 336"/>
                  <a:gd name="T33" fmla="*/ 677 h 741"/>
                  <a:gd name="T34" fmla="*/ 7 w 336"/>
                  <a:gd name="T35" fmla="*/ 683 h 741"/>
                  <a:gd name="T36" fmla="*/ 0 w 336"/>
                  <a:gd name="T37" fmla="*/ 684 h 741"/>
                  <a:gd name="T38" fmla="*/ 0 w 336"/>
                  <a:gd name="T39" fmla="*/ 725 h 741"/>
                  <a:gd name="T40" fmla="*/ 336 w 336"/>
                  <a:gd name="T41" fmla="*/ 741 h 7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36" h="741">
                    <a:moveTo>
                      <a:pt x="336" y="741"/>
                    </a:moveTo>
                    <a:lnTo>
                      <a:pt x="336" y="0"/>
                    </a:lnTo>
                    <a:lnTo>
                      <a:pt x="0" y="5"/>
                    </a:lnTo>
                    <a:lnTo>
                      <a:pt x="0" y="184"/>
                    </a:lnTo>
                    <a:lnTo>
                      <a:pt x="6" y="185"/>
                    </a:lnTo>
                    <a:lnTo>
                      <a:pt x="6" y="190"/>
                    </a:lnTo>
                    <a:lnTo>
                      <a:pt x="0" y="192"/>
                    </a:lnTo>
                    <a:lnTo>
                      <a:pt x="0" y="348"/>
                    </a:lnTo>
                    <a:lnTo>
                      <a:pt x="7" y="348"/>
                    </a:lnTo>
                    <a:lnTo>
                      <a:pt x="7" y="353"/>
                    </a:lnTo>
                    <a:lnTo>
                      <a:pt x="0" y="354"/>
                    </a:lnTo>
                    <a:lnTo>
                      <a:pt x="0" y="511"/>
                    </a:lnTo>
                    <a:lnTo>
                      <a:pt x="7" y="511"/>
                    </a:lnTo>
                    <a:lnTo>
                      <a:pt x="7" y="516"/>
                    </a:lnTo>
                    <a:lnTo>
                      <a:pt x="0" y="518"/>
                    </a:lnTo>
                    <a:lnTo>
                      <a:pt x="0" y="677"/>
                    </a:lnTo>
                    <a:lnTo>
                      <a:pt x="7" y="677"/>
                    </a:lnTo>
                    <a:lnTo>
                      <a:pt x="7" y="683"/>
                    </a:lnTo>
                    <a:lnTo>
                      <a:pt x="0" y="684"/>
                    </a:lnTo>
                    <a:lnTo>
                      <a:pt x="0" y="725"/>
                    </a:lnTo>
                    <a:lnTo>
                      <a:pt x="336" y="741"/>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28" name="Freeform 1397">
                <a:extLst>
                  <a:ext uri="{FF2B5EF4-FFF2-40B4-BE49-F238E27FC236}">
                    <a16:creationId xmlns:a16="http://schemas.microsoft.com/office/drawing/2014/main" id="{ED1F76D1-7C09-46B0-AB48-C31FEB123972}"/>
                  </a:ext>
                </a:extLst>
              </p:cNvPr>
              <p:cNvSpPr>
                <a:spLocks/>
              </p:cNvSpPr>
              <p:nvPr/>
            </p:nvSpPr>
            <p:spPr bwMode="auto">
              <a:xfrm>
                <a:off x="2814" y="1896"/>
                <a:ext cx="8" cy="741"/>
              </a:xfrm>
              <a:custGeom>
                <a:avLst/>
                <a:gdLst>
                  <a:gd name="T0" fmla="*/ 0 w 8"/>
                  <a:gd name="T1" fmla="*/ 741 h 741"/>
                  <a:gd name="T2" fmla="*/ 0 w 8"/>
                  <a:gd name="T3" fmla="*/ 0 h 741"/>
                  <a:gd name="T4" fmla="*/ 8 w 8"/>
                  <a:gd name="T5" fmla="*/ 5 h 741"/>
                  <a:gd name="T6" fmla="*/ 8 w 8"/>
                  <a:gd name="T7" fmla="*/ 733 h 741"/>
                  <a:gd name="T8" fmla="*/ 0 w 8"/>
                  <a:gd name="T9" fmla="*/ 741 h 7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41">
                    <a:moveTo>
                      <a:pt x="0" y="741"/>
                    </a:moveTo>
                    <a:lnTo>
                      <a:pt x="0" y="0"/>
                    </a:lnTo>
                    <a:lnTo>
                      <a:pt x="8" y="5"/>
                    </a:lnTo>
                    <a:lnTo>
                      <a:pt x="8" y="733"/>
                    </a:lnTo>
                    <a:lnTo>
                      <a:pt x="0" y="741"/>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29" name="Freeform 1398">
                <a:extLst>
                  <a:ext uri="{FF2B5EF4-FFF2-40B4-BE49-F238E27FC236}">
                    <a16:creationId xmlns:a16="http://schemas.microsoft.com/office/drawing/2014/main" id="{6C2E2A09-72AE-4D33-89EB-CCE93DC0A615}"/>
                  </a:ext>
                </a:extLst>
              </p:cNvPr>
              <p:cNvSpPr>
                <a:spLocks/>
              </p:cNvSpPr>
              <p:nvPr/>
            </p:nvSpPr>
            <p:spPr bwMode="auto">
              <a:xfrm>
                <a:off x="2835" y="1910"/>
                <a:ext cx="92" cy="719"/>
              </a:xfrm>
              <a:custGeom>
                <a:avLst/>
                <a:gdLst>
                  <a:gd name="T0" fmla="*/ 0 w 92"/>
                  <a:gd name="T1" fmla="*/ 719 h 719"/>
                  <a:gd name="T2" fmla="*/ 0 w 92"/>
                  <a:gd name="T3" fmla="*/ 0 h 719"/>
                  <a:gd name="T4" fmla="*/ 92 w 92"/>
                  <a:gd name="T5" fmla="*/ 25 h 719"/>
                  <a:gd name="T6" fmla="*/ 92 w 92"/>
                  <a:gd name="T7" fmla="*/ 607 h 719"/>
                  <a:gd name="T8" fmla="*/ 0 w 92"/>
                  <a:gd name="T9" fmla="*/ 719 h 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719">
                    <a:moveTo>
                      <a:pt x="0" y="719"/>
                    </a:moveTo>
                    <a:lnTo>
                      <a:pt x="0" y="0"/>
                    </a:lnTo>
                    <a:lnTo>
                      <a:pt x="92" y="25"/>
                    </a:lnTo>
                    <a:lnTo>
                      <a:pt x="92" y="607"/>
                    </a:lnTo>
                    <a:lnTo>
                      <a:pt x="0" y="719"/>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30" name="Freeform 1399">
                <a:extLst>
                  <a:ext uri="{FF2B5EF4-FFF2-40B4-BE49-F238E27FC236}">
                    <a16:creationId xmlns:a16="http://schemas.microsoft.com/office/drawing/2014/main" id="{E56F455E-E3F5-4620-B4CE-6B4FDF70DB3C}"/>
                  </a:ext>
                </a:extLst>
              </p:cNvPr>
              <p:cNvSpPr>
                <a:spLocks/>
              </p:cNvSpPr>
              <p:nvPr/>
            </p:nvSpPr>
            <p:spPr bwMode="auto">
              <a:xfrm>
                <a:off x="2478" y="2573"/>
                <a:ext cx="336" cy="65"/>
              </a:xfrm>
              <a:custGeom>
                <a:avLst/>
                <a:gdLst>
                  <a:gd name="T0" fmla="*/ 0 w 336"/>
                  <a:gd name="T1" fmla="*/ 48 h 65"/>
                  <a:gd name="T2" fmla="*/ 0 w 336"/>
                  <a:gd name="T3" fmla="*/ 7 h 65"/>
                  <a:gd name="T4" fmla="*/ 7 w 336"/>
                  <a:gd name="T5" fmla="*/ 6 h 65"/>
                  <a:gd name="T6" fmla="*/ 7 w 336"/>
                  <a:gd name="T7" fmla="*/ 0 h 65"/>
                  <a:gd name="T8" fmla="*/ 0 w 336"/>
                  <a:gd name="T9" fmla="*/ 0 h 65"/>
                  <a:gd name="T10" fmla="*/ 336 w 336"/>
                  <a:gd name="T11" fmla="*/ 16 h 65"/>
                  <a:gd name="T12" fmla="*/ 336 w 336"/>
                  <a:gd name="T13" fmla="*/ 65 h 65"/>
                  <a:gd name="T14" fmla="*/ 0 w 336"/>
                  <a:gd name="T15" fmla="*/ 48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6" h="65">
                    <a:moveTo>
                      <a:pt x="0" y="48"/>
                    </a:moveTo>
                    <a:lnTo>
                      <a:pt x="0" y="7"/>
                    </a:lnTo>
                    <a:lnTo>
                      <a:pt x="7" y="6"/>
                    </a:lnTo>
                    <a:lnTo>
                      <a:pt x="7" y="0"/>
                    </a:lnTo>
                    <a:lnTo>
                      <a:pt x="0" y="0"/>
                    </a:lnTo>
                    <a:lnTo>
                      <a:pt x="336" y="16"/>
                    </a:lnTo>
                    <a:lnTo>
                      <a:pt x="336" y="65"/>
                    </a:lnTo>
                    <a:lnTo>
                      <a:pt x="0" y="48"/>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31" name="Freeform 1400">
                <a:extLst>
                  <a:ext uri="{FF2B5EF4-FFF2-40B4-BE49-F238E27FC236}">
                    <a16:creationId xmlns:a16="http://schemas.microsoft.com/office/drawing/2014/main" id="{BF1EB268-7548-4690-B735-E25D3CF015C9}"/>
                  </a:ext>
                </a:extLst>
              </p:cNvPr>
              <p:cNvSpPr>
                <a:spLocks/>
              </p:cNvSpPr>
              <p:nvPr/>
            </p:nvSpPr>
            <p:spPr bwMode="auto">
              <a:xfrm>
                <a:off x="2470" y="1907"/>
                <a:ext cx="363" cy="702"/>
              </a:xfrm>
              <a:custGeom>
                <a:avLst/>
                <a:gdLst>
                  <a:gd name="T0" fmla="*/ 0 w 363"/>
                  <a:gd name="T1" fmla="*/ 702 h 702"/>
                  <a:gd name="T2" fmla="*/ 0 w 363"/>
                  <a:gd name="T3" fmla="*/ 0 h 702"/>
                  <a:gd name="T4" fmla="*/ 363 w 363"/>
                  <a:gd name="T5" fmla="*/ 0 h 702"/>
                  <a:gd name="T6" fmla="*/ 0 60000 65536"/>
                  <a:gd name="T7" fmla="*/ 0 60000 65536"/>
                  <a:gd name="T8" fmla="*/ 0 60000 65536"/>
                </a:gdLst>
                <a:ahLst/>
                <a:cxnLst>
                  <a:cxn ang="T6">
                    <a:pos x="T0" y="T1"/>
                  </a:cxn>
                  <a:cxn ang="T7">
                    <a:pos x="T2" y="T3"/>
                  </a:cxn>
                  <a:cxn ang="T8">
                    <a:pos x="T4" y="T5"/>
                  </a:cxn>
                </a:cxnLst>
                <a:rect l="0" t="0" r="r" b="b"/>
                <a:pathLst>
                  <a:path w="363" h="702">
                    <a:moveTo>
                      <a:pt x="0" y="702"/>
                    </a:moveTo>
                    <a:lnTo>
                      <a:pt x="0" y="0"/>
                    </a:lnTo>
                    <a:lnTo>
                      <a:pt x="36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32" name="Freeform 1401">
                <a:extLst>
                  <a:ext uri="{FF2B5EF4-FFF2-40B4-BE49-F238E27FC236}">
                    <a16:creationId xmlns:a16="http://schemas.microsoft.com/office/drawing/2014/main" id="{0FFBD895-9DA1-47BC-9C28-B7B819C244DD}"/>
                  </a:ext>
                </a:extLst>
              </p:cNvPr>
              <p:cNvSpPr>
                <a:spLocks/>
              </p:cNvSpPr>
              <p:nvPr/>
            </p:nvSpPr>
            <p:spPr bwMode="auto">
              <a:xfrm>
                <a:off x="2476" y="2577"/>
                <a:ext cx="6" cy="42"/>
              </a:xfrm>
              <a:custGeom>
                <a:avLst/>
                <a:gdLst>
                  <a:gd name="T0" fmla="*/ 0 w 6"/>
                  <a:gd name="T1" fmla="*/ 42 h 42"/>
                  <a:gd name="T2" fmla="*/ 0 w 6"/>
                  <a:gd name="T3" fmla="*/ 1 h 42"/>
                  <a:gd name="T4" fmla="*/ 6 w 6"/>
                  <a:gd name="T5" fmla="*/ 0 h 42"/>
                  <a:gd name="T6" fmla="*/ 0 60000 65536"/>
                  <a:gd name="T7" fmla="*/ 0 60000 65536"/>
                  <a:gd name="T8" fmla="*/ 0 60000 65536"/>
                </a:gdLst>
                <a:ahLst/>
                <a:cxnLst>
                  <a:cxn ang="T6">
                    <a:pos x="T0" y="T1"/>
                  </a:cxn>
                  <a:cxn ang="T7">
                    <a:pos x="T2" y="T3"/>
                  </a:cxn>
                  <a:cxn ang="T8">
                    <a:pos x="T4" y="T5"/>
                  </a:cxn>
                </a:cxnLst>
                <a:rect l="0" t="0" r="r" b="b"/>
                <a:pathLst>
                  <a:path w="6" h="42">
                    <a:moveTo>
                      <a:pt x="0" y="42"/>
                    </a:moveTo>
                    <a:lnTo>
                      <a:pt x="0" y="1"/>
                    </a:lnTo>
                    <a:lnTo>
                      <a:pt x="6" y="0"/>
                    </a:lnTo>
                  </a:path>
                </a:pathLst>
              </a:custGeom>
              <a:noFill/>
              <a:ln w="7938">
                <a:solidFill>
                  <a:srgbClr val="D1D4D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33" name="Freeform 1402">
                <a:extLst>
                  <a:ext uri="{FF2B5EF4-FFF2-40B4-BE49-F238E27FC236}">
                    <a16:creationId xmlns:a16="http://schemas.microsoft.com/office/drawing/2014/main" id="{3099DB86-B38E-41EC-9C8D-522F44AC9A35}"/>
                  </a:ext>
                </a:extLst>
              </p:cNvPr>
              <p:cNvSpPr>
                <a:spLocks/>
              </p:cNvSpPr>
              <p:nvPr/>
            </p:nvSpPr>
            <p:spPr bwMode="auto">
              <a:xfrm>
                <a:off x="2477" y="2621"/>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34" name="Freeform 1403">
                <a:extLst>
                  <a:ext uri="{FF2B5EF4-FFF2-40B4-BE49-F238E27FC236}">
                    <a16:creationId xmlns:a16="http://schemas.microsoft.com/office/drawing/2014/main" id="{C68392D1-6472-4464-B355-DF77BAFB229E}"/>
                  </a:ext>
                </a:extLst>
              </p:cNvPr>
              <p:cNvSpPr>
                <a:spLocks/>
              </p:cNvSpPr>
              <p:nvPr/>
            </p:nvSpPr>
            <p:spPr bwMode="auto">
              <a:xfrm>
                <a:off x="2485" y="257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35" name="Freeform 1404">
                <a:extLst>
                  <a:ext uri="{FF2B5EF4-FFF2-40B4-BE49-F238E27FC236}">
                    <a16:creationId xmlns:a16="http://schemas.microsoft.com/office/drawing/2014/main" id="{F19AC6AD-1001-434B-B300-0F7CA5CE0D29}"/>
                  </a:ext>
                </a:extLst>
              </p:cNvPr>
              <p:cNvSpPr>
                <a:spLocks/>
              </p:cNvSpPr>
              <p:nvPr/>
            </p:nvSpPr>
            <p:spPr bwMode="auto">
              <a:xfrm>
                <a:off x="2814" y="2581"/>
                <a:ext cx="8" cy="56"/>
              </a:xfrm>
              <a:custGeom>
                <a:avLst/>
                <a:gdLst>
                  <a:gd name="T0" fmla="*/ 0 w 8"/>
                  <a:gd name="T1" fmla="*/ 56 h 56"/>
                  <a:gd name="T2" fmla="*/ 0 w 8"/>
                  <a:gd name="T3" fmla="*/ 8 h 56"/>
                  <a:gd name="T4" fmla="*/ 8 w 8"/>
                  <a:gd name="T5" fmla="*/ 0 h 56"/>
                  <a:gd name="T6" fmla="*/ 8 w 8"/>
                  <a:gd name="T7" fmla="*/ 47 h 56"/>
                  <a:gd name="T8" fmla="*/ 0 w 8"/>
                  <a:gd name="T9" fmla="*/ 56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56">
                    <a:moveTo>
                      <a:pt x="0" y="56"/>
                    </a:moveTo>
                    <a:lnTo>
                      <a:pt x="0" y="8"/>
                    </a:lnTo>
                    <a:lnTo>
                      <a:pt x="8" y="0"/>
                    </a:lnTo>
                    <a:lnTo>
                      <a:pt x="8" y="47"/>
                    </a:lnTo>
                    <a:lnTo>
                      <a:pt x="0" y="56"/>
                    </a:lnTo>
                    <a:close/>
                  </a:path>
                </a:pathLst>
              </a:custGeom>
              <a:solidFill>
                <a:srgbClr val="3D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36" name="Freeform 1405">
                <a:extLst>
                  <a:ext uri="{FF2B5EF4-FFF2-40B4-BE49-F238E27FC236}">
                    <a16:creationId xmlns:a16="http://schemas.microsoft.com/office/drawing/2014/main" id="{643A5DDA-4E16-43A1-9ED9-77E945F9825A}"/>
                  </a:ext>
                </a:extLst>
              </p:cNvPr>
              <p:cNvSpPr>
                <a:spLocks/>
              </p:cNvSpPr>
              <p:nvPr/>
            </p:nvSpPr>
            <p:spPr bwMode="auto">
              <a:xfrm>
                <a:off x="2520" y="2083"/>
                <a:ext cx="243" cy="21"/>
              </a:xfrm>
              <a:custGeom>
                <a:avLst/>
                <a:gdLst>
                  <a:gd name="T0" fmla="*/ 243 w 243"/>
                  <a:gd name="T1" fmla="*/ 0 h 21"/>
                  <a:gd name="T2" fmla="*/ 0 w 243"/>
                  <a:gd name="T3" fmla="*/ 0 h 21"/>
                  <a:gd name="T4" fmla="*/ 0 w 243"/>
                  <a:gd name="T5" fmla="*/ 20 h 21"/>
                  <a:gd name="T6" fmla="*/ 243 w 243"/>
                  <a:gd name="T7" fmla="*/ 21 h 21"/>
                  <a:gd name="T8" fmla="*/ 243 w 243"/>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1">
                    <a:moveTo>
                      <a:pt x="243" y="0"/>
                    </a:moveTo>
                    <a:lnTo>
                      <a:pt x="0" y="0"/>
                    </a:lnTo>
                    <a:lnTo>
                      <a:pt x="0" y="20"/>
                    </a:lnTo>
                    <a:lnTo>
                      <a:pt x="243" y="21"/>
                    </a:lnTo>
                    <a:lnTo>
                      <a:pt x="243" y="0"/>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37" name="Freeform 1406">
                <a:extLst>
                  <a:ext uri="{FF2B5EF4-FFF2-40B4-BE49-F238E27FC236}">
                    <a16:creationId xmlns:a16="http://schemas.microsoft.com/office/drawing/2014/main" id="{40D59A58-7A99-46BA-980D-9327D104AF98}"/>
                  </a:ext>
                </a:extLst>
              </p:cNvPr>
              <p:cNvSpPr>
                <a:spLocks/>
              </p:cNvSpPr>
              <p:nvPr/>
            </p:nvSpPr>
            <p:spPr bwMode="auto">
              <a:xfrm>
                <a:off x="2520" y="2124"/>
                <a:ext cx="243" cy="22"/>
              </a:xfrm>
              <a:custGeom>
                <a:avLst/>
                <a:gdLst>
                  <a:gd name="T0" fmla="*/ 243 w 243"/>
                  <a:gd name="T1" fmla="*/ 1 h 22"/>
                  <a:gd name="T2" fmla="*/ 0 w 243"/>
                  <a:gd name="T3" fmla="*/ 0 h 22"/>
                  <a:gd name="T4" fmla="*/ 0 w 243"/>
                  <a:gd name="T5" fmla="*/ 20 h 22"/>
                  <a:gd name="T6" fmla="*/ 243 w 243"/>
                  <a:gd name="T7" fmla="*/ 22 h 22"/>
                  <a:gd name="T8" fmla="*/ 243 w 243"/>
                  <a:gd name="T9" fmla="*/ 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2">
                    <a:moveTo>
                      <a:pt x="243" y="1"/>
                    </a:moveTo>
                    <a:lnTo>
                      <a:pt x="0" y="0"/>
                    </a:lnTo>
                    <a:lnTo>
                      <a:pt x="0" y="20"/>
                    </a:lnTo>
                    <a:lnTo>
                      <a:pt x="243" y="22"/>
                    </a:lnTo>
                    <a:lnTo>
                      <a:pt x="243" y="1"/>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38" name="Freeform 1407">
                <a:extLst>
                  <a:ext uri="{FF2B5EF4-FFF2-40B4-BE49-F238E27FC236}">
                    <a16:creationId xmlns:a16="http://schemas.microsoft.com/office/drawing/2014/main" id="{4268833A-F989-49BD-956E-44938D08B416}"/>
                  </a:ext>
                </a:extLst>
              </p:cNvPr>
              <p:cNvSpPr>
                <a:spLocks/>
              </p:cNvSpPr>
              <p:nvPr/>
            </p:nvSpPr>
            <p:spPr bwMode="auto">
              <a:xfrm>
                <a:off x="2520" y="2165"/>
                <a:ext cx="243" cy="23"/>
              </a:xfrm>
              <a:custGeom>
                <a:avLst/>
                <a:gdLst>
                  <a:gd name="T0" fmla="*/ 243 w 243"/>
                  <a:gd name="T1" fmla="*/ 2 h 23"/>
                  <a:gd name="T2" fmla="*/ 0 w 243"/>
                  <a:gd name="T3" fmla="*/ 0 h 23"/>
                  <a:gd name="T4" fmla="*/ 0 w 243"/>
                  <a:gd name="T5" fmla="*/ 20 h 23"/>
                  <a:gd name="T6" fmla="*/ 243 w 243"/>
                  <a:gd name="T7" fmla="*/ 23 h 23"/>
                  <a:gd name="T8" fmla="*/ 243 w 243"/>
                  <a:gd name="T9" fmla="*/ 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3">
                    <a:moveTo>
                      <a:pt x="243" y="2"/>
                    </a:moveTo>
                    <a:lnTo>
                      <a:pt x="0" y="0"/>
                    </a:lnTo>
                    <a:lnTo>
                      <a:pt x="0" y="20"/>
                    </a:lnTo>
                    <a:lnTo>
                      <a:pt x="243" y="23"/>
                    </a:lnTo>
                    <a:lnTo>
                      <a:pt x="243" y="2"/>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39" name="Freeform 1408">
                <a:extLst>
                  <a:ext uri="{FF2B5EF4-FFF2-40B4-BE49-F238E27FC236}">
                    <a16:creationId xmlns:a16="http://schemas.microsoft.com/office/drawing/2014/main" id="{DFE15C05-DC98-4306-9238-426C71D0C5D8}"/>
                  </a:ext>
                </a:extLst>
              </p:cNvPr>
              <p:cNvSpPr>
                <a:spLocks/>
              </p:cNvSpPr>
              <p:nvPr/>
            </p:nvSpPr>
            <p:spPr bwMode="auto">
              <a:xfrm>
                <a:off x="2520" y="2206"/>
                <a:ext cx="243" cy="24"/>
              </a:xfrm>
              <a:custGeom>
                <a:avLst/>
                <a:gdLst>
                  <a:gd name="T0" fmla="*/ 243 w 243"/>
                  <a:gd name="T1" fmla="*/ 3 h 24"/>
                  <a:gd name="T2" fmla="*/ 0 w 243"/>
                  <a:gd name="T3" fmla="*/ 0 h 24"/>
                  <a:gd name="T4" fmla="*/ 0 w 243"/>
                  <a:gd name="T5" fmla="*/ 20 h 24"/>
                  <a:gd name="T6" fmla="*/ 243 w 243"/>
                  <a:gd name="T7" fmla="*/ 24 h 24"/>
                  <a:gd name="T8" fmla="*/ 243 w 243"/>
                  <a:gd name="T9" fmla="*/ 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4">
                    <a:moveTo>
                      <a:pt x="243" y="3"/>
                    </a:moveTo>
                    <a:lnTo>
                      <a:pt x="0" y="0"/>
                    </a:lnTo>
                    <a:lnTo>
                      <a:pt x="0" y="20"/>
                    </a:lnTo>
                    <a:lnTo>
                      <a:pt x="243" y="24"/>
                    </a:lnTo>
                    <a:lnTo>
                      <a:pt x="243" y="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0" name="Freeform 1409">
                <a:extLst>
                  <a:ext uri="{FF2B5EF4-FFF2-40B4-BE49-F238E27FC236}">
                    <a16:creationId xmlns:a16="http://schemas.microsoft.com/office/drawing/2014/main" id="{E8C0A91B-9E93-43F4-9BB0-B7AB5842B56F}"/>
                  </a:ext>
                </a:extLst>
              </p:cNvPr>
              <p:cNvSpPr>
                <a:spLocks/>
              </p:cNvSpPr>
              <p:nvPr/>
            </p:nvSpPr>
            <p:spPr bwMode="auto">
              <a:xfrm>
                <a:off x="2520" y="2247"/>
                <a:ext cx="243" cy="24"/>
              </a:xfrm>
              <a:custGeom>
                <a:avLst/>
                <a:gdLst>
                  <a:gd name="T0" fmla="*/ 243 w 243"/>
                  <a:gd name="T1" fmla="*/ 4 h 24"/>
                  <a:gd name="T2" fmla="*/ 0 w 243"/>
                  <a:gd name="T3" fmla="*/ 0 h 24"/>
                  <a:gd name="T4" fmla="*/ 0 w 243"/>
                  <a:gd name="T5" fmla="*/ 20 h 24"/>
                  <a:gd name="T6" fmla="*/ 243 w 243"/>
                  <a:gd name="T7" fmla="*/ 24 h 24"/>
                  <a:gd name="T8" fmla="*/ 243 w 243"/>
                  <a:gd name="T9" fmla="*/ 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4">
                    <a:moveTo>
                      <a:pt x="243" y="4"/>
                    </a:moveTo>
                    <a:lnTo>
                      <a:pt x="0" y="0"/>
                    </a:lnTo>
                    <a:lnTo>
                      <a:pt x="0" y="20"/>
                    </a:lnTo>
                    <a:lnTo>
                      <a:pt x="243" y="24"/>
                    </a:lnTo>
                    <a:lnTo>
                      <a:pt x="243" y="4"/>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1" name="Freeform 1410">
                <a:extLst>
                  <a:ext uri="{FF2B5EF4-FFF2-40B4-BE49-F238E27FC236}">
                    <a16:creationId xmlns:a16="http://schemas.microsoft.com/office/drawing/2014/main" id="{49C2369B-4A4C-43F5-B3CE-F47788EC47AA}"/>
                  </a:ext>
                </a:extLst>
              </p:cNvPr>
              <p:cNvSpPr>
                <a:spLocks/>
              </p:cNvSpPr>
              <p:nvPr/>
            </p:nvSpPr>
            <p:spPr bwMode="auto">
              <a:xfrm>
                <a:off x="2520" y="2287"/>
                <a:ext cx="243" cy="26"/>
              </a:xfrm>
              <a:custGeom>
                <a:avLst/>
                <a:gdLst>
                  <a:gd name="T0" fmla="*/ 243 w 243"/>
                  <a:gd name="T1" fmla="*/ 5 h 26"/>
                  <a:gd name="T2" fmla="*/ 0 w 243"/>
                  <a:gd name="T3" fmla="*/ 0 h 26"/>
                  <a:gd name="T4" fmla="*/ 0 w 243"/>
                  <a:gd name="T5" fmla="*/ 21 h 26"/>
                  <a:gd name="T6" fmla="*/ 243 w 243"/>
                  <a:gd name="T7" fmla="*/ 26 h 26"/>
                  <a:gd name="T8" fmla="*/ 243 w 243"/>
                  <a:gd name="T9" fmla="*/ 5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6">
                    <a:moveTo>
                      <a:pt x="243" y="5"/>
                    </a:moveTo>
                    <a:lnTo>
                      <a:pt x="0" y="0"/>
                    </a:lnTo>
                    <a:lnTo>
                      <a:pt x="0" y="21"/>
                    </a:lnTo>
                    <a:lnTo>
                      <a:pt x="243" y="26"/>
                    </a:lnTo>
                    <a:lnTo>
                      <a:pt x="243" y="5"/>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2" name="Freeform 1411">
                <a:extLst>
                  <a:ext uri="{FF2B5EF4-FFF2-40B4-BE49-F238E27FC236}">
                    <a16:creationId xmlns:a16="http://schemas.microsoft.com/office/drawing/2014/main" id="{BD9372D1-314C-4191-B3A1-E9E8E38C6FAF}"/>
                  </a:ext>
                </a:extLst>
              </p:cNvPr>
              <p:cNvSpPr>
                <a:spLocks/>
              </p:cNvSpPr>
              <p:nvPr/>
            </p:nvSpPr>
            <p:spPr bwMode="auto">
              <a:xfrm>
                <a:off x="2520" y="2328"/>
                <a:ext cx="243" cy="27"/>
              </a:xfrm>
              <a:custGeom>
                <a:avLst/>
                <a:gdLst>
                  <a:gd name="T0" fmla="*/ 243 w 243"/>
                  <a:gd name="T1" fmla="*/ 6 h 27"/>
                  <a:gd name="T2" fmla="*/ 0 w 243"/>
                  <a:gd name="T3" fmla="*/ 0 h 27"/>
                  <a:gd name="T4" fmla="*/ 0 w 243"/>
                  <a:gd name="T5" fmla="*/ 21 h 27"/>
                  <a:gd name="T6" fmla="*/ 243 w 243"/>
                  <a:gd name="T7" fmla="*/ 27 h 27"/>
                  <a:gd name="T8" fmla="*/ 243 w 243"/>
                  <a:gd name="T9" fmla="*/ 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7">
                    <a:moveTo>
                      <a:pt x="243" y="6"/>
                    </a:moveTo>
                    <a:lnTo>
                      <a:pt x="0" y="0"/>
                    </a:lnTo>
                    <a:lnTo>
                      <a:pt x="0" y="21"/>
                    </a:lnTo>
                    <a:lnTo>
                      <a:pt x="243" y="27"/>
                    </a:lnTo>
                    <a:lnTo>
                      <a:pt x="243" y="6"/>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3" name="Freeform 1412">
                <a:extLst>
                  <a:ext uri="{FF2B5EF4-FFF2-40B4-BE49-F238E27FC236}">
                    <a16:creationId xmlns:a16="http://schemas.microsoft.com/office/drawing/2014/main" id="{B7A7FE91-AE42-4ACB-BEE1-187FAF16DC17}"/>
                  </a:ext>
                </a:extLst>
              </p:cNvPr>
              <p:cNvSpPr>
                <a:spLocks/>
              </p:cNvSpPr>
              <p:nvPr/>
            </p:nvSpPr>
            <p:spPr bwMode="auto">
              <a:xfrm>
                <a:off x="2520" y="2369"/>
                <a:ext cx="243" cy="28"/>
              </a:xfrm>
              <a:custGeom>
                <a:avLst/>
                <a:gdLst>
                  <a:gd name="T0" fmla="*/ 243 w 243"/>
                  <a:gd name="T1" fmla="*/ 7 h 28"/>
                  <a:gd name="T2" fmla="*/ 0 w 243"/>
                  <a:gd name="T3" fmla="*/ 0 h 28"/>
                  <a:gd name="T4" fmla="*/ 0 w 243"/>
                  <a:gd name="T5" fmla="*/ 21 h 28"/>
                  <a:gd name="T6" fmla="*/ 243 w 243"/>
                  <a:gd name="T7" fmla="*/ 28 h 28"/>
                  <a:gd name="T8" fmla="*/ 243 w 243"/>
                  <a:gd name="T9" fmla="*/ 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8">
                    <a:moveTo>
                      <a:pt x="243" y="7"/>
                    </a:moveTo>
                    <a:lnTo>
                      <a:pt x="0" y="0"/>
                    </a:lnTo>
                    <a:lnTo>
                      <a:pt x="0" y="21"/>
                    </a:lnTo>
                    <a:lnTo>
                      <a:pt x="243" y="28"/>
                    </a:lnTo>
                    <a:lnTo>
                      <a:pt x="243" y="7"/>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4" name="Freeform 1413">
                <a:extLst>
                  <a:ext uri="{FF2B5EF4-FFF2-40B4-BE49-F238E27FC236}">
                    <a16:creationId xmlns:a16="http://schemas.microsoft.com/office/drawing/2014/main" id="{9D86789A-48BD-4B39-BF73-7C6DE59952A2}"/>
                  </a:ext>
                </a:extLst>
              </p:cNvPr>
              <p:cNvSpPr>
                <a:spLocks/>
              </p:cNvSpPr>
              <p:nvPr/>
            </p:nvSpPr>
            <p:spPr bwMode="auto">
              <a:xfrm>
                <a:off x="2520" y="2411"/>
                <a:ext cx="243" cy="28"/>
              </a:xfrm>
              <a:custGeom>
                <a:avLst/>
                <a:gdLst>
                  <a:gd name="T0" fmla="*/ 243 w 243"/>
                  <a:gd name="T1" fmla="*/ 7 h 28"/>
                  <a:gd name="T2" fmla="*/ 0 w 243"/>
                  <a:gd name="T3" fmla="*/ 0 h 28"/>
                  <a:gd name="T4" fmla="*/ 0 w 243"/>
                  <a:gd name="T5" fmla="*/ 20 h 28"/>
                  <a:gd name="T6" fmla="*/ 243 w 243"/>
                  <a:gd name="T7" fmla="*/ 28 h 28"/>
                  <a:gd name="T8" fmla="*/ 243 w 243"/>
                  <a:gd name="T9" fmla="*/ 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8">
                    <a:moveTo>
                      <a:pt x="243" y="7"/>
                    </a:moveTo>
                    <a:lnTo>
                      <a:pt x="0" y="0"/>
                    </a:lnTo>
                    <a:lnTo>
                      <a:pt x="0" y="20"/>
                    </a:lnTo>
                    <a:lnTo>
                      <a:pt x="243" y="28"/>
                    </a:lnTo>
                    <a:lnTo>
                      <a:pt x="243" y="7"/>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5" name="Freeform 1414">
                <a:extLst>
                  <a:ext uri="{FF2B5EF4-FFF2-40B4-BE49-F238E27FC236}">
                    <a16:creationId xmlns:a16="http://schemas.microsoft.com/office/drawing/2014/main" id="{3D567EE9-DFB8-4102-A527-20D17F822357}"/>
                  </a:ext>
                </a:extLst>
              </p:cNvPr>
              <p:cNvSpPr>
                <a:spLocks/>
              </p:cNvSpPr>
              <p:nvPr/>
            </p:nvSpPr>
            <p:spPr bwMode="auto">
              <a:xfrm>
                <a:off x="2520" y="2451"/>
                <a:ext cx="243" cy="30"/>
              </a:xfrm>
              <a:custGeom>
                <a:avLst/>
                <a:gdLst>
                  <a:gd name="T0" fmla="*/ 243 w 243"/>
                  <a:gd name="T1" fmla="*/ 9 h 30"/>
                  <a:gd name="T2" fmla="*/ 0 w 243"/>
                  <a:gd name="T3" fmla="*/ 0 h 30"/>
                  <a:gd name="T4" fmla="*/ 0 w 243"/>
                  <a:gd name="T5" fmla="*/ 21 h 30"/>
                  <a:gd name="T6" fmla="*/ 243 w 243"/>
                  <a:gd name="T7" fmla="*/ 30 h 30"/>
                  <a:gd name="T8" fmla="*/ 243 w 243"/>
                  <a:gd name="T9" fmla="*/ 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0">
                    <a:moveTo>
                      <a:pt x="243" y="9"/>
                    </a:moveTo>
                    <a:lnTo>
                      <a:pt x="0" y="0"/>
                    </a:lnTo>
                    <a:lnTo>
                      <a:pt x="0" y="21"/>
                    </a:lnTo>
                    <a:lnTo>
                      <a:pt x="243" y="30"/>
                    </a:lnTo>
                    <a:lnTo>
                      <a:pt x="243" y="9"/>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6" name="Freeform 1415">
                <a:extLst>
                  <a:ext uri="{FF2B5EF4-FFF2-40B4-BE49-F238E27FC236}">
                    <a16:creationId xmlns:a16="http://schemas.microsoft.com/office/drawing/2014/main" id="{798BE43E-45F9-4E2F-960E-5301DF0889AF}"/>
                  </a:ext>
                </a:extLst>
              </p:cNvPr>
              <p:cNvSpPr>
                <a:spLocks/>
              </p:cNvSpPr>
              <p:nvPr/>
            </p:nvSpPr>
            <p:spPr bwMode="auto">
              <a:xfrm>
                <a:off x="2520" y="2493"/>
                <a:ext cx="243" cy="30"/>
              </a:xfrm>
              <a:custGeom>
                <a:avLst/>
                <a:gdLst>
                  <a:gd name="T0" fmla="*/ 243 w 243"/>
                  <a:gd name="T1" fmla="*/ 9 h 30"/>
                  <a:gd name="T2" fmla="*/ 0 w 243"/>
                  <a:gd name="T3" fmla="*/ 0 h 30"/>
                  <a:gd name="T4" fmla="*/ 0 w 243"/>
                  <a:gd name="T5" fmla="*/ 20 h 30"/>
                  <a:gd name="T6" fmla="*/ 243 w 243"/>
                  <a:gd name="T7" fmla="*/ 30 h 30"/>
                  <a:gd name="T8" fmla="*/ 243 w 243"/>
                  <a:gd name="T9" fmla="*/ 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0">
                    <a:moveTo>
                      <a:pt x="243" y="9"/>
                    </a:moveTo>
                    <a:lnTo>
                      <a:pt x="0" y="0"/>
                    </a:lnTo>
                    <a:lnTo>
                      <a:pt x="0" y="20"/>
                    </a:lnTo>
                    <a:lnTo>
                      <a:pt x="243" y="30"/>
                    </a:lnTo>
                    <a:lnTo>
                      <a:pt x="243" y="9"/>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7" name="Freeform 1416">
                <a:extLst>
                  <a:ext uri="{FF2B5EF4-FFF2-40B4-BE49-F238E27FC236}">
                    <a16:creationId xmlns:a16="http://schemas.microsoft.com/office/drawing/2014/main" id="{B6A6C782-C1FF-4DA2-9492-5C1CC2885D46}"/>
                  </a:ext>
                </a:extLst>
              </p:cNvPr>
              <p:cNvSpPr>
                <a:spLocks/>
              </p:cNvSpPr>
              <p:nvPr/>
            </p:nvSpPr>
            <p:spPr bwMode="auto">
              <a:xfrm>
                <a:off x="2520" y="2534"/>
                <a:ext cx="243" cy="31"/>
              </a:xfrm>
              <a:custGeom>
                <a:avLst/>
                <a:gdLst>
                  <a:gd name="T0" fmla="*/ 243 w 243"/>
                  <a:gd name="T1" fmla="*/ 10 h 31"/>
                  <a:gd name="T2" fmla="*/ 0 w 243"/>
                  <a:gd name="T3" fmla="*/ 0 h 31"/>
                  <a:gd name="T4" fmla="*/ 0 w 243"/>
                  <a:gd name="T5" fmla="*/ 20 h 31"/>
                  <a:gd name="T6" fmla="*/ 243 w 243"/>
                  <a:gd name="T7" fmla="*/ 31 h 31"/>
                  <a:gd name="T8" fmla="*/ 243 w 24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1">
                    <a:moveTo>
                      <a:pt x="243" y="10"/>
                    </a:moveTo>
                    <a:lnTo>
                      <a:pt x="0" y="0"/>
                    </a:lnTo>
                    <a:lnTo>
                      <a:pt x="0" y="20"/>
                    </a:lnTo>
                    <a:lnTo>
                      <a:pt x="243" y="31"/>
                    </a:lnTo>
                    <a:lnTo>
                      <a:pt x="243" y="10"/>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8" name="Freeform 1417">
                <a:extLst>
                  <a:ext uri="{FF2B5EF4-FFF2-40B4-BE49-F238E27FC236}">
                    <a16:creationId xmlns:a16="http://schemas.microsoft.com/office/drawing/2014/main" id="{B3F83626-E7C1-409D-8A41-0517E604A80A}"/>
                  </a:ext>
                </a:extLst>
              </p:cNvPr>
              <p:cNvSpPr>
                <a:spLocks/>
              </p:cNvSpPr>
              <p:nvPr/>
            </p:nvSpPr>
            <p:spPr bwMode="auto">
              <a:xfrm>
                <a:off x="2815" y="2251"/>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49" name="Freeform 1418">
                <a:extLst>
                  <a:ext uri="{FF2B5EF4-FFF2-40B4-BE49-F238E27FC236}">
                    <a16:creationId xmlns:a16="http://schemas.microsoft.com/office/drawing/2014/main" id="{B63DEEB5-A2B6-4608-BD0C-AC0FDD8830EB}"/>
                  </a:ext>
                </a:extLst>
              </p:cNvPr>
              <p:cNvSpPr>
                <a:spLocks/>
              </p:cNvSpPr>
              <p:nvPr/>
            </p:nvSpPr>
            <p:spPr bwMode="auto">
              <a:xfrm>
                <a:off x="2822" y="224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50" name="Line 1419">
                <a:extLst>
                  <a:ext uri="{FF2B5EF4-FFF2-40B4-BE49-F238E27FC236}">
                    <a16:creationId xmlns:a16="http://schemas.microsoft.com/office/drawing/2014/main" id="{D5BE542D-359B-4A62-9FDC-8D42F2369758}"/>
                  </a:ext>
                </a:extLst>
              </p:cNvPr>
              <p:cNvSpPr>
                <a:spLocks noChangeShapeType="1"/>
              </p:cNvSpPr>
              <p:nvPr/>
            </p:nvSpPr>
            <p:spPr bwMode="auto">
              <a:xfrm flipV="1">
                <a:off x="2813" y="2247"/>
                <a:ext cx="6" cy="2"/>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51" name="Line 1420">
                <a:extLst>
                  <a:ext uri="{FF2B5EF4-FFF2-40B4-BE49-F238E27FC236}">
                    <a16:creationId xmlns:a16="http://schemas.microsoft.com/office/drawing/2014/main" id="{90A3F1CB-B8E5-4C0C-9B57-9A642ED7712B}"/>
                  </a:ext>
                </a:extLst>
              </p:cNvPr>
              <p:cNvSpPr>
                <a:spLocks noChangeShapeType="1"/>
              </p:cNvSpPr>
              <p:nvPr/>
            </p:nvSpPr>
            <p:spPr bwMode="auto">
              <a:xfrm flipV="1">
                <a:off x="2811" y="2250"/>
                <a:ext cx="8" cy="3"/>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52" name="Freeform 1421">
                <a:extLst>
                  <a:ext uri="{FF2B5EF4-FFF2-40B4-BE49-F238E27FC236}">
                    <a16:creationId xmlns:a16="http://schemas.microsoft.com/office/drawing/2014/main" id="{6485FA7B-E6AB-4162-8120-DC2AED5B7CA7}"/>
                  </a:ext>
                </a:extLst>
              </p:cNvPr>
              <p:cNvSpPr>
                <a:spLocks/>
              </p:cNvSpPr>
              <p:nvPr/>
            </p:nvSpPr>
            <p:spPr bwMode="auto">
              <a:xfrm>
                <a:off x="2813" y="2255"/>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53" name="Freeform 1422">
                <a:extLst>
                  <a:ext uri="{FF2B5EF4-FFF2-40B4-BE49-F238E27FC236}">
                    <a16:creationId xmlns:a16="http://schemas.microsoft.com/office/drawing/2014/main" id="{70D10F90-3D4F-4E7A-9CFB-9FF5E7F2B2AC}"/>
                  </a:ext>
                </a:extLst>
              </p:cNvPr>
              <p:cNvSpPr>
                <a:spLocks/>
              </p:cNvSpPr>
              <p:nvPr/>
            </p:nvSpPr>
            <p:spPr bwMode="auto">
              <a:xfrm>
                <a:off x="2822" y="2252"/>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54" name="Freeform 1423">
                <a:extLst>
                  <a:ext uri="{FF2B5EF4-FFF2-40B4-BE49-F238E27FC236}">
                    <a16:creationId xmlns:a16="http://schemas.microsoft.com/office/drawing/2014/main" id="{A43F5B3E-72AE-4703-8AF7-4D4233455327}"/>
                  </a:ext>
                </a:extLst>
              </p:cNvPr>
              <p:cNvSpPr>
                <a:spLocks/>
              </p:cNvSpPr>
              <p:nvPr/>
            </p:nvSpPr>
            <p:spPr bwMode="auto">
              <a:xfrm>
                <a:off x="2816" y="2419"/>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55" name="Freeform 1424">
                <a:extLst>
                  <a:ext uri="{FF2B5EF4-FFF2-40B4-BE49-F238E27FC236}">
                    <a16:creationId xmlns:a16="http://schemas.microsoft.com/office/drawing/2014/main" id="{602B2991-3762-4059-9C5A-545F59191438}"/>
                  </a:ext>
                </a:extLst>
              </p:cNvPr>
              <p:cNvSpPr>
                <a:spLocks/>
              </p:cNvSpPr>
              <p:nvPr/>
            </p:nvSpPr>
            <p:spPr bwMode="auto">
              <a:xfrm>
                <a:off x="2822" y="2415"/>
                <a:ext cx="1" cy="1"/>
              </a:xfrm>
              <a:custGeom>
                <a:avLst/>
                <a:gdLst>
                  <a:gd name="T0" fmla="*/ 1 w 1"/>
                  <a:gd name="T1" fmla="*/ 1 h 1"/>
                  <a:gd name="T2" fmla="*/ 0 w 1"/>
                  <a:gd name="T3" fmla="*/ 0 h 1"/>
                  <a:gd name="T4" fmla="*/ 1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1" y="1"/>
                    </a:moveTo>
                    <a:lnTo>
                      <a:pt x="0" y="0"/>
                    </a:lnTo>
                    <a:lnTo>
                      <a:pt x="1"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56" name="Line 1425">
                <a:extLst>
                  <a:ext uri="{FF2B5EF4-FFF2-40B4-BE49-F238E27FC236}">
                    <a16:creationId xmlns:a16="http://schemas.microsoft.com/office/drawing/2014/main" id="{F09922C1-51B8-4F76-BF2C-80B77662E04B}"/>
                  </a:ext>
                </a:extLst>
              </p:cNvPr>
              <p:cNvSpPr>
                <a:spLocks noChangeShapeType="1"/>
              </p:cNvSpPr>
              <p:nvPr/>
            </p:nvSpPr>
            <p:spPr bwMode="auto">
              <a:xfrm flipV="1">
                <a:off x="2813" y="2413"/>
                <a:ext cx="7" cy="4"/>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57" name="Line 1426">
                <a:extLst>
                  <a:ext uri="{FF2B5EF4-FFF2-40B4-BE49-F238E27FC236}">
                    <a16:creationId xmlns:a16="http://schemas.microsoft.com/office/drawing/2014/main" id="{C6EBA753-41B0-4787-868E-A4B6EF871CFA}"/>
                  </a:ext>
                </a:extLst>
              </p:cNvPr>
              <p:cNvSpPr>
                <a:spLocks noChangeShapeType="1"/>
              </p:cNvSpPr>
              <p:nvPr/>
            </p:nvSpPr>
            <p:spPr bwMode="auto">
              <a:xfrm flipV="1">
                <a:off x="2812" y="2416"/>
                <a:ext cx="8" cy="5"/>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58" name="Freeform 1427">
                <a:extLst>
                  <a:ext uri="{FF2B5EF4-FFF2-40B4-BE49-F238E27FC236}">
                    <a16:creationId xmlns:a16="http://schemas.microsoft.com/office/drawing/2014/main" id="{F9723098-4CB3-4BC5-8FA1-6DBC630B6834}"/>
                  </a:ext>
                </a:extLst>
              </p:cNvPr>
              <p:cNvSpPr>
                <a:spLocks/>
              </p:cNvSpPr>
              <p:nvPr/>
            </p:nvSpPr>
            <p:spPr bwMode="auto">
              <a:xfrm>
                <a:off x="2814" y="242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59" name="Freeform 1428">
                <a:extLst>
                  <a:ext uri="{FF2B5EF4-FFF2-40B4-BE49-F238E27FC236}">
                    <a16:creationId xmlns:a16="http://schemas.microsoft.com/office/drawing/2014/main" id="{75EDD4FC-5578-4058-A858-E5EC486F837F}"/>
                  </a:ext>
                </a:extLst>
              </p:cNvPr>
              <p:cNvSpPr>
                <a:spLocks/>
              </p:cNvSpPr>
              <p:nvPr/>
            </p:nvSpPr>
            <p:spPr bwMode="auto">
              <a:xfrm>
                <a:off x="2822" y="2417"/>
                <a:ext cx="1" cy="2"/>
              </a:xfrm>
              <a:custGeom>
                <a:avLst/>
                <a:gdLst>
                  <a:gd name="T0" fmla="*/ 1 w 1"/>
                  <a:gd name="T1" fmla="*/ 2 h 2"/>
                  <a:gd name="T2" fmla="*/ 0 w 1"/>
                  <a:gd name="T3" fmla="*/ 0 h 2"/>
                  <a:gd name="T4" fmla="*/ 1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1" y="2"/>
                    </a:moveTo>
                    <a:lnTo>
                      <a:pt x="0" y="0"/>
                    </a:lnTo>
                    <a:lnTo>
                      <a:pt x="1" y="2"/>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0" name="Freeform 1429">
                <a:extLst>
                  <a:ext uri="{FF2B5EF4-FFF2-40B4-BE49-F238E27FC236}">
                    <a16:creationId xmlns:a16="http://schemas.microsoft.com/office/drawing/2014/main" id="{546DC224-4051-4E29-A601-594021E647DE}"/>
                  </a:ext>
                </a:extLst>
              </p:cNvPr>
              <p:cNvSpPr>
                <a:spLocks/>
              </p:cNvSpPr>
              <p:nvPr/>
            </p:nvSpPr>
            <p:spPr bwMode="auto">
              <a:xfrm>
                <a:off x="2478" y="257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5B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1" name="Freeform 1430">
                <a:extLst>
                  <a:ext uri="{FF2B5EF4-FFF2-40B4-BE49-F238E27FC236}">
                    <a16:creationId xmlns:a16="http://schemas.microsoft.com/office/drawing/2014/main" id="{EEAFFAC5-F9C2-4241-A303-79B6C3A2924E}"/>
                  </a:ext>
                </a:extLst>
              </p:cNvPr>
              <p:cNvSpPr>
                <a:spLocks/>
              </p:cNvSpPr>
              <p:nvPr/>
            </p:nvSpPr>
            <p:spPr bwMode="auto">
              <a:xfrm>
                <a:off x="2809" y="2589"/>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5B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2" name="Line 1431">
                <a:extLst>
                  <a:ext uri="{FF2B5EF4-FFF2-40B4-BE49-F238E27FC236}">
                    <a16:creationId xmlns:a16="http://schemas.microsoft.com/office/drawing/2014/main" id="{EDF9972F-46B7-490D-A4AE-CC903F9979EA}"/>
                  </a:ext>
                </a:extLst>
              </p:cNvPr>
              <p:cNvSpPr>
                <a:spLocks noChangeShapeType="1"/>
              </p:cNvSpPr>
              <p:nvPr/>
            </p:nvSpPr>
            <p:spPr bwMode="auto">
              <a:xfrm>
                <a:off x="2476" y="2570"/>
                <a:ext cx="331" cy="17"/>
              </a:xfrm>
              <a:prstGeom prst="line">
                <a:avLst/>
              </a:prstGeom>
              <a:noFill/>
              <a:ln w="7938">
                <a:solidFill>
                  <a:srgbClr val="5B4C6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63" name="Line 1432">
                <a:extLst>
                  <a:ext uri="{FF2B5EF4-FFF2-40B4-BE49-F238E27FC236}">
                    <a16:creationId xmlns:a16="http://schemas.microsoft.com/office/drawing/2014/main" id="{5C7334ED-4818-4E4F-8420-B5B3896C89D7}"/>
                  </a:ext>
                </a:extLst>
              </p:cNvPr>
              <p:cNvSpPr>
                <a:spLocks noChangeShapeType="1"/>
              </p:cNvSpPr>
              <p:nvPr/>
            </p:nvSpPr>
            <p:spPr bwMode="auto">
              <a:xfrm flipV="1">
                <a:off x="2807" y="2574"/>
                <a:ext cx="12" cy="13"/>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64" name="Freeform 1433">
                <a:extLst>
                  <a:ext uri="{FF2B5EF4-FFF2-40B4-BE49-F238E27FC236}">
                    <a16:creationId xmlns:a16="http://schemas.microsoft.com/office/drawing/2014/main" id="{B80F94B3-1B15-4AE2-BCDE-9E73D84E9FE3}"/>
                  </a:ext>
                </a:extLst>
              </p:cNvPr>
              <p:cNvSpPr>
                <a:spLocks/>
              </p:cNvSpPr>
              <p:nvPr/>
            </p:nvSpPr>
            <p:spPr bwMode="auto">
              <a:xfrm>
                <a:off x="2809" y="2589"/>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5" name="Freeform 1434">
                <a:extLst>
                  <a:ext uri="{FF2B5EF4-FFF2-40B4-BE49-F238E27FC236}">
                    <a16:creationId xmlns:a16="http://schemas.microsoft.com/office/drawing/2014/main" id="{5E280CE5-E992-4D18-80C9-9FA3FF75730D}"/>
                  </a:ext>
                </a:extLst>
              </p:cNvPr>
              <p:cNvSpPr>
                <a:spLocks/>
              </p:cNvSpPr>
              <p:nvPr/>
            </p:nvSpPr>
            <p:spPr bwMode="auto">
              <a:xfrm>
                <a:off x="2821" y="2576"/>
                <a:ext cx="1" cy="1"/>
              </a:xfrm>
              <a:custGeom>
                <a:avLst/>
                <a:gdLst>
                  <a:gd name="T0" fmla="*/ 1 w 1"/>
                  <a:gd name="T1" fmla="*/ 1 h 1"/>
                  <a:gd name="T2" fmla="*/ 0 w 1"/>
                  <a:gd name="T3" fmla="*/ 0 h 1"/>
                  <a:gd name="T4" fmla="*/ 1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1" y="1"/>
                    </a:moveTo>
                    <a:lnTo>
                      <a:pt x="0" y="0"/>
                    </a:lnTo>
                    <a:lnTo>
                      <a:pt x="1"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6" name="Freeform 1435">
                <a:extLst>
                  <a:ext uri="{FF2B5EF4-FFF2-40B4-BE49-F238E27FC236}">
                    <a16:creationId xmlns:a16="http://schemas.microsoft.com/office/drawing/2014/main" id="{ED14C74F-AB1A-41DE-ADFD-28233E37656C}"/>
                  </a:ext>
                </a:extLst>
              </p:cNvPr>
              <p:cNvSpPr>
                <a:spLocks/>
              </p:cNvSpPr>
              <p:nvPr/>
            </p:nvSpPr>
            <p:spPr bwMode="auto">
              <a:xfrm>
                <a:off x="2485" y="2578"/>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7" name="Freeform 1436">
                <a:extLst>
                  <a:ext uri="{FF2B5EF4-FFF2-40B4-BE49-F238E27FC236}">
                    <a16:creationId xmlns:a16="http://schemas.microsoft.com/office/drawing/2014/main" id="{A7B10DD6-56E8-430F-9195-1D0FE60F8AF1}"/>
                  </a:ext>
                </a:extLst>
              </p:cNvPr>
              <p:cNvSpPr>
                <a:spLocks/>
              </p:cNvSpPr>
              <p:nvPr/>
            </p:nvSpPr>
            <p:spPr bwMode="auto">
              <a:xfrm>
                <a:off x="2809" y="2594"/>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8" name="Line 1437">
                <a:extLst>
                  <a:ext uri="{FF2B5EF4-FFF2-40B4-BE49-F238E27FC236}">
                    <a16:creationId xmlns:a16="http://schemas.microsoft.com/office/drawing/2014/main" id="{E3418BD5-D4CA-4C66-9A84-E9ACB05E0E38}"/>
                  </a:ext>
                </a:extLst>
              </p:cNvPr>
              <p:cNvSpPr>
                <a:spLocks noChangeShapeType="1"/>
              </p:cNvSpPr>
              <p:nvPr/>
            </p:nvSpPr>
            <p:spPr bwMode="auto">
              <a:xfrm>
                <a:off x="2482" y="2577"/>
                <a:ext cx="325" cy="15"/>
              </a:xfrm>
              <a:prstGeom prst="line">
                <a:avLst/>
              </a:prstGeom>
              <a:noFill/>
              <a:ln w="7938">
                <a:solidFill>
                  <a:srgbClr val="D1D4D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69" name="Line 1438">
                <a:extLst>
                  <a:ext uri="{FF2B5EF4-FFF2-40B4-BE49-F238E27FC236}">
                    <a16:creationId xmlns:a16="http://schemas.microsoft.com/office/drawing/2014/main" id="{C453998B-CE2E-489D-8603-5A4F7A2EB361}"/>
                  </a:ext>
                </a:extLst>
              </p:cNvPr>
              <p:cNvSpPr>
                <a:spLocks noChangeShapeType="1"/>
              </p:cNvSpPr>
              <p:nvPr/>
            </p:nvSpPr>
            <p:spPr bwMode="auto">
              <a:xfrm flipV="1">
                <a:off x="2807" y="2578"/>
                <a:ext cx="12" cy="14"/>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70" name="Freeform 1439">
                <a:extLst>
                  <a:ext uri="{FF2B5EF4-FFF2-40B4-BE49-F238E27FC236}">
                    <a16:creationId xmlns:a16="http://schemas.microsoft.com/office/drawing/2014/main" id="{9E7F65B2-3B77-4E63-B185-FEBDD2DBFA3F}"/>
                  </a:ext>
                </a:extLst>
              </p:cNvPr>
              <p:cNvSpPr>
                <a:spLocks/>
              </p:cNvSpPr>
              <p:nvPr/>
            </p:nvSpPr>
            <p:spPr bwMode="auto">
              <a:xfrm>
                <a:off x="2809" y="2594"/>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71" name="Freeform 1440">
                <a:extLst>
                  <a:ext uri="{FF2B5EF4-FFF2-40B4-BE49-F238E27FC236}">
                    <a16:creationId xmlns:a16="http://schemas.microsoft.com/office/drawing/2014/main" id="{59F0A45F-2AB4-4EC8-9D61-F1D757F0EB88}"/>
                  </a:ext>
                </a:extLst>
              </p:cNvPr>
              <p:cNvSpPr>
                <a:spLocks/>
              </p:cNvSpPr>
              <p:nvPr/>
            </p:nvSpPr>
            <p:spPr bwMode="auto">
              <a:xfrm>
                <a:off x="2821" y="2580"/>
                <a:ext cx="1" cy="2"/>
              </a:xfrm>
              <a:custGeom>
                <a:avLst/>
                <a:gdLst>
                  <a:gd name="T0" fmla="*/ 1 w 1"/>
                  <a:gd name="T1" fmla="*/ 2 h 2"/>
                  <a:gd name="T2" fmla="*/ 0 w 1"/>
                  <a:gd name="T3" fmla="*/ 0 h 2"/>
                  <a:gd name="T4" fmla="*/ 1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1" y="2"/>
                    </a:moveTo>
                    <a:lnTo>
                      <a:pt x="0" y="0"/>
                    </a:lnTo>
                    <a:lnTo>
                      <a:pt x="1" y="2"/>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72" name="Freeform 1441">
                <a:extLst>
                  <a:ext uri="{FF2B5EF4-FFF2-40B4-BE49-F238E27FC236}">
                    <a16:creationId xmlns:a16="http://schemas.microsoft.com/office/drawing/2014/main" id="{80BECF59-C0E2-4A6E-BCB3-1214E6DAB6A9}"/>
                  </a:ext>
                </a:extLst>
              </p:cNvPr>
              <p:cNvSpPr>
                <a:spLocks/>
              </p:cNvSpPr>
              <p:nvPr/>
            </p:nvSpPr>
            <p:spPr bwMode="auto">
              <a:xfrm>
                <a:off x="2520" y="2034"/>
                <a:ext cx="243" cy="49"/>
              </a:xfrm>
              <a:custGeom>
                <a:avLst/>
                <a:gdLst>
                  <a:gd name="T0" fmla="*/ 243 w 243"/>
                  <a:gd name="T1" fmla="*/ 0 h 49"/>
                  <a:gd name="T2" fmla="*/ 0 w 243"/>
                  <a:gd name="T3" fmla="*/ 1 h 49"/>
                  <a:gd name="T4" fmla="*/ 0 w 243"/>
                  <a:gd name="T5" fmla="*/ 49 h 49"/>
                  <a:gd name="T6" fmla="*/ 243 w 243"/>
                  <a:gd name="T7" fmla="*/ 49 h 49"/>
                  <a:gd name="T8" fmla="*/ 243 w 243"/>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49">
                    <a:moveTo>
                      <a:pt x="243" y="0"/>
                    </a:moveTo>
                    <a:lnTo>
                      <a:pt x="0" y="1"/>
                    </a:lnTo>
                    <a:lnTo>
                      <a:pt x="0" y="49"/>
                    </a:lnTo>
                    <a:lnTo>
                      <a:pt x="243" y="49"/>
                    </a:lnTo>
                    <a:lnTo>
                      <a:pt x="243" y="0"/>
                    </a:lnTo>
                    <a:close/>
                  </a:path>
                </a:pathLst>
              </a:custGeom>
              <a:solidFill>
                <a:srgbClr val="475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73" name="Freeform 1442">
                <a:extLst>
                  <a:ext uri="{FF2B5EF4-FFF2-40B4-BE49-F238E27FC236}">
                    <a16:creationId xmlns:a16="http://schemas.microsoft.com/office/drawing/2014/main" id="{DDFDBAA4-3603-4ED4-8D02-31D152972CBE}"/>
                  </a:ext>
                </a:extLst>
              </p:cNvPr>
              <p:cNvSpPr>
                <a:spLocks/>
              </p:cNvSpPr>
              <p:nvPr/>
            </p:nvSpPr>
            <p:spPr bwMode="auto">
              <a:xfrm>
                <a:off x="2812" y="208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74" name="Freeform 1443">
                <a:extLst>
                  <a:ext uri="{FF2B5EF4-FFF2-40B4-BE49-F238E27FC236}">
                    <a16:creationId xmlns:a16="http://schemas.microsoft.com/office/drawing/2014/main" id="{9D7F8187-FF0B-4074-AA67-4D7C3E63761C}"/>
                  </a:ext>
                </a:extLst>
              </p:cNvPr>
              <p:cNvSpPr>
                <a:spLocks/>
              </p:cNvSpPr>
              <p:nvPr/>
            </p:nvSpPr>
            <p:spPr bwMode="auto">
              <a:xfrm>
                <a:off x="2822" y="2082"/>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75" name="Line 1444">
                <a:extLst>
                  <a:ext uri="{FF2B5EF4-FFF2-40B4-BE49-F238E27FC236}">
                    <a16:creationId xmlns:a16="http://schemas.microsoft.com/office/drawing/2014/main" id="{B35DB329-D270-41C4-9F45-F79092C26297}"/>
                  </a:ext>
                </a:extLst>
              </p:cNvPr>
              <p:cNvSpPr>
                <a:spLocks noChangeShapeType="1"/>
              </p:cNvSpPr>
              <p:nvPr/>
            </p:nvSpPr>
            <p:spPr bwMode="auto">
              <a:xfrm>
                <a:off x="2810" y="2080"/>
                <a:ext cx="9" cy="1"/>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76" name="Line 1445">
                <a:extLst>
                  <a:ext uri="{FF2B5EF4-FFF2-40B4-BE49-F238E27FC236}">
                    <a16:creationId xmlns:a16="http://schemas.microsoft.com/office/drawing/2014/main" id="{DEBF6825-D3BC-4BD8-91C9-42DD6C61374F}"/>
                  </a:ext>
                </a:extLst>
              </p:cNvPr>
              <p:cNvSpPr>
                <a:spLocks noChangeShapeType="1"/>
              </p:cNvSpPr>
              <p:nvPr/>
            </p:nvSpPr>
            <p:spPr bwMode="auto">
              <a:xfrm flipV="1">
                <a:off x="2808" y="2084"/>
                <a:ext cx="12" cy="1"/>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77" name="Freeform 1446">
                <a:extLst>
                  <a:ext uri="{FF2B5EF4-FFF2-40B4-BE49-F238E27FC236}">
                    <a16:creationId xmlns:a16="http://schemas.microsoft.com/office/drawing/2014/main" id="{D2FCDDC3-9B8D-496B-A110-215FE42B0BE1}"/>
                  </a:ext>
                </a:extLst>
              </p:cNvPr>
              <p:cNvSpPr>
                <a:spLocks/>
              </p:cNvSpPr>
              <p:nvPr/>
            </p:nvSpPr>
            <p:spPr bwMode="auto">
              <a:xfrm>
                <a:off x="2811" y="208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78" name="Freeform 1447">
                <a:extLst>
                  <a:ext uri="{FF2B5EF4-FFF2-40B4-BE49-F238E27FC236}">
                    <a16:creationId xmlns:a16="http://schemas.microsoft.com/office/drawing/2014/main" id="{888E46B5-8F21-4C03-B890-C0C163124FB1}"/>
                  </a:ext>
                </a:extLst>
              </p:cNvPr>
              <p:cNvSpPr>
                <a:spLocks/>
              </p:cNvSpPr>
              <p:nvPr/>
            </p:nvSpPr>
            <p:spPr bwMode="auto">
              <a:xfrm>
                <a:off x="2822" y="2086"/>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79" name="Freeform 1448">
                <a:extLst>
                  <a:ext uri="{FF2B5EF4-FFF2-40B4-BE49-F238E27FC236}">
                    <a16:creationId xmlns:a16="http://schemas.microsoft.com/office/drawing/2014/main" id="{4A4B4E99-81E3-49D4-BEF6-695B04FEBD17}"/>
                  </a:ext>
                </a:extLst>
              </p:cNvPr>
              <p:cNvSpPr>
                <a:spLocks/>
              </p:cNvSpPr>
              <p:nvPr/>
            </p:nvSpPr>
            <p:spPr bwMode="auto">
              <a:xfrm>
                <a:off x="2497" y="1941"/>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80" name="Freeform 1449">
                <a:extLst>
                  <a:ext uri="{FF2B5EF4-FFF2-40B4-BE49-F238E27FC236}">
                    <a16:creationId xmlns:a16="http://schemas.microsoft.com/office/drawing/2014/main" id="{1D2C01CB-C67B-4D8C-8BD8-67CF85F7B9D6}"/>
                  </a:ext>
                </a:extLst>
              </p:cNvPr>
              <p:cNvSpPr>
                <a:spLocks/>
              </p:cNvSpPr>
              <p:nvPr/>
            </p:nvSpPr>
            <p:spPr bwMode="auto">
              <a:xfrm>
                <a:off x="2498" y="2033"/>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81" name="Line 1450">
                <a:extLst>
                  <a:ext uri="{FF2B5EF4-FFF2-40B4-BE49-F238E27FC236}">
                    <a16:creationId xmlns:a16="http://schemas.microsoft.com/office/drawing/2014/main" id="{3C308890-380A-4F15-B293-21D173AC3407}"/>
                  </a:ext>
                </a:extLst>
              </p:cNvPr>
              <p:cNvSpPr>
                <a:spLocks noChangeShapeType="1"/>
              </p:cNvSpPr>
              <p:nvPr/>
            </p:nvSpPr>
            <p:spPr bwMode="auto">
              <a:xfrm>
                <a:off x="2496" y="1939"/>
                <a:ext cx="1" cy="93"/>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82" name="Line 1451">
                <a:extLst>
                  <a:ext uri="{FF2B5EF4-FFF2-40B4-BE49-F238E27FC236}">
                    <a16:creationId xmlns:a16="http://schemas.microsoft.com/office/drawing/2014/main" id="{8A36D1B1-C4EB-40E7-AFDA-043689F1CA09}"/>
                  </a:ext>
                </a:extLst>
              </p:cNvPr>
              <p:cNvSpPr>
                <a:spLocks noChangeShapeType="1"/>
              </p:cNvSpPr>
              <p:nvPr/>
            </p:nvSpPr>
            <p:spPr bwMode="auto">
              <a:xfrm flipH="1">
                <a:off x="2496" y="1935"/>
                <a:ext cx="295" cy="3"/>
              </a:xfrm>
              <a:prstGeom prst="line">
                <a:avLst/>
              </a:prstGeom>
              <a:noFill/>
              <a:ln w="7938">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83" name="Freeform 1452">
                <a:extLst>
                  <a:ext uri="{FF2B5EF4-FFF2-40B4-BE49-F238E27FC236}">
                    <a16:creationId xmlns:a16="http://schemas.microsoft.com/office/drawing/2014/main" id="{2A74A06D-5CC6-4B25-A1F7-9722758A24A8}"/>
                  </a:ext>
                </a:extLst>
              </p:cNvPr>
              <p:cNvSpPr>
                <a:spLocks/>
              </p:cNvSpPr>
              <p:nvPr/>
            </p:nvSpPr>
            <p:spPr bwMode="auto">
              <a:xfrm>
                <a:off x="2793" y="1936"/>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84" name="Freeform 1453">
                <a:extLst>
                  <a:ext uri="{FF2B5EF4-FFF2-40B4-BE49-F238E27FC236}">
                    <a16:creationId xmlns:a16="http://schemas.microsoft.com/office/drawing/2014/main" id="{2E397524-F327-4C18-A016-E6F33896B29F}"/>
                  </a:ext>
                </a:extLst>
              </p:cNvPr>
              <p:cNvSpPr>
                <a:spLocks/>
              </p:cNvSpPr>
              <p:nvPr/>
            </p:nvSpPr>
            <p:spPr bwMode="auto">
              <a:xfrm>
                <a:off x="2498" y="1940"/>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85" name="Freeform 1454">
                <a:extLst>
                  <a:ext uri="{FF2B5EF4-FFF2-40B4-BE49-F238E27FC236}">
                    <a16:creationId xmlns:a16="http://schemas.microsoft.com/office/drawing/2014/main" id="{F5A76323-2B22-4DC3-9D50-E53ADED267F3}"/>
                  </a:ext>
                </a:extLst>
              </p:cNvPr>
              <p:cNvSpPr>
                <a:spLocks/>
              </p:cNvSpPr>
              <p:nvPr/>
            </p:nvSpPr>
            <p:spPr bwMode="auto">
              <a:xfrm>
                <a:off x="2555" y="1940"/>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86" name="Freeform 1455">
                <a:extLst>
                  <a:ext uri="{FF2B5EF4-FFF2-40B4-BE49-F238E27FC236}">
                    <a16:creationId xmlns:a16="http://schemas.microsoft.com/office/drawing/2014/main" id="{87DE65A1-4E69-40EB-8B98-F09B60145E30}"/>
                  </a:ext>
                </a:extLst>
              </p:cNvPr>
              <p:cNvSpPr>
                <a:spLocks/>
              </p:cNvSpPr>
              <p:nvPr/>
            </p:nvSpPr>
            <p:spPr bwMode="auto">
              <a:xfrm>
                <a:off x="2555" y="203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87" name="Line 1456">
                <a:extLst>
                  <a:ext uri="{FF2B5EF4-FFF2-40B4-BE49-F238E27FC236}">
                    <a16:creationId xmlns:a16="http://schemas.microsoft.com/office/drawing/2014/main" id="{7D1DC6E9-DAC1-466D-8158-78695450AE79}"/>
                  </a:ext>
                </a:extLst>
              </p:cNvPr>
              <p:cNvSpPr>
                <a:spLocks noChangeShapeType="1"/>
              </p:cNvSpPr>
              <p:nvPr/>
            </p:nvSpPr>
            <p:spPr bwMode="auto">
              <a:xfrm>
                <a:off x="2554" y="1939"/>
                <a:ext cx="1" cy="95"/>
              </a:xfrm>
              <a:prstGeom prst="line">
                <a:avLst/>
              </a:prstGeom>
              <a:noFill/>
              <a:ln w="4763">
                <a:solidFill>
                  <a:srgbClr val="40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88" name="Line 1457">
                <a:extLst>
                  <a:ext uri="{FF2B5EF4-FFF2-40B4-BE49-F238E27FC236}">
                    <a16:creationId xmlns:a16="http://schemas.microsoft.com/office/drawing/2014/main" id="{FD8EA690-3D1B-43EA-865A-AD2D3EC71ED5}"/>
                  </a:ext>
                </a:extLst>
              </p:cNvPr>
              <p:cNvSpPr>
                <a:spLocks noChangeShapeType="1"/>
              </p:cNvSpPr>
              <p:nvPr/>
            </p:nvSpPr>
            <p:spPr bwMode="auto">
              <a:xfrm>
                <a:off x="2555" y="1939"/>
                <a:ext cx="1" cy="95"/>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89" name="Freeform 1458">
                <a:extLst>
                  <a:ext uri="{FF2B5EF4-FFF2-40B4-BE49-F238E27FC236}">
                    <a16:creationId xmlns:a16="http://schemas.microsoft.com/office/drawing/2014/main" id="{78220DB5-B303-4B94-8B99-51D686239279}"/>
                  </a:ext>
                </a:extLst>
              </p:cNvPr>
              <p:cNvSpPr>
                <a:spLocks/>
              </p:cNvSpPr>
              <p:nvPr/>
            </p:nvSpPr>
            <p:spPr bwMode="auto">
              <a:xfrm>
                <a:off x="2556" y="1940"/>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90" name="Freeform 1459">
                <a:extLst>
                  <a:ext uri="{FF2B5EF4-FFF2-40B4-BE49-F238E27FC236}">
                    <a16:creationId xmlns:a16="http://schemas.microsoft.com/office/drawing/2014/main" id="{922C86E9-CBB2-4D41-B555-3F981220D894}"/>
                  </a:ext>
                </a:extLst>
              </p:cNvPr>
              <p:cNvSpPr>
                <a:spLocks/>
              </p:cNvSpPr>
              <p:nvPr/>
            </p:nvSpPr>
            <p:spPr bwMode="auto">
              <a:xfrm>
                <a:off x="2556" y="203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91" name="Freeform 1460">
                <a:extLst>
                  <a:ext uri="{FF2B5EF4-FFF2-40B4-BE49-F238E27FC236}">
                    <a16:creationId xmlns:a16="http://schemas.microsoft.com/office/drawing/2014/main" id="{EBA85732-E8B4-43AB-8694-0B6CC7718A33}"/>
                  </a:ext>
                </a:extLst>
              </p:cNvPr>
              <p:cNvSpPr>
                <a:spLocks/>
              </p:cNvSpPr>
              <p:nvPr/>
            </p:nvSpPr>
            <p:spPr bwMode="auto">
              <a:xfrm>
                <a:off x="2919" y="1945"/>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92" name="Freeform 1461">
                <a:extLst>
                  <a:ext uri="{FF2B5EF4-FFF2-40B4-BE49-F238E27FC236}">
                    <a16:creationId xmlns:a16="http://schemas.microsoft.com/office/drawing/2014/main" id="{BD102A4A-16FC-451F-BC8B-8D4820B95778}"/>
                  </a:ext>
                </a:extLst>
              </p:cNvPr>
              <p:cNvSpPr>
                <a:spLocks/>
              </p:cNvSpPr>
              <p:nvPr/>
            </p:nvSpPr>
            <p:spPr bwMode="auto">
              <a:xfrm>
                <a:off x="2919" y="250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93" name="Line 1462">
                <a:extLst>
                  <a:ext uri="{FF2B5EF4-FFF2-40B4-BE49-F238E27FC236}">
                    <a16:creationId xmlns:a16="http://schemas.microsoft.com/office/drawing/2014/main" id="{DF82E6A7-9470-4BF7-948A-6DC441062A16}"/>
                  </a:ext>
                </a:extLst>
              </p:cNvPr>
              <p:cNvSpPr>
                <a:spLocks noChangeShapeType="1"/>
              </p:cNvSpPr>
              <p:nvPr/>
            </p:nvSpPr>
            <p:spPr bwMode="auto">
              <a:xfrm>
                <a:off x="2918" y="1944"/>
                <a:ext cx="1" cy="559"/>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94" name="Line 1463">
                <a:extLst>
                  <a:ext uri="{FF2B5EF4-FFF2-40B4-BE49-F238E27FC236}">
                    <a16:creationId xmlns:a16="http://schemas.microsoft.com/office/drawing/2014/main" id="{3CB482CD-0504-48A9-9D0C-84F285AA9E65}"/>
                  </a:ext>
                </a:extLst>
              </p:cNvPr>
              <p:cNvSpPr>
                <a:spLocks noChangeShapeType="1"/>
              </p:cNvSpPr>
              <p:nvPr/>
            </p:nvSpPr>
            <p:spPr bwMode="auto">
              <a:xfrm>
                <a:off x="2912" y="1942"/>
                <a:ext cx="1" cy="56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95" name="Freeform 1464">
                <a:extLst>
                  <a:ext uri="{FF2B5EF4-FFF2-40B4-BE49-F238E27FC236}">
                    <a16:creationId xmlns:a16="http://schemas.microsoft.com/office/drawing/2014/main" id="{4442DF5F-A788-49E4-990A-131D138B5A91}"/>
                  </a:ext>
                </a:extLst>
              </p:cNvPr>
              <p:cNvSpPr>
                <a:spLocks/>
              </p:cNvSpPr>
              <p:nvPr/>
            </p:nvSpPr>
            <p:spPr bwMode="auto">
              <a:xfrm>
                <a:off x="2913" y="1944"/>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96" name="Freeform 1465">
                <a:extLst>
                  <a:ext uri="{FF2B5EF4-FFF2-40B4-BE49-F238E27FC236}">
                    <a16:creationId xmlns:a16="http://schemas.microsoft.com/office/drawing/2014/main" id="{40919EB9-3DDE-4CF9-A264-5679CE40C24A}"/>
                  </a:ext>
                </a:extLst>
              </p:cNvPr>
              <p:cNvSpPr>
                <a:spLocks/>
              </p:cNvSpPr>
              <p:nvPr/>
            </p:nvSpPr>
            <p:spPr bwMode="auto">
              <a:xfrm>
                <a:off x="2913" y="2512"/>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97" name="Freeform 1466">
                <a:extLst>
                  <a:ext uri="{FF2B5EF4-FFF2-40B4-BE49-F238E27FC236}">
                    <a16:creationId xmlns:a16="http://schemas.microsoft.com/office/drawing/2014/main" id="{700E0D15-8A0F-4533-8F18-05D806F4C470}"/>
                  </a:ext>
                </a:extLst>
              </p:cNvPr>
              <p:cNvSpPr>
                <a:spLocks/>
              </p:cNvSpPr>
              <p:nvPr/>
            </p:nvSpPr>
            <p:spPr bwMode="auto">
              <a:xfrm>
                <a:off x="2906" y="1942"/>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98" name="Freeform 1467">
                <a:extLst>
                  <a:ext uri="{FF2B5EF4-FFF2-40B4-BE49-F238E27FC236}">
                    <a16:creationId xmlns:a16="http://schemas.microsoft.com/office/drawing/2014/main" id="{F699312A-2D68-41C7-9D6E-386C4AC77C31}"/>
                  </a:ext>
                </a:extLst>
              </p:cNvPr>
              <p:cNvSpPr>
                <a:spLocks/>
              </p:cNvSpPr>
              <p:nvPr/>
            </p:nvSpPr>
            <p:spPr bwMode="auto">
              <a:xfrm>
                <a:off x="2906" y="2520"/>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99" name="Line 1468">
                <a:extLst>
                  <a:ext uri="{FF2B5EF4-FFF2-40B4-BE49-F238E27FC236}">
                    <a16:creationId xmlns:a16="http://schemas.microsoft.com/office/drawing/2014/main" id="{9B11CA23-1088-49AD-BEC0-B23FB1087F2D}"/>
                  </a:ext>
                </a:extLst>
              </p:cNvPr>
              <p:cNvSpPr>
                <a:spLocks noChangeShapeType="1"/>
              </p:cNvSpPr>
              <p:nvPr/>
            </p:nvSpPr>
            <p:spPr bwMode="auto">
              <a:xfrm>
                <a:off x="2905" y="1941"/>
                <a:ext cx="1" cy="57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00" name="Line 1469">
                <a:extLst>
                  <a:ext uri="{FF2B5EF4-FFF2-40B4-BE49-F238E27FC236}">
                    <a16:creationId xmlns:a16="http://schemas.microsoft.com/office/drawing/2014/main" id="{D9DB51AC-85BB-49D6-B6CB-13409F1B7FB8}"/>
                  </a:ext>
                </a:extLst>
              </p:cNvPr>
              <p:cNvSpPr>
                <a:spLocks noChangeShapeType="1"/>
              </p:cNvSpPr>
              <p:nvPr/>
            </p:nvSpPr>
            <p:spPr bwMode="auto">
              <a:xfrm>
                <a:off x="2898" y="1939"/>
                <a:ext cx="1" cy="58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01" name="Freeform 1470">
                <a:extLst>
                  <a:ext uri="{FF2B5EF4-FFF2-40B4-BE49-F238E27FC236}">
                    <a16:creationId xmlns:a16="http://schemas.microsoft.com/office/drawing/2014/main" id="{8BB59B53-C288-4DC1-906A-CD6C879C049E}"/>
                  </a:ext>
                </a:extLst>
              </p:cNvPr>
              <p:cNvSpPr>
                <a:spLocks/>
              </p:cNvSpPr>
              <p:nvPr/>
            </p:nvSpPr>
            <p:spPr bwMode="auto">
              <a:xfrm>
                <a:off x="2899" y="1941"/>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02" name="Freeform 1471">
                <a:extLst>
                  <a:ext uri="{FF2B5EF4-FFF2-40B4-BE49-F238E27FC236}">
                    <a16:creationId xmlns:a16="http://schemas.microsoft.com/office/drawing/2014/main" id="{97158E1F-2485-4448-A8FC-71B4AEC3735B}"/>
                  </a:ext>
                </a:extLst>
              </p:cNvPr>
              <p:cNvSpPr>
                <a:spLocks/>
              </p:cNvSpPr>
              <p:nvPr/>
            </p:nvSpPr>
            <p:spPr bwMode="auto">
              <a:xfrm>
                <a:off x="2899" y="2529"/>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03" name="Freeform 1472">
                <a:extLst>
                  <a:ext uri="{FF2B5EF4-FFF2-40B4-BE49-F238E27FC236}">
                    <a16:creationId xmlns:a16="http://schemas.microsoft.com/office/drawing/2014/main" id="{6B07618E-5530-4992-8EC3-C8B7570EBD76}"/>
                  </a:ext>
                </a:extLst>
              </p:cNvPr>
              <p:cNvSpPr>
                <a:spLocks/>
              </p:cNvSpPr>
              <p:nvPr/>
            </p:nvSpPr>
            <p:spPr bwMode="auto">
              <a:xfrm>
                <a:off x="2892" y="1939"/>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04" name="Freeform 1473">
                <a:extLst>
                  <a:ext uri="{FF2B5EF4-FFF2-40B4-BE49-F238E27FC236}">
                    <a16:creationId xmlns:a16="http://schemas.microsoft.com/office/drawing/2014/main" id="{021EDC4D-E794-4AD1-89C3-FBD575725A90}"/>
                  </a:ext>
                </a:extLst>
              </p:cNvPr>
              <p:cNvSpPr>
                <a:spLocks/>
              </p:cNvSpPr>
              <p:nvPr/>
            </p:nvSpPr>
            <p:spPr bwMode="auto">
              <a:xfrm>
                <a:off x="2892" y="253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05" name="Line 1474">
                <a:extLst>
                  <a:ext uri="{FF2B5EF4-FFF2-40B4-BE49-F238E27FC236}">
                    <a16:creationId xmlns:a16="http://schemas.microsoft.com/office/drawing/2014/main" id="{7A8C5971-0183-4479-A345-157C66F63524}"/>
                  </a:ext>
                </a:extLst>
              </p:cNvPr>
              <p:cNvSpPr>
                <a:spLocks noChangeShapeType="1"/>
              </p:cNvSpPr>
              <p:nvPr/>
            </p:nvSpPr>
            <p:spPr bwMode="auto">
              <a:xfrm>
                <a:off x="2891" y="1938"/>
                <a:ext cx="1" cy="597"/>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06" name="Line 1475">
                <a:extLst>
                  <a:ext uri="{FF2B5EF4-FFF2-40B4-BE49-F238E27FC236}">
                    <a16:creationId xmlns:a16="http://schemas.microsoft.com/office/drawing/2014/main" id="{85977BA8-0D22-4222-A1FF-30B32DA02BDA}"/>
                  </a:ext>
                </a:extLst>
              </p:cNvPr>
              <p:cNvSpPr>
                <a:spLocks noChangeShapeType="1"/>
              </p:cNvSpPr>
              <p:nvPr/>
            </p:nvSpPr>
            <p:spPr bwMode="auto">
              <a:xfrm>
                <a:off x="2883" y="1936"/>
                <a:ext cx="1" cy="610"/>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07" name="Freeform 1476">
                <a:extLst>
                  <a:ext uri="{FF2B5EF4-FFF2-40B4-BE49-F238E27FC236}">
                    <a16:creationId xmlns:a16="http://schemas.microsoft.com/office/drawing/2014/main" id="{BAE4075C-DE54-4A4F-BAA4-1CA152A337DD}"/>
                  </a:ext>
                </a:extLst>
              </p:cNvPr>
              <p:cNvSpPr>
                <a:spLocks/>
              </p:cNvSpPr>
              <p:nvPr/>
            </p:nvSpPr>
            <p:spPr bwMode="auto">
              <a:xfrm>
                <a:off x="2884" y="1938"/>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08" name="Freeform 1477">
                <a:extLst>
                  <a:ext uri="{FF2B5EF4-FFF2-40B4-BE49-F238E27FC236}">
                    <a16:creationId xmlns:a16="http://schemas.microsoft.com/office/drawing/2014/main" id="{72AEE6E5-412A-4041-8DF9-A7E56112B85B}"/>
                  </a:ext>
                </a:extLst>
              </p:cNvPr>
              <p:cNvSpPr>
                <a:spLocks/>
              </p:cNvSpPr>
              <p:nvPr/>
            </p:nvSpPr>
            <p:spPr bwMode="auto">
              <a:xfrm>
                <a:off x="2884" y="254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09" name="Freeform 1478">
                <a:extLst>
                  <a:ext uri="{FF2B5EF4-FFF2-40B4-BE49-F238E27FC236}">
                    <a16:creationId xmlns:a16="http://schemas.microsoft.com/office/drawing/2014/main" id="{EDC5BFB4-ADA8-4DEE-8541-52F1C1BBD36B}"/>
                  </a:ext>
                </a:extLst>
              </p:cNvPr>
              <p:cNvSpPr>
                <a:spLocks/>
              </p:cNvSpPr>
              <p:nvPr/>
            </p:nvSpPr>
            <p:spPr bwMode="auto">
              <a:xfrm>
                <a:off x="2876" y="1935"/>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0" name="Freeform 1479">
                <a:extLst>
                  <a:ext uri="{FF2B5EF4-FFF2-40B4-BE49-F238E27FC236}">
                    <a16:creationId xmlns:a16="http://schemas.microsoft.com/office/drawing/2014/main" id="{D44D40EE-B3BE-46BF-B1D4-D5B9B7AD7121}"/>
                  </a:ext>
                </a:extLst>
              </p:cNvPr>
              <p:cNvSpPr>
                <a:spLocks/>
              </p:cNvSpPr>
              <p:nvPr/>
            </p:nvSpPr>
            <p:spPr bwMode="auto">
              <a:xfrm>
                <a:off x="2876" y="255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1" name="Line 1480">
                <a:extLst>
                  <a:ext uri="{FF2B5EF4-FFF2-40B4-BE49-F238E27FC236}">
                    <a16:creationId xmlns:a16="http://schemas.microsoft.com/office/drawing/2014/main" id="{E795DEDA-1675-4F87-9A89-A574AB39C23C}"/>
                  </a:ext>
                </a:extLst>
              </p:cNvPr>
              <p:cNvSpPr>
                <a:spLocks noChangeShapeType="1"/>
              </p:cNvSpPr>
              <p:nvPr/>
            </p:nvSpPr>
            <p:spPr bwMode="auto">
              <a:xfrm>
                <a:off x="2874" y="1934"/>
                <a:ext cx="1" cy="622"/>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12" name="Line 1481">
                <a:extLst>
                  <a:ext uri="{FF2B5EF4-FFF2-40B4-BE49-F238E27FC236}">
                    <a16:creationId xmlns:a16="http://schemas.microsoft.com/office/drawing/2014/main" id="{88C9A6AC-5C0B-4114-88BE-F356897A2669}"/>
                  </a:ext>
                </a:extLst>
              </p:cNvPr>
              <p:cNvSpPr>
                <a:spLocks noChangeShapeType="1"/>
              </p:cNvSpPr>
              <p:nvPr/>
            </p:nvSpPr>
            <p:spPr bwMode="auto">
              <a:xfrm>
                <a:off x="2866" y="1932"/>
                <a:ext cx="1" cy="634"/>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13" name="Freeform 1482">
                <a:extLst>
                  <a:ext uri="{FF2B5EF4-FFF2-40B4-BE49-F238E27FC236}">
                    <a16:creationId xmlns:a16="http://schemas.microsoft.com/office/drawing/2014/main" id="{DA388705-B7C5-4BD8-8565-1908767539B2}"/>
                  </a:ext>
                </a:extLst>
              </p:cNvPr>
              <p:cNvSpPr>
                <a:spLocks/>
              </p:cNvSpPr>
              <p:nvPr/>
            </p:nvSpPr>
            <p:spPr bwMode="auto">
              <a:xfrm>
                <a:off x="2867" y="1934"/>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4" name="Freeform 1483">
                <a:extLst>
                  <a:ext uri="{FF2B5EF4-FFF2-40B4-BE49-F238E27FC236}">
                    <a16:creationId xmlns:a16="http://schemas.microsoft.com/office/drawing/2014/main" id="{42567208-C4DC-465B-879C-B0A47130029D}"/>
                  </a:ext>
                </a:extLst>
              </p:cNvPr>
              <p:cNvSpPr>
                <a:spLocks/>
              </p:cNvSpPr>
              <p:nvPr/>
            </p:nvSpPr>
            <p:spPr bwMode="auto">
              <a:xfrm>
                <a:off x="2867" y="2567"/>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5" name="Freeform 1484">
                <a:extLst>
                  <a:ext uri="{FF2B5EF4-FFF2-40B4-BE49-F238E27FC236}">
                    <a16:creationId xmlns:a16="http://schemas.microsoft.com/office/drawing/2014/main" id="{4413AC2D-78BF-46D8-8D9B-A514BF2AD7B9}"/>
                  </a:ext>
                </a:extLst>
              </p:cNvPr>
              <p:cNvSpPr>
                <a:spLocks/>
              </p:cNvSpPr>
              <p:nvPr/>
            </p:nvSpPr>
            <p:spPr bwMode="auto">
              <a:xfrm>
                <a:off x="2859" y="1932"/>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6" name="Freeform 1485">
                <a:extLst>
                  <a:ext uri="{FF2B5EF4-FFF2-40B4-BE49-F238E27FC236}">
                    <a16:creationId xmlns:a16="http://schemas.microsoft.com/office/drawing/2014/main" id="{C95212F5-DA1B-47B3-A1EC-3AD5CA366070}"/>
                  </a:ext>
                </a:extLst>
              </p:cNvPr>
              <p:cNvSpPr>
                <a:spLocks/>
              </p:cNvSpPr>
              <p:nvPr/>
            </p:nvSpPr>
            <p:spPr bwMode="auto">
              <a:xfrm>
                <a:off x="2859" y="257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7" name="Line 1486">
                <a:extLst>
                  <a:ext uri="{FF2B5EF4-FFF2-40B4-BE49-F238E27FC236}">
                    <a16:creationId xmlns:a16="http://schemas.microsoft.com/office/drawing/2014/main" id="{2CA51BA1-1705-499E-9155-3EC9B7035E3D}"/>
                  </a:ext>
                </a:extLst>
              </p:cNvPr>
              <p:cNvSpPr>
                <a:spLocks noChangeShapeType="1"/>
              </p:cNvSpPr>
              <p:nvPr/>
            </p:nvSpPr>
            <p:spPr bwMode="auto">
              <a:xfrm>
                <a:off x="2858" y="1930"/>
                <a:ext cx="1" cy="645"/>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18" name="Line 1487">
                <a:extLst>
                  <a:ext uri="{FF2B5EF4-FFF2-40B4-BE49-F238E27FC236}">
                    <a16:creationId xmlns:a16="http://schemas.microsoft.com/office/drawing/2014/main" id="{0B88A2A6-26CA-4EF8-AF69-D5D00CA6C2EE}"/>
                  </a:ext>
                </a:extLst>
              </p:cNvPr>
              <p:cNvSpPr>
                <a:spLocks noChangeShapeType="1"/>
              </p:cNvSpPr>
              <p:nvPr/>
            </p:nvSpPr>
            <p:spPr bwMode="auto">
              <a:xfrm>
                <a:off x="2849" y="1928"/>
                <a:ext cx="1" cy="65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19" name="Freeform 1488">
                <a:extLst>
                  <a:ext uri="{FF2B5EF4-FFF2-40B4-BE49-F238E27FC236}">
                    <a16:creationId xmlns:a16="http://schemas.microsoft.com/office/drawing/2014/main" id="{1C28E107-E45E-4123-AB75-5394F3739258}"/>
                  </a:ext>
                </a:extLst>
              </p:cNvPr>
              <p:cNvSpPr>
                <a:spLocks/>
              </p:cNvSpPr>
              <p:nvPr/>
            </p:nvSpPr>
            <p:spPr bwMode="auto">
              <a:xfrm>
                <a:off x="2850" y="1929"/>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0" name="Freeform 1489">
                <a:extLst>
                  <a:ext uri="{FF2B5EF4-FFF2-40B4-BE49-F238E27FC236}">
                    <a16:creationId xmlns:a16="http://schemas.microsoft.com/office/drawing/2014/main" id="{7EF7C068-CAD7-4AB7-9958-2AE44EA1175C}"/>
                  </a:ext>
                </a:extLst>
              </p:cNvPr>
              <p:cNvSpPr>
                <a:spLocks/>
              </p:cNvSpPr>
              <p:nvPr/>
            </p:nvSpPr>
            <p:spPr bwMode="auto">
              <a:xfrm>
                <a:off x="2850" y="2588"/>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1" name="Freeform 1490">
                <a:extLst>
                  <a:ext uri="{FF2B5EF4-FFF2-40B4-BE49-F238E27FC236}">
                    <a16:creationId xmlns:a16="http://schemas.microsoft.com/office/drawing/2014/main" id="{A3793E16-D48A-49B8-85B5-EC4CD088527B}"/>
                  </a:ext>
                </a:extLst>
              </p:cNvPr>
              <p:cNvSpPr>
                <a:spLocks/>
              </p:cNvSpPr>
              <p:nvPr/>
            </p:nvSpPr>
            <p:spPr bwMode="auto">
              <a:xfrm>
                <a:off x="2536" y="2535"/>
                <a:ext cx="227" cy="15"/>
              </a:xfrm>
              <a:custGeom>
                <a:avLst/>
                <a:gdLst>
                  <a:gd name="T0" fmla="*/ 0 w 227"/>
                  <a:gd name="T1" fmla="*/ 0 h 15"/>
                  <a:gd name="T2" fmla="*/ 0 w 227"/>
                  <a:gd name="T3" fmla="*/ 6 h 15"/>
                  <a:gd name="T4" fmla="*/ 227 w 227"/>
                  <a:gd name="T5" fmla="*/ 15 h 15"/>
                  <a:gd name="T6" fmla="*/ 227 w 227"/>
                  <a:gd name="T7" fmla="*/ 9 h 15"/>
                  <a:gd name="T8" fmla="*/ 0 w 227"/>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5">
                    <a:moveTo>
                      <a:pt x="0" y="0"/>
                    </a:moveTo>
                    <a:lnTo>
                      <a:pt x="0" y="6"/>
                    </a:lnTo>
                    <a:lnTo>
                      <a:pt x="227" y="15"/>
                    </a:lnTo>
                    <a:lnTo>
                      <a:pt x="227" y="9"/>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2" name="Freeform 1491">
                <a:extLst>
                  <a:ext uri="{FF2B5EF4-FFF2-40B4-BE49-F238E27FC236}">
                    <a16:creationId xmlns:a16="http://schemas.microsoft.com/office/drawing/2014/main" id="{729D5B09-E8BB-40D6-8C5C-B4A76F78E157}"/>
                  </a:ext>
                </a:extLst>
              </p:cNvPr>
              <p:cNvSpPr>
                <a:spLocks/>
              </p:cNvSpPr>
              <p:nvPr/>
            </p:nvSpPr>
            <p:spPr bwMode="auto">
              <a:xfrm>
                <a:off x="2520" y="2534"/>
                <a:ext cx="16" cy="20"/>
              </a:xfrm>
              <a:custGeom>
                <a:avLst/>
                <a:gdLst>
                  <a:gd name="T0" fmla="*/ 16 w 16"/>
                  <a:gd name="T1" fmla="*/ 1 h 20"/>
                  <a:gd name="T2" fmla="*/ 0 w 16"/>
                  <a:gd name="T3" fmla="*/ 0 h 20"/>
                  <a:gd name="T4" fmla="*/ 0 w 16"/>
                  <a:gd name="T5" fmla="*/ 20 h 20"/>
                  <a:gd name="T6" fmla="*/ 16 w 16"/>
                  <a:gd name="T7" fmla="*/ 7 h 20"/>
                  <a:gd name="T8" fmla="*/ 16 w 16"/>
                  <a:gd name="T9" fmla="*/ 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1"/>
                    </a:moveTo>
                    <a:lnTo>
                      <a:pt x="0" y="0"/>
                    </a:lnTo>
                    <a:lnTo>
                      <a:pt x="0" y="20"/>
                    </a:lnTo>
                    <a:lnTo>
                      <a:pt x="16" y="7"/>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3" name="Freeform 1492">
                <a:extLst>
                  <a:ext uri="{FF2B5EF4-FFF2-40B4-BE49-F238E27FC236}">
                    <a16:creationId xmlns:a16="http://schemas.microsoft.com/office/drawing/2014/main" id="{CB2DAFBE-1659-4A6D-83E7-6B36C34B7D94}"/>
                  </a:ext>
                </a:extLst>
              </p:cNvPr>
              <p:cNvSpPr>
                <a:spLocks/>
              </p:cNvSpPr>
              <p:nvPr/>
            </p:nvSpPr>
            <p:spPr bwMode="auto">
              <a:xfrm>
                <a:off x="2536" y="2494"/>
                <a:ext cx="227" cy="16"/>
              </a:xfrm>
              <a:custGeom>
                <a:avLst/>
                <a:gdLst>
                  <a:gd name="T0" fmla="*/ 0 w 227"/>
                  <a:gd name="T1" fmla="*/ 0 h 16"/>
                  <a:gd name="T2" fmla="*/ 0 w 227"/>
                  <a:gd name="T3" fmla="*/ 6 h 16"/>
                  <a:gd name="T4" fmla="*/ 227 w 227"/>
                  <a:gd name="T5" fmla="*/ 16 h 16"/>
                  <a:gd name="T6" fmla="*/ 227 w 227"/>
                  <a:gd name="T7" fmla="*/ 8 h 16"/>
                  <a:gd name="T8" fmla="*/ 0 w 227"/>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6">
                    <a:moveTo>
                      <a:pt x="0" y="0"/>
                    </a:moveTo>
                    <a:lnTo>
                      <a:pt x="0" y="6"/>
                    </a:lnTo>
                    <a:lnTo>
                      <a:pt x="227" y="16"/>
                    </a:lnTo>
                    <a:lnTo>
                      <a:pt x="227" y="8"/>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4" name="Freeform 1493">
                <a:extLst>
                  <a:ext uri="{FF2B5EF4-FFF2-40B4-BE49-F238E27FC236}">
                    <a16:creationId xmlns:a16="http://schemas.microsoft.com/office/drawing/2014/main" id="{50266D4B-AFBB-484F-B3EB-E684B9E147E5}"/>
                  </a:ext>
                </a:extLst>
              </p:cNvPr>
              <p:cNvSpPr>
                <a:spLocks/>
              </p:cNvSpPr>
              <p:nvPr/>
            </p:nvSpPr>
            <p:spPr bwMode="auto">
              <a:xfrm>
                <a:off x="2536" y="2452"/>
                <a:ext cx="227" cy="15"/>
              </a:xfrm>
              <a:custGeom>
                <a:avLst/>
                <a:gdLst>
                  <a:gd name="T0" fmla="*/ 0 w 227"/>
                  <a:gd name="T1" fmla="*/ 0 h 15"/>
                  <a:gd name="T2" fmla="*/ 0 w 227"/>
                  <a:gd name="T3" fmla="*/ 7 h 15"/>
                  <a:gd name="T4" fmla="*/ 227 w 227"/>
                  <a:gd name="T5" fmla="*/ 15 h 15"/>
                  <a:gd name="T6" fmla="*/ 227 w 227"/>
                  <a:gd name="T7" fmla="*/ 8 h 15"/>
                  <a:gd name="T8" fmla="*/ 0 w 227"/>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5">
                    <a:moveTo>
                      <a:pt x="0" y="0"/>
                    </a:moveTo>
                    <a:lnTo>
                      <a:pt x="0" y="7"/>
                    </a:lnTo>
                    <a:lnTo>
                      <a:pt x="227" y="15"/>
                    </a:lnTo>
                    <a:lnTo>
                      <a:pt x="227" y="8"/>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5" name="Freeform 1494">
                <a:extLst>
                  <a:ext uri="{FF2B5EF4-FFF2-40B4-BE49-F238E27FC236}">
                    <a16:creationId xmlns:a16="http://schemas.microsoft.com/office/drawing/2014/main" id="{AECF0357-2E9F-4C25-8986-D81AAB6E4EE1}"/>
                  </a:ext>
                </a:extLst>
              </p:cNvPr>
              <p:cNvSpPr>
                <a:spLocks/>
              </p:cNvSpPr>
              <p:nvPr/>
            </p:nvSpPr>
            <p:spPr bwMode="auto">
              <a:xfrm>
                <a:off x="2536" y="2370"/>
                <a:ext cx="227" cy="13"/>
              </a:xfrm>
              <a:custGeom>
                <a:avLst/>
                <a:gdLst>
                  <a:gd name="T0" fmla="*/ 0 w 227"/>
                  <a:gd name="T1" fmla="*/ 0 h 13"/>
                  <a:gd name="T2" fmla="*/ 0 w 227"/>
                  <a:gd name="T3" fmla="*/ 7 h 13"/>
                  <a:gd name="T4" fmla="*/ 227 w 227"/>
                  <a:gd name="T5" fmla="*/ 13 h 13"/>
                  <a:gd name="T6" fmla="*/ 227 w 227"/>
                  <a:gd name="T7" fmla="*/ 6 h 13"/>
                  <a:gd name="T8" fmla="*/ 0 w 227"/>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3">
                    <a:moveTo>
                      <a:pt x="0" y="0"/>
                    </a:moveTo>
                    <a:lnTo>
                      <a:pt x="0" y="7"/>
                    </a:lnTo>
                    <a:lnTo>
                      <a:pt x="227" y="13"/>
                    </a:lnTo>
                    <a:lnTo>
                      <a:pt x="227" y="6"/>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6" name="Freeform 1495">
                <a:extLst>
                  <a:ext uri="{FF2B5EF4-FFF2-40B4-BE49-F238E27FC236}">
                    <a16:creationId xmlns:a16="http://schemas.microsoft.com/office/drawing/2014/main" id="{4DAC1328-992F-41BC-9ACA-2FDC7BE616D4}"/>
                  </a:ext>
                </a:extLst>
              </p:cNvPr>
              <p:cNvSpPr>
                <a:spLocks/>
              </p:cNvSpPr>
              <p:nvPr/>
            </p:nvSpPr>
            <p:spPr bwMode="auto">
              <a:xfrm>
                <a:off x="2536" y="2329"/>
                <a:ext cx="227" cy="12"/>
              </a:xfrm>
              <a:custGeom>
                <a:avLst/>
                <a:gdLst>
                  <a:gd name="T0" fmla="*/ 0 w 227"/>
                  <a:gd name="T1" fmla="*/ 0 h 12"/>
                  <a:gd name="T2" fmla="*/ 0 w 227"/>
                  <a:gd name="T3" fmla="*/ 6 h 12"/>
                  <a:gd name="T4" fmla="*/ 227 w 227"/>
                  <a:gd name="T5" fmla="*/ 12 h 12"/>
                  <a:gd name="T6" fmla="*/ 227 w 227"/>
                  <a:gd name="T7" fmla="*/ 5 h 12"/>
                  <a:gd name="T8" fmla="*/ 0 w 227"/>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2">
                    <a:moveTo>
                      <a:pt x="0" y="0"/>
                    </a:moveTo>
                    <a:lnTo>
                      <a:pt x="0" y="6"/>
                    </a:lnTo>
                    <a:lnTo>
                      <a:pt x="227" y="12"/>
                    </a:lnTo>
                    <a:lnTo>
                      <a:pt x="227" y="5"/>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7" name="Freeform 1496">
                <a:extLst>
                  <a:ext uri="{FF2B5EF4-FFF2-40B4-BE49-F238E27FC236}">
                    <a16:creationId xmlns:a16="http://schemas.microsoft.com/office/drawing/2014/main" id="{E0E4F92B-874A-4276-8BCF-D750E18F6611}"/>
                  </a:ext>
                </a:extLst>
              </p:cNvPr>
              <p:cNvSpPr>
                <a:spLocks/>
              </p:cNvSpPr>
              <p:nvPr/>
            </p:nvSpPr>
            <p:spPr bwMode="auto">
              <a:xfrm>
                <a:off x="2536" y="2411"/>
                <a:ext cx="227" cy="14"/>
              </a:xfrm>
              <a:custGeom>
                <a:avLst/>
                <a:gdLst>
                  <a:gd name="T0" fmla="*/ 0 w 227"/>
                  <a:gd name="T1" fmla="*/ 0 h 14"/>
                  <a:gd name="T2" fmla="*/ 0 w 227"/>
                  <a:gd name="T3" fmla="*/ 6 h 14"/>
                  <a:gd name="T4" fmla="*/ 227 w 227"/>
                  <a:gd name="T5" fmla="*/ 14 h 14"/>
                  <a:gd name="T6" fmla="*/ 227 w 227"/>
                  <a:gd name="T7" fmla="*/ 7 h 14"/>
                  <a:gd name="T8" fmla="*/ 0 w 227"/>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4">
                    <a:moveTo>
                      <a:pt x="0" y="0"/>
                    </a:moveTo>
                    <a:lnTo>
                      <a:pt x="0" y="6"/>
                    </a:lnTo>
                    <a:lnTo>
                      <a:pt x="227" y="14"/>
                    </a:lnTo>
                    <a:lnTo>
                      <a:pt x="227" y="7"/>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8" name="Freeform 1497">
                <a:extLst>
                  <a:ext uri="{FF2B5EF4-FFF2-40B4-BE49-F238E27FC236}">
                    <a16:creationId xmlns:a16="http://schemas.microsoft.com/office/drawing/2014/main" id="{0CC2EE45-326C-4054-8A7C-7CE4CEA493BA}"/>
                  </a:ext>
                </a:extLst>
              </p:cNvPr>
              <p:cNvSpPr>
                <a:spLocks/>
              </p:cNvSpPr>
              <p:nvPr/>
            </p:nvSpPr>
            <p:spPr bwMode="auto">
              <a:xfrm>
                <a:off x="2520" y="2493"/>
                <a:ext cx="16" cy="20"/>
              </a:xfrm>
              <a:custGeom>
                <a:avLst/>
                <a:gdLst>
                  <a:gd name="T0" fmla="*/ 16 w 16"/>
                  <a:gd name="T1" fmla="*/ 1 h 20"/>
                  <a:gd name="T2" fmla="*/ 0 w 16"/>
                  <a:gd name="T3" fmla="*/ 0 h 20"/>
                  <a:gd name="T4" fmla="*/ 0 w 16"/>
                  <a:gd name="T5" fmla="*/ 20 h 20"/>
                  <a:gd name="T6" fmla="*/ 16 w 16"/>
                  <a:gd name="T7" fmla="*/ 7 h 20"/>
                  <a:gd name="T8" fmla="*/ 16 w 16"/>
                  <a:gd name="T9" fmla="*/ 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1"/>
                    </a:moveTo>
                    <a:lnTo>
                      <a:pt x="0" y="0"/>
                    </a:lnTo>
                    <a:lnTo>
                      <a:pt x="0" y="20"/>
                    </a:lnTo>
                    <a:lnTo>
                      <a:pt x="16" y="7"/>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9" name="Freeform 1498">
                <a:extLst>
                  <a:ext uri="{FF2B5EF4-FFF2-40B4-BE49-F238E27FC236}">
                    <a16:creationId xmlns:a16="http://schemas.microsoft.com/office/drawing/2014/main" id="{746C940C-3BA3-4714-A73A-4F53388BA4B1}"/>
                  </a:ext>
                </a:extLst>
              </p:cNvPr>
              <p:cNvSpPr>
                <a:spLocks/>
              </p:cNvSpPr>
              <p:nvPr/>
            </p:nvSpPr>
            <p:spPr bwMode="auto">
              <a:xfrm>
                <a:off x="2520" y="2452"/>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0" name="Freeform 1499">
                <a:extLst>
                  <a:ext uri="{FF2B5EF4-FFF2-40B4-BE49-F238E27FC236}">
                    <a16:creationId xmlns:a16="http://schemas.microsoft.com/office/drawing/2014/main" id="{18AA0545-D733-4DDF-BCEE-AD42655B0E19}"/>
                  </a:ext>
                </a:extLst>
              </p:cNvPr>
              <p:cNvSpPr>
                <a:spLocks/>
              </p:cNvSpPr>
              <p:nvPr/>
            </p:nvSpPr>
            <p:spPr bwMode="auto">
              <a:xfrm>
                <a:off x="2520" y="2370"/>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1" name="Freeform 1500">
                <a:extLst>
                  <a:ext uri="{FF2B5EF4-FFF2-40B4-BE49-F238E27FC236}">
                    <a16:creationId xmlns:a16="http://schemas.microsoft.com/office/drawing/2014/main" id="{A793F478-BBFA-42A2-8A98-ABDB75F93803}"/>
                  </a:ext>
                </a:extLst>
              </p:cNvPr>
              <p:cNvSpPr>
                <a:spLocks/>
              </p:cNvSpPr>
              <p:nvPr/>
            </p:nvSpPr>
            <p:spPr bwMode="auto">
              <a:xfrm>
                <a:off x="2520" y="2329"/>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2" name="Freeform 1501">
                <a:extLst>
                  <a:ext uri="{FF2B5EF4-FFF2-40B4-BE49-F238E27FC236}">
                    <a16:creationId xmlns:a16="http://schemas.microsoft.com/office/drawing/2014/main" id="{1D0BBF54-4ECE-426C-8973-8DC6FA02EEA9}"/>
                  </a:ext>
                </a:extLst>
              </p:cNvPr>
              <p:cNvSpPr>
                <a:spLocks/>
              </p:cNvSpPr>
              <p:nvPr/>
            </p:nvSpPr>
            <p:spPr bwMode="auto">
              <a:xfrm>
                <a:off x="2536" y="2288"/>
                <a:ext cx="227" cy="11"/>
              </a:xfrm>
              <a:custGeom>
                <a:avLst/>
                <a:gdLst>
                  <a:gd name="T0" fmla="*/ 0 w 227"/>
                  <a:gd name="T1" fmla="*/ 0 h 11"/>
                  <a:gd name="T2" fmla="*/ 0 w 227"/>
                  <a:gd name="T3" fmla="*/ 6 h 11"/>
                  <a:gd name="T4" fmla="*/ 227 w 227"/>
                  <a:gd name="T5" fmla="*/ 11 h 11"/>
                  <a:gd name="T6" fmla="*/ 227 w 227"/>
                  <a:gd name="T7" fmla="*/ 4 h 11"/>
                  <a:gd name="T8" fmla="*/ 0 w 22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1">
                    <a:moveTo>
                      <a:pt x="0" y="0"/>
                    </a:moveTo>
                    <a:lnTo>
                      <a:pt x="0" y="6"/>
                    </a:lnTo>
                    <a:lnTo>
                      <a:pt x="227" y="11"/>
                    </a:lnTo>
                    <a:lnTo>
                      <a:pt x="227" y="4"/>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3" name="Freeform 1502">
                <a:extLst>
                  <a:ext uri="{FF2B5EF4-FFF2-40B4-BE49-F238E27FC236}">
                    <a16:creationId xmlns:a16="http://schemas.microsoft.com/office/drawing/2014/main" id="{702FCDFF-DD01-45FA-97C2-E13B5EAB6470}"/>
                  </a:ext>
                </a:extLst>
              </p:cNvPr>
              <p:cNvSpPr>
                <a:spLocks/>
              </p:cNvSpPr>
              <p:nvPr/>
            </p:nvSpPr>
            <p:spPr bwMode="auto">
              <a:xfrm>
                <a:off x="2520" y="2287"/>
                <a:ext cx="16" cy="21"/>
              </a:xfrm>
              <a:custGeom>
                <a:avLst/>
                <a:gdLst>
                  <a:gd name="T0" fmla="*/ 16 w 16"/>
                  <a:gd name="T1" fmla="*/ 1 h 21"/>
                  <a:gd name="T2" fmla="*/ 0 w 16"/>
                  <a:gd name="T3" fmla="*/ 0 h 21"/>
                  <a:gd name="T4" fmla="*/ 0 w 16"/>
                  <a:gd name="T5" fmla="*/ 21 h 21"/>
                  <a:gd name="T6" fmla="*/ 16 w 16"/>
                  <a:gd name="T7" fmla="*/ 8 h 21"/>
                  <a:gd name="T8" fmla="*/ 16 w 16"/>
                  <a:gd name="T9" fmla="*/ 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1">
                    <a:moveTo>
                      <a:pt x="16" y="1"/>
                    </a:moveTo>
                    <a:lnTo>
                      <a:pt x="0" y="0"/>
                    </a:lnTo>
                    <a:lnTo>
                      <a:pt x="0" y="21"/>
                    </a:lnTo>
                    <a:lnTo>
                      <a:pt x="16" y="8"/>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4" name="Freeform 1503">
                <a:extLst>
                  <a:ext uri="{FF2B5EF4-FFF2-40B4-BE49-F238E27FC236}">
                    <a16:creationId xmlns:a16="http://schemas.microsoft.com/office/drawing/2014/main" id="{D6D5FA23-A1B0-4870-96D9-AE8D049C2DD2}"/>
                  </a:ext>
                </a:extLst>
              </p:cNvPr>
              <p:cNvSpPr>
                <a:spLocks/>
              </p:cNvSpPr>
              <p:nvPr/>
            </p:nvSpPr>
            <p:spPr bwMode="auto">
              <a:xfrm>
                <a:off x="2536" y="2206"/>
                <a:ext cx="227" cy="9"/>
              </a:xfrm>
              <a:custGeom>
                <a:avLst/>
                <a:gdLst>
                  <a:gd name="T0" fmla="*/ 0 w 227"/>
                  <a:gd name="T1" fmla="*/ 0 h 9"/>
                  <a:gd name="T2" fmla="*/ 0 w 227"/>
                  <a:gd name="T3" fmla="*/ 7 h 9"/>
                  <a:gd name="T4" fmla="*/ 227 w 227"/>
                  <a:gd name="T5" fmla="*/ 9 h 9"/>
                  <a:gd name="T6" fmla="*/ 227 w 227"/>
                  <a:gd name="T7" fmla="*/ 3 h 9"/>
                  <a:gd name="T8" fmla="*/ 0 w 227"/>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9">
                    <a:moveTo>
                      <a:pt x="0" y="0"/>
                    </a:moveTo>
                    <a:lnTo>
                      <a:pt x="0" y="7"/>
                    </a:lnTo>
                    <a:lnTo>
                      <a:pt x="227" y="9"/>
                    </a:lnTo>
                    <a:lnTo>
                      <a:pt x="227" y="3"/>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5" name="Freeform 1504">
                <a:extLst>
                  <a:ext uri="{FF2B5EF4-FFF2-40B4-BE49-F238E27FC236}">
                    <a16:creationId xmlns:a16="http://schemas.microsoft.com/office/drawing/2014/main" id="{DA8CC599-88E4-49C0-9AE2-F6412717374F}"/>
                  </a:ext>
                </a:extLst>
              </p:cNvPr>
              <p:cNvSpPr>
                <a:spLocks/>
              </p:cNvSpPr>
              <p:nvPr/>
            </p:nvSpPr>
            <p:spPr bwMode="auto">
              <a:xfrm>
                <a:off x="2520" y="2206"/>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6" name="Freeform 1505">
                <a:extLst>
                  <a:ext uri="{FF2B5EF4-FFF2-40B4-BE49-F238E27FC236}">
                    <a16:creationId xmlns:a16="http://schemas.microsoft.com/office/drawing/2014/main" id="{47FD1BF5-A6C3-486F-A92B-22EB8C7D863D}"/>
                  </a:ext>
                </a:extLst>
              </p:cNvPr>
              <p:cNvSpPr>
                <a:spLocks/>
              </p:cNvSpPr>
              <p:nvPr/>
            </p:nvSpPr>
            <p:spPr bwMode="auto">
              <a:xfrm>
                <a:off x="2536" y="2165"/>
                <a:ext cx="227" cy="9"/>
              </a:xfrm>
              <a:custGeom>
                <a:avLst/>
                <a:gdLst>
                  <a:gd name="T0" fmla="*/ 0 w 227"/>
                  <a:gd name="T1" fmla="*/ 0 h 9"/>
                  <a:gd name="T2" fmla="*/ 0 w 227"/>
                  <a:gd name="T3" fmla="*/ 6 h 9"/>
                  <a:gd name="T4" fmla="*/ 227 w 227"/>
                  <a:gd name="T5" fmla="*/ 9 h 9"/>
                  <a:gd name="T6" fmla="*/ 227 w 227"/>
                  <a:gd name="T7" fmla="*/ 2 h 9"/>
                  <a:gd name="T8" fmla="*/ 0 w 227"/>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9">
                    <a:moveTo>
                      <a:pt x="0" y="0"/>
                    </a:moveTo>
                    <a:lnTo>
                      <a:pt x="0" y="6"/>
                    </a:lnTo>
                    <a:lnTo>
                      <a:pt x="227" y="9"/>
                    </a:lnTo>
                    <a:lnTo>
                      <a:pt x="227" y="2"/>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7" name="Freeform 1506">
                <a:extLst>
                  <a:ext uri="{FF2B5EF4-FFF2-40B4-BE49-F238E27FC236}">
                    <a16:creationId xmlns:a16="http://schemas.microsoft.com/office/drawing/2014/main" id="{48ACF858-807C-4009-BE47-0F424EDB41D6}"/>
                  </a:ext>
                </a:extLst>
              </p:cNvPr>
              <p:cNvSpPr>
                <a:spLocks/>
              </p:cNvSpPr>
              <p:nvPr/>
            </p:nvSpPr>
            <p:spPr bwMode="auto">
              <a:xfrm>
                <a:off x="2520" y="2165"/>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8" name="Freeform 1507">
                <a:extLst>
                  <a:ext uri="{FF2B5EF4-FFF2-40B4-BE49-F238E27FC236}">
                    <a16:creationId xmlns:a16="http://schemas.microsoft.com/office/drawing/2014/main" id="{CF0E5141-172B-467B-A860-825A4E5C63D2}"/>
                  </a:ext>
                </a:extLst>
              </p:cNvPr>
              <p:cNvSpPr>
                <a:spLocks/>
              </p:cNvSpPr>
              <p:nvPr/>
            </p:nvSpPr>
            <p:spPr bwMode="auto">
              <a:xfrm>
                <a:off x="2536" y="2124"/>
                <a:ext cx="227" cy="7"/>
              </a:xfrm>
              <a:custGeom>
                <a:avLst/>
                <a:gdLst>
                  <a:gd name="T0" fmla="*/ 0 w 227"/>
                  <a:gd name="T1" fmla="*/ 0 h 7"/>
                  <a:gd name="T2" fmla="*/ 0 w 227"/>
                  <a:gd name="T3" fmla="*/ 6 h 7"/>
                  <a:gd name="T4" fmla="*/ 227 w 227"/>
                  <a:gd name="T5" fmla="*/ 7 h 7"/>
                  <a:gd name="T6" fmla="*/ 227 w 227"/>
                  <a:gd name="T7" fmla="*/ 1 h 7"/>
                  <a:gd name="T8" fmla="*/ 0 w 22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7">
                    <a:moveTo>
                      <a:pt x="0" y="0"/>
                    </a:moveTo>
                    <a:lnTo>
                      <a:pt x="0" y="6"/>
                    </a:lnTo>
                    <a:lnTo>
                      <a:pt x="227" y="7"/>
                    </a:lnTo>
                    <a:lnTo>
                      <a:pt x="227" y="1"/>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9" name="Freeform 1508">
                <a:extLst>
                  <a:ext uri="{FF2B5EF4-FFF2-40B4-BE49-F238E27FC236}">
                    <a16:creationId xmlns:a16="http://schemas.microsoft.com/office/drawing/2014/main" id="{5C8291AE-C2F1-4E44-935A-9B389DD67F53}"/>
                  </a:ext>
                </a:extLst>
              </p:cNvPr>
              <p:cNvSpPr>
                <a:spLocks/>
              </p:cNvSpPr>
              <p:nvPr/>
            </p:nvSpPr>
            <p:spPr bwMode="auto">
              <a:xfrm>
                <a:off x="2520" y="2123"/>
                <a:ext cx="16" cy="21"/>
              </a:xfrm>
              <a:custGeom>
                <a:avLst/>
                <a:gdLst>
                  <a:gd name="T0" fmla="*/ 16 w 16"/>
                  <a:gd name="T1" fmla="*/ 1 h 21"/>
                  <a:gd name="T2" fmla="*/ 0 w 16"/>
                  <a:gd name="T3" fmla="*/ 0 h 21"/>
                  <a:gd name="T4" fmla="*/ 0 w 16"/>
                  <a:gd name="T5" fmla="*/ 21 h 21"/>
                  <a:gd name="T6" fmla="*/ 16 w 16"/>
                  <a:gd name="T7" fmla="*/ 8 h 21"/>
                  <a:gd name="T8" fmla="*/ 16 w 16"/>
                  <a:gd name="T9" fmla="*/ 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1">
                    <a:moveTo>
                      <a:pt x="16" y="1"/>
                    </a:moveTo>
                    <a:lnTo>
                      <a:pt x="0" y="0"/>
                    </a:lnTo>
                    <a:lnTo>
                      <a:pt x="0" y="21"/>
                    </a:lnTo>
                    <a:lnTo>
                      <a:pt x="16" y="8"/>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0" name="Freeform 1509">
                <a:extLst>
                  <a:ext uri="{FF2B5EF4-FFF2-40B4-BE49-F238E27FC236}">
                    <a16:creationId xmlns:a16="http://schemas.microsoft.com/office/drawing/2014/main" id="{99AA0C98-3FBF-463B-815B-0D630CAFF138}"/>
                  </a:ext>
                </a:extLst>
              </p:cNvPr>
              <p:cNvSpPr>
                <a:spLocks/>
              </p:cNvSpPr>
              <p:nvPr/>
            </p:nvSpPr>
            <p:spPr bwMode="auto">
              <a:xfrm>
                <a:off x="2536" y="2082"/>
                <a:ext cx="226" cy="8"/>
              </a:xfrm>
              <a:custGeom>
                <a:avLst/>
                <a:gdLst>
                  <a:gd name="T0" fmla="*/ 1 w 226"/>
                  <a:gd name="T1" fmla="*/ 0 h 8"/>
                  <a:gd name="T2" fmla="*/ 0 w 226"/>
                  <a:gd name="T3" fmla="*/ 8 h 8"/>
                  <a:gd name="T4" fmla="*/ 226 w 226"/>
                  <a:gd name="T5" fmla="*/ 7 h 8"/>
                  <a:gd name="T6" fmla="*/ 226 w 226"/>
                  <a:gd name="T7" fmla="*/ 2 h 8"/>
                  <a:gd name="T8" fmla="*/ 1 w 226"/>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 h="8">
                    <a:moveTo>
                      <a:pt x="1" y="0"/>
                    </a:moveTo>
                    <a:lnTo>
                      <a:pt x="0" y="8"/>
                    </a:lnTo>
                    <a:lnTo>
                      <a:pt x="226" y="7"/>
                    </a:lnTo>
                    <a:lnTo>
                      <a:pt x="226" y="2"/>
                    </a:lnTo>
                    <a:lnTo>
                      <a:pt x="1"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1" name="Freeform 1510">
                <a:extLst>
                  <a:ext uri="{FF2B5EF4-FFF2-40B4-BE49-F238E27FC236}">
                    <a16:creationId xmlns:a16="http://schemas.microsoft.com/office/drawing/2014/main" id="{E58EE4C6-A8E4-4FF0-A28F-985807AE70D6}"/>
                  </a:ext>
                </a:extLst>
              </p:cNvPr>
              <p:cNvSpPr>
                <a:spLocks/>
              </p:cNvSpPr>
              <p:nvPr/>
            </p:nvSpPr>
            <p:spPr bwMode="auto">
              <a:xfrm>
                <a:off x="2520" y="2083"/>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2" name="Freeform 1511">
                <a:extLst>
                  <a:ext uri="{FF2B5EF4-FFF2-40B4-BE49-F238E27FC236}">
                    <a16:creationId xmlns:a16="http://schemas.microsoft.com/office/drawing/2014/main" id="{B0F20584-EA5B-417E-8DDC-5D3FC9C7DB52}"/>
                  </a:ext>
                </a:extLst>
              </p:cNvPr>
              <p:cNvSpPr>
                <a:spLocks/>
              </p:cNvSpPr>
              <p:nvPr/>
            </p:nvSpPr>
            <p:spPr bwMode="auto">
              <a:xfrm>
                <a:off x="2536" y="2247"/>
                <a:ext cx="227" cy="11"/>
              </a:xfrm>
              <a:custGeom>
                <a:avLst/>
                <a:gdLst>
                  <a:gd name="T0" fmla="*/ 0 w 227"/>
                  <a:gd name="T1" fmla="*/ 0 h 11"/>
                  <a:gd name="T2" fmla="*/ 1 w 227"/>
                  <a:gd name="T3" fmla="*/ 7 h 11"/>
                  <a:gd name="T4" fmla="*/ 227 w 227"/>
                  <a:gd name="T5" fmla="*/ 11 h 11"/>
                  <a:gd name="T6" fmla="*/ 226 w 227"/>
                  <a:gd name="T7" fmla="*/ 5 h 11"/>
                  <a:gd name="T8" fmla="*/ 0 w 22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1">
                    <a:moveTo>
                      <a:pt x="0" y="0"/>
                    </a:moveTo>
                    <a:lnTo>
                      <a:pt x="1" y="7"/>
                    </a:lnTo>
                    <a:lnTo>
                      <a:pt x="227" y="11"/>
                    </a:lnTo>
                    <a:lnTo>
                      <a:pt x="226" y="5"/>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3" name="Freeform 1512">
                <a:extLst>
                  <a:ext uri="{FF2B5EF4-FFF2-40B4-BE49-F238E27FC236}">
                    <a16:creationId xmlns:a16="http://schemas.microsoft.com/office/drawing/2014/main" id="{58A83584-D411-4A5F-B341-5E3ABD37BBEC}"/>
                  </a:ext>
                </a:extLst>
              </p:cNvPr>
              <p:cNvSpPr>
                <a:spLocks/>
              </p:cNvSpPr>
              <p:nvPr/>
            </p:nvSpPr>
            <p:spPr bwMode="auto">
              <a:xfrm>
                <a:off x="2520" y="2247"/>
                <a:ext cx="17" cy="20"/>
              </a:xfrm>
              <a:custGeom>
                <a:avLst/>
                <a:gdLst>
                  <a:gd name="T0" fmla="*/ 16 w 17"/>
                  <a:gd name="T1" fmla="*/ 0 h 20"/>
                  <a:gd name="T2" fmla="*/ 0 w 17"/>
                  <a:gd name="T3" fmla="*/ 0 h 20"/>
                  <a:gd name="T4" fmla="*/ 0 w 17"/>
                  <a:gd name="T5" fmla="*/ 20 h 20"/>
                  <a:gd name="T6" fmla="*/ 17 w 17"/>
                  <a:gd name="T7" fmla="*/ 6 h 20"/>
                  <a:gd name="T8" fmla="*/ 16 w 17"/>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0">
                    <a:moveTo>
                      <a:pt x="16" y="0"/>
                    </a:moveTo>
                    <a:lnTo>
                      <a:pt x="0" y="0"/>
                    </a:lnTo>
                    <a:lnTo>
                      <a:pt x="0" y="20"/>
                    </a:lnTo>
                    <a:lnTo>
                      <a:pt x="17"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4" name="Freeform 1513">
                <a:extLst>
                  <a:ext uri="{FF2B5EF4-FFF2-40B4-BE49-F238E27FC236}">
                    <a16:creationId xmlns:a16="http://schemas.microsoft.com/office/drawing/2014/main" id="{401AF7EE-E5BF-4E10-B7CD-CF531D88087C}"/>
                  </a:ext>
                </a:extLst>
              </p:cNvPr>
              <p:cNvSpPr>
                <a:spLocks/>
              </p:cNvSpPr>
              <p:nvPr/>
            </p:nvSpPr>
            <p:spPr bwMode="auto">
              <a:xfrm>
                <a:off x="2520" y="2411"/>
                <a:ext cx="16" cy="20"/>
              </a:xfrm>
              <a:custGeom>
                <a:avLst/>
                <a:gdLst>
                  <a:gd name="T0" fmla="*/ 16 w 16"/>
                  <a:gd name="T1" fmla="*/ 0 h 20"/>
                  <a:gd name="T2" fmla="*/ 0 w 16"/>
                  <a:gd name="T3" fmla="*/ 0 h 20"/>
                  <a:gd name="T4" fmla="*/ 0 w 16"/>
                  <a:gd name="T5" fmla="*/ 20 h 20"/>
                  <a:gd name="T6" fmla="*/ 16 w 16"/>
                  <a:gd name="T7" fmla="*/ 6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5" name="Freeform 1514">
                <a:extLst>
                  <a:ext uri="{FF2B5EF4-FFF2-40B4-BE49-F238E27FC236}">
                    <a16:creationId xmlns:a16="http://schemas.microsoft.com/office/drawing/2014/main" id="{B17BABEE-71FE-4C7C-B762-970740693222}"/>
                  </a:ext>
                </a:extLst>
              </p:cNvPr>
              <p:cNvSpPr>
                <a:spLocks/>
              </p:cNvSpPr>
              <p:nvPr/>
            </p:nvSpPr>
            <p:spPr bwMode="auto">
              <a:xfrm>
                <a:off x="2568" y="2055"/>
                <a:ext cx="25" cy="19"/>
              </a:xfrm>
              <a:custGeom>
                <a:avLst/>
                <a:gdLst>
                  <a:gd name="T0" fmla="*/ 25 w 25"/>
                  <a:gd name="T1" fmla="*/ 0 h 19"/>
                  <a:gd name="T2" fmla="*/ 0 w 25"/>
                  <a:gd name="T3" fmla="*/ 19 h 19"/>
                  <a:gd name="T4" fmla="*/ 7 w 25"/>
                  <a:gd name="T5" fmla="*/ 19 h 19"/>
                  <a:gd name="T6" fmla="*/ 24 w 25"/>
                  <a:gd name="T7" fmla="*/ 5 h 19"/>
                  <a:gd name="T8" fmla="*/ 25 w 25"/>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9">
                    <a:moveTo>
                      <a:pt x="25" y="0"/>
                    </a:moveTo>
                    <a:lnTo>
                      <a:pt x="0" y="19"/>
                    </a:lnTo>
                    <a:lnTo>
                      <a:pt x="7" y="19"/>
                    </a:lnTo>
                    <a:lnTo>
                      <a:pt x="24" y="5"/>
                    </a:lnTo>
                    <a:lnTo>
                      <a:pt x="25"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6" name="Freeform 1515">
                <a:extLst>
                  <a:ext uri="{FF2B5EF4-FFF2-40B4-BE49-F238E27FC236}">
                    <a16:creationId xmlns:a16="http://schemas.microsoft.com/office/drawing/2014/main" id="{C6627114-719A-4C24-AB5F-F3CC6C0A7493}"/>
                  </a:ext>
                </a:extLst>
              </p:cNvPr>
              <p:cNvSpPr>
                <a:spLocks/>
              </p:cNvSpPr>
              <p:nvPr/>
            </p:nvSpPr>
            <p:spPr bwMode="auto">
              <a:xfrm>
                <a:off x="2627" y="2055"/>
                <a:ext cx="25" cy="19"/>
              </a:xfrm>
              <a:custGeom>
                <a:avLst/>
                <a:gdLst>
                  <a:gd name="T0" fmla="*/ 25 w 25"/>
                  <a:gd name="T1" fmla="*/ 0 h 19"/>
                  <a:gd name="T2" fmla="*/ 0 w 25"/>
                  <a:gd name="T3" fmla="*/ 19 h 19"/>
                  <a:gd name="T4" fmla="*/ 8 w 25"/>
                  <a:gd name="T5" fmla="*/ 18 h 19"/>
                  <a:gd name="T6" fmla="*/ 24 w 25"/>
                  <a:gd name="T7" fmla="*/ 5 h 19"/>
                  <a:gd name="T8" fmla="*/ 25 w 25"/>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9">
                    <a:moveTo>
                      <a:pt x="25" y="0"/>
                    </a:moveTo>
                    <a:lnTo>
                      <a:pt x="0" y="19"/>
                    </a:lnTo>
                    <a:lnTo>
                      <a:pt x="8" y="18"/>
                    </a:lnTo>
                    <a:lnTo>
                      <a:pt x="24" y="5"/>
                    </a:lnTo>
                    <a:lnTo>
                      <a:pt x="25"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7" name="Freeform 1516">
                <a:extLst>
                  <a:ext uri="{FF2B5EF4-FFF2-40B4-BE49-F238E27FC236}">
                    <a16:creationId xmlns:a16="http://schemas.microsoft.com/office/drawing/2014/main" id="{7F56944A-2122-4FBC-B471-6E768BCB2882}"/>
                  </a:ext>
                </a:extLst>
              </p:cNvPr>
              <p:cNvSpPr>
                <a:spLocks/>
              </p:cNvSpPr>
              <p:nvPr/>
            </p:nvSpPr>
            <p:spPr bwMode="auto">
              <a:xfrm>
                <a:off x="2690" y="2055"/>
                <a:ext cx="21" cy="19"/>
              </a:xfrm>
              <a:custGeom>
                <a:avLst/>
                <a:gdLst>
                  <a:gd name="T0" fmla="*/ 21 w 21"/>
                  <a:gd name="T1" fmla="*/ 0 h 19"/>
                  <a:gd name="T2" fmla="*/ 0 w 21"/>
                  <a:gd name="T3" fmla="*/ 19 h 19"/>
                  <a:gd name="T4" fmla="*/ 7 w 21"/>
                  <a:gd name="T5" fmla="*/ 19 h 19"/>
                  <a:gd name="T6" fmla="*/ 21 w 21"/>
                  <a:gd name="T7" fmla="*/ 5 h 19"/>
                  <a:gd name="T8" fmla="*/ 21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1" y="0"/>
                    </a:moveTo>
                    <a:lnTo>
                      <a:pt x="0" y="19"/>
                    </a:lnTo>
                    <a:lnTo>
                      <a:pt x="7" y="19"/>
                    </a:lnTo>
                    <a:lnTo>
                      <a:pt x="21" y="5"/>
                    </a:lnTo>
                    <a:lnTo>
                      <a:pt x="21"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8" name="Freeform 1517">
                <a:extLst>
                  <a:ext uri="{FF2B5EF4-FFF2-40B4-BE49-F238E27FC236}">
                    <a16:creationId xmlns:a16="http://schemas.microsoft.com/office/drawing/2014/main" id="{CD52C544-4F44-48AA-AEB2-722DB455E3DD}"/>
                  </a:ext>
                </a:extLst>
              </p:cNvPr>
              <p:cNvSpPr>
                <a:spLocks/>
              </p:cNvSpPr>
              <p:nvPr/>
            </p:nvSpPr>
            <p:spPr bwMode="auto">
              <a:xfrm>
                <a:off x="2592" y="2055"/>
                <a:ext cx="15" cy="18"/>
              </a:xfrm>
              <a:custGeom>
                <a:avLst/>
                <a:gdLst>
                  <a:gd name="T0" fmla="*/ 1 w 15"/>
                  <a:gd name="T1" fmla="*/ 0 h 18"/>
                  <a:gd name="T2" fmla="*/ 0 w 15"/>
                  <a:gd name="T3" fmla="*/ 5 h 18"/>
                  <a:gd name="T4" fmla="*/ 9 w 15"/>
                  <a:gd name="T5" fmla="*/ 18 h 18"/>
                  <a:gd name="T6" fmla="*/ 15 w 15"/>
                  <a:gd name="T7" fmla="*/ 18 h 18"/>
                  <a:gd name="T8" fmla="*/ 1 w 15"/>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8">
                    <a:moveTo>
                      <a:pt x="1" y="0"/>
                    </a:moveTo>
                    <a:lnTo>
                      <a:pt x="0" y="5"/>
                    </a:lnTo>
                    <a:lnTo>
                      <a:pt x="9" y="18"/>
                    </a:lnTo>
                    <a:lnTo>
                      <a:pt x="15" y="18"/>
                    </a:lnTo>
                    <a:lnTo>
                      <a:pt x="1"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49" name="Freeform 1518">
                <a:extLst>
                  <a:ext uri="{FF2B5EF4-FFF2-40B4-BE49-F238E27FC236}">
                    <a16:creationId xmlns:a16="http://schemas.microsoft.com/office/drawing/2014/main" id="{59E8C43F-7F53-4A14-98D0-B09BDFECB348}"/>
                  </a:ext>
                </a:extLst>
              </p:cNvPr>
              <p:cNvSpPr>
                <a:spLocks/>
              </p:cNvSpPr>
              <p:nvPr/>
            </p:nvSpPr>
            <p:spPr bwMode="auto">
              <a:xfrm>
                <a:off x="2651" y="2055"/>
                <a:ext cx="19" cy="18"/>
              </a:xfrm>
              <a:custGeom>
                <a:avLst/>
                <a:gdLst>
                  <a:gd name="T0" fmla="*/ 1 w 19"/>
                  <a:gd name="T1" fmla="*/ 0 h 18"/>
                  <a:gd name="T2" fmla="*/ 0 w 19"/>
                  <a:gd name="T3" fmla="*/ 5 h 18"/>
                  <a:gd name="T4" fmla="*/ 12 w 19"/>
                  <a:gd name="T5" fmla="*/ 18 h 18"/>
                  <a:gd name="T6" fmla="*/ 19 w 19"/>
                  <a:gd name="T7" fmla="*/ 18 h 18"/>
                  <a:gd name="T8" fmla="*/ 1 w 19"/>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8">
                    <a:moveTo>
                      <a:pt x="1" y="0"/>
                    </a:moveTo>
                    <a:lnTo>
                      <a:pt x="0" y="5"/>
                    </a:lnTo>
                    <a:lnTo>
                      <a:pt x="12" y="18"/>
                    </a:lnTo>
                    <a:lnTo>
                      <a:pt x="19" y="18"/>
                    </a:lnTo>
                    <a:lnTo>
                      <a:pt x="1"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0" name="Freeform 1519">
                <a:extLst>
                  <a:ext uri="{FF2B5EF4-FFF2-40B4-BE49-F238E27FC236}">
                    <a16:creationId xmlns:a16="http://schemas.microsoft.com/office/drawing/2014/main" id="{1DC2CF44-D94B-4032-BBDC-C0E7646D8E42}"/>
                  </a:ext>
                </a:extLst>
              </p:cNvPr>
              <p:cNvSpPr>
                <a:spLocks/>
              </p:cNvSpPr>
              <p:nvPr/>
            </p:nvSpPr>
            <p:spPr bwMode="auto">
              <a:xfrm>
                <a:off x="2537" y="2035"/>
                <a:ext cx="226" cy="22"/>
              </a:xfrm>
              <a:custGeom>
                <a:avLst/>
                <a:gdLst>
                  <a:gd name="T0" fmla="*/ 9 w 226"/>
                  <a:gd name="T1" fmla="*/ 0 h 22"/>
                  <a:gd name="T2" fmla="*/ 0 w 226"/>
                  <a:gd name="T3" fmla="*/ 21 h 22"/>
                  <a:gd name="T4" fmla="*/ 225 w 226"/>
                  <a:gd name="T5" fmla="*/ 22 h 22"/>
                  <a:gd name="T6" fmla="*/ 226 w 226"/>
                  <a:gd name="T7" fmla="*/ 0 h 22"/>
                  <a:gd name="T8" fmla="*/ 9 w 226"/>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 h="22">
                    <a:moveTo>
                      <a:pt x="9" y="0"/>
                    </a:moveTo>
                    <a:lnTo>
                      <a:pt x="0" y="21"/>
                    </a:lnTo>
                    <a:lnTo>
                      <a:pt x="225" y="22"/>
                    </a:lnTo>
                    <a:lnTo>
                      <a:pt x="226" y="0"/>
                    </a:lnTo>
                    <a:lnTo>
                      <a:pt x="9" y="0"/>
                    </a:lnTo>
                    <a:close/>
                  </a:path>
                </a:pathLst>
              </a:custGeom>
              <a:solidFill>
                <a:srgbClr val="3042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1" name="Freeform 1520">
                <a:extLst>
                  <a:ext uri="{FF2B5EF4-FFF2-40B4-BE49-F238E27FC236}">
                    <a16:creationId xmlns:a16="http://schemas.microsoft.com/office/drawing/2014/main" id="{A1F9DAEE-CD6C-4399-A62F-0D362731AC18}"/>
                  </a:ext>
                </a:extLst>
              </p:cNvPr>
              <p:cNvSpPr>
                <a:spLocks/>
              </p:cNvSpPr>
              <p:nvPr/>
            </p:nvSpPr>
            <p:spPr bwMode="auto">
              <a:xfrm>
                <a:off x="2546" y="2035"/>
                <a:ext cx="217" cy="14"/>
              </a:xfrm>
              <a:custGeom>
                <a:avLst/>
                <a:gdLst>
                  <a:gd name="T0" fmla="*/ 0 w 217"/>
                  <a:gd name="T1" fmla="*/ 0 h 14"/>
                  <a:gd name="T2" fmla="*/ 0 w 217"/>
                  <a:gd name="T3" fmla="*/ 13 h 14"/>
                  <a:gd name="T4" fmla="*/ 216 w 217"/>
                  <a:gd name="T5" fmla="*/ 14 h 14"/>
                  <a:gd name="T6" fmla="*/ 217 w 217"/>
                  <a:gd name="T7" fmla="*/ 0 h 14"/>
                  <a:gd name="T8" fmla="*/ 0 w 217"/>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4">
                    <a:moveTo>
                      <a:pt x="0" y="0"/>
                    </a:moveTo>
                    <a:lnTo>
                      <a:pt x="0" y="13"/>
                    </a:lnTo>
                    <a:lnTo>
                      <a:pt x="216" y="14"/>
                    </a:lnTo>
                    <a:lnTo>
                      <a:pt x="217" y="0"/>
                    </a:lnTo>
                    <a:lnTo>
                      <a:pt x="0"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2" name="Freeform 1521">
                <a:extLst>
                  <a:ext uri="{FF2B5EF4-FFF2-40B4-BE49-F238E27FC236}">
                    <a16:creationId xmlns:a16="http://schemas.microsoft.com/office/drawing/2014/main" id="{A16910CD-2EE0-41BE-9382-8A839DEE581C}"/>
                  </a:ext>
                </a:extLst>
              </p:cNvPr>
              <p:cNvSpPr>
                <a:spLocks/>
              </p:cNvSpPr>
              <p:nvPr/>
            </p:nvSpPr>
            <p:spPr bwMode="auto">
              <a:xfrm>
                <a:off x="2575" y="2060"/>
                <a:ext cx="26" cy="14"/>
              </a:xfrm>
              <a:custGeom>
                <a:avLst/>
                <a:gdLst>
                  <a:gd name="T0" fmla="*/ 17 w 26"/>
                  <a:gd name="T1" fmla="*/ 0 h 14"/>
                  <a:gd name="T2" fmla="*/ 0 w 26"/>
                  <a:gd name="T3" fmla="*/ 14 h 14"/>
                  <a:gd name="T4" fmla="*/ 26 w 26"/>
                  <a:gd name="T5" fmla="*/ 13 h 14"/>
                  <a:gd name="T6" fmla="*/ 17 w 26"/>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14">
                    <a:moveTo>
                      <a:pt x="17" y="0"/>
                    </a:moveTo>
                    <a:lnTo>
                      <a:pt x="0" y="14"/>
                    </a:lnTo>
                    <a:lnTo>
                      <a:pt x="26" y="13"/>
                    </a:lnTo>
                    <a:lnTo>
                      <a:pt x="17"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3" name="Freeform 1522">
                <a:extLst>
                  <a:ext uri="{FF2B5EF4-FFF2-40B4-BE49-F238E27FC236}">
                    <a16:creationId xmlns:a16="http://schemas.microsoft.com/office/drawing/2014/main" id="{F2379842-572B-4D7F-ADC9-B245049F97CD}"/>
                  </a:ext>
                </a:extLst>
              </p:cNvPr>
              <p:cNvSpPr>
                <a:spLocks/>
              </p:cNvSpPr>
              <p:nvPr/>
            </p:nvSpPr>
            <p:spPr bwMode="auto">
              <a:xfrm>
                <a:off x="2635" y="2060"/>
                <a:ext cx="28" cy="13"/>
              </a:xfrm>
              <a:custGeom>
                <a:avLst/>
                <a:gdLst>
                  <a:gd name="T0" fmla="*/ 16 w 28"/>
                  <a:gd name="T1" fmla="*/ 0 h 13"/>
                  <a:gd name="T2" fmla="*/ 0 w 28"/>
                  <a:gd name="T3" fmla="*/ 13 h 13"/>
                  <a:gd name="T4" fmla="*/ 28 w 28"/>
                  <a:gd name="T5" fmla="*/ 13 h 13"/>
                  <a:gd name="T6" fmla="*/ 16 w 28"/>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13">
                    <a:moveTo>
                      <a:pt x="16" y="0"/>
                    </a:moveTo>
                    <a:lnTo>
                      <a:pt x="0" y="13"/>
                    </a:lnTo>
                    <a:lnTo>
                      <a:pt x="28" y="13"/>
                    </a:lnTo>
                    <a:lnTo>
                      <a:pt x="16"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4" name="Freeform 1523">
                <a:extLst>
                  <a:ext uri="{FF2B5EF4-FFF2-40B4-BE49-F238E27FC236}">
                    <a16:creationId xmlns:a16="http://schemas.microsoft.com/office/drawing/2014/main" id="{F90EA8F0-9F45-4B9C-90C2-37D77241A700}"/>
                  </a:ext>
                </a:extLst>
              </p:cNvPr>
              <p:cNvSpPr>
                <a:spLocks/>
              </p:cNvSpPr>
              <p:nvPr/>
            </p:nvSpPr>
            <p:spPr bwMode="auto">
              <a:xfrm>
                <a:off x="2697" y="2060"/>
                <a:ext cx="27" cy="14"/>
              </a:xfrm>
              <a:custGeom>
                <a:avLst/>
                <a:gdLst>
                  <a:gd name="T0" fmla="*/ 14 w 27"/>
                  <a:gd name="T1" fmla="*/ 0 h 14"/>
                  <a:gd name="T2" fmla="*/ 0 w 27"/>
                  <a:gd name="T3" fmla="*/ 14 h 14"/>
                  <a:gd name="T4" fmla="*/ 27 w 27"/>
                  <a:gd name="T5" fmla="*/ 14 h 14"/>
                  <a:gd name="T6" fmla="*/ 14 w 27"/>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4">
                    <a:moveTo>
                      <a:pt x="14" y="0"/>
                    </a:moveTo>
                    <a:lnTo>
                      <a:pt x="0" y="14"/>
                    </a:lnTo>
                    <a:lnTo>
                      <a:pt x="27" y="14"/>
                    </a:lnTo>
                    <a:lnTo>
                      <a:pt x="14"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5" name="Freeform 1524">
                <a:extLst>
                  <a:ext uri="{FF2B5EF4-FFF2-40B4-BE49-F238E27FC236}">
                    <a16:creationId xmlns:a16="http://schemas.microsoft.com/office/drawing/2014/main" id="{12E0B60C-0FBF-4F21-9728-74A0C4B786E8}"/>
                  </a:ext>
                </a:extLst>
              </p:cNvPr>
              <p:cNvSpPr>
                <a:spLocks/>
              </p:cNvSpPr>
              <p:nvPr/>
            </p:nvSpPr>
            <p:spPr bwMode="auto">
              <a:xfrm>
                <a:off x="2711" y="2055"/>
                <a:ext cx="18" cy="19"/>
              </a:xfrm>
              <a:custGeom>
                <a:avLst/>
                <a:gdLst>
                  <a:gd name="T0" fmla="*/ 0 w 18"/>
                  <a:gd name="T1" fmla="*/ 5 h 19"/>
                  <a:gd name="T2" fmla="*/ 0 w 18"/>
                  <a:gd name="T3" fmla="*/ 0 h 19"/>
                  <a:gd name="T4" fmla="*/ 18 w 18"/>
                  <a:gd name="T5" fmla="*/ 19 h 19"/>
                  <a:gd name="T6" fmla="*/ 13 w 18"/>
                  <a:gd name="T7" fmla="*/ 19 h 19"/>
                  <a:gd name="T8" fmla="*/ 0 w 18"/>
                  <a:gd name="T9" fmla="*/ 5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9">
                    <a:moveTo>
                      <a:pt x="0" y="5"/>
                    </a:moveTo>
                    <a:lnTo>
                      <a:pt x="0" y="0"/>
                    </a:lnTo>
                    <a:lnTo>
                      <a:pt x="18" y="19"/>
                    </a:lnTo>
                    <a:lnTo>
                      <a:pt x="13" y="19"/>
                    </a:lnTo>
                    <a:lnTo>
                      <a:pt x="0" y="5"/>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6" name="Freeform 1525">
                <a:extLst>
                  <a:ext uri="{FF2B5EF4-FFF2-40B4-BE49-F238E27FC236}">
                    <a16:creationId xmlns:a16="http://schemas.microsoft.com/office/drawing/2014/main" id="{3CF6933B-CC87-4B76-B3D5-11F16F204EEA}"/>
                  </a:ext>
                </a:extLst>
              </p:cNvPr>
              <p:cNvSpPr>
                <a:spLocks/>
              </p:cNvSpPr>
              <p:nvPr/>
            </p:nvSpPr>
            <p:spPr bwMode="auto">
              <a:xfrm>
                <a:off x="2548" y="2048"/>
                <a:ext cx="41" cy="18"/>
              </a:xfrm>
              <a:custGeom>
                <a:avLst/>
                <a:gdLst>
                  <a:gd name="T0" fmla="*/ 14 w 41"/>
                  <a:gd name="T1" fmla="*/ 18 h 18"/>
                  <a:gd name="T2" fmla="*/ 0 w 41"/>
                  <a:gd name="T3" fmla="*/ 0 h 18"/>
                  <a:gd name="T4" fmla="*/ 41 w 41"/>
                  <a:gd name="T5" fmla="*/ 0 h 18"/>
                  <a:gd name="T6" fmla="*/ 14 w 41"/>
                  <a:gd name="T7" fmla="*/ 18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18">
                    <a:moveTo>
                      <a:pt x="14" y="18"/>
                    </a:moveTo>
                    <a:lnTo>
                      <a:pt x="0" y="0"/>
                    </a:lnTo>
                    <a:lnTo>
                      <a:pt x="41" y="0"/>
                    </a:lnTo>
                    <a:lnTo>
                      <a:pt x="1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7" name="Freeform 1526">
                <a:extLst>
                  <a:ext uri="{FF2B5EF4-FFF2-40B4-BE49-F238E27FC236}">
                    <a16:creationId xmlns:a16="http://schemas.microsoft.com/office/drawing/2014/main" id="{39CB1AD8-0A5D-48CC-AA34-69F8CF562BE7}"/>
                  </a:ext>
                </a:extLst>
              </p:cNvPr>
              <p:cNvSpPr>
                <a:spLocks/>
              </p:cNvSpPr>
              <p:nvPr/>
            </p:nvSpPr>
            <p:spPr bwMode="auto">
              <a:xfrm>
                <a:off x="2601" y="2048"/>
                <a:ext cx="42" cy="19"/>
              </a:xfrm>
              <a:custGeom>
                <a:avLst/>
                <a:gdLst>
                  <a:gd name="T0" fmla="*/ 17 w 42"/>
                  <a:gd name="T1" fmla="*/ 19 h 19"/>
                  <a:gd name="T2" fmla="*/ 0 w 42"/>
                  <a:gd name="T3" fmla="*/ 0 h 19"/>
                  <a:gd name="T4" fmla="*/ 42 w 42"/>
                  <a:gd name="T5" fmla="*/ 0 h 19"/>
                  <a:gd name="T6" fmla="*/ 17 w 42"/>
                  <a:gd name="T7" fmla="*/ 19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19">
                    <a:moveTo>
                      <a:pt x="17" y="19"/>
                    </a:moveTo>
                    <a:lnTo>
                      <a:pt x="0" y="0"/>
                    </a:lnTo>
                    <a:lnTo>
                      <a:pt x="42" y="0"/>
                    </a:lnTo>
                    <a:lnTo>
                      <a:pt x="1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8" name="Freeform 1527">
                <a:extLst>
                  <a:ext uri="{FF2B5EF4-FFF2-40B4-BE49-F238E27FC236}">
                    <a16:creationId xmlns:a16="http://schemas.microsoft.com/office/drawing/2014/main" id="{8A82511F-75E8-4EE2-A8AF-B04239BAD819}"/>
                  </a:ext>
                </a:extLst>
              </p:cNvPr>
              <p:cNvSpPr>
                <a:spLocks/>
              </p:cNvSpPr>
              <p:nvPr/>
            </p:nvSpPr>
            <p:spPr bwMode="auto">
              <a:xfrm>
                <a:off x="2663" y="2049"/>
                <a:ext cx="41" cy="19"/>
              </a:xfrm>
              <a:custGeom>
                <a:avLst/>
                <a:gdLst>
                  <a:gd name="T0" fmla="*/ 17 w 41"/>
                  <a:gd name="T1" fmla="*/ 19 h 19"/>
                  <a:gd name="T2" fmla="*/ 0 w 41"/>
                  <a:gd name="T3" fmla="*/ 0 h 19"/>
                  <a:gd name="T4" fmla="*/ 41 w 41"/>
                  <a:gd name="T5" fmla="*/ 0 h 19"/>
                  <a:gd name="T6" fmla="*/ 17 w 41"/>
                  <a:gd name="T7" fmla="*/ 19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19">
                    <a:moveTo>
                      <a:pt x="17" y="19"/>
                    </a:moveTo>
                    <a:lnTo>
                      <a:pt x="0" y="0"/>
                    </a:lnTo>
                    <a:lnTo>
                      <a:pt x="41" y="0"/>
                    </a:lnTo>
                    <a:lnTo>
                      <a:pt x="1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59" name="Freeform 1528">
                <a:extLst>
                  <a:ext uri="{FF2B5EF4-FFF2-40B4-BE49-F238E27FC236}">
                    <a16:creationId xmlns:a16="http://schemas.microsoft.com/office/drawing/2014/main" id="{F428EB7F-FC17-489F-A9B3-BAB3990EA720}"/>
                  </a:ext>
                </a:extLst>
              </p:cNvPr>
              <p:cNvSpPr>
                <a:spLocks/>
              </p:cNvSpPr>
              <p:nvPr/>
            </p:nvSpPr>
            <p:spPr bwMode="auto">
              <a:xfrm>
                <a:off x="2718" y="2048"/>
                <a:ext cx="42" cy="20"/>
              </a:xfrm>
              <a:custGeom>
                <a:avLst/>
                <a:gdLst>
                  <a:gd name="T0" fmla="*/ 20 w 42"/>
                  <a:gd name="T1" fmla="*/ 20 h 20"/>
                  <a:gd name="T2" fmla="*/ 0 w 42"/>
                  <a:gd name="T3" fmla="*/ 0 h 20"/>
                  <a:gd name="T4" fmla="*/ 42 w 42"/>
                  <a:gd name="T5" fmla="*/ 0 h 20"/>
                  <a:gd name="T6" fmla="*/ 20 w 42"/>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20">
                    <a:moveTo>
                      <a:pt x="20" y="20"/>
                    </a:moveTo>
                    <a:lnTo>
                      <a:pt x="0" y="0"/>
                    </a:lnTo>
                    <a:lnTo>
                      <a:pt x="42" y="0"/>
                    </a:ln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0" name="Freeform 1529">
                <a:extLst>
                  <a:ext uri="{FF2B5EF4-FFF2-40B4-BE49-F238E27FC236}">
                    <a16:creationId xmlns:a16="http://schemas.microsoft.com/office/drawing/2014/main" id="{D5B4CC02-623C-44E2-BECC-97A394D71D1B}"/>
                  </a:ext>
                </a:extLst>
              </p:cNvPr>
              <p:cNvSpPr>
                <a:spLocks/>
              </p:cNvSpPr>
              <p:nvPr/>
            </p:nvSpPr>
            <p:spPr bwMode="auto">
              <a:xfrm>
                <a:off x="2554" y="2056"/>
                <a:ext cx="23" cy="10"/>
              </a:xfrm>
              <a:custGeom>
                <a:avLst/>
                <a:gdLst>
                  <a:gd name="T0" fmla="*/ 0 w 23"/>
                  <a:gd name="T1" fmla="*/ 0 h 10"/>
                  <a:gd name="T2" fmla="*/ 23 w 23"/>
                  <a:gd name="T3" fmla="*/ 0 h 10"/>
                  <a:gd name="T4" fmla="*/ 8 w 23"/>
                  <a:gd name="T5" fmla="*/ 10 h 10"/>
                  <a:gd name="T6" fmla="*/ 0 w 23"/>
                  <a:gd name="T7" fmla="*/ 0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0">
                    <a:moveTo>
                      <a:pt x="0" y="0"/>
                    </a:moveTo>
                    <a:lnTo>
                      <a:pt x="23" y="0"/>
                    </a:lnTo>
                    <a:lnTo>
                      <a:pt x="8" y="10"/>
                    </a:lnTo>
                    <a:lnTo>
                      <a:pt x="0"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1" name="Freeform 1530">
                <a:extLst>
                  <a:ext uri="{FF2B5EF4-FFF2-40B4-BE49-F238E27FC236}">
                    <a16:creationId xmlns:a16="http://schemas.microsoft.com/office/drawing/2014/main" id="{CBA23D29-C130-45FD-B58B-3561CBB05E45}"/>
                  </a:ext>
                </a:extLst>
              </p:cNvPr>
              <p:cNvSpPr>
                <a:spLocks/>
              </p:cNvSpPr>
              <p:nvPr/>
            </p:nvSpPr>
            <p:spPr bwMode="auto">
              <a:xfrm>
                <a:off x="2609" y="2056"/>
                <a:ext cx="23" cy="11"/>
              </a:xfrm>
              <a:custGeom>
                <a:avLst/>
                <a:gdLst>
                  <a:gd name="T0" fmla="*/ 0 w 23"/>
                  <a:gd name="T1" fmla="*/ 1 h 11"/>
                  <a:gd name="T2" fmla="*/ 23 w 23"/>
                  <a:gd name="T3" fmla="*/ 0 h 11"/>
                  <a:gd name="T4" fmla="*/ 9 w 23"/>
                  <a:gd name="T5" fmla="*/ 11 h 11"/>
                  <a:gd name="T6" fmla="*/ 0 w 23"/>
                  <a:gd name="T7" fmla="*/ 1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1">
                    <a:moveTo>
                      <a:pt x="0" y="1"/>
                    </a:moveTo>
                    <a:lnTo>
                      <a:pt x="23" y="0"/>
                    </a:lnTo>
                    <a:lnTo>
                      <a:pt x="9" y="11"/>
                    </a:lnTo>
                    <a:lnTo>
                      <a:pt x="0" y="1"/>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2" name="Freeform 1531">
                <a:extLst>
                  <a:ext uri="{FF2B5EF4-FFF2-40B4-BE49-F238E27FC236}">
                    <a16:creationId xmlns:a16="http://schemas.microsoft.com/office/drawing/2014/main" id="{E0F80F9E-FD22-4003-9866-F7CA15EDCD4C}"/>
                  </a:ext>
                </a:extLst>
              </p:cNvPr>
              <p:cNvSpPr>
                <a:spLocks/>
              </p:cNvSpPr>
              <p:nvPr/>
            </p:nvSpPr>
            <p:spPr bwMode="auto">
              <a:xfrm>
                <a:off x="2554" y="2052"/>
                <a:ext cx="30" cy="7"/>
              </a:xfrm>
              <a:custGeom>
                <a:avLst/>
                <a:gdLst>
                  <a:gd name="T0" fmla="*/ 30 w 30"/>
                  <a:gd name="T1" fmla="*/ 0 h 7"/>
                  <a:gd name="T2" fmla="*/ 0 w 30"/>
                  <a:gd name="T3" fmla="*/ 0 h 7"/>
                  <a:gd name="T4" fmla="*/ 0 w 30"/>
                  <a:gd name="T5" fmla="*/ 4 h 7"/>
                  <a:gd name="T6" fmla="*/ 2 w 30"/>
                  <a:gd name="T7" fmla="*/ 7 h 7"/>
                  <a:gd name="T8" fmla="*/ 20 w 30"/>
                  <a:gd name="T9" fmla="*/ 6 h 7"/>
                  <a:gd name="T10" fmla="*/ 30 w 3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7">
                    <a:moveTo>
                      <a:pt x="30" y="0"/>
                    </a:moveTo>
                    <a:lnTo>
                      <a:pt x="0" y="0"/>
                    </a:lnTo>
                    <a:lnTo>
                      <a:pt x="0" y="4"/>
                    </a:lnTo>
                    <a:lnTo>
                      <a:pt x="2" y="7"/>
                    </a:lnTo>
                    <a:lnTo>
                      <a:pt x="20" y="6"/>
                    </a:lnTo>
                    <a:lnTo>
                      <a:pt x="30"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3" name="Freeform 1532">
                <a:extLst>
                  <a:ext uri="{FF2B5EF4-FFF2-40B4-BE49-F238E27FC236}">
                    <a16:creationId xmlns:a16="http://schemas.microsoft.com/office/drawing/2014/main" id="{937C677A-C397-4AD1-A385-2BC3685BBAF6}"/>
                  </a:ext>
                </a:extLst>
              </p:cNvPr>
              <p:cNvSpPr>
                <a:spLocks/>
              </p:cNvSpPr>
              <p:nvPr/>
            </p:nvSpPr>
            <p:spPr bwMode="auto">
              <a:xfrm>
                <a:off x="2609" y="2052"/>
                <a:ext cx="29" cy="8"/>
              </a:xfrm>
              <a:custGeom>
                <a:avLst/>
                <a:gdLst>
                  <a:gd name="T0" fmla="*/ 29 w 29"/>
                  <a:gd name="T1" fmla="*/ 0 h 8"/>
                  <a:gd name="T2" fmla="*/ 0 w 29"/>
                  <a:gd name="T3" fmla="*/ 0 h 8"/>
                  <a:gd name="T4" fmla="*/ 0 w 29"/>
                  <a:gd name="T5" fmla="*/ 4 h 8"/>
                  <a:gd name="T6" fmla="*/ 3 w 29"/>
                  <a:gd name="T7" fmla="*/ 8 h 8"/>
                  <a:gd name="T8" fmla="*/ 18 w 29"/>
                  <a:gd name="T9" fmla="*/ 8 h 8"/>
                  <a:gd name="T10" fmla="*/ 29 w 2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 h="8">
                    <a:moveTo>
                      <a:pt x="29" y="0"/>
                    </a:moveTo>
                    <a:lnTo>
                      <a:pt x="0" y="0"/>
                    </a:lnTo>
                    <a:lnTo>
                      <a:pt x="0" y="4"/>
                    </a:lnTo>
                    <a:lnTo>
                      <a:pt x="3" y="8"/>
                    </a:lnTo>
                    <a:lnTo>
                      <a:pt x="18" y="8"/>
                    </a:lnTo>
                    <a:lnTo>
                      <a:pt x="29"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4" name="Freeform 1533">
                <a:extLst>
                  <a:ext uri="{FF2B5EF4-FFF2-40B4-BE49-F238E27FC236}">
                    <a16:creationId xmlns:a16="http://schemas.microsoft.com/office/drawing/2014/main" id="{C9DCD3B0-65E8-474E-8759-5D4FBBDF5977}"/>
                  </a:ext>
                </a:extLst>
              </p:cNvPr>
              <p:cNvSpPr>
                <a:spLocks/>
              </p:cNvSpPr>
              <p:nvPr/>
            </p:nvSpPr>
            <p:spPr bwMode="auto">
              <a:xfrm>
                <a:off x="2521" y="2036"/>
                <a:ext cx="25" cy="44"/>
              </a:xfrm>
              <a:custGeom>
                <a:avLst/>
                <a:gdLst>
                  <a:gd name="T0" fmla="*/ 25 w 25"/>
                  <a:gd name="T1" fmla="*/ 0 h 44"/>
                  <a:gd name="T2" fmla="*/ 0 w 25"/>
                  <a:gd name="T3" fmla="*/ 0 h 44"/>
                  <a:gd name="T4" fmla="*/ 0 w 25"/>
                  <a:gd name="T5" fmla="*/ 44 h 44"/>
                  <a:gd name="T6" fmla="*/ 25 w 25"/>
                  <a:gd name="T7" fmla="*/ 12 h 44"/>
                  <a:gd name="T8" fmla="*/ 25 w 25"/>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4">
                    <a:moveTo>
                      <a:pt x="25" y="0"/>
                    </a:moveTo>
                    <a:lnTo>
                      <a:pt x="0" y="0"/>
                    </a:lnTo>
                    <a:lnTo>
                      <a:pt x="0" y="44"/>
                    </a:lnTo>
                    <a:lnTo>
                      <a:pt x="25" y="12"/>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5" name="Freeform 1534">
                <a:extLst>
                  <a:ext uri="{FF2B5EF4-FFF2-40B4-BE49-F238E27FC236}">
                    <a16:creationId xmlns:a16="http://schemas.microsoft.com/office/drawing/2014/main" id="{9230B88A-330E-457E-A4F6-DD331DC75A31}"/>
                  </a:ext>
                </a:extLst>
              </p:cNvPr>
              <p:cNvSpPr>
                <a:spLocks/>
              </p:cNvSpPr>
              <p:nvPr/>
            </p:nvSpPr>
            <p:spPr bwMode="auto">
              <a:xfrm>
                <a:off x="2521" y="2077"/>
                <a:ext cx="242" cy="4"/>
              </a:xfrm>
              <a:custGeom>
                <a:avLst/>
                <a:gdLst>
                  <a:gd name="T0" fmla="*/ 242 w 242"/>
                  <a:gd name="T1" fmla="*/ 4 h 4"/>
                  <a:gd name="T2" fmla="*/ 242 w 242"/>
                  <a:gd name="T3" fmla="*/ 0 h 4"/>
                  <a:gd name="T4" fmla="*/ 0 w 242"/>
                  <a:gd name="T5" fmla="*/ 0 h 4"/>
                  <a:gd name="T6" fmla="*/ 0 w 242"/>
                  <a:gd name="T7" fmla="*/ 3 h 4"/>
                  <a:gd name="T8" fmla="*/ 242 w 242"/>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4">
                    <a:moveTo>
                      <a:pt x="242" y="4"/>
                    </a:moveTo>
                    <a:lnTo>
                      <a:pt x="242" y="0"/>
                    </a:lnTo>
                    <a:lnTo>
                      <a:pt x="0" y="0"/>
                    </a:lnTo>
                    <a:lnTo>
                      <a:pt x="0" y="3"/>
                    </a:lnTo>
                    <a:lnTo>
                      <a:pt x="242" y="4"/>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6" name="Freeform 1535">
                <a:extLst>
                  <a:ext uri="{FF2B5EF4-FFF2-40B4-BE49-F238E27FC236}">
                    <a16:creationId xmlns:a16="http://schemas.microsoft.com/office/drawing/2014/main" id="{6BA05C7C-2198-4D63-B626-56875D672FF9}"/>
                  </a:ext>
                </a:extLst>
              </p:cNvPr>
              <p:cNvSpPr>
                <a:spLocks/>
              </p:cNvSpPr>
              <p:nvPr/>
            </p:nvSpPr>
            <p:spPr bwMode="auto">
              <a:xfrm>
                <a:off x="2670" y="2057"/>
                <a:ext cx="24" cy="12"/>
              </a:xfrm>
              <a:custGeom>
                <a:avLst/>
                <a:gdLst>
                  <a:gd name="T0" fmla="*/ 10 w 24"/>
                  <a:gd name="T1" fmla="*/ 12 h 12"/>
                  <a:gd name="T2" fmla="*/ 24 w 24"/>
                  <a:gd name="T3" fmla="*/ 0 h 12"/>
                  <a:gd name="T4" fmla="*/ 0 w 24"/>
                  <a:gd name="T5" fmla="*/ 0 h 12"/>
                  <a:gd name="T6" fmla="*/ 10 w 24"/>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12">
                    <a:moveTo>
                      <a:pt x="10" y="12"/>
                    </a:moveTo>
                    <a:lnTo>
                      <a:pt x="24" y="0"/>
                    </a:lnTo>
                    <a:lnTo>
                      <a:pt x="0" y="0"/>
                    </a:lnTo>
                    <a:lnTo>
                      <a:pt x="10" y="12"/>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7" name="Freeform 1536">
                <a:extLst>
                  <a:ext uri="{FF2B5EF4-FFF2-40B4-BE49-F238E27FC236}">
                    <a16:creationId xmlns:a16="http://schemas.microsoft.com/office/drawing/2014/main" id="{3709B686-29D7-46EB-A010-AD686E7BFE0B}"/>
                  </a:ext>
                </a:extLst>
              </p:cNvPr>
              <p:cNvSpPr>
                <a:spLocks/>
              </p:cNvSpPr>
              <p:nvPr/>
            </p:nvSpPr>
            <p:spPr bwMode="auto">
              <a:xfrm>
                <a:off x="2727" y="2057"/>
                <a:ext cx="23" cy="11"/>
              </a:xfrm>
              <a:custGeom>
                <a:avLst/>
                <a:gdLst>
                  <a:gd name="T0" fmla="*/ 0 w 23"/>
                  <a:gd name="T1" fmla="*/ 1 h 11"/>
                  <a:gd name="T2" fmla="*/ 23 w 23"/>
                  <a:gd name="T3" fmla="*/ 0 h 11"/>
                  <a:gd name="T4" fmla="*/ 11 w 23"/>
                  <a:gd name="T5" fmla="*/ 11 h 11"/>
                  <a:gd name="T6" fmla="*/ 0 w 23"/>
                  <a:gd name="T7" fmla="*/ 1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1">
                    <a:moveTo>
                      <a:pt x="0" y="1"/>
                    </a:moveTo>
                    <a:lnTo>
                      <a:pt x="23" y="0"/>
                    </a:lnTo>
                    <a:lnTo>
                      <a:pt x="11" y="11"/>
                    </a:lnTo>
                    <a:lnTo>
                      <a:pt x="0" y="1"/>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8" name="Freeform 1537">
                <a:extLst>
                  <a:ext uri="{FF2B5EF4-FFF2-40B4-BE49-F238E27FC236}">
                    <a16:creationId xmlns:a16="http://schemas.microsoft.com/office/drawing/2014/main" id="{CAF19AEB-08C3-42B8-8EC4-2C2C74162446}"/>
                  </a:ext>
                </a:extLst>
              </p:cNvPr>
              <p:cNvSpPr>
                <a:spLocks/>
              </p:cNvSpPr>
              <p:nvPr/>
            </p:nvSpPr>
            <p:spPr bwMode="auto">
              <a:xfrm>
                <a:off x="2670" y="2052"/>
                <a:ext cx="30" cy="8"/>
              </a:xfrm>
              <a:custGeom>
                <a:avLst/>
                <a:gdLst>
                  <a:gd name="T0" fmla="*/ 30 w 30"/>
                  <a:gd name="T1" fmla="*/ 0 h 8"/>
                  <a:gd name="T2" fmla="*/ 0 w 30"/>
                  <a:gd name="T3" fmla="*/ 0 h 8"/>
                  <a:gd name="T4" fmla="*/ 0 w 30"/>
                  <a:gd name="T5" fmla="*/ 5 h 8"/>
                  <a:gd name="T6" fmla="*/ 3 w 30"/>
                  <a:gd name="T7" fmla="*/ 8 h 8"/>
                  <a:gd name="T8" fmla="*/ 21 w 30"/>
                  <a:gd name="T9" fmla="*/ 8 h 8"/>
                  <a:gd name="T10" fmla="*/ 30 w 30"/>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8">
                    <a:moveTo>
                      <a:pt x="30" y="0"/>
                    </a:moveTo>
                    <a:lnTo>
                      <a:pt x="0" y="0"/>
                    </a:lnTo>
                    <a:lnTo>
                      <a:pt x="0" y="5"/>
                    </a:lnTo>
                    <a:lnTo>
                      <a:pt x="3" y="8"/>
                    </a:lnTo>
                    <a:lnTo>
                      <a:pt x="21" y="8"/>
                    </a:lnTo>
                    <a:lnTo>
                      <a:pt x="30"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69" name="Freeform 1538">
                <a:extLst>
                  <a:ext uri="{FF2B5EF4-FFF2-40B4-BE49-F238E27FC236}">
                    <a16:creationId xmlns:a16="http://schemas.microsoft.com/office/drawing/2014/main" id="{7CF98C0B-7821-4A84-BCA9-A4E7E2417F80}"/>
                  </a:ext>
                </a:extLst>
              </p:cNvPr>
              <p:cNvSpPr>
                <a:spLocks/>
              </p:cNvSpPr>
              <p:nvPr/>
            </p:nvSpPr>
            <p:spPr bwMode="auto">
              <a:xfrm>
                <a:off x="2727" y="2052"/>
                <a:ext cx="29" cy="8"/>
              </a:xfrm>
              <a:custGeom>
                <a:avLst/>
                <a:gdLst>
                  <a:gd name="T0" fmla="*/ 29 w 29"/>
                  <a:gd name="T1" fmla="*/ 0 h 8"/>
                  <a:gd name="T2" fmla="*/ 0 w 29"/>
                  <a:gd name="T3" fmla="*/ 0 h 8"/>
                  <a:gd name="T4" fmla="*/ 0 w 29"/>
                  <a:gd name="T5" fmla="*/ 6 h 8"/>
                  <a:gd name="T6" fmla="*/ 3 w 29"/>
                  <a:gd name="T7" fmla="*/ 8 h 8"/>
                  <a:gd name="T8" fmla="*/ 20 w 29"/>
                  <a:gd name="T9" fmla="*/ 8 h 8"/>
                  <a:gd name="T10" fmla="*/ 29 w 2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 h="8">
                    <a:moveTo>
                      <a:pt x="29" y="0"/>
                    </a:moveTo>
                    <a:lnTo>
                      <a:pt x="0" y="0"/>
                    </a:lnTo>
                    <a:lnTo>
                      <a:pt x="0" y="6"/>
                    </a:lnTo>
                    <a:lnTo>
                      <a:pt x="3" y="8"/>
                    </a:lnTo>
                    <a:lnTo>
                      <a:pt x="20" y="8"/>
                    </a:lnTo>
                    <a:lnTo>
                      <a:pt x="29"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70" name="Freeform 1539">
                <a:extLst>
                  <a:ext uri="{FF2B5EF4-FFF2-40B4-BE49-F238E27FC236}">
                    <a16:creationId xmlns:a16="http://schemas.microsoft.com/office/drawing/2014/main" id="{5E19F28A-517A-4175-8C08-16CA458BE999}"/>
                  </a:ext>
                </a:extLst>
              </p:cNvPr>
              <p:cNvSpPr>
                <a:spLocks/>
              </p:cNvSpPr>
              <p:nvPr/>
            </p:nvSpPr>
            <p:spPr bwMode="auto">
              <a:xfrm>
                <a:off x="2738" y="2067"/>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71" name="Freeform 1540">
                <a:extLst>
                  <a:ext uri="{FF2B5EF4-FFF2-40B4-BE49-F238E27FC236}">
                    <a16:creationId xmlns:a16="http://schemas.microsoft.com/office/drawing/2014/main" id="{E607BB59-0566-4C39-A282-119E2155BFF5}"/>
                  </a:ext>
                </a:extLst>
              </p:cNvPr>
              <p:cNvSpPr>
                <a:spLocks/>
              </p:cNvSpPr>
              <p:nvPr/>
            </p:nvSpPr>
            <p:spPr bwMode="auto">
              <a:xfrm>
                <a:off x="2750" y="2057"/>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72" name="Line 1541">
                <a:extLst>
                  <a:ext uri="{FF2B5EF4-FFF2-40B4-BE49-F238E27FC236}">
                    <a16:creationId xmlns:a16="http://schemas.microsoft.com/office/drawing/2014/main" id="{48BE8BB5-44C1-4F6E-A45C-0BA6E534C4AA}"/>
                  </a:ext>
                </a:extLst>
              </p:cNvPr>
              <p:cNvSpPr>
                <a:spLocks noChangeShapeType="1"/>
              </p:cNvSpPr>
              <p:nvPr/>
            </p:nvSpPr>
            <p:spPr bwMode="auto">
              <a:xfrm flipV="1">
                <a:off x="2736" y="2056"/>
                <a:ext cx="13" cy="10"/>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73" name="Freeform 1542">
                <a:extLst>
                  <a:ext uri="{FF2B5EF4-FFF2-40B4-BE49-F238E27FC236}">
                    <a16:creationId xmlns:a16="http://schemas.microsoft.com/office/drawing/2014/main" id="{39118EA3-BFEE-4776-B4F3-1255366D3F5A}"/>
                  </a:ext>
                </a:extLst>
              </p:cNvPr>
              <p:cNvSpPr>
                <a:spLocks/>
              </p:cNvSpPr>
              <p:nvPr/>
            </p:nvSpPr>
            <p:spPr bwMode="auto">
              <a:xfrm>
                <a:off x="2688" y="2056"/>
                <a:ext cx="39" cy="16"/>
              </a:xfrm>
              <a:custGeom>
                <a:avLst/>
                <a:gdLst>
                  <a:gd name="T0" fmla="*/ 24 w 39"/>
                  <a:gd name="T1" fmla="*/ 0 h 16"/>
                  <a:gd name="T2" fmla="*/ 39 w 39"/>
                  <a:gd name="T3" fmla="*/ 16 h 16"/>
                  <a:gd name="T4" fmla="*/ 0 w 39"/>
                  <a:gd name="T5" fmla="*/ 16 h 16"/>
                  <a:gd name="T6" fmla="*/ 0 60000 65536"/>
                  <a:gd name="T7" fmla="*/ 0 60000 65536"/>
                  <a:gd name="T8" fmla="*/ 0 60000 65536"/>
                </a:gdLst>
                <a:ahLst/>
                <a:cxnLst>
                  <a:cxn ang="T6">
                    <a:pos x="T0" y="T1"/>
                  </a:cxn>
                  <a:cxn ang="T7">
                    <a:pos x="T2" y="T3"/>
                  </a:cxn>
                  <a:cxn ang="T8">
                    <a:pos x="T4" y="T5"/>
                  </a:cxn>
                </a:cxnLst>
                <a:rect l="0" t="0" r="r" b="b"/>
                <a:pathLst>
                  <a:path w="39" h="16">
                    <a:moveTo>
                      <a:pt x="24" y="0"/>
                    </a:moveTo>
                    <a:lnTo>
                      <a:pt x="39" y="16"/>
                    </a:lnTo>
                    <a:lnTo>
                      <a:pt x="0" y="16"/>
                    </a:lnTo>
                  </a:path>
                </a:pathLst>
              </a:custGeom>
              <a:noFill/>
              <a:ln w="4763">
                <a:solidFill>
                  <a:srgbClr val="D8C6E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74" name="Freeform 1543">
                <a:extLst>
                  <a:ext uri="{FF2B5EF4-FFF2-40B4-BE49-F238E27FC236}">
                    <a16:creationId xmlns:a16="http://schemas.microsoft.com/office/drawing/2014/main" id="{59178F31-AFD4-4D7E-AA53-C793336BEC53}"/>
                  </a:ext>
                </a:extLst>
              </p:cNvPr>
              <p:cNvSpPr>
                <a:spLocks/>
              </p:cNvSpPr>
              <p:nvPr/>
            </p:nvSpPr>
            <p:spPr bwMode="auto">
              <a:xfrm>
                <a:off x="2714" y="2057"/>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75" name="Freeform 1544">
                <a:extLst>
                  <a:ext uri="{FF2B5EF4-FFF2-40B4-BE49-F238E27FC236}">
                    <a16:creationId xmlns:a16="http://schemas.microsoft.com/office/drawing/2014/main" id="{6905F588-E00A-460C-978C-151BC8CEA1F1}"/>
                  </a:ext>
                </a:extLst>
              </p:cNvPr>
              <p:cNvSpPr>
                <a:spLocks/>
              </p:cNvSpPr>
              <p:nvPr/>
            </p:nvSpPr>
            <p:spPr bwMode="auto">
              <a:xfrm>
                <a:off x="2690" y="207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76" name="Freeform 1545">
                <a:extLst>
                  <a:ext uri="{FF2B5EF4-FFF2-40B4-BE49-F238E27FC236}">
                    <a16:creationId xmlns:a16="http://schemas.microsoft.com/office/drawing/2014/main" id="{4799BF38-544C-42B9-BD23-F9725C65C8D1}"/>
                  </a:ext>
                </a:extLst>
              </p:cNvPr>
              <p:cNvSpPr>
                <a:spLocks/>
              </p:cNvSpPr>
              <p:nvPr/>
            </p:nvSpPr>
            <p:spPr bwMode="auto">
              <a:xfrm>
                <a:off x="2694" y="2057"/>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77" name="Freeform 1546">
                <a:extLst>
                  <a:ext uri="{FF2B5EF4-FFF2-40B4-BE49-F238E27FC236}">
                    <a16:creationId xmlns:a16="http://schemas.microsoft.com/office/drawing/2014/main" id="{3C24002E-573E-4616-9A72-7D77D47A18EC}"/>
                  </a:ext>
                </a:extLst>
              </p:cNvPr>
              <p:cNvSpPr>
                <a:spLocks/>
              </p:cNvSpPr>
              <p:nvPr/>
            </p:nvSpPr>
            <p:spPr bwMode="auto">
              <a:xfrm>
                <a:off x="2680" y="2068"/>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78" name="Line 1547">
                <a:extLst>
                  <a:ext uri="{FF2B5EF4-FFF2-40B4-BE49-F238E27FC236}">
                    <a16:creationId xmlns:a16="http://schemas.microsoft.com/office/drawing/2014/main" id="{ED4E6AD8-C9B8-48B4-8E9F-F816BDC5ECE2}"/>
                  </a:ext>
                </a:extLst>
              </p:cNvPr>
              <p:cNvSpPr>
                <a:spLocks noChangeShapeType="1"/>
              </p:cNvSpPr>
              <p:nvPr/>
            </p:nvSpPr>
            <p:spPr bwMode="auto">
              <a:xfrm flipH="1">
                <a:off x="2679" y="2055"/>
                <a:ext cx="14" cy="12"/>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79" name="Line 1548">
                <a:extLst>
                  <a:ext uri="{FF2B5EF4-FFF2-40B4-BE49-F238E27FC236}">
                    <a16:creationId xmlns:a16="http://schemas.microsoft.com/office/drawing/2014/main" id="{607C5893-69A3-41CF-B805-64AAB0AF90AD}"/>
                  </a:ext>
                </a:extLst>
              </p:cNvPr>
              <p:cNvSpPr>
                <a:spLocks noChangeShapeType="1"/>
              </p:cNvSpPr>
              <p:nvPr/>
            </p:nvSpPr>
            <p:spPr bwMode="auto">
              <a:xfrm flipH="1">
                <a:off x="2617" y="2055"/>
                <a:ext cx="13" cy="11"/>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80" name="Freeform 1549">
                <a:extLst>
                  <a:ext uri="{FF2B5EF4-FFF2-40B4-BE49-F238E27FC236}">
                    <a16:creationId xmlns:a16="http://schemas.microsoft.com/office/drawing/2014/main" id="{4DE5C61B-6434-4C5F-A4B9-34D64F1A2A9E}"/>
                  </a:ext>
                </a:extLst>
              </p:cNvPr>
              <p:cNvSpPr>
                <a:spLocks/>
              </p:cNvSpPr>
              <p:nvPr/>
            </p:nvSpPr>
            <p:spPr bwMode="auto">
              <a:xfrm>
                <a:off x="2632" y="2056"/>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81" name="Freeform 1550">
                <a:extLst>
                  <a:ext uri="{FF2B5EF4-FFF2-40B4-BE49-F238E27FC236}">
                    <a16:creationId xmlns:a16="http://schemas.microsoft.com/office/drawing/2014/main" id="{A12F34EA-BC20-4FF3-A3A7-9CE480857F8B}"/>
                  </a:ext>
                </a:extLst>
              </p:cNvPr>
              <p:cNvSpPr>
                <a:spLocks/>
              </p:cNvSpPr>
              <p:nvPr/>
            </p:nvSpPr>
            <p:spPr bwMode="auto">
              <a:xfrm>
                <a:off x="2618" y="2067"/>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82" name="Freeform 1551">
                <a:extLst>
                  <a:ext uri="{FF2B5EF4-FFF2-40B4-BE49-F238E27FC236}">
                    <a16:creationId xmlns:a16="http://schemas.microsoft.com/office/drawing/2014/main" id="{B1361DCC-25C6-4549-AEFD-0191185E70F4}"/>
                  </a:ext>
                </a:extLst>
              </p:cNvPr>
              <p:cNvSpPr>
                <a:spLocks/>
              </p:cNvSpPr>
              <p:nvPr/>
            </p:nvSpPr>
            <p:spPr bwMode="auto">
              <a:xfrm>
                <a:off x="2577" y="2056"/>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83" name="Freeform 1552">
                <a:extLst>
                  <a:ext uri="{FF2B5EF4-FFF2-40B4-BE49-F238E27FC236}">
                    <a16:creationId xmlns:a16="http://schemas.microsoft.com/office/drawing/2014/main" id="{CB5E78DC-F1E9-44CD-B3A0-A30507F48938}"/>
                  </a:ext>
                </a:extLst>
              </p:cNvPr>
              <p:cNvSpPr>
                <a:spLocks/>
              </p:cNvSpPr>
              <p:nvPr/>
            </p:nvSpPr>
            <p:spPr bwMode="auto">
              <a:xfrm>
                <a:off x="2562" y="2066"/>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84" name="Line 1553">
                <a:extLst>
                  <a:ext uri="{FF2B5EF4-FFF2-40B4-BE49-F238E27FC236}">
                    <a16:creationId xmlns:a16="http://schemas.microsoft.com/office/drawing/2014/main" id="{F4EE0C88-24FA-484F-89BC-767C6E346F15}"/>
                  </a:ext>
                </a:extLst>
              </p:cNvPr>
              <p:cNvSpPr>
                <a:spLocks noChangeShapeType="1"/>
              </p:cNvSpPr>
              <p:nvPr/>
            </p:nvSpPr>
            <p:spPr bwMode="auto">
              <a:xfrm flipH="1">
                <a:off x="2560" y="2055"/>
                <a:ext cx="16" cy="10"/>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85" name="Freeform 1554">
                <a:extLst>
                  <a:ext uri="{FF2B5EF4-FFF2-40B4-BE49-F238E27FC236}">
                    <a16:creationId xmlns:a16="http://schemas.microsoft.com/office/drawing/2014/main" id="{06DF2876-BAB8-460C-A1E2-02950261C48D}"/>
                  </a:ext>
                </a:extLst>
              </p:cNvPr>
              <p:cNvSpPr>
                <a:spLocks/>
              </p:cNvSpPr>
              <p:nvPr/>
            </p:nvSpPr>
            <p:spPr bwMode="auto">
              <a:xfrm>
                <a:off x="2566" y="2055"/>
                <a:ext cx="39" cy="17"/>
              </a:xfrm>
              <a:custGeom>
                <a:avLst/>
                <a:gdLst>
                  <a:gd name="T0" fmla="*/ 26 w 39"/>
                  <a:gd name="T1" fmla="*/ 0 h 17"/>
                  <a:gd name="T2" fmla="*/ 39 w 39"/>
                  <a:gd name="T3" fmla="*/ 17 h 17"/>
                  <a:gd name="T4" fmla="*/ 0 w 39"/>
                  <a:gd name="T5" fmla="*/ 17 h 17"/>
                  <a:gd name="T6" fmla="*/ 0 60000 65536"/>
                  <a:gd name="T7" fmla="*/ 0 60000 65536"/>
                  <a:gd name="T8" fmla="*/ 0 60000 65536"/>
                </a:gdLst>
                <a:ahLst/>
                <a:cxnLst>
                  <a:cxn ang="T6">
                    <a:pos x="T0" y="T1"/>
                  </a:cxn>
                  <a:cxn ang="T7">
                    <a:pos x="T2" y="T3"/>
                  </a:cxn>
                  <a:cxn ang="T8">
                    <a:pos x="T4" y="T5"/>
                  </a:cxn>
                </a:cxnLst>
                <a:rect l="0" t="0" r="r" b="b"/>
                <a:pathLst>
                  <a:path w="39" h="17">
                    <a:moveTo>
                      <a:pt x="26" y="0"/>
                    </a:moveTo>
                    <a:lnTo>
                      <a:pt x="39" y="17"/>
                    </a:lnTo>
                    <a:lnTo>
                      <a:pt x="0" y="17"/>
                    </a:lnTo>
                  </a:path>
                </a:pathLst>
              </a:custGeom>
              <a:noFill/>
              <a:ln w="4763">
                <a:solidFill>
                  <a:srgbClr val="D8C6E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86" name="Freeform 1555">
                <a:extLst>
                  <a:ext uri="{FF2B5EF4-FFF2-40B4-BE49-F238E27FC236}">
                    <a16:creationId xmlns:a16="http://schemas.microsoft.com/office/drawing/2014/main" id="{6DD270E5-F44F-4504-98CC-BB0E681F0233}"/>
                  </a:ext>
                </a:extLst>
              </p:cNvPr>
              <p:cNvSpPr>
                <a:spLocks/>
              </p:cNvSpPr>
              <p:nvPr/>
            </p:nvSpPr>
            <p:spPr bwMode="auto">
              <a:xfrm>
                <a:off x="2594" y="2056"/>
                <a:ext cx="1" cy="1"/>
              </a:xfrm>
              <a:custGeom>
                <a:avLst/>
                <a:gdLst>
                  <a:gd name="T0" fmla="*/ 1 w 1"/>
                  <a:gd name="T1" fmla="*/ 0 h 1"/>
                  <a:gd name="T2" fmla="*/ 0 w 1"/>
                  <a:gd name="T3" fmla="*/ 1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1"/>
                    </a:lnTo>
                    <a:lnTo>
                      <a:pt x="1"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87" name="Freeform 1556">
                <a:extLst>
                  <a:ext uri="{FF2B5EF4-FFF2-40B4-BE49-F238E27FC236}">
                    <a16:creationId xmlns:a16="http://schemas.microsoft.com/office/drawing/2014/main" id="{4B2F4E8D-06D6-4615-8DDD-BB15902C273D}"/>
                  </a:ext>
                </a:extLst>
              </p:cNvPr>
              <p:cNvSpPr>
                <a:spLocks/>
              </p:cNvSpPr>
              <p:nvPr/>
            </p:nvSpPr>
            <p:spPr bwMode="auto">
              <a:xfrm>
                <a:off x="2568" y="207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88" name="Freeform 1557">
                <a:extLst>
                  <a:ext uri="{FF2B5EF4-FFF2-40B4-BE49-F238E27FC236}">
                    <a16:creationId xmlns:a16="http://schemas.microsoft.com/office/drawing/2014/main" id="{8735FFAB-0199-444F-9D07-A3076E00832E}"/>
                  </a:ext>
                </a:extLst>
              </p:cNvPr>
              <p:cNvSpPr>
                <a:spLocks/>
              </p:cNvSpPr>
              <p:nvPr/>
            </p:nvSpPr>
            <p:spPr bwMode="auto">
              <a:xfrm>
                <a:off x="2653" y="2057"/>
                <a:ext cx="1" cy="1"/>
              </a:xfrm>
              <a:custGeom>
                <a:avLst/>
                <a:gdLst>
                  <a:gd name="T0" fmla="*/ 1 w 1"/>
                  <a:gd name="T1" fmla="*/ 0 h 1"/>
                  <a:gd name="T2" fmla="*/ 0 w 1"/>
                  <a:gd name="T3" fmla="*/ 1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1"/>
                    </a:lnTo>
                    <a:lnTo>
                      <a:pt x="1"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89" name="Freeform 1558">
                <a:extLst>
                  <a:ext uri="{FF2B5EF4-FFF2-40B4-BE49-F238E27FC236}">
                    <a16:creationId xmlns:a16="http://schemas.microsoft.com/office/drawing/2014/main" id="{71B73890-49A7-41A3-88CE-FAECD29B005F}"/>
                  </a:ext>
                </a:extLst>
              </p:cNvPr>
              <p:cNvSpPr>
                <a:spLocks/>
              </p:cNvSpPr>
              <p:nvPr/>
            </p:nvSpPr>
            <p:spPr bwMode="auto">
              <a:xfrm>
                <a:off x="2629" y="207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0" name="Freeform 1559">
                <a:extLst>
                  <a:ext uri="{FF2B5EF4-FFF2-40B4-BE49-F238E27FC236}">
                    <a16:creationId xmlns:a16="http://schemas.microsoft.com/office/drawing/2014/main" id="{9DAF2BF5-ECDE-42E7-967A-8A59DC5917D8}"/>
                  </a:ext>
                </a:extLst>
              </p:cNvPr>
              <p:cNvSpPr>
                <a:spLocks/>
              </p:cNvSpPr>
              <p:nvPr/>
            </p:nvSpPr>
            <p:spPr bwMode="auto">
              <a:xfrm>
                <a:off x="2520" y="1921"/>
                <a:ext cx="24" cy="12"/>
              </a:xfrm>
              <a:custGeom>
                <a:avLst/>
                <a:gdLst>
                  <a:gd name="T0" fmla="*/ 5 w 24"/>
                  <a:gd name="T1" fmla="*/ 8 h 12"/>
                  <a:gd name="T2" fmla="*/ 3 w 24"/>
                  <a:gd name="T3" fmla="*/ 12 h 12"/>
                  <a:gd name="T4" fmla="*/ 1 w 24"/>
                  <a:gd name="T5" fmla="*/ 10 h 12"/>
                  <a:gd name="T6" fmla="*/ 0 w 24"/>
                  <a:gd name="T7" fmla="*/ 8 h 12"/>
                  <a:gd name="T8" fmla="*/ 0 w 24"/>
                  <a:gd name="T9" fmla="*/ 10 h 12"/>
                  <a:gd name="T10" fmla="*/ 0 w 24"/>
                  <a:gd name="T11" fmla="*/ 11 h 12"/>
                  <a:gd name="T12" fmla="*/ 0 w 24"/>
                  <a:gd name="T13" fmla="*/ 12 h 12"/>
                  <a:gd name="T14" fmla="*/ 2 w 24"/>
                  <a:gd name="T15" fmla="*/ 12 h 12"/>
                  <a:gd name="T16" fmla="*/ 6 w 24"/>
                  <a:gd name="T17" fmla="*/ 9 h 12"/>
                  <a:gd name="T18" fmla="*/ 5 w 24"/>
                  <a:gd name="T19" fmla="*/ 5 h 12"/>
                  <a:gd name="T20" fmla="*/ 3 w 24"/>
                  <a:gd name="T21" fmla="*/ 3 h 12"/>
                  <a:gd name="T22" fmla="*/ 5 w 24"/>
                  <a:gd name="T23" fmla="*/ 1 h 12"/>
                  <a:gd name="T24" fmla="*/ 7 w 24"/>
                  <a:gd name="T25" fmla="*/ 3 h 12"/>
                  <a:gd name="T26" fmla="*/ 8 w 24"/>
                  <a:gd name="T27" fmla="*/ 2 h 12"/>
                  <a:gd name="T28" fmla="*/ 8 w 24"/>
                  <a:gd name="T29" fmla="*/ 1 h 12"/>
                  <a:gd name="T30" fmla="*/ 6 w 24"/>
                  <a:gd name="T31" fmla="*/ 0 h 12"/>
                  <a:gd name="T32" fmla="*/ 2 w 24"/>
                  <a:gd name="T33" fmla="*/ 2 h 12"/>
                  <a:gd name="T34" fmla="*/ 7 w 24"/>
                  <a:gd name="T35" fmla="*/ 6 h 12"/>
                  <a:gd name="T36" fmla="*/ 8 w 24"/>
                  <a:gd name="T37" fmla="*/ 5 h 12"/>
                  <a:gd name="T38" fmla="*/ 9 w 24"/>
                  <a:gd name="T39" fmla="*/ 4 h 12"/>
                  <a:gd name="T40" fmla="*/ 7 w 24"/>
                  <a:gd name="T41" fmla="*/ 10 h 12"/>
                  <a:gd name="T42" fmla="*/ 8 w 24"/>
                  <a:gd name="T43" fmla="*/ 12 h 12"/>
                  <a:gd name="T44" fmla="*/ 12 w 24"/>
                  <a:gd name="T45" fmla="*/ 9 h 12"/>
                  <a:gd name="T46" fmla="*/ 12 w 24"/>
                  <a:gd name="T47" fmla="*/ 11 h 12"/>
                  <a:gd name="T48" fmla="*/ 12 w 24"/>
                  <a:gd name="T49" fmla="*/ 12 h 12"/>
                  <a:gd name="T50" fmla="*/ 15 w 24"/>
                  <a:gd name="T51" fmla="*/ 9 h 12"/>
                  <a:gd name="T52" fmla="*/ 15 w 24"/>
                  <a:gd name="T53" fmla="*/ 9 h 12"/>
                  <a:gd name="T54" fmla="*/ 14 w 24"/>
                  <a:gd name="T55" fmla="*/ 11 h 12"/>
                  <a:gd name="T56" fmla="*/ 14 w 24"/>
                  <a:gd name="T57" fmla="*/ 7 h 12"/>
                  <a:gd name="T58" fmla="*/ 15 w 24"/>
                  <a:gd name="T59" fmla="*/ 3 h 12"/>
                  <a:gd name="T60" fmla="*/ 14 w 24"/>
                  <a:gd name="T61" fmla="*/ 3 h 12"/>
                  <a:gd name="T62" fmla="*/ 13 w 24"/>
                  <a:gd name="T63" fmla="*/ 6 h 12"/>
                  <a:gd name="T64" fmla="*/ 10 w 24"/>
                  <a:gd name="T65" fmla="*/ 11 h 12"/>
                  <a:gd name="T66" fmla="*/ 9 w 24"/>
                  <a:gd name="T67" fmla="*/ 10 h 12"/>
                  <a:gd name="T68" fmla="*/ 11 w 24"/>
                  <a:gd name="T69" fmla="*/ 4 h 12"/>
                  <a:gd name="T70" fmla="*/ 9 w 24"/>
                  <a:gd name="T71" fmla="*/ 4 h 12"/>
                  <a:gd name="T72" fmla="*/ 22 w 24"/>
                  <a:gd name="T73" fmla="*/ 3 h 12"/>
                  <a:gd name="T74" fmla="*/ 19 w 24"/>
                  <a:gd name="T75" fmla="*/ 7 h 12"/>
                  <a:gd name="T76" fmla="*/ 19 w 24"/>
                  <a:gd name="T77" fmla="*/ 4 h 12"/>
                  <a:gd name="T78" fmla="*/ 19 w 24"/>
                  <a:gd name="T79" fmla="*/ 3 h 12"/>
                  <a:gd name="T80" fmla="*/ 16 w 24"/>
                  <a:gd name="T81" fmla="*/ 6 h 12"/>
                  <a:gd name="T82" fmla="*/ 16 w 24"/>
                  <a:gd name="T83" fmla="*/ 6 h 12"/>
                  <a:gd name="T84" fmla="*/ 17 w 24"/>
                  <a:gd name="T85" fmla="*/ 4 h 12"/>
                  <a:gd name="T86" fmla="*/ 17 w 24"/>
                  <a:gd name="T87" fmla="*/ 7 h 12"/>
                  <a:gd name="T88" fmla="*/ 16 w 24"/>
                  <a:gd name="T89" fmla="*/ 12 h 12"/>
                  <a:gd name="T90" fmla="*/ 17 w 24"/>
                  <a:gd name="T91" fmla="*/ 11 h 12"/>
                  <a:gd name="T92" fmla="*/ 18 w 24"/>
                  <a:gd name="T93" fmla="*/ 8 h 12"/>
                  <a:gd name="T94" fmla="*/ 21 w 24"/>
                  <a:gd name="T95" fmla="*/ 4 h 12"/>
                  <a:gd name="T96" fmla="*/ 22 w 24"/>
                  <a:gd name="T97" fmla="*/ 4 h 12"/>
                  <a:gd name="T98" fmla="*/ 20 w 24"/>
                  <a:gd name="T99" fmla="*/ 11 h 12"/>
                  <a:gd name="T100" fmla="*/ 21 w 24"/>
                  <a:gd name="T101" fmla="*/ 12 h 12"/>
                  <a:gd name="T102" fmla="*/ 24 w 24"/>
                  <a:gd name="T103" fmla="*/ 9 h 12"/>
                  <a:gd name="T104" fmla="*/ 24 w 24"/>
                  <a:gd name="T105" fmla="*/ 8 h 12"/>
                  <a:gd name="T106" fmla="*/ 22 w 24"/>
                  <a:gd name="T107" fmla="*/ 11 h 12"/>
                  <a:gd name="T108" fmla="*/ 23 w 24"/>
                  <a:gd name="T109" fmla="*/ 6 h 12"/>
                  <a:gd name="T110" fmla="*/ 23 w 24"/>
                  <a:gd name="T111" fmla="*/ 3 h 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 h="12">
                    <a:moveTo>
                      <a:pt x="2" y="3"/>
                    </a:moveTo>
                    <a:lnTo>
                      <a:pt x="2" y="4"/>
                    </a:lnTo>
                    <a:lnTo>
                      <a:pt x="2" y="5"/>
                    </a:lnTo>
                    <a:lnTo>
                      <a:pt x="3" y="6"/>
                    </a:lnTo>
                    <a:lnTo>
                      <a:pt x="4" y="7"/>
                    </a:lnTo>
                    <a:lnTo>
                      <a:pt x="4" y="8"/>
                    </a:lnTo>
                    <a:lnTo>
                      <a:pt x="5" y="8"/>
                    </a:lnTo>
                    <a:lnTo>
                      <a:pt x="5" y="9"/>
                    </a:lnTo>
                    <a:lnTo>
                      <a:pt x="5" y="10"/>
                    </a:lnTo>
                    <a:lnTo>
                      <a:pt x="4" y="11"/>
                    </a:lnTo>
                    <a:lnTo>
                      <a:pt x="3" y="11"/>
                    </a:lnTo>
                    <a:lnTo>
                      <a:pt x="3" y="12"/>
                    </a:lnTo>
                    <a:lnTo>
                      <a:pt x="2" y="12"/>
                    </a:lnTo>
                    <a:lnTo>
                      <a:pt x="2" y="11"/>
                    </a:lnTo>
                    <a:lnTo>
                      <a:pt x="1" y="11"/>
                    </a:lnTo>
                    <a:lnTo>
                      <a:pt x="1" y="10"/>
                    </a:lnTo>
                    <a:lnTo>
                      <a:pt x="1" y="9"/>
                    </a:lnTo>
                    <a:lnTo>
                      <a:pt x="1" y="8"/>
                    </a:lnTo>
                    <a:lnTo>
                      <a:pt x="0" y="8"/>
                    </a:lnTo>
                    <a:lnTo>
                      <a:pt x="0" y="9"/>
                    </a:lnTo>
                    <a:lnTo>
                      <a:pt x="0" y="10"/>
                    </a:lnTo>
                    <a:lnTo>
                      <a:pt x="0" y="11"/>
                    </a:lnTo>
                    <a:lnTo>
                      <a:pt x="0" y="12"/>
                    </a:lnTo>
                    <a:lnTo>
                      <a:pt x="1" y="12"/>
                    </a:lnTo>
                    <a:lnTo>
                      <a:pt x="2" y="12"/>
                    </a:lnTo>
                    <a:lnTo>
                      <a:pt x="3" y="12"/>
                    </a:lnTo>
                    <a:lnTo>
                      <a:pt x="4" y="12"/>
                    </a:lnTo>
                    <a:lnTo>
                      <a:pt x="5" y="11"/>
                    </a:lnTo>
                    <a:lnTo>
                      <a:pt x="6" y="10"/>
                    </a:lnTo>
                    <a:lnTo>
                      <a:pt x="6" y="9"/>
                    </a:lnTo>
                    <a:lnTo>
                      <a:pt x="6" y="8"/>
                    </a:lnTo>
                    <a:lnTo>
                      <a:pt x="6" y="7"/>
                    </a:lnTo>
                    <a:lnTo>
                      <a:pt x="6" y="6"/>
                    </a:lnTo>
                    <a:lnTo>
                      <a:pt x="5" y="6"/>
                    </a:lnTo>
                    <a:lnTo>
                      <a:pt x="5" y="5"/>
                    </a:lnTo>
                    <a:lnTo>
                      <a:pt x="5" y="4"/>
                    </a:lnTo>
                    <a:lnTo>
                      <a:pt x="4" y="4"/>
                    </a:lnTo>
                    <a:lnTo>
                      <a:pt x="3" y="3"/>
                    </a:lnTo>
                    <a:lnTo>
                      <a:pt x="3" y="2"/>
                    </a:lnTo>
                    <a:lnTo>
                      <a:pt x="3" y="1"/>
                    </a:lnTo>
                    <a:lnTo>
                      <a:pt x="4" y="1"/>
                    </a:lnTo>
                    <a:lnTo>
                      <a:pt x="5" y="1"/>
                    </a:lnTo>
                    <a:lnTo>
                      <a:pt x="5" y="0"/>
                    </a:lnTo>
                    <a:lnTo>
                      <a:pt x="6" y="1"/>
                    </a:lnTo>
                    <a:lnTo>
                      <a:pt x="7" y="2"/>
                    </a:lnTo>
                    <a:lnTo>
                      <a:pt x="7" y="3"/>
                    </a:lnTo>
                    <a:lnTo>
                      <a:pt x="8" y="2"/>
                    </a:lnTo>
                    <a:lnTo>
                      <a:pt x="8" y="1"/>
                    </a:lnTo>
                    <a:lnTo>
                      <a:pt x="8" y="0"/>
                    </a:lnTo>
                    <a:lnTo>
                      <a:pt x="7" y="0"/>
                    </a:lnTo>
                    <a:lnTo>
                      <a:pt x="6" y="0"/>
                    </a:lnTo>
                    <a:lnTo>
                      <a:pt x="5" y="0"/>
                    </a:lnTo>
                    <a:lnTo>
                      <a:pt x="4" y="0"/>
                    </a:lnTo>
                    <a:lnTo>
                      <a:pt x="3" y="1"/>
                    </a:lnTo>
                    <a:lnTo>
                      <a:pt x="2" y="1"/>
                    </a:lnTo>
                    <a:lnTo>
                      <a:pt x="2" y="2"/>
                    </a:lnTo>
                    <a:lnTo>
                      <a:pt x="2" y="3"/>
                    </a:lnTo>
                    <a:lnTo>
                      <a:pt x="7" y="6"/>
                    </a:lnTo>
                    <a:lnTo>
                      <a:pt x="8" y="6"/>
                    </a:lnTo>
                    <a:lnTo>
                      <a:pt x="8" y="5"/>
                    </a:lnTo>
                    <a:lnTo>
                      <a:pt x="8" y="4"/>
                    </a:lnTo>
                    <a:lnTo>
                      <a:pt x="9" y="4"/>
                    </a:lnTo>
                    <a:lnTo>
                      <a:pt x="9" y="5"/>
                    </a:lnTo>
                    <a:lnTo>
                      <a:pt x="9" y="6"/>
                    </a:lnTo>
                    <a:lnTo>
                      <a:pt x="8" y="6"/>
                    </a:lnTo>
                    <a:lnTo>
                      <a:pt x="8" y="7"/>
                    </a:lnTo>
                    <a:lnTo>
                      <a:pt x="8" y="8"/>
                    </a:lnTo>
                    <a:lnTo>
                      <a:pt x="7" y="9"/>
                    </a:lnTo>
                    <a:lnTo>
                      <a:pt x="7" y="10"/>
                    </a:lnTo>
                    <a:lnTo>
                      <a:pt x="7" y="11"/>
                    </a:lnTo>
                    <a:lnTo>
                      <a:pt x="7" y="12"/>
                    </a:lnTo>
                    <a:lnTo>
                      <a:pt x="8" y="12"/>
                    </a:lnTo>
                    <a:lnTo>
                      <a:pt x="9" y="12"/>
                    </a:lnTo>
                    <a:lnTo>
                      <a:pt x="10" y="11"/>
                    </a:lnTo>
                    <a:lnTo>
                      <a:pt x="11" y="10"/>
                    </a:lnTo>
                    <a:lnTo>
                      <a:pt x="11" y="9"/>
                    </a:lnTo>
                    <a:lnTo>
                      <a:pt x="12" y="9"/>
                    </a:lnTo>
                    <a:lnTo>
                      <a:pt x="12" y="8"/>
                    </a:lnTo>
                    <a:lnTo>
                      <a:pt x="12" y="9"/>
                    </a:lnTo>
                    <a:lnTo>
                      <a:pt x="12" y="10"/>
                    </a:lnTo>
                    <a:lnTo>
                      <a:pt x="12" y="11"/>
                    </a:lnTo>
                    <a:lnTo>
                      <a:pt x="12" y="12"/>
                    </a:lnTo>
                    <a:lnTo>
                      <a:pt x="13" y="12"/>
                    </a:lnTo>
                    <a:lnTo>
                      <a:pt x="14" y="11"/>
                    </a:lnTo>
                    <a:lnTo>
                      <a:pt x="15" y="10"/>
                    </a:lnTo>
                    <a:lnTo>
                      <a:pt x="15" y="9"/>
                    </a:lnTo>
                    <a:lnTo>
                      <a:pt x="15" y="8"/>
                    </a:lnTo>
                    <a:lnTo>
                      <a:pt x="15" y="9"/>
                    </a:lnTo>
                    <a:lnTo>
                      <a:pt x="14" y="10"/>
                    </a:lnTo>
                    <a:lnTo>
                      <a:pt x="14" y="11"/>
                    </a:lnTo>
                    <a:lnTo>
                      <a:pt x="13" y="11"/>
                    </a:lnTo>
                    <a:lnTo>
                      <a:pt x="13" y="10"/>
                    </a:lnTo>
                    <a:lnTo>
                      <a:pt x="14" y="9"/>
                    </a:lnTo>
                    <a:lnTo>
                      <a:pt x="14" y="8"/>
                    </a:lnTo>
                    <a:lnTo>
                      <a:pt x="14" y="7"/>
                    </a:lnTo>
                    <a:lnTo>
                      <a:pt x="15" y="6"/>
                    </a:lnTo>
                    <a:lnTo>
                      <a:pt x="15" y="4"/>
                    </a:lnTo>
                    <a:lnTo>
                      <a:pt x="15" y="3"/>
                    </a:lnTo>
                    <a:lnTo>
                      <a:pt x="14" y="3"/>
                    </a:lnTo>
                    <a:lnTo>
                      <a:pt x="14" y="4"/>
                    </a:lnTo>
                    <a:lnTo>
                      <a:pt x="13" y="4"/>
                    </a:lnTo>
                    <a:lnTo>
                      <a:pt x="13" y="5"/>
                    </a:lnTo>
                    <a:lnTo>
                      <a:pt x="13" y="6"/>
                    </a:lnTo>
                    <a:lnTo>
                      <a:pt x="13" y="7"/>
                    </a:lnTo>
                    <a:lnTo>
                      <a:pt x="12" y="7"/>
                    </a:lnTo>
                    <a:lnTo>
                      <a:pt x="12" y="8"/>
                    </a:lnTo>
                    <a:lnTo>
                      <a:pt x="11" y="9"/>
                    </a:lnTo>
                    <a:lnTo>
                      <a:pt x="11" y="10"/>
                    </a:lnTo>
                    <a:lnTo>
                      <a:pt x="10" y="10"/>
                    </a:lnTo>
                    <a:lnTo>
                      <a:pt x="10" y="11"/>
                    </a:lnTo>
                    <a:lnTo>
                      <a:pt x="9" y="11"/>
                    </a:lnTo>
                    <a:lnTo>
                      <a:pt x="9" y="10"/>
                    </a:lnTo>
                    <a:lnTo>
                      <a:pt x="9" y="9"/>
                    </a:lnTo>
                    <a:lnTo>
                      <a:pt x="9" y="8"/>
                    </a:lnTo>
                    <a:lnTo>
                      <a:pt x="10" y="7"/>
                    </a:lnTo>
                    <a:lnTo>
                      <a:pt x="10" y="6"/>
                    </a:lnTo>
                    <a:lnTo>
                      <a:pt x="11" y="5"/>
                    </a:lnTo>
                    <a:lnTo>
                      <a:pt x="11" y="4"/>
                    </a:lnTo>
                    <a:lnTo>
                      <a:pt x="11" y="3"/>
                    </a:lnTo>
                    <a:lnTo>
                      <a:pt x="10" y="3"/>
                    </a:lnTo>
                    <a:lnTo>
                      <a:pt x="9" y="3"/>
                    </a:lnTo>
                    <a:lnTo>
                      <a:pt x="9" y="4"/>
                    </a:lnTo>
                    <a:lnTo>
                      <a:pt x="8" y="4"/>
                    </a:lnTo>
                    <a:lnTo>
                      <a:pt x="7" y="5"/>
                    </a:lnTo>
                    <a:lnTo>
                      <a:pt x="7" y="6"/>
                    </a:lnTo>
                    <a:lnTo>
                      <a:pt x="2" y="3"/>
                    </a:lnTo>
                    <a:lnTo>
                      <a:pt x="22" y="3"/>
                    </a:lnTo>
                    <a:lnTo>
                      <a:pt x="21" y="3"/>
                    </a:lnTo>
                    <a:lnTo>
                      <a:pt x="21" y="4"/>
                    </a:lnTo>
                    <a:lnTo>
                      <a:pt x="20" y="4"/>
                    </a:lnTo>
                    <a:lnTo>
                      <a:pt x="20" y="5"/>
                    </a:lnTo>
                    <a:lnTo>
                      <a:pt x="19" y="6"/>
                    </a:lnTo>
                    <a:lnTo>
                      <a:pt x="19" y="7"/>
                    </a:lnTo>
                    <a:lnTo>
                      <a:pt x="19" y="6"/>
                    </a:lnTo>
                    <a:lnTo>
                      <a:pt x="19" y="5"/>
                    </a:lnTo>
                    <a:lnTo>
                      <a:pt x="19" y="4"/>
                    </a:lnTo>
                    <a:lnTo>
                      <a:pt x="19" y="3"/>
                    </a:lnTo>
                    <a:lnTo>
                      <a:pt x="18" y="3"/>
                    </a:lnTo>
                    <a:lnTo>
                      <a:pt x="17" y="3"/>
                    </a:lnTo>
                    <a:lnTo>
                      <a:pt x="17" y="4"/>
                    </a:lnTo>
                    <a:lnTo>
                      <a:pt x="16" y="5"/>
                    </a:lnTo>
                    <a:lnTo>
                      <a:pt x="16" y="6"/>
                    </a:lnTo>
                    <a:lnTo>
                      <a:pt x="16" y="5"/>
                    </a:lnTo>
                    <a:lnTo>
                      <a:pt x="17" y="5"/>
                    </a:lnTo>
                    <a:lnTo>
                      <a:pt x="17" y="4"/>
                    </a:lnTo>
                    <a:lnTo>
                      <a:pt x="18" y="4"/>
                    </a:lnTo>
                    <a:lnTo>
                      <a:pt x="18" y="5"/>
                    </a:lnTo>
                    <a:lnTo>
                      <a:pt x="17" y="5"/>
                    </a:lnTo>
                    <a:lnTo>
                      <a:pt x="17" y="6"/>
                    </a:lnTo>
                    <a:lnTo>
                      <a:pt x="17" y="7"/>
                    </a:lnTo>
                    <a:lnTo>
                      <a:pt x="17" y="8"/>
                    </a:lnTo>
                    <a:lnTo>
                      <a:pt x="16" y="9"/>
                    </a:lnTo>
                    <a:lnTo>
                      <a:pt x="16" y="11"/>
                    </a:lnTo>
                    <a:lnTo>
                      <a:pt x="16" y="12"/>
                    </a:lnTo>
                    <a:lnTo>
                      <a:pt x="17" y="12"/>
                    </a:lnTo>
                    <a:lnTo>
                      <a:pt x="17" y="11"/>
                    </a:lnTo>
                    <a:lnTo>
                      <a:pt x="17" y="10"/>
                    </a:lnTo>
                    <a:lnTo>
                      <a:pt x="18" y="10"/>
                    </a:lnTo>
                    <a:lnTo>
                      <a:pt x="18" y="9"/>
                    </a:lnTo>
                    <a:lnTo>
                      <a:pt x="18" y="8"/>
                    </a:lnTo>
                    <a:lnTo>
                      <a:pt x="19" y="7"/>
                    </a:lnTo>
                    <a:lnTo>
                      <a:pt x="19" y="6"/>
                    </a:lnTo>
                    <a:lnTo>
                      <a:pt x="20" y="5"/>
                    </a:lnTo>
                    <a:lnTo>
                      <a:pt x="21" y="4"/>
                    </a:lnTo>
                    <a:lnTo>
                      <a:pt x="22" y="4"/>
                    </a:lnTo>
                    <a:lnTo>
                      <a:pt x="22" y="5"/>
                    </a:lnTo>
                    <a:lnTo>
                      <a:pt x="21" y="6"/>
                    </a:lnTo>
                    <a:lnTo>
                      <a:pt x="21" y="7"/>
                    </a:lnTo>
                    <a:lnTo>
                      <a:pt x="21" y="8"/>
                    </a:lnTo>
                    <a:lnTo>
                      <a:pt x="21" y="9"/>
                    </a:lnTo>
                    <a:lnTo>
                      <a:pt x="20" y="10"/>
                    </a:lnTo>
                    <a:lnTo>
                      <a:pt x="20" y="11"/>
                    </a:lnTo>
                    <a:lnTo>
                      <a:pt x="21" y="12"/>
                    </a:lnTo>
                    <a:lnTo>
                      <a:pt x="22" y="11"/>
                    </a:lnTo>
                    <a:lnTo>
                      <a:pt x="23" y="11"/>
                    </a:lnTo>
                    <a:lnTo>
                      <a:pt x="23" y="10"/>
                    </a:lnTo>
                    <a:lnTo>
                      <a:pt x="24" y="9"/>
                    </a:lnTo>
                    <a:lnTo>
                      <a:pt x="24" y="8"/>
                    </a:lnTo>
                    <a:lnTo>
                      <a:pt x="24" y="9"/>
                    </a:lnTo>
                    <a:lnTo>
                      <a:pt x="23" y="9"/>
                    </a:lnTo>
                    <a:lnTo>
                      <a:pt x="22" y="10"/>
                    </a:lnTo>
                    <a:lnTo>
                      <a:pt x="22" y="11"/>
                    </a:lnTo>
                    <a:lnTo>
                      <a:pt x="22" y="10"/>
                    </a:lnTo>
                    <a:lnTo>
                      <a:pt x="22" y="9"/>
                    </a:lnTo>
                    <a:lnTo>
                      <a:pt x="22" y="8"/>
                    </a:lnTo>
                    <a:lnTo>
                      <a:pt x="23" y="7"/>
                    </a:lnTo>
                    <a:lnTo>
                      <a:pt x="23" y="6"/>
                    </a:lnTo>
                    <a:lnTo>
                      <a:pt x="24" y="5"/>
                    </a:lnTo>
                    <a:lnTo>
                      <a:pt x="24" y="4"/>
                    </a:lnTo>
                    <a:lnTo>
                      <a:pt x="23" y="3"/>
                    </a:lnTo>
                    <a:lnTo>
                      <a:pt x="22" y="3"/>
                    </a:ln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1" name="Freeform 1560">
                <a:extLst>
                  <a:ext uri="{FF2B5EF4-FFF2-40B4-BE49-F238E27FC236}">
                    <a16:creationId xmlns:a16="http://schemas.microsoft.com/office/drawing/2014/main" id="{E757574E-97C2-443B-B5DA-F6A42FF1A85D}"/>
                  </a:ext>
                </a:extLst>
              </p:cNvPr>
              <p:cNvSpPr>
                <a:spLocks/>
              </p:cNvSpPr>
              <p:nvPr/>
            </p:nvSpPr>
            <p:spPr bwMode="auto">
              <a:xfrm>
                <a:off x="2503" y="1924"/>
                <a:ext cx="5" cy="5"/>
              </a:xfrm>
              <a:custGeom>
                <a:avLst/>
                <a:gdLst>
                  <a:gd name="T0" fmla="*/ 2 w 5"/>
                  <a:gd name="T1" fmla="*/ 4 h 5"/>
                  <a:gd name="T2" fmla="*/ 2 w 5"/>
                  <a:gd name="T3" fmla="*/ 4 h 5"/>
                  <a:gd name="T4" fmla="*/ 2 w 5"/>
                  <a:gd name="T5" fmla="*/ 5 h 5"/>
                  <a:gd name="T6" fmla="*/ 2 w 5"/>
                  <a:gd name="T7" fmla="*/ 5 h 5"/>
                  <a:gd name="T8" fmla="*/ 1 w 5"/>
                  <a:gd name="T9" fmla="*/ 5 h 5"/>
                  <a:gd name="T10" fmla="*/ 1 w 5"/>
                  <a:gd name="T11" fmla="*/ 5 h 5"/>
                  <a:gd name="T12" fmla="*/ 1 w 5"/>
                  <a:gd name="T13" fmla="*/ 5 h 5"/>
                  <a:gd name="T14" fmla="*/ 1 w 5"/>
                  <a:gd name="T15" fmla="*/ 4 h 5"/>
                  <a:gd name="T16" fmla="*/ 1 w 5"/>
                  <a:gd name="T17" fmla="*/ 4 h 5"/>
                  <a:gd name="T18" fmla="*/ 0 w 5"/>
                  <a:gd name="T19" fmla="*/ 4 h 5"/>
                  <a:gd name="T20" fmla="*/ 0 w 5"/>
                  <a:gd name="T21" fmla="*/ 4 h 5"/>
                  <a:gd name="T22" fmla="*/ 0 w 5"/>
                  <a:gd name="T23" fmla="*/ 4 h 5"/>
                  <a:gd name="T24" fmla="*/ 0 w 5"/>
                  <a:gd name="T25" fmla="*/ 3 h 5"/>
                  <a:gd name="T26" fmla="*/ 0 w 5"/>
                  <a:gd name="T27" fmla="*/ 3 h 5"/>
                  <a:gd name="T28" fmla="*/ 0 w 5"/>
                  <a:gd name="T29" fmla="*/ 3 h 5"/>
                  <a:gd name="T30" fmla="*/ 0 w 5"/>
                  <a:gd name="T31" fmla="*/ 3 h 5"/>
                  <a:gd name="T32" fmla="*/ 0 w 5"/>
                  <a:gd name="T33" fmla="*/ 3 h 5"/>
                  <a:gd name="T34" fmla="*/ 3 w 5"/>
                  <a:gd name="T35" fmla="*/ 0 h 5"/>
                  <a:gd name="T36" fmla="*/ 4 w 5"/>
                  <a:gd name="T37" fmla="*/ 0 h 5"/>
                  <a:gd name="T38" fmla="*/ 1 w 5"/>
                  <a:gd name="T39" fmla="*/ 3 h 5"/>
                  <a:gd name="T40" fmla="*/ 1 w 5"/>
                  <a:gd name="T41" fmla="*/ 4 h 5"/>
                  <a:gd name="T42" fmla="*/ 4 w 5"/>
                  <a:gd name="T43" fmla="*/ 0 h 5"/>
                  <a:gd name="T44" fmla="*/ 5 w 5"/>
                  <a:gd name="T45" fmla="*/ 1 h 5"/>
                  <a:gd name="T46" fmla="*/ 2 w 5"/>
                  <a:gd name="T47" fmla="*/ 4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2" y="4"/>
                    </a:moveTo>
                    <a:lnTo>
                      <a:pt x="2" y="4"/>
                    </a:lnTo>
                    <a:lnTo>
                      <a:pt x="2" y="5"/>
                    </a:lnTo>
                    <a:lnTo>
                      <a:pt x="1" y="5"/>
                    </a:lnTo>
                    <a:lnTo>
                      <a:pt x="1" y="4"/>
                    </a:lnTo>
                    <a:lnTo>
                      <a:pt x="0" y="4"/>
                    </a:lnTo>
                    <a:lnTo>
                      <a:pt x="0" y="3"/>
                    </a:lnTo>
                    <a:lnTo>
                      <a:pt x="3" y="0"/>
                    </a:lnTo>
                    <a:lnTo>
                      <a:pt x="4" y="0"/>
                    </a:lnTo>
                    <a:lnTo>
                      <a:pt x="1" y="3"/>
                    </a:lnTo>
                    <a:lnTo>
                      <a:pt x="1" y="4"/>
                    </a:lnTo>
                    <a:lnTo>
                      <a:pt x="4" y="0"/>
                    </a:lnTo>
                    <a:lnTo>
                      <a:pt x="5" y="1"/>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2" name="Freeform 1561">
                <a:extLst>
                  <a:ext uri="{FF2B5EF4-FFF2-40B4-BE49-F238E27FC236}">
                    <a16:creationId xmlns:a16="http://schemas.microsoft.com/office/drawing/2014/main" id="{B49FC469-0358-4BD1-9A0C-CD57B8F5F2DA}"/>
                  </a:ext>
                </a:extLst>
              </p:cNvPr>
              <p:cNvSpPr>
                <a:spLocks/>
              </p:cNvSpPr>
              <p:nvPr/>
            </p:nvSpPr>
            <p:spPr bwMode="auto">
              <a:xfrm>
                <a:off x="2505" y="1926"/>
                <a:ext cx="5" cy="5"/>
              </a:xfrm>
              <a:custGeom>
                <a:avLst/>
                <a:gdLst>
                  <a:gd name="T0" fmla="*/ 3 w 5"/>
                  <a:gd name="T1" fmla="*/ 0 h 5"/>
                  <a:gd name="T2" fmla="*/ 3 w 5"/>
                  <a:gd name="T3" fmla="*/ 0 h 5"/>
                  <a:gd name="T4" fmla="*/ 3 w 5"/>
                  <a:gd name="T5" fmla="*/ 0 h 5"/>
                  <a:gd name="T6" fmla="*/ 3 w 5"/>
                  <a:gd name="T7" fmla="*/ 0 h 5"/>
                  <a:gd name="T8" fmla="*/ 3 w 5"/>
                  <a:gd name="T9" fmla="*/ 0 h 5"/>
                  <a:gd name="T10" fmla="*/ 4 w 5"/>
                  <a:gd name="T11" fmla="*/ 0 h 5"/>
                  <a:gd name="T12" fmla="*/ 4 w 5"/>
                  <a:gd name="T13" fmla="*/ 0 h 5"/>
                  <a:gd name="T14" fmla="*/ 4 w 5"/>
                  <a:gd name="T15" fmla="*/ 0 h 5"/>
                  <a:gd name="T16" fmla="*/ 4 w 5"/>
                  <a:gd name="T17" fmla="*/ 0 h 5"/>
                  <a:gd name="T18" fmla="*/ 4 w 5"/>
                  <a:gd name="T19" fmla="*/ 1 h 5"/>
                  <a:gd name="T20" fmla="*/ 5 w 5"/>
                  <a:gd name="T21" fmla="*/ 1 h 5"/>
                  <a:gd name="T22" fmla="*/ 5 w 5"/>
                  <a:gd name="T23" fmla="*/ 1 h 5"/>
                  <a:gd name="T24" fmla="*/ 5 w 5"/>
                  <a:gd name="T25" fmla="*/ 1 h 5"/>
                  <a:gd name="T26" fmla="*/ 5 w 5"/>
                  <a:gd name="T27" fmla="*/ 2 h 5"/>
                  <a:gd name="T28" fmla="*/ 5 w 5"/>
                  <a:gd name="T29" fmla="*/ 2 h 5"/>
                  <a:gd name="T30" fmla="*/ 5 w 5"/>
                  <a:gd name="T31" fmla="*/ 2 h 5"/>
                  <a:gd name="T32" fmla="*/ 4 w 5"/>
                  <a:gd name="T33" fmla="*/ 2 h 5"/>
                  <a:gd name="T34" fmla="*/ 2 w 5"/>
                  <a:gd name="T35" fmla="*/ 5 h 5"/>
                  <a:gd name="T36" fmla="*/ 1 w 5"/>
                  <a:gd name="T37" fmla="*/ 4 h 5"/>
                  <a:gd name="T38" fmla="*/ 4 w 5"/>
                  <a:gd name="T39" fmla="*/ 1 h 5"/>
                  <a:gd name="T40" fmla="*/ 3 w 5"/>
                  <a:gd name="T41" fmla="*/ 1 h 5"/>
                  <a:gd name="T42" fmla="*/ 1 w 5"/>
                  <a:gd name="T43" fmla="*/ 4 h 5"/>
                  <a:gd name="T44" fmla="*/ 0 w 5"/>
                  <a:gd name="T45" fmla="*/ 3 h 5"/>
                  <a:gd name="T46" fmla="*/ 3 w 5"/>
                  <a:gd name="T47" fmla="*/ 0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3" y="0"/>
                    </a:moveTo>
                    <a:lnTo>
                      <a:pt x="3" y="0"/>
                    </a:lnTo>
                    <a:lnTo>
                      <a:pt x="4" y="0"/>
                    </a:lnTo>
                    <a:lnTo>
                      <a:pt x="4" y="1"/>
                    </a:lnTo>
                    <a:lnTo>
                      <a:pt x="5" y="1"/>
                    </a:lnTo>
                    <a:lnTo>
                      <a:pt x="5" y="2"/>
                    </a:lnTo>
                    <a:lnTo>
                      <a:pt x="4" y="2"/>
                    </a:lnTo>
                    <a:lnTo>
                      <a:pt x="2" y="5"/>
                    </a:lnTo>
                    <a:lnTo>
                      <a:pt x="1" y="4"/>
                    </a:lnTo>
                    <a:lnTo>
                      <a:pt x="4" y="1"/>
                    </a:lnTo>
                    <a:lnTo>
                      <a:pt x="3" y="1"/>
                    </a:lnTo>
                    <a:lnTo>
                      <a:pt x="1" y="4"/>
                    </a:lnTo>
                    <a:lnTo>
                      <a:pt x="0" y="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3" name="Freeform 1562">
                <a:extLst>
                  <a:ext uri="{FF2B5EF4-FFF2-40B4-BE49-F238E27FC236}">
                    <a16:creationId xmlns:a16="http://schemas.microsoft.com/office/drawing/2014/main" id="{304C836A-1F47-4584-900D-5250B3D2720E}"/>
                  </a:ext>
                </a:extLst>
              </p:cNvPr>
              <p:cNvSpPr>
                <a:spLocks/>
              </p:cNvSpPr>
              <p:nvPr/>
            </p:nvSpPr>
            <p:spPr bwMode="auto">
              <a:xfrm>
                <a:off x="2507" y="1930"/>
                <a:ext cx="5" cy="5"/>
              </a:xfrm>
              <a:custGeom>
                <a:avLst/>
                <a:gdLst>
                  <a:gd name="T0" fmla="*/ 5 w 5"/>
                  <a:gd name="T1" fmla="*/ 2 h 5"/>
                  <a:gd name="T2" fmla="*/ 5 w 5"/>
                  <a:gd name="T3" fmla="*/ 3 h 5"/>
                  <a:gd name="T4" fmla="*/ 5 w 5"/>
                  <a:gd name="T5" fmla="*/ 3 h 5"/>
                  <a:gd name="T6" fmla="*/ 5 w 5"/>
                  <a:gd name="T7" fmla="*/ 3 h 5"/>
                  <a:gd name="T8" fmla="*/ 5 w 5"/>
                  <a:gd name="T9" fmla="*/ 3 h 5"/>
                  <a:gd name="T10" fmla="*/ 5 w 5"/>
                  <a:gd name="T11" fmla="*/ 4 h 5"/>
                  <a:gd name="T12" fmla="*/ 5 w 5"/>
                  <a:gd name="T13" fmla="*/ 4 h 5"/>
                  <a:gd name="T14" fmla="*/ 5 w 5"/>
                  <a:gd name="T15" fmla="*/ 4 h 5"/>
                  <a:gd name="T16" fmla="*/ 5 w 5"/>
                  <a:gd name="T17" fmla="*/ 4 h 5"/>
                  <a:gd name="T18" fmla="*/ 4 w 5"/>
                  <a:gd name="T19" fmla="*/ 4 h 5"/>
                  <a:gd name="T20" fmla="*/ 4 w 5"/>
                  <a:gd name="T21" fmla="*/ 5 h 5"/>
                  <a:gd name="T22" fmla="*/ 4 w 5"/>
                  <a:gd name="T23" fmla="*/ 5 h 5"/>
                  <a:gd name="T24" fmla="*/ 4 w 5"/>
                  <a:gd name="T25" fmla="*/ 5 h 5"/>
                  <a:gd name="T26" fmla="*/ 3 w 5"/>
                  <a:gd name="T27" fmla="*/ 5 h 5"/>
                  <a:gd name="T28" fmla="*/ 3 w 5"/>
                  <a:gd name="T29" fmla="*/ 5 h 5"/>
                  <a:gd name="T30" fmla="*/ 3 w 5"/>
                  <a:gd name="T31" fmla="*/ 5 h 5"/>
                  <a:gd name="T32" fmla="*/ 3 w 5"/>
                  <a:gd name="T33" fmla="*/ 4 h 5"/>
                  <a:gd name="T34" fmla="*/ 0 w 5"/>
                  <a:gd name="T35" fmla="*/ 2 h 5"/>
                  <a:gd name="T36" fmla="*/ 0 w 5"/>
                  <a:gd name="T37" fmla="*/ 1 h 5"/>
                  <a:gd name="T38" fmla="*/ 4 w 5"/>
                  <a:gd name="T39" fmla="*/ 3 h 5"/>
                  <a:gd name="T40" fmla="*/ 4 w 5"/>
                  <a:gd name="T41" fmla="*/ 3 h 5"/>
                  <a:gd name="T42" fmla="*/ 1 w 5"/>
                  <a:gd name="T43" fmla="*/ 0 h 5"/>
                  <a:gd name="T44" fmla="*/ 2 w 5"/>
                  <a:gd name="T45" fmla="*/ 0 h 5"/>
                  <a:gd name="T46" fmla="*/ 5 w 5"/>
                  <a:gd name="T47" fmla="*/ 2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5" y="2"/>
                    </a:moveTo>
                    <a:lnTo>
                      <a:pt x="5" y="3"/>
                    </a:lnTo>
                    <a:lnTo>
                      <a:pt x="5" y="4"/>
                    </a:lnTo>
                    <a:lnTo>
                      <a:pt x="4" y="4"/>
                    </a:lnTo>
                    <a:lnTo>
                      <a:pt x="4" y="5"/>
                    </a:lnTo>
                    <a:lnTo>
                      <a:pt x="3" y="5"/>
                    </a:lnTo>
                    <a:lnTo>
                      <a:pt x="3" y="4"/>
                    </a:lnTo>
                    <a:lnTo>
                      <a:pt x="0" y="2"/>
                    </a:lnTo>
                    <a:lnTo>
                      <a:pt x="0" y="1"/>
                    </a:lnTo>
                    <a:lnTo>
                      <a:pt x="4" y="3"/>
                    </a:lnTo>
                    <a:lnTo>
                      <a:pt x="1" y="0"/>
                    </a:lnTo>
                    <a:lnTo>
                      <a:pt x="2" y="0"/>
                    </a:ln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4" name="Freeform 1563">
                <a:extLst>
                  <a:ext uri="{FF2B5EF4-FFF2-40B4-BE49-F238E27FC236}">
                    <a16:creationId xmlns:a16="http://schemas.microsoft.com/office/drawing/2014/main" id="{9488F7A6-BBE0-4EBA-A2D7-2D40F6114497}"/>
                  </a:ext>
                </a:extLst>
              </p:cNvPr>
              <p:cNvSpPr>
                <a:spLocks/>
              </p:cNvSpPr>
              <p:nvPr/>
            </p:nvSpPr>
            <p:spPr bwMode="auto">
              <a:xfrm>
                <a:off x="2509" y="1928"/>
                <a:ext cx="5" cy="5"/>
              </a:xfrm>
              <a:custGeom>
                <a:avLst/>
                <a:gdLst>
                  <a:gd name="T0" fmla="*/ 1 w 5"/>
                  <a:gd name="T1" fmla="*/ 2 h 5"/>
                  <a:gd name="T2" fmla="*/ 0 w 5"/>
                  <a:gd name="T3" fmla="*/ 2 h 5"/>
                  <a:gd name="T4" fmla="*/ 0 w 5"/>
                  <a:gd name="T5" fmla="*/ 2 h 5"/>
                  <a:gd name="T6" fmla="*/ 0 w 5"/>
                  <a:gd name="T7" fmla="*/ 2 h 5"/>
                  <a:gd name="T8" fmla="*/ 0 w 5"/>
                  <a:gd name="T9" fmla="*/ 1 h 5"/>
                  <a:gd name="T10" fmla="*/ 0 w 5"/>
                  <a:gd name="T11" fmla="*/ 1 h 5"/>
                  <a:gd name="T12" fmla="*/ 0 w 5"/>
                  <a:gd name="T13" fmla="*/ 1 h 5"/>
                  <a:gd name="T14" fmla="*/ 0 w 5"/>
                  <a:gd name="T15" fmla="*/ 1 h 5"/>
                  <a:gd name="T16" fmla="*/ 1 w 5"/>
                  <a:gd name="T17" fmla="*/ 0 h 5"/>
                  <a:gd name="T18" fmla="*/ 1 w 5"/>
                  <a:gd name="T19" fmla="*/ 0 h 5"/>
                  <a:gd name="T20" fmla="*/ 1 w 5"/>
                  <a:gd name="T21" fmla="*/ 0 h 5"/>
                  <a:gd name="T22" fmla="*/ 1 w 5"/>
                  <a:gd name="T23" fmla="*/ 0 h 5"/>
                  <a:gd name="T24" fmla="*/ 1 w 5"/>
                  <a:gd name="T25" fmla="*/ 0 h 5"/>
                  <a:gd name="T26" fmla="*/ 2 w 5"/>
                  <a:gd name="T27" fmla="*/ 0 h 5"/>
                  <a:gd name="T28" fmla="*/ 2 w 5"/>
                  <a:gd name="T29" fmla="*/ 0 h 5"/>
                  <a:gd name="T30" fmla="*/ 2 w 5"/>
                  <a:gd name="T31" fmla="*/ 0 h 5"/>
                  <a:gd name="T32" fmla="*/ 3 w 5"/>
                  <a:gd name="T33" fmla="*/ 0 h 5"/>
                  <a:gd name="T34" fmla="*/ 5 w 5"/>
                  <a:gd name="T35" fmla="*/ 3 h 5"/>
                  <a:gd name="T36" fmla="*/ 5 w 5"/>
                  <a:gd name="T37" fmla="*/ 4 h 5"/>
                  <a:gd name="T38" fmla="*/ 2 w 5"/>
                  <a:gd name="T39" fmla="*/ 1 h 5"/>
                  <a:gd name="T40" fmla="*/ 1 w 5"/>
                  <a:gd name="T41" fmla="*/ 1 h 5"/>
                  <a:gd name="T42" fmla="*/ 4 w 5"/>
                  <a:gd name="T43" fmla="*/ 4 h 5"/>
                  <a:gd name="T44" fmla="*/ 4 w 5"/>
                  <a:gd name="T45" fmla="*/ 5 h 5"/>
                  <a:gd name="T46" fmla="*/ 1 w 5"/>
                  <a:gd name="T47" fmla="*/ 2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1" y="2"/>
                    </a:moveTo>
                    <a:lnTo>
                      <a:pt x="0" y="2"/>
                    </a:lnTo>
                    <a:lnTo>
                      <a:pt x="0" y="1"/>
                    </a:lnTo>
                    <a:lnTo>
                      <a:pt x="1" y="0"/>
                    </a:lnTo>
                    <a:lnTo>
                      <a:pt x="2" y="0"/>
                    </a:lnTo>
                    <a:lnTo>
                      <a:pt x="3" y="0"/>
                    </a:lnTo>
                    <a:lnTo>
                      <a:pt x="5" y="3"/>
                    </a:lnTo>
                    <a:lnTo>
                      <a:pt x="5" y="4"/>
                    </a:lnTo>
                    <a:lnTo>
                      <a:pt x="2" y="1"/>
                    </a:lnTo>
                    <a:lnTo>
                      <a:pt x="1" y="1"/>
                    </a:lnTo>
                    <a:lnTo>
                      <a:pt x="4" y="4"/>
                    </a:lnTo>
                    <a:lnTo>
                      <a:pt x="4" y="5"/>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5" name="Freeform 1564">
                <a:extLst>
                  <a:ext uri="{FF2B5EF4-FFF2-40B4-BE49-F238E27FC236}">
                    <a16:creationId xmlns:a16="http://schemas.microsoft.com/office/drawing/2014/main" id="{DEA910FB-1FF3-4D25-B20F-97CD2341716C}"/>
                  </a:ext>
                </a:extLst>
              </p:cNvPr>
              <p:cNvSpPr>
                <a:spLocks/>
              </p:cNvSpPr>
              <p:nvPr/>
            </p:nvSpPr>
            <p:spPr bwMode="auto">
              <a:xfrm>
                <a:off x="2511" y="1923"/>
                <a:ext cx="5" cy="5"/>
              </a:xfrm>
              <a:custGeom>
                <a:avLst/>
                <a:gdLst>
                  <a:gd name="T0" fmla="*/ 2 w 5"/>
                  <a:gd name="T1" fmla="*/ 5 h 5"/>
                  <a:gd name="T2" fmla="*/ 2 w 5"/>
                  <a:gd name="T3" fmla="*/ 5 h 5"/>
                  <a:gd name="T4" fmla="*/ 2 w 5"/>
                  <a:gd name="T5" fmla="*/ 5 h 5"/>
                  <a:gd name="T6" fmla="*/ 2 w 5"/>
                  <a:gd name="T7" fmla="*/ 5 h 5"/>
                  <a:gd name="T8" fmla="*/ 1 w 5"/>
                  <a:gd name="T9" fmla="*/ 5 h 5"/>
                  <a:gd name="T10" fmla="*/ 1 w 5"/>
                  <a:gd name="T11" fmla="*/ 5 h 5"/>
                  <a:gd name="T12" fmla="*/ 1 w 5"/>
                  <a:gd name="T13" fmla="*/ 5 h 5"/>
                  <a:gd name="T14" fmla="*/ 1 w 5"/>
                  <a:gd name="T15" fmla="*/ 5 h 5"/>
                  <a:gd name="T16" fmla="*/ 1 w 5"/>
                  <a:gd name="T17" fmla="*/ 5 h 5"/>
                  <a:gd name="T18" fmla="*/ 1 w 5"/>
                  <a:gd name="T19" fmla="*/ 5 h 5"/>
                  <a:gd name="T20" fmla="*/ 0 w 5"/>
                  <a:gd name="T21" fmla="*/ 5 h 5"/>
                  <a:gd name="T22" fmla="*/ 0 w 5"/>
                  <a:gd name="T23" fmla="*/ 5 h 5"/>
                  <a:gd name="T24" fmla="*/ 0 w 5"/>
                  <a:gd name="T25" fmla="*/ 4 h 5"/>
                  <a:gd name="T26" fmla="*/ 0 w 5"/>
                  <a:gd name="T27" fmla="*/ 4 h 5"/>
                  <a:gd name="T28" fmla="*/ 0 w 5"/>
                  <a:gd name="T29" fmla="*/ 4 h 5"/>
                  <a:gd name="T30" fmla="*/ 1 w 5"/>
                  <a:gd name="T31" fmla="*/ 4 h 5"/>
                  <a:gd name="T32" fmla="*/ 1 w 5"/>
                  <a:gd name="T33" fmla="*/ 3 h 5"/>
                  <a:gd name="T34" fmla="*/ 3 w 5"/>
                  <a:gd name="T35" fmla="*/ 0 h 5"/>
                  <a:gd name="T36" fmla="*/ 4 w 5"/>
                  <a:gd name="T37" fmla="*/ 1 h 5"/>
                  <a:gd name="T38" fmla="*/ 1 w 5"/>
                  <a:gd name="T39" fmla="*/ 4 h 5"/>
                  <a:gd name="T40" fmla="*/ 2 w 5"/>
                  <a:gd name="T41" fmla="*/ 4 h 5"/>
                  <a:gd name="T42" fmla="*/ 4 w 5"/>
                  <a:gd name="T43" fmla="*/ 1 h 5"/>
                  <a:gd name="T44" fmla="*/ 5 w 5"/>
                  <a:gd name="T45" fmla="*/ 2 h 5"/>
                  <a:gd name="T46" fmla="*/ 2 w 5"/>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2" y="5"/>
                    </a:moveTo>
                    <a:lnTo>
                      <a:pt x="2" y="5"/>
                    </a:lnTo>
                    <a:lnTo>
                      <a:pt x="1" y="5"/>
                    </a:lnTo>
                    <a:lnTo>
                      <a:pt x="0" y="5"/>
                    </a:lnTo>
                    <a:lnTo>
                      <a:pt x="0" y="4"/>
                    </a:lnTo>
                    <a:lnTo>
                      <a:pt x="1" y="4"/>
                    </a:lnTo>
                    <a:lnTo>
                      <a:pt x="1" y="3"/>
                    </a:lnTo>
                    <a:lnTo>
                      <a:pt x="3" y="0"/>
                    </a:lnTo>
                    <a:lnTo>
                      <a:pt x="4" y="1"/>
                    </a:lnTo>
                    <a:lnTo>
                      <a:pt x="1" y="4"/>
                    </a:lnTo>
                    <a:lnTo>
                      <a:pt x="2" y="4"/>
                    </a:lnTo>
                    <a:lnTo>
                      <a:pt x="4" y="1"/>
                    </a:lnTo>
                    <a:lnTo>
                      <a:pt x="5" y="2"/>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6" name="Freeform 1565">
                <a:extLst>
                  <a:ext uri="{FF2B5EF4-FFF2-40B4-BE49-F238E27FC236}">
                    <a16:creationId xmlns:a16="http://schemas.microsoft.com/office/drawing/2014/main" id="{87E6EB74-9AE4-4CA1-9257-B80C34CA7138}"/>
                  </a:ext>
                </a:extLst>
              </p:cNvPr>
              <p:cNvSpPr>
                <a:spLocks/>
              </p:cNvSpPr>
              <p:nvPr/>
            </p:nvSpPr>
            <p:spPr bwMode="auto">
              <a:xfrm>
                <a:off x="2513" y="1926"/>
                <a:ext cx="5" cy="5"/>
              </a:xfrm>
              <a:custGeom>
                <a:avLst/>
                <a:gdLst>
                  <a:gd name="T0" fmla="*/ 3 w 5"/>
                  <a:gd name="T1" fmla="*/ 0 h 5"/>
                  <a:gd name="T2" fmla="*/ 3 w 5"/>
                  <a:gd name="T3" fmla="*/ 0 h 5"/>
                  <a:gd name="T4" fmla="*/ 3 w 5"/>
                  <a:gd name="T5" fmla="*/ 0 h 5"/>
                  <a:gd name="T6" fmla="*/ 3 w 5"/>
                  <a:gd name="T7" fmla="*/ 0 h 5"/>
                  <a:gd name="T8" fmla="*/ 3 w 5"/>
                  <a:gd name="T9" fmla="*/ 0 h 5"/>
                  <a:gd name="T10" fmla="*/ 4 w 5"/>
                  <a:gd name="T11" fmla="*/ 0 h 5"/>
                  <a:gd name="T12" fmla="*/ 4 w 5"/>
                  <a:gd name="T13" fmla="*/ 0 h 5"/>
                  <a:gd name="T14" fmla="*/ 4 w 5"/>
                  <a:gd name="T15" fmla="*/ 0 h 5"/>
                  <a:gd name="T16" fmla="*/ 4 w 5"/>
                  <a:gd name="T17" fmla="*/ 0 h 5"/>
                  <a:gd name="T18" fmla="*/ 4 w 5"/>
                  <a:gd name="T19" fmla="*/ 0 h 5"/>
                  <a:gd name="T20" fmla="*/ 5 w 5"/>
                  <a:gd name="T21" fmla="*/ 1 h 5"/>
                  <a:gd name="T22" fmla="*/ 5 w 5"/>
                  <a:gd name="T23" fmla="*/ 1 h 5"/>
                  <a:gd name="T24" fmla="*/ 5 w 5"/>
                  <a:gd name="T25" fmla="*/ 1 h 5"/>
                  <a:gd name="T26" fmla="*/ 5 w 5"/>
                  <a:gd name="T27" fmla="*/ 1 h 5"/>
                  <a:gd name="T28" fmla="*/ 5 w 5"/>
                  <a:gd name="T29" fmla="*/ 2 h 5"/>
                  <a:gd name="T30" fmla="*/ 4 w 5"/>
                  <a:gd name="T31" fmla="*/ 2 h 5"/>
                  <a:gd name="T32" fmla="*/ 4 w 5"/>
                  <a:gd name="T33" fmla="*/ 2 h 5"/>
                  <a:gd name="T34" fmla="*/ 2 w 5"/>
                  <a:gd name="T35" fmla="*/ 5 h 5"/>
                  <a:gd name="T36" fmla="*/ 1 w 5"/>
                  <a:gd name="T37" fmla="*/ 4 h 5"/>
                  <a:gd name="T38" fmla="*/ 4 w 5"/>
                  <a:gd name="T39" fmla="*/ 1 h 5"/>
                  <a:gd name="T40" fmla="*/ 3 w 5"/>
                  <a:gd name="T41" fmla="*/ 1 h 5"/>
                  <a:gd name="T42" fmla="*/ 1 w 5"/>
                  <a:gd name="T43" fmla="*/ 4 h 5"/>
                  <a:gd name="T44" fmla="*/ 0 w 5"/>
                  <a:gd name="T45" fmla="*/ 3 h 5"/>
                  <a:gd name="T46" fmla="*/ 3 w 5"/>
                  <a:gd name="T47" fmla="*/ 0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3" y="0"/>
                    </a:moveTo>
                    <a:lnTo>
                      <a:pt x="3" y="0"/>
                    </a:lnTo>
                    <a:lnTo>
                      <a:pt x="4" y="0"/>
                    </a:lnTo>
                    <a:lnTo>
                      <a:pt x="5" y="1"/>
                    </a:lnTo>
                    <a:lnTo>
                      <a:pt x="5" y="2"/>
                    </a:lnTo>
                    <a:lnTo>
                      <a:pt x="4" y="2"/>
                    </a:lnTo>
                    <a:lnTo>
                      <a:pt x="2" y="5"/>
                    </a:lnTo>
                    <a:lnTo>
                      <a:pt x="1" y="4"/>
                    </a:lnTo>
                    <a:lnTo>
                      <a:pt x="4" y="1"/>
                    </a:lnTo>
                    <a:lnTo>
                      <a:pt x="3" y="1"/>
                    </a:lnTo>
                    <a:lnTo>
                      <a:pt x="1" y="4"/>
                    </a:lnTo>
                    <a:lnTo>
                      <a:pt x="0" y="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7" name="Freeform 1566">
                <a:extLst>
                  <a:ext uri="{FF2B5EF4-FFF2-40B4-BE49-F238E27FC236}">
                    <a16:creationId xmlns:a16="http://schemas.microsoft.com/office/drawing/2014/main" id="{E0B83185-53CE-45FF-8412-DCF2AB9EC2AD}"/>
                  </a:ext>
                </a:extLst>
              </p:cNvPr>
              <p:cNvSpPr>
                <a:spLocks/>
              </p:cNvSpPr>
              <p:nvPr/>
            </p:nvSpPr>
            <p:spPr bwMode="auto">
              <a:xfrm>
                <a:off x="2507" y="1921"/>
                <a:ext cx="5" cy="6"/>
              </a:xfrm>
              <a:custGeom>
                <a:avLst/>
                <a:gdLst>
                  <a:gd name="T0" fmla="*/ 4 w 5"/>
                  <a:gd name="T1" fmla="*/ 3 h 6"/>
                  <a:gd name="T2" fmla="*/ 5 w 5"/>
                  <a:gd name="T3" fmla="*/ 4 h 6"/>
                  <a:gd name="T4" fmla="*/ 5 w 5"/>
                  <a:gd name="T5" fmla="*/ 4 h 6"/>
                  <a:gd name="T6" fmla="*/ 5 w 5"/>
                  <a:gd name="T7" fmla="*/ 4 h 6"/>
                  <a:gd name="T8" fmla="*/ 5 w 5"/>
                  <a:gd name="T9" fmla="*/ 4 h 6"/>
                  <a:gd name="T10" fmla="*/ 5 w 5"/>
                  <a:gd name="T11" fmla="*/ 4 h 6"/>
                  <a:gd name="T12" fmla="*/ 5 w 5"/>
                  <a:gd name="T13" fmla="*/ 5 h 6"/>
                  <a:gd name="T14" fmla="*/ 5 w 5"/>
                  <a:gd name="T15" fmla="*/ 5 h 6"/>
                  <a:gd name="T16" fmla="*/ 5 w 5"/>
                  <a:gd name="T17" fmla="*/ 5 h 6"/>
                  <a:gd name="T18" fmla="*/ 4 w 5"/>
                  <a:gd name="T19" fmla="*/ 5 h 6"/>
                  <a:gd name="T20" fmla="*/ 4 w 5"/>
                  <a:gd name="T21" fmla="*/ 5 h 6"/>
                  <a:gd name="T22" fmla="*/ 4 w 5"/>
                  <a:gd name="T23" fmla="*/ 6 h 6"/>
                  <a:gd name="T24" fmla="*/ 3 w 5"/>
                  <a:gd name="T25" fmla="*/ 6 h 6"/>
                  <a:gd name="T26" fmla="*/ 3 w 5"/>
                  <a:gd name="T27" fmla="*/ 6 h 6"/>
                  <a:gd name="T28" fmla="*/ 3 w 5"/>
                  <a:gd name="T29" fmla="*/ 6 h 6"/>
                  <a:gd name="T30" fmla="*/ 3 w 5"/>
                  <a:gd name="T31" fmla="*/ 5 h 6"/>
                  <a:gd name="T32" fmla="*/ 3 w 5"/>
                  <a:gd name="T33" fmla="*/ 5 h 6"/>
                  <a:gd name="T34" fmla="*/ 0 w 5"/>
                  <a:gd name="T35" fmla="*/ 2 h 6"/>
                  <a:gd name="T36" fmla="*/ 0 w 5"/>
                  <a:gd name="T37" fmla="*/ 1 h 6"/>
                  <a:gd name="T38" fmla="*/ 3 w 5"/>
                  <a:gd name="T39" fmla="*/ 4 h 6"/>
                  <a:gd name="T40" fmla="*/ 4 w 5"/>
                  <a:gd name="T41" fmla="*/ 4 h 6"/>
                  <a:gd name="T42" fmla="*/ 1 w 5"/>
                  <a:gd name="T43" fmla="*/ 1 h 6"/>
                  <a:gd name="T44" fmla="*/ 1 w 5"/>
                  <a:gd name="T45" fmla="*/ 0 h 6"/>
                  <a:gd name="T46" fmla="*/ 4 w 5"/>
                  <a:gd name="T47" fmla="*/ 3 h 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6">
                    <a:moveTo>
                      <a:pt x="4" y="3"/>
                    </a:moveTo>
                    <a:lnTo>
                      <a:pt x="5" y="4"/>
                    </a:lnTo>
                    <a:lnTo>
                      <a:pt x="5" y="5"/>
                    </a:lnTo>
                    <a:lnTo>
                      <a:pt x="4" y="5"/>
                    </a:lnTo>
                    <a:lnTo>
                      <a:pt x="4" y="6"/>
                    </a:lnTo>
                    <a:lnTo>
                      <a:pt x="3" y="6"/>
                    </a:lnTo>
                    <a:lnTo>
                      <a:pt x="3" y="5"/>
                    </a:lnTo>
                    <a:lnTo>
                      <a:pt x="0" y="2"/>
                    </a:lnTo>
                    <a:lnTo>
                      <a:pt x="0" y="1"/>
                    </a:lnTo>
                    <a:lnTo>
                      <a:pt x="3" y="4"/>
                    </a:lnTo>
                    <a:lnTo>
                      <a:pt x="4" y="4"/>
                    </a:lnTo>
                    <a:lnTo>
                      <a:pt x="1" y="1"/>
                    </a:lnTo>
                    <a:lnTo>
                      <a:pt x="1" y="0"/>
                    </a:ln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8" name="Freeform 1567">
                <a:extLst>
                  <a:ext uri="{FF2B5EF4-FFF2-40B4-BE49-F238E27FC236}">
                    <a16:creationId xmlns:a16="http://schemas.microsoft.com/office/drawing/2014/main" id="{273552AF-9CD0-4E56-A0E3-931CF13E1214}"/>
                  </a:ext>
                </a:extLst>
              </p:cNvPr>
              <p:cNvSpPr>
                <a:spLocks/>
              </p:cNvSpPr>
              <p:nvPr/>
            </p:nvSpPr>
            <p:spPr bwMode="auto">
              <a:xfrm>
                <a:off x="2509" y="1920"/>
                <a:ext cx="5" cy="5"/>
              </a:xfrm>
              <a:custGeom>
                <a:avLst/>
                <a:gdLst>
                  <a:gd name="T0" fmla="*/ 0 w 5"/>
                  <a:gd name="T1" fmla="*/ 2 h 5"/>
                  <a:gd name="T2" fmla="*/ 0 w 5"/>
                  <a:gd name="T3" fmla="*/ 2 h 5"/>
                  <a:gd name="T4" fmla="*/ 0 w 5"/>
                  <a:gd name="T5" fmla="*/ 2 h 5"/>
                  <a:gd name="T6" fmla="*/ 0 w 5"/>
                  <a:gd name="T7" fmla="*/ 1 h 5"/>
                  <a:gd name="T8" fmla="*/ 0 w 5"/>
                  <a:gd name="T9" fmla="*/ 1 h 5"/>
                  <a:gd name="T10" fmla="*/ 0 w 5"/>
                  <a:gd name="T11" fmla="*/ 1 h 5"/>
                  <a:gd name="T12" fmla="*/ 0 w 5"/>
                  <a:gd name="T13" fmla="*/ 1 h 5"/>
                  <a:gd name="T14" fmla="*/ 0 w 5"/>
                  <a:gd name="T15" fmla="*/ 1 h 5"/>
                  <a:gd name="T16" fmla="*/ 0 w 5"/>
                  <a:gd name="T17" fmla="*/ 0 h 5"/>
                  <a:gd name="T18" fmla="*/ 1 w 5"/>
                  <a:gd name="T19" fmla="*/ 0 h 5"/>
                  <a:gd name="T20" fmla="*/ 1 w 5"/>
                  <a:gd name="T21" fmla="*/ 0 h 5"/>
                  <a:gd name="T22" fmla="*/ 1 w 5"/>
                  <a:gd name="T23" fmla="*/ 0 h 5"/>
                  <a:gd name="T24" fmla="*/ 1 w 5"/>
                  <a:gd name="T25" fmla="*/ 0 h 5"/>
                  <a:gd name="T26" fmla="*/ 1 w 5"/>
                  <a:gd name="T27" fmla="*/ 0 h 5"/>
                  <a:gd name="T28" fmla="*/ 2 w 5"/>
                  <a:gd name="T29" fmla="*/ 0 h 5"/>
                  <a:gd name="T30" fmla="*/ 2 w 5"/>
                  <a:gd name="T31" fmla="*/ 0 h 5"/>
                  <a:gd name="T32" fmla="*/ 2 w 5"/>
                  <a:gd name="T33" fmla="*/ 0 h 5"/>
                  <a:gd name="T34" fmla="*/ 5 w 5"/>
                  <a:gd name="T35" fmla="*/ 3 h 5"/>
                  <a:gd name="T36" fmla="*/ 4 w 5"/>
                  <a:gd name="T37" fmla="*/ 4 h 5"/>
                  <a:gd name="T38" fmla="*/ 1 w 5"/>
                  <a:gd name="T39" fmla="*/ 1 h 5"/>
                  <a:gd name="T40" fmla="*/ 1 w 5"/>
                  <a:gd name="T41" fmla="*/ 1 h 5"/>
                  <a:gd name="T42" fmla="*/ 4 w 5"/>
                  <a:gd name="T43" fmla="*/ 4 h 5"/>
                  <a:gd name="T44" fmla="*/ 3 w 5"/>
                  <a:gd name="T45" fmla="*/ 5 h 5"/>
                  <a:gd name="T46" fmla="*/ 0 w 5"/>
                  <a:gd name="T47" fmla="*/ 2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0" y="2"/>
                    </a:moveTo>
                    <a:lnTo>
                      <a:pt x="0" y="2"/>
                    </a:lnTo>
                    <a:lnTo>
                      <a:pt x="0" y="1"/>
                    </a:lnTo>
                    <a:lnTo>
                      <a:pt x="0" y="0"/>
                    </a:lnTo>
                    <a:lnTo>
                      <a:pt x="1" y="0"/>
                    </a:lnTo>
                    <a:lnTo>
                      <a:pt x="2" y="0"/>
                    </a:lnTo>
                    <a:lnTo>
                      <a:pt x="5" y="3"/>
                    </a:lnTo>
                    <a:lnTo>
                      <a:pt x="4" y="4"/>
                    </a:lnTo>
                    <a:lnTo>
                      <a:pt x="1" y="1"/>
                    </a:lnTo>
                    <a:lnTo>
                      <a:pt x="4" y="4"/>
                    </a:lnTo>
                    <a:lnTo>
                      <a:pt x="3" y="5"/>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99" name="Freeform 1568">
                <a:extLst>
                  <a:ext uri="{FF2B5EF4-FFF2-40B4-BE49-F238E27FC236}">
                    <a16:creationId xmlns:a16="http://schemas.microsoft.com/office/drawing/2014/main" id="{D6E102DA-D2B9-43D8-A96D-A37CF95CEDA4}"/>
                  </a:ext>
                </a:extLst>
              </p:cNvPr>
              <p:cNvSpPr>
                <a:spLocks/>
              </p:cNvSpPr>
              <p:nvPr/>
            </p:nvSpPr>
            <p:spPr bwMode="auto">
              <a:xfrm>
                <a:off x="2627" y="2055"/>
                <a:ext cx="41" cy="17"/>
              </a:xfrm>
              <a:custGeom>
                <a:avLst/>
                <a:gdLst>
                  <a:gd name="T0" fmla="*/ 25 w 41"/>
                  <a:gd name="T1" fmla="*/ 0 h 17"/>
                  <a:gd name="T2" fmla="*/ 41 w 41"/>
                  <a:gd name="T3" fmla="*/ 17 h 17"/>
                  <a:gd name="T4" fmla="*/ 0 w 41"/>
                  <a:gd name="T5" fmla="*/ 17 h 17"/>
                  <a:gd name="T6" fmla="*/ 0 60000 65536"/>
                  <a:gd name="T7" fmla="*/ 0 60000 65536"/>
                  <a:gd name="T8" fmla="*/ 0 60000 65536"/>
                </a:gdLst>
                <a:ahLst/>
                <a:cxnLst>
                  <a:cxn ang="T6">
                    <a:pos x="T0" y="T1"/>
                  </a:cxn>
                  <a:cxn ang="T7">
                    <a:pos x="T2" y="T3"/>
                  </a:cxn>
                  <a:cxn ang="T8">
                    <a:pos x="T4" y="T5"/>
                  </a:cxn>
                </a:cxnLst>
                <a:rect l="0" t="0" r="r" b="b"/>
                <a:pathLst>
                  <a:path w="41" h="17">
                    <a:moveTo>
                      <a:pt x="25" y="0"/>
                    </a:moveTo>
                    <a:lnTo>
                      <a:pt x="41" y="17"/>
                    </a:lnTo>
                    <a:lnTo>
                      <a:pt x="0" y="17"/>
                    </a:lnTo>
                  </a:path>
                </a:pathLst>
              </a:custGeom>
              <a:noFill/>
              <a:ln w="4763">
                <a:solidFill>
                  <a:srgbClr val="D8C6E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500" name="Line 1569">
                <a:extLst>
                  <a:ext uri="{FF2B5EF4-FFF2-40B4-BE49-F238E27FC236}">
                    <a16:creationId xmlns:a16="http://schemas.microsoft.com/office/drawing/2014/main" id="{E4852464-C52E-4E29-BC0E-190EC82B9799}"/>
                  </a:ext>
                </a:extLst>
              </p:cNvPr>
              <p:cNvSpPr>
                <a:spLocks noChangeShapeType="1"/>
              </p:cNvSpPr>
              <p:nvPr/>
            </p:nvSpPr>
            <p:spPr bwMode="auto">
              <a:xfrm flipV="1">
                <a:off x="2819" y="2573"/>
                <a:ext cx="1" cy="53"/>
              </a:xfrm>
              <a:prstGeom prst="line">
                <a:avLst/>
              </a:prstGeom>
              <a:noFill/>
              <a:ln w="7938">
                <a:solidFill>
                  <a:srgbClr val="231C2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01" name="Freeform 1570">
                <a:extLst>
                  <a:ext uri="{FF2B5EF4-FFF2-40B4-BE49-F238E27FC236}">
                    <a16:creationId xmlns:a16="http://schemas.microsoft.com/office/drawing/2014/main" id="{54FFDCDA-2BEE-4F1A-B54B-D910471132DC}"/>
                  </a:ext>
                </a:extLst>
              </p:cNvPr>
              <p:cNvSpPr>
                <a:spLocks/>
              </p:cNvSpPr>
              <p:nvPr/>
            </p:nvSpPr>
            <p:spPr bwMode="auto">
              <a:xfrm>
                <a:off x="2821" y="2629"/>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231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02" name="Freeform 1571">
                <a:extLst>
                  <a:ext uri="{FF2B5EF4-FFF2-40B4-BE49-F238E27FC236}">
                    <a16:creationId xmlns:a16="http://schemas.microsoft.com/office/drawing/2014/main" id="{E5E3CC87-EB86-4CAA-90D2-9A30EC02E844}"/>
                  </a:ext>
                </a:extLst>
              </p:cNvPr>
              <p:cNvSpPr>
                <a:spLocks/>
              </p:cNvSpPr>
              <p:nvPr/>
            </p:nvSpPr>
            <p:spPr bwMode="auto">
              <a:xfrm>
                <a:off x="2821" y="2575"/>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231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03" name="Freeform 1572">
                <a:extLst>
                  <a:ext uri="{FF2B5EF4-FFF2-40B4-BE49-F238E27FC236}">
                    <a16:creationId xmlns:a16="http://schemas.microsoft.com/office/drawing/2014/main" id="{C0C49EE7-4D3A-47C4-8A31-067152E72481}"/>
                  </a:ext>
                </a:extLst>
              </p:cNvPr>
              <p:cNvSpPr>
                <a:spLocks/>
              </p:cNvSpPr>
              <p:nvPr/>
            </p:nvSpPr>
            <p:spPr bwMode="auto">
              <a:xfrm>
                <a:off x="2500" y="2034"/>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04" name="Freeform 1573">
                <a:extLst>
                  <a:ext uri="{FF2B5EF4-FFF2-40B4-BE49-F238E27FC236}">
                    <a16:creationId xmlns:a16="http://schemas.microsoft.com/office/drawing/2014/main" id="{13656CD6-B093-41A3-A358-7BCB6BEA0A1D}"/>
                  </a:ext>
                </a:extLst>
              </p:cNvPr>
              <p:cNvSpPr>
                <a:spLocks/>
              </p:cNvSpPr>
              <p:nvPr/>
            </p:nvSpPr>
            <p:spPr bwMode="auto">
              <a:xfrm>
                <a:off x="2794" y="1938"/>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05" name="Freeform 1574">
                <a:extLst>
                  <a:ext uri="{FF2B5EF4-FFF2-40B4-BE49-F238E27FC236}">
                    <a16:creationId xmlns:a16="http://schemas.microsoft.com/office/drawing/2014/main" id="{CA4F5A3E-DBF5-4348-865D-A02F95F5D249}"/>
                  </a:ext>
                </a:extLst>
              </p:cNvPr>
              <p:cNvSpPr>
                <a:spLocks/>
              </p:cNvSpPr>
              <p:nvPr/>
            </p:nvSpPr>
            <p:spPr bwMode="auto">
              <a:xfrm>
                <a:off x="2542" y="1987"/>
                <a:ext cx="9" cy="9"/>
              </a:xfrm>
              <a:custGeom>
                <a:avLst/>
                <a:gdLst>
                  <a:gd name="T0" fmla="*/ 5 w 9"/>
                  <a:gd name="T1" fmla="*/ 9 h 9"/>
                  <a:gd name="T2" fmla="*/ 5 w 9"/>
                  <a:gd name="T3" fmla="*/ 9 h 9"/>
                  <a:gd name="T4" fmla="*/ 6 w 9"/>
                  <a:gd name="T5" fmla="*/ 9 h 9"/>
                  <a:gd name="T6" fmla="*/ 7 w 9"/>
                  <a:gd name="T7" fmla="*/ 8 h 9"/>
                  <a:gd name="T8" fmla="*/ 7 w 9"/>
                  <a:gd name="T9" fmla="*/ 8 h 9"/>
                  <a:gd name="T10" fmla="*/ 8 w 9"/>
                  <a:gd name="T11" fmla="*/ 7 h 9"/>
                  <a:gd name="T12" fmla="*/ 8 w 9"/>
                  <a:gd name="T13" fmla="*/ 6 h 9"/>
                  <a:gd name="T14" fmla="*/ 9 w 9"/>
                  <a:gd name="T15" fmla="*/ 5 h 9"/>
                  <a:gd name="T16" fmla="*/ 9 w 9"/>
                  <a:gd name="T17" fmla="*/ 5 h 9"/>
                  <a:gd name="T18" fmla="*/ 9 w 9"/>
                  <a:gd name="T19" fmla="*/ 4 h 9"/>
                  <a:gd name="T20" fmla="*/ 8 w 9"/>
                  <a:gd name="T21" fmla="*/ 3 h 9"/>
                  <a:gd name="T22" fmla="*/ 8 w 9"/>
                  <a:gd name="T23" fmla="*/ 2 h 9"/>
                  <a:gd name="T24" fmla="*/ 7 w 9"/>
                  <a:gd name="T25" fmla="*/ 2 h 9"/>
                  <a:gd name="T26" fmla="*/ 7 w 9"/>
                  <a:gd name="T27" fmla="*/ 1 h 9"/>
                  <a:gd name="T28" fmla="*/ 6 w 9"/>
                  <a:gd name="T29" fmla="*/ 1 h 9"/>
                  <a:gd name="T30" fmla="*/ 5 w 9"/>
                  <a:gd name="T31" fmla="*/ 0 h 9"/>
                  <a:gd name="T32" fmla="*/ 5 w 9"/>
                  <a:gd name="T33" fmla="*/ 0 h 9"/>
                  <a:gd name="T34" fmla="*/ 3 w 9"/>
                  <a:gd name="T35" fmla="*/ 0 h 9"/>
                  <a:gd name="T36" fmla="*/ 3 w 9"/>
                  <a:gd name="T37" fmla="*/ 1 h 9"/>
                  <a:gd name="T38" fmla="*/ 2 w 9"/>
                  <a:gd name="T39" fmla="*/ 1 h 9"/>
                  <a:gd name="T40" fmla="*/ 1 w 9"/>
                  <a:gd name="T41" fmla="*/ 2 h 9"/>
                  <a:gd name="T42" fmla="*/ 1 w 9"/>
                  <a:gd name="T43" fmla="*/ 2 h 9"/>
                  <a:gd name="T44" fmla="*/ 0 w 9"/>
                  <a:gd name="T45" fmla="*/ 3 h 9"/>
                  <a:gd name="T46" fmla="*/ 0 w 9"/>
                  <a:gd name="T47" fmla="*/ 4 h 9"/>
                  <a:gd name="T48" fmla="*/ 0 w 9"/>
                  <a:gd name="T49" fmla="*/ 5 h 9"/>
                  <a:gd name="T50" fmla="*/ 0 w 9"/>
                  <a:gd name="T51" fmla="*/ 5 h 9"/>
                  <a:gd name="T52" fmla="*/ 0 w 9"/>
                  <a:gd name="T53" fmla="*/ 6 h 9"/>
                  <a:gd name="T54" fmla="*/ 1 w 9"/>
                  <a:gd name="T55" fmla="*/ 7 h 9"/>
                  <a:gd name="T56" fmla="*/ 1 w 9"/>
                  <a:gd name="T57" fmla="*/ 8 h 9"/>
                  <a:gd name="T58" fmla="*/ 2 w 9"/>
                  <a:gd name="T59" fmla="*/ 8 h 9"/>
                  <a:gd name="T60" fmla="*/ 3 w 9"/>
                  <a:gd name="T61" fmla="*/ 9 h 9"/>
                  <a:gd name="T62" fmla="*/ 3 w 9"/>
                  <a:gd name="T63" fmla="*/ 9 h 9"/>
                  <a:gd name="T64" fmla="*/ 5 w 9"/>
                  <a:gd name="T65" fmla="*/ 9 h 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 h="9">
                    <a:moveTo>
                      <a:pt x="5" y="9"/>
                    </a:moveTo>
                    <a:lnTo>
                      <a:pt x="5" y="9"/>
                    </a:lnTo>
                    <a:lnTo>
                      <a:pt x="6" y="9"/>
                    </a:lnTo>
                    <a:lnTo>
                      <a:pt x="7" y="8"/>
                    </a:lnTo>
                    <a:lnTo>
                      <a:pt x="8" y="7"/>
                    </a:lnTo>
                    <a:lnTo>
                      <a:pt x="8" y="6"/>
                    </a:lnTo>
                    <a:lnTo>
                      <a:pt x="9" y="5"/>
                    </a:lnTo>
                    <a:lnTo>
                      <a:pt x="9" y="4"/>
                    </a:lnTo>
                    <a:lnTo>
                      <a:pt x="8" y="3"/>
                    </a:lnTo>
                    <a:lnTo>
                      <a:pt x="8" y="2"/>
                    </a:lnTo>
                    <a:lnTo>
                      <a:pt x="7" y="2"/>
                    </a:lnTo>
                    <a:lnTo>
                      <a:pt x="7" y="1"/>
                    </a:lnTo>
                    <a:lnTo>
                      <a:pt x="6" y="1"/>
                    </a:lnTo>
                    <a:lnTo>
                      <a:pt x="5" y="0"/>
                    </a:lnTo>
                    <a:lnTo>
                      <a:pt x="3" y="0"/>
                    </a:lnTo>
                    <a:lnTo>
                      <a:pt x="3" y="1"/>
                    </a:lnTo>
                    <a:lnTo>
                      <a:pt x="2" y="1"/>
                    </a:lnTo>
                    <a:lnTo>
                      <a:pt x="1" y="2"/>
                    </a:lnTo>
                    <a:lnTo>
                      <a:pt x="0" y="3"/>
                    </a:lnTo>
                    <a:lnTo>
                      <a:pt x="0" y="4"/>
                    </a:lnTo>
                    <a:lnTo>
                      <a:pt x="0" y="5"/>
                    </a:lnTo>
                    <a:lnTo>
                      <a:pt x="0" y="6"/>
                    </a:lnTo>
                    <a:lnTo>
                      <a:pt x="1" y="7"/>
                    </a:lnTo>
                    <a:lnTo>
                      <a:pt x="1" y="8"/>
                    </a:lnTo>
                    <a:lnTo>
                      <a:pt x="2" y="8"/>
                    </a:lnTo>
                    <a:lnTo>
                      <a:pt x="3" y="9"/>
                    </a:lnTo>
                    <a:lnTo>
                      <a:pt x="5" y="9"/>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06" name="Freeform 1575">
                <a:extLst>
                  <a:ext uri="{FF2B5EF4-FFF2-40B4-BE49-F238E27FC236}">
                    <a16:creationId xmlns:a16="http://schemas.microsoft.com/office/drawing/2014/main" id="{F0A92DD1-80BF-4C93-830A-E71959F5B205}"/>
                  </a:ext>
                </a:extLst>
              </p:cNvPr>
              <p:cNvSpPr>
                <a:spLocks/>
              </p:cNvSpPr>
              <p:nvPr/>
            </p:nvSpPr>
            <p:spPr bwMode="auto">
              <a:xfrm>
                <a:off x="2505" y="1947"/>
                <a:ext cx="4" cy="5"/>
              </a:xfrm>
              <a:custGeom>
                <a:avLst/>
                <a:gdLst>
                  <a:gd name="T0" fmla="*/ 2 w 4"/>
                  <a:gd name="T1" fmla="*/ 5 h 5"/>
                  <a:gd name="T2" fmla="*/ 2 w 4"/>
                  <a:gd name="T3" fmla="*/ 5 h 5"/>
                  <a:gd name="T4" fmla="*/ 3 w 4"/>
                  <a:gd name="T5" fmla="*/ 5 h 5"/>
                  <a:gd name="T6" fmla="*/ 3 w 4"/>
                  <a:gd name="T7" fmla="*/ 4 h 5"/>
                  <a:gd name="T8" fmla="*/ 4 w 4"/>
                  <a:gd name="T9" fmla="*/ 4 h 5"/>
                  <a:gd name="T10" fmla="*/ 4 w 4"/>
                  <a:gd name="T11" fmla="*/ 4 h 5"/>
                  <a:gd name="T12" fmla="*/ 4 w 4"/>
                  <a:gd name="T13" fmla="*/ 3 h 5"/>
                  <a:gd name="T14" fmla="*/ 4 w 4"/>
                  <a:gd name="T15" fmla="*/ 3 h 5"/>
                  <a:gd name="T16" fmla="*/ 4 w 4"/>
                  <a:gd name="T17" fmla="*/ 3 h 5"/>
                  <a:gd name="T18" fmla="*/ 4 w 4"/>
                  <a:gd name="T19" fmla="*/ 2 h 5"/>
                  <a:gd name="T20" fmla="*/ 4 w 4"/>
                  <a:gd name="T21" fmla="*/ 2 h 5"/>
                  <a:gd name="T22" fmla="*/ 4 w 4"/>
                  <a:gd name="T23" fmla="*/ 2 h 5"/>
                  <a:gd name="T24" fmla="*/ 4 w 4"/>
                  <a:gd name="T25" fmla="*/ 1 h 5"/>
                  <a:gd name="T26" fmla="*/ 3 w 4"/>
                  <a:gd name="T27" fmla="*/ 1 h 5"/>
                  <a:gd name="T28" fmla="*/ 3 w 4"/>
                  <a:gd name="T29" fmla="*/ 1 h 5"/>
                  <a:gd name="T30" fmla="*/ 2 w 4"/>
                  <a:gd name="T31" fmla="*/ 0 h 5"/>
                  <a:gd name="T32" fmla="*/ 2 w 4"/>
                  <a:gd name="T33" fmla="*/ 0 h 5"/>
                  <a:gd name="T34" fmla="*/ 2 w 4"/>
                  <a:gd name="T35" fmla="*/ 0 h 5"/>
                  <a:gd name="T36" fmla="*/ 1 w 4"/>
                  <a:gd name="T37" fmla="*/ 1 h 5"/>
                  <a:gd name="T38" fmla="*/ 1 w 4"/>
                  <a:gd name="T39" fmla="*/ 1 h 5"/>
                  <a:gd name="T40" fmla="*/ 1 w 4"/>
                  <a:gd name="T41" fmla="*/ 1 h 5"/>
                  <a:gd name="T42" fmla="*/ 1 w 4"/>
                  <a:gd name="T43" fmla="*/ 2 h 5"/>
                  <a:gd name="T44" fmla="*/ 0 w 4"/>
                  <a:gd name="T45" fmla="*/ 2 h 5"/>
                  <a:gd name="T46" fmla="*/ 0 w 4"/>
                  <a:gd name="T47" fmla="*/ 2 h 5"/>
                  <a:gd name="T48" fmla="*/ 0 w 4"/>
                  <a:gd name="T49" fmla="*/ 3 h 5"/>
                  <a:gd name="T50" fmla="*/ 0 w 4"/>
                  <a:gd name="T51" fmla="*/ 3 h 5"/>
                  <a:gd name="T52" fmla="*/ 0 w 4"/>
                  <a:gd name="T53" fmla="*/ 3 h 5"/>
                  <a:gd name="T54" fmla="*/ 1 w 4"/>
                  <a:gd name="T55" fmla="*/ 4 h 5"/>
                  <a:gd name="T56" fmla="*/ 1 w 4"/>
                  <a:gd name="T57" fmla="*/ 4 h 5"/>
                  <a:gd name="T58" fmla="*/ 1 w 4"/>
                  <a:gd name="T59" fmla="*/ 4 h 5"/>
                  <a:gd name="T60" fmla="*/ 1 w 4"/>
                  <a:gd name="T61" fmla="*/ 5 h 5"/>
                  <a:gd name="T62" fmla="*/ 2 w 4"/>
                  <a:gd name="T63" fmla="*/ 5 h 5"/>
                  <a:gd name="T64" fmla="*/ 2 w 4"/>
                  <a:gd name="T65" fmla="*/ 5 h 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 h="5">
                    <a:moveTo>
                      <a:pt x="2" y="5"/>
                    </a:moveTo>
                    <a:lnTo>
                      <a:pt x="2" y="5"/>
                    </a:lnTo>
                    <a:lnTo>
                      <a:pt x="3" y="5"/>
                    </a:lnTo>
                    <a:lnTo>
                      <a:pt x="3" y="4"/>
                    </a:lnTo>
                    <a:lnTo>
                      <a:pt x="4" y="4"/>
                    </a:lnTo>
                    <a:lnTo>
                      <a:pt x="4" y="3"/>
                    </a:lnTo>
                    <a:lnTo>
                      <a:pt x="4" y="2"/>
                    </a:lnTo>
                    <a:lnTo>
                      <a:pt x="4" y="1"/>
                    </a:lnTo>
                    <a:lnTo>
                      <a:pt x="3" y="1"/>
                    </a:lnTo>
                    <a:lnTo>
                      <a:pt x="2" y="0"/>
                    </a:lnTo>
                    <a:lnTo>
                      <a:pt x="1" y="1"/>
                    </a:lnTo>
                    <a:lnTo>
                      <a:pt x="1" y="2"/>
                    </a:lnTo>
                    <a:lnTo>
                      <a:pt x="0" y="2"/>
                    </a:lnTo>
                    <a:lnTo>
                      <a:pt x="0" y="3"/>
                    </a:lnTo>
                    <a:lnTo>
                      <a:pt x="1" y="4"/>
                    </a:lnTo>
                    <a:lnTo>
                      <a:pt x="1" y="5"/>
                    </a:lnTo>
                    <a:lnTo>
                      <a:pt x="2" y="5"/>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07" name="Freeform 1576">
                <a:extLst>
                  <a:ext uri="{FF2B5EF4-FFF2-40B4-BE49-F238E27FC236}">
                    <a16:creationId xmlns:a16="http://schemas.microsoft.com/office/drawing/2014/main" id="{EED9BAE8-4AFB-499E-BAAC-54133E4FDE2F}"/>
                  </a:ext>
                </a:extLst>
              </p:cNvPr>
              <p:cNvSpPr>
                <a:spLocks/>
              </p:cNvSpPr>
              <p:nvPr/>
            </p:nvSpPr>
            <p:spPr bwMode="auto">
              <a:xfrm>
                <a:off x="2514" y="1947"/>
                <a:ext cx="4" cy="5"/>
              </a:xfrm>
              <a:custGeom>
                <a:avLst/>
                <a:gdLst>
                  <a:gd name="T0" fmla="*/ 2 w 4"/>
                  <a:gd name="T1" fmla="*/ 5 h 5"/>
                  <a:gd name="T2" fmla="*/ 2 w 4"/>
                  <a:gd name="T3" fmla="*/ 5 h 5"/>
                  <a:gd name="T4" fmla="*/ 3 w 4"/>
                  <a:gd name="T5" fmla="*/ 5 h 5"/>
                  <a:gd name="T6" fmla="*/ 3 w 4"/>
                  <a:gd name="T7" fmla="*/ 4 h 5"/>
                  <a:gd name="T8" fmla="*/ 3 w 4"/>
                  <a:gd name="T9" fmla="*/ 4 h 5"/>
                  <a:gd name="T10" fmla="*/ 4 w 4"/>
                  <a:gd name="T11" fmla="*/ 4 h 5"/>
                  <a:gd name="T12" fmla="*/ 4 w 4"/>
                  <a:gd name="T13" fmla="*/ 3 h 5"/>
                  <a:gd name="T14" fmla="*/ 4 w 4"/>
                  <a:gd name="T15" fmla="*/ 3 h 5"/>
                  <a:gd name="T16" fmla="*/ 4 w 4"/>
                  <a:gd name="T17" fmla="*/ 3 h 5"/>
                  <a:gd name="T18" fmla="*/ 4 w 4"/>
                  <a:gd name="T19" fmla="*/ 2 h 5"/>
                  <a:gd name="T20" fmla="*/ 4 w 4"/>
                  <a:gd name="T21" fmla="*/ 2 h 5"/>
                  <a:gd name="T22" fmla="*/ 4 w 4"/>
                  <a:gd name="T23" fmla="*/ 2 h 5"/>
                  <a:gd name="T24" fmla="*/ 3 w 4"/>
                  <a:gd name="T25" fmla="*/ 1 h 5"/>
                  <a:gd name="T26" fmla="*/ 3 w 4"/>
                  <a:gd name="T27" fmla="*/ 1 h 5"/>
                  <a:gd name="T28" fmla="*/ 3 w 4"/>
                  <a:gd name="T29" fmla="*/ 1 h 5"/>
                  <a:gd name="T30" fmla="*/ 2 w 4"/>
                  <a:gd name="T31" fmla="*/ 0 h 5"/>
                  <a:gd name="T32" fmla="*/ 2 w 4"/>
                  <a:gd name="T33" fmla="*/ 0 h 5"/>
                  <a:gd name="T34" fmla="*/ 2 w 4"/>
                  <a:gd name="T35" fmla="*/ 0 h 5"/>
                  <a:gd name="T36" fmla="*/ 1 w 4"/>
                  <a:gd name="T37" fmla="*/ 1 h 5"/>
                  <a:gd name="T38" fmla="*/ 1 w 4"/>
                  <a:gd name="T39" fmla="*/ 1 h 5"/>
                  <a:gd name="T40" fmla="*/ 1 w 4"/>
                  <a:gd name="T41" fmla="*/ 1 h 5"/>
                  <a:gd name="T42" fmla="*/ 0 w 4"/>
                  <a:gd name="T43" fmla="*/ 2 h 5"/>
                  <a:gd name="T44" fmla="*/ 0 w 4"/>
                  <a:gd name="T45" fmla="*/ 2 h 5"/>
                  <a:gd name="T46" fmla="*/ 0 w 4"/>
                  <a:gd name="T47" fmla="*/ 2 h 5"/>
                  <a:gd name="T48" fmla="*/ 0 w 4"/>
                  <a:gd name="T49" fmla="*/ 3 h 5"/>
                  <a:gd name="T50" fmla="*/ 0 w 4"/>
                  <a:gd name="T51" fmla="*/ 3 h 5"/>
                  <a:gd name="T52" fmla="*/ 0 w 4"/>
                  <a:gd name="T53" fmla="*/ 3 h 5"/>
                  <a:gd name="T54" fmla="*/ 0 w 4"/>
                  <a:gd name="T55" fmla="*/ 4 h 5"/>
                  <a:gd name="T56" fmla="*/ 1 w 4"/>
                  <a:gd name="T57" fmla="*/ 4 h 5"/>
                  <a:gd name="T58" fmla="*/ 1 w 4"/>
                  <a:gd name="T59" fmla="*/ 4 h 5"/>
                  <a:gd name="T60" fmla="*/ 1 w 4"/>
                  <a:gd name="T61" fmla="*/ 5 h 5"/>
                  <a:gd name="T62" fmla="*/ 2 w 4"/>
                  <a:gd name="T63" fmla="*/ 5 h 5"/>
                  <a:gd name="T64" fmla="*/ 2 w 4"/>
                  <a:gd name="T65" fmla="*/ 5 h 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 h="5">
                    <a:moveTo>
                      <a:pt x="2" y="5"/>
                    </a:moveTo>
                    <a:lnTo>
                      <a:pt x="2" y="5"/>
                    </a:lnTo>
                    <a:lnTo>
                      <a:pt x="3" y="5"/>
                    </a:lnTo>
                    <a:lnTo>
                      <a:pt x="3" y="4"/>
                    </a:lnTo>
                    <a:lnTo>
                      <a:pt x="4" y="4"/>
                    </a:lnTo>
                    <a:lnTo>
                      <a:pt x="4" y="3"/>
                    </a:lnTo>
                    <a:lnTo>
                      <a:pt x="4" y="2"/>
                    </a:lnTo>
                    <a:lnTo>
                      <a:pt x="3" y="1"/>
                    </a:lnTo>
                    <a:lnTo>
                      <a:pt x="2" y="0"/>
                    </a:lnTo>
                    <a:lnTo>
                      <a:pt x="1" y="1"/>
                    </a:lnTo>
                    <a:lnTo>
                      <a:pt x="0" y="2"/>
                    </a:lnTo>
                    <a:lnTo>
                      <a:pt x="0" y="3"/>
                    </a:lnTo>
                    <a:lnTo>
                      <a:pt x="0" y="4"/>
                    </a:lnTo>
                    <a:lnTo>
                      <a:pt x="1" y="4"/>
                    </a:lnTo>
                    <a:lnTo>
                      <a:pt x="1" y="5"/>
                    </a:lnTo>
                    <a:lnTo>
                      <a:pt x="2" y="5"/>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08" name="Freeform 1577">
                <a:extLst>
                  <a:ext uri="{FF2B5EF4-FFF2-40B4-BE49-F238E27FC236}">
                    <a16:creationId xmlns:a16="http://schemas.microsoft.com/office/drawing/2014/main" id="{FE6EA53F-5E8D-47D4-AF63-22C38D7E0770}"/>
                  </a:ext>
                </a:extLst>
              </p:cNvPr>
              <p:cNvSpPr>
                <a:spLocks/>
              </p:cNvSpPr>
              <p:nvPr/>
            </p:nvSpPr>
            <p:spPr bwMode="auto">
              <a:xfrm>
                <a:off x="2523" y="1947"/>
                <a:ext cx="4" cy="5"/>
              </a:xfrm>
              <a:custGeom>
                <a:avLst/>
                <a:gdLst>
                  <a:gd name="T0" fmla="*/ 2 w 4"/>
                  <a:gd name="T1" fmla="*/ 5 h 5"/>
                  <a:gd name="T2" fmla="*/ 2 w 4"/>
                  <a:gd name="T3" fmla="*/ 5 h 5"/>
                  <a:gd name="T4" fmla="*/ 3 w 4"/>
                  <a:gd name="T5" fmla="*/ 5 h 5"/>
                  <a:gd name="T6" fmla="*/ 3 w 4"/>
                  <a:gd name="T7" fmla="*/ 4 h 5"/>
                  <a:gd name="T8" fmla="*/ 3 w 4"/>
                  <a:gd name="T9" fmla="*/ 4 h 5"/>
                  <a:gd name="T10" fmla="*/ 3 w 4"/>
                  <a:gd name="T11" fmla="*/ 4 h 5"/>
                  <a:gd name="T12" fmla="*/ 4 w 4"/>
                  <a:gd name="T13" fmla="*/ 3 h 5"/>
                  <a:gd name="T14" fmla="*/ 4 w 4"/>
                  <a:gd name="T15" fmla="*/ 3 h 5"/>
                  <a:gd name="T16" fmla="*/ 4 w 4"/>
                  <a:gd name="T17" fmla="*/ 3 h 5"/>
                  <a:gd name="T18" fmla="*/ 4 w 4"/>
                  <a:gd name="T19" fmla="*/ 2 h 5"/>
                  <a:gd name="T20" fmla="*/ 4 w 4"/>
                  <a:gd name="T21" fmla="*/ 2 h 5"/>
                  <a:gd name="T22" fmla="*/ 3 w 4"/>
                  <a:gd name="T23" fmla="*/ 2 h 5"/>
                  <a:gd name="T24" fmla="*/ 3 w 4"/>
                  <a:gd name="T25" fmla="*/ 1 h 5"/>
                  <a:gd name="T26" fmla="*/ 3 w 4"/>
                  <a:gd name="T27" fmla="*/ 1 h 5"/>
                  <a:gd name="T28" fmla="*/ 3 w 4"/>
                  <a:gd name="T29" fmla="*/ 1 h 5"/>
                  <a:gd name="T30" fmla="*/ 2 w 4"/>
                  <a:gd name="T31" fmla="*/ 0 h 5"/>
                  <a:gd name="T32" fmla="*/ 2 w 4"/>
                  <a:gd name="T33" fmla="*/ 0 h 5"/>
                  <a:gd name="T34" fmla="*/ 1 w 4"/>
                  <a:gd name="T35" fmla="*/ 0 h 5"/>
                  <a:gd name="T36" fmla="*/ 1 w 4"/>
                  <a:gd name="T37" fmla="*/ 1 h 5"/>
                  <a:gd name="T38" fmla="*/ 1 w 4"/>
                  <a:gd name="T39" fmla="*/ 1 h 5"/>
                  <a:gd name="T40" fmla="*/ 0 w 4"/>
                  <a:gd name="T41" fmla="*/ 1 h 5"/>
                  <a:gd name="T42" fmla="*/ 0 w 4"/>
                  <a:gd name="T43" fmla="*/ 2 h 5"/>
                  <a:gd name="T44" fmla="*/ 0 w 4"/>
                  <a:gd name="T45" fmla="*/ 2 h 5"/>
                  <a:gd name="T46" fmla="*/ 0 w 4"/>
                  <a:gd name="T47" fmla="*/ 2 h 5"/>
                  <a:gd name="T48" fmla="*/ 0 w 4"/>
                  <a:gd name="T49" fmla="*/ 3 h 5"/>
                  <a:gd name="T50" fmla="*/ 0 w 4"/>
                  <a:gd name="T51" fmla="*/ 3 h 5"/>
                  <a:gd name="T52" fmla="*/ 0 w 4"/>
                  <a:gd name="T53" fmla="*/ 3 h 5"/>
                  <a:gd name="T54" fmla="*/ 0 w 4"/>
                  <a:gd name="T55" fmla="*/ 4 h 5"/>
                  <a:gd name="T56" fmla="*/ 0 w 4"/>
                  <a:gd name="T57" fmla="*/ 4 h 5"/>
                  <a:gd name="T58" fmla="*/ 1 w 4"/>
                  <a:gd name="T59" fmla="*/ 4 h 5"/>
                  <a:gd name="T60" fmla="*/ 1 w 4"/>
                  <a:gd name="T61" fmla="*/ 5 h 5"/>
                  <a:gd name="T62" fmla="*/ 1 w 4"/>
                  <a:gd name="T63" fmla="*/ 5 h 5"/>
                  <a:gd name="T64" fmla="*/ 2 w 4"/>
                  <a:gd name="T65" fmla="*/ 5 h 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 h="5">
                    <a:moveTo>
                      <a:pt x="2" y="5"/>
                    </a:moveTo>
                    <a:lnTo>
                      <a:pt x="2" y="5"/>
                    </a:lnTo>
                    <a:lnTo>
                      <a:pt x="3" y="5"/>
                    </a:lnTo>
                    <a:lnTo>
                      <a:pt x="3" y="4"/>
                    </a:lnTo>
                    <a:lnTo>
                      <a:pt x="4" y="3"/>
                    </a:lnTo>
                    <a:lnTo>
                      <a:pt x="4" y="2"/>
                    </a:lnTo>
                    <a:lnTo>
                      <a:pt x="3" y="2"/>
                    </a:lnTo>
                    <a:lnTo>
                      <a:pt x="3" y="1"/>
                    </a:lnTo>
                    <a:lnTo>
                      <a:pt x="2" y="0"/>
                    </a:lnTo>
                    <a:lnTo>
                      <a:pt x="1" y="0"/>
                    </a:lnTo>
                    <a:lnTo>
                      <a:pt x="1" y="1"/>
                    </a:lnTo>
                    <a:lnTo>
                      <a:pt x="0" y="1"/>
                    </a:lnTo>
                    <a:lnTo>
                      <a:pt x="0" y="2"/>
                    </a:lnTo>
                    <a:lnTo>
                      <a:pt x="0" y="3"/>
                    </a:lnTo>
                    <a:lnTo>
                      <a:pt x="0" y="4"/>
                    </a:lnTo>
                    <a:lnTo>
                      <a:pt x="1" y="4"/>
                    </a:lnTo>
                    <a:lnTo>
                      <a:pt x="1" y="5"/>
                    </a:lnTo>
                    <a:lnTo>
                      <a:pt x="2" y="5"/>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09" name="Freeform 1578">
                <a:extLst>
                  <a:ext uri="{FF2B5EF4-FFF2-40B4-BE49-F238E27FC236}">
                    <a16:creationId xmlns:a16="http://schemas.microsoft.com/office/drawing/2014/main" id="{8D073929-1D94-437F-821C-5C7B581CC49C}"/>
                  </a:ext>
                </a:extLst>
              </p:cNvPr>
              <p:cNvSpPr>
                <a:spLocks/>
              </p:cNvSpPr>
              <p:nvPr/>
            </p:nvSpPr>
            <p:spPr bwMode="auto">
              <a:xfrm>
                <a:off x="2733" y="1928"/>
                <a:ext cx="72" cy="11"/>
              </a:xfrm>
              <a:custGeom>
                <a:avLst/>
                <a:gdLst>
                  <a:gd name="T0" fmla="*/ 72 w 72"/>
                  <a:gd name="T1" fmla="*/ 10 h 11"/>
                  <a:gd name="T2" fmla="*/ 72 w 72"/>
                  <a:gd name="T3" fmla="*/ 10 h 11"/>
                  <a:gd name="T4" fmla="*/ 72 w 72"/>
                  <a:gd name="T5" fmla="*/ 10 h 11"/>
                  <a:gd name="T6" fmla="*/ 72 w 72"/>
                  <a:gd name="T7" fmla="*/ 9 h 11"/>
                  <a:gd name="T8" fmla="*/ 72 w 72"/>
                  <a:gd name="T9" fmla="*/ 9 h 11"/>
                  <a:gd name="T10" fmla="*/ 72 w 72"/>
                  <a:gd name="T11" fmla="*/ 9 h 11"/>
                  <a:gd name="T12" fmla="*/ 72 w 72"/>
                  <a:gd name="T13" fmla="*/ 1 h 11"/>
                  <a:gd name="T14" fmla="*/ 72 w 72"/>
                  <a:gd name="T15" fmla="*/ 1 h 11"/>
                  <a:gd name="T16" fmla="*/ 72 w 72"/>
                  <a:gd name="T17" fmla="*/ 1 h 11"/>
                  <a:gd name="T18" fmla="*/ 72 w 72"/>
                  <a:gd name="T19" fmla="*/ 1 h 11"/>
                  <a:gd name="T20" fmla="*/ 72 w 72"/>
                  <a:gd name="T21" fmla="*/ 0 h 11"/>
                  <a:gd name="T22" fmla="*/ 72 w 72"/>
                  <a:gd name="T23" fmla="*/ 0 h 11"/>
                  <a:gd name="T24" fmla="*/ 71 w 72"/>
                  <a:gd name="T25" fmla="*/ 0 h 11"/>
                  <a:gd name="T26" fmla="*/ 0 w 72"/>
                  <a:gd name="T27" fmla="*/ 2 h 11"/>
                  <a:gd name="T28" fmla="*/ 0 w 72"/>
                  <a:gd name="T29" fmla="*/ 2 h 11"/>
                  <a:gd name="T30" fmla="*/ 0 w 72"/>
                  <a:gd name="T31" fmla="*/ 2 h 11"/>
                  <a:gd name="T32" fmla="*/ 0 w 72"/>
                  <a:gd name="T33" fmla="*/ 2 h 11"/>
                  <a:gd name="T34" fmla="*/ 0 w 72"/>
                  <a:gd name="T35" fmla="*/ 2 h 11"/>
                  <a:gd name="T36" fmla="*/ 0 w 72"/>
                  <a:gd name="T37" fmla="*/ 2 h 11"/>
                  <a:gd name="T38" fmla="*/ 0 w 72"/>
                  <a:gd name="T39" fmla="*/ 2 h 11"/>
                  <a:gd name="T40" fmla="*/ 0 w 72"/>
                  <a:gd name="T41" fmla="*/ 10 h 11"/>
                  <a:gd name="T42" fmla="*/ 0 w 72"/>
                  <a:gd name="T43" fmla="*/ 11 h 11"/>
                  <a:gd name="T44" fmla="*/ 0 w 72"/>
                  <a:gd name="T45" fmla="*/ 11 h 11"/>
                  <a:gd name="T46" fmla="*/ 0 w 72"/>
                  <a:gd name="T47" fmla="*/ 11 h 11"/>
                  <a:gd name="T48" fmla="*/ 0 w 72"/>
                  <a:gd name="T49" fmla="*/ 11 h 11"/>
                  <a:gd name="T50" fmla="*/ 72 w 72"/>
                  <a:gd name="T51" fmla="*/ 10 h 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 h="11">
                    <a:moveTo>
                      <a:pt x="72" y="10"/>
                    </a:moveTo>
                    <a:lnTo>
                      <a:pt x="72" y="10"/>
                    </a:lnTo>
                    <a:lnTo>
                      <a:pt x="72" y="9"/>
                    </a:lnTo>
                    <a:lnTo>
                      <a:pt x="72" y="1"/>
                    </a:lnTo>
                    <a:lnTo>
                      <a:pt x="72" y="0"/>
                    </a:lnTo>
                    <a:lnTo>
                      <a:pt x="71" y="0"/>
                    </a:lnTo>
                    <a:lnTo>
                      <a:pt x="0" y="2"/>
                    </a:lnTo>
                    <a:lnTo>
                      <a:pt x="0" y="10"/>
                    </a:lnTo>
                    <a:lnTo>
                      <a:pt x="0" y="11"/>
                    </a:lnTo>
                    <a:lnTo>
                      <a:pt x="72" y="10"/>
                    </a:lnTo>
                    <a:close/>
                  </a:path>
                </a:pathLst>
              </a:custGeom>
              <a:solidFill>
                <a:srgbClr val="525252"/>
              </a:solidFill>
              <a:ln w="1588">
                <a:solidFill>
                  <a:srgbClr val="525252"/>
                </a:solidFill>
                <a:prstDash val="solid"/>
                <a:round/>
                <a:headEnd/>
                <a:tailEnd/>
              </a:ln>
            </p:spPr>
            <p:txBody>
              <a:bodyPr/>
              <a:lstStyle/>
              <a:p>
                <a:endParaRPr lang="en-US"/>
              </a:p>
            </p:txBody>
          </p:sp>
          <p:sp>
            <p:nvSpPr>
              <p:cNvPr id="35510" name="Freeform 1579">
                <a:extLst>
                  <a:ext uri="{FF2B5EF4-FFF2-40B4-BE49-F238E27FC236}">
                    <a16:creationId xmlns:a16="http://schemas.microsoft.com/office/drawing/2014/main" id="{0026683B-20EB-42CD-B00A-BBD3B247052C}"/>
                  </a:ext>
                </a:extLst>
              </p:cNvPr>
              <p:cNvSpPr>
                <a:spLocks/>
              </p:cNvSpPr>
              <p:nvPr/>
            </p:nvSpPr>
            <p:spPr bwMode="auto">
              <a:xfrm>
                <a:off x="2497" y="1935"/>
                <a:ext cx="295" cy="98"/>
              </a:xfrm>
              <a:custGeom>
                <a:avLst/>
                <a:gdLst>
                  <a:gd name="T0" fmla="*/ 0 w 295"/>
                  <a:gd name="T1" fmla="*/ 98 h 98"/>
                  <a:gd name="T2" fmla="*/ 295 w 295"/>
                  <a:gd name="T3" fmla="*/ 97 h 98"/>
                  <a:gd name="T4" fmla="*/ 295 w 295"/>
                  <a:gd name="T5" fmla="*/ 0 h 98"/>
                  <a:gd name="T6" fmla="*/ 0 60000 65536"/>
                  <a:gd name="T7" fmla="*/ 0 60000 65536"/>
                  <a:gd name="T8" fmla="*/ 0 60000 65536"/>
                </a:gdLst>
                <a:ahLst/>
                <a:cxnLst>
                  <a:cxn ang="T6">
                    <a:pos x="T0" y="T1"/>
                  </a:cxn>
                  <a:cxn ang="T7">
                    <a:pos x="T2" y="T3"/>
                  </a:cxn>
                  <a:cxn ang="T8">
                    <a:pos x="T4" y="T5"/>
                  </a:cxn>
                </a:cxnLst>
                <a:rect l="0" t="0" r="r" b="b"/>
                <a:pathLst>
                  <a:path w="295" h="98">
                    <a:moveTo>
                      <a:pt x="0" y="98"/>
                    </a:moveTo>
                    <a:lnTo>
                      <a:pt x="295" y="97"/>
                    </a:lnTo>
                    <a:lnTo>
                      <a:pt x="295" y="0"/>
                    </a:lnTo>
                  </a:path>
                </a:pathLst>
              </a:custGeom>
              <a:noFill/>
              <a:ln w="7938">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511" name="Freeform 1580">
                <a:extLst>
                  <a:ext uri="{FF2B5EF4-FFF2-40B4-BE49-F238E27FC236}">
                    <a16:creationId xmlns:a16="http://schemas.microsoft.com/office/drawing/2014/main" id="{0C6CEB19-5F35-4F41-85E7-0485BE4F2815}"/>
                  </a:ext>
                </a:extLst>
              </p:cNvPr>
              <p:cNvSpPr>
                <a:spLocks/>
              </p:cNvSpPr>
              <p:nvPr/>
            </p:nvSpPr>
            <p:spPr bwMode="auto">
              <a:xfrm>
                <a:off x="2762" y="1925"/>
                <a:ext cx="31" cy="5"/>
              </a:xfrm>
              <a:custGeom>
                <a:avLst/>
                <a:gdLst>
                  <a:gd name="T0" fmla="*/ 31 w 31"/>
                  <a:gd name="T1" fmla="*/ 5 h 5"/>
                  <a:gd name="T2" fmla="*/ 31 w 31"/>
                  <a:gd name="T3" fmla="*/ 0 h 5"/>
                  <a:gd name="T4" fmla="*/ 0 w 31"/>
                  <a:gd name="T5" fmla="*/ 1 h 5"/>
                  <a:gd name="T6" fmla="*/ 0 w 31"/>
                  <a:gd name="T7" fmla="*/ 5 h 5"/>
                  <a:gd name="T8" fmla="*/ 31 w 3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
                    <a:moveTo>
                      <a:pt x="31" y="5"/>
                    </a:moveTo>
                    <a:lnTo>
                      <a:pt x="31" y="0"/>
                    </a:lnTo>
                    <a:lnTo>
                      <a:pt x="0" y="1"/>
                    </a:lnTo>
                    <a:lnTo>
                      <a:pt x="0" y="5"/>
                    </a:lnTo>
                    <a:lnTo>
                      <a:pt x="31" y="5"/>
                    </a:lnTo>
                    <a:close/>
                  </a:path>
                </a:pathLst>
              </a:custGeom>
              <a:solidFill>
                <a:srgbClr val="A600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12" name="Freeform 1581">
                <a:extLst>
                  <a:ext uri="{FF2B5EF4-FFF2-40B4-BE49-F238E27FC236}">
                    <a16:creationId xmlns:a16="http://schemas.microsoft.com/office/drawing/2014/main" id="{B8BC8468-9CA0-468C-9E93-67F0BBBBDBBF}"/>
                  </a:ext>
                </a:extLst>
              </p:cNvPr>
              <p:cNvSpPr>
                <a:spLocks/>
              </p:cNvSpPr>
              <p:nvPr/>
            </p:nvSpPr>
            <p:spPr bwMode="auto">
              <a:xfrm>
                <a:off x="2733" y="1923"/>
                <a:ext cx="1" cy="1"/>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0 h 1"/>
                  <a:gd name="T12" fmla="*/ 0 w 1"/>
                  <a:gd name="T13" fmla="*/ 0 h 1"/>
                  <a:gd name="T14" fmla="*/ 0 w 1"/>
                  <a:gd name="T15" fmla="*/ 0 h 1"/>
                  <a:gd name="T16" fmla="*/ 1 w 1"/>
                  <a:gd name="T17" fmla="*/ 0 h 1"/>
                  <a:gd name="T18" fmla="*/ 1 w 1"/>
                  <a:gd name="T19" fmla="*/ 0 h 1"/>
                  <a:gd name="T20" fmla="*/ 1 w 1"/>
                  <a:gd name="T21" fmla="*/ 0 h 1"/>
                  <a:gd name="T22" fmla="*/ 1 w 1"/>
                  <a:gd name="T23" fmla="*/ 0 h 1"/>
                  <a:gd name="T24" fmla="*/ 1 w 1"/>
                  <a:gd name="T25" fmla="*/ 0 h 1"/>
                  <a:gd name="T26" fmla="*/ 1 w 1"/>
                  <a:gd name="T27" fmla="*/ 0 h 1"/>
                  <a:gd name="T28" fmla="*/ 1 w 1"/>
                  <a:gd name="T29" fmla="*/ 0 h 1"/>
                  <a:gd name="T30" fmla="*/ 1 w 1"/>
                  <a:gd name="T31" fmla="*/ 0 h 1"/>
                  <a:gd name="T32" fmla="*/ 1 w 1"/>
                  <a:gd name="T33" fmla="*/ 1 h 1"/>
                  <a:gd name="T34" fmla="*/ 1 w 1"/>
                  <a:gd name="T35" fmla="*/ 1 h 1"/>
                  <a:gd name="T36" fmla="*/ 0 w 1"/>
                  <a:gd name="T37" fmla="*/ 1 h 1"/>
                  <a:gd name="T38" fmla="*/ 0 w 1"/>
                  <a:gd name="T39" fmla="*/ 1 h 1"/>
                  <a:gd name="T40" fmla="*/ 0 w 1"/>
                  <a:gd name="T41" fmla="*/ 1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 h="1">
                    <a:moveTo>
                      <a:pt x="0" y="1"/>
                    </a:moveTo>
                    <a:lnTo>
                      <a:pt x="0" y="1"/>
                    </a:lnTo>
                    <a:lnTo>
                      <a:pt x="0" y="0"/>
                    </a:lnTo>
                    <a:lnTo>
                      <a:pt x="1" y="0"/>
                    </a:lnTo>
                    <a:lnTo>
                      <a:pt x="1" y="1"/>
                    </a:lnTo>
                    <a:lnTo>
                      <a:pt x="0" y="1"/>
                    </a:lnTo>
                    <a:close/>
                  </a:path>
                </a:pathLst>
              </a:custGeom>
              <a:solidFill>
                <a:srgbClr val="525252"/>
              </a:solidFill>
              <a:ln w="1588">
                <a:solidFill>
                  <a:srgbClr val="525252"/>
                </a:solidFill>
                <a:prstDash val="solid"/>
                <a:round/>
                <a:headEnd/>
                <a:tailEnd/>
              </a:ln>
            </p:spPr>
            <p:txBody>
              <a:bodyPr/>
              <a:lstStyle/>
              <a:p>
                <a:endParaRPr lang="en-US"/>
              </a:p>
            </p:txBody>
          </p:sp>
          <p:sp>
            <p:nvSpPr>
              <p:cNvPr id="35513" name="Freeform 1582">
                <a:extLst>
                  <a:ext uri="{FF2B5EF4-FFF2-40B4-BE49-F238E27FC236}">
                    <a16:creationId xmlns:a16="http://schemas.microsoft.com/office/drawing/2014/main" id="{5AB13C55-6588-4694-85E6-93D3D2C1354D}"/>
                  </a:ext>
                </a:extLst>
              </p:cNvPr>
              <p:cNvSpPr>
                <a:spLocks/>
              </p:cNvSpPr>
              <p:nvPr/>
            </p:nvSpPr>
            <p:spPr bwMode="auto">
              <a:xfrm>
                <a:off x="2773" y="1927"/>
                <a:ext cx="3" cy="2"/>
              </a:xfrm>
              <a:custGeom>
                <a:avLst/>
                <a:gdLst>
                  <a:gd name="T0" fmla="*/ 0 w 3"/>
                  <a:gd name="T1" fmla="*/ 1 h 2"/>
                  <a:gd name="T2" fmla="*/ 0 w 3"/>
                  <a:gd name="T3" fmla="*/ 0 h 2"/>
                  <a:gd name="T4" fmla="*/ 0 w 3"/>
                  <a:gd name="T5" fmla="*/ 0 h 2"/>
                  <a:gd name="T6" fmla="*/ 0 w 3"/>
                  <a:gd name="T7" fmla="*/ 0 h 2"/>
                  <a:gd name="T8" fmla="*/ 1 w 3"/>
                  <a:gd name="T9" fmla="*/ 0 h 2"/>
                  <a:gd name="T10" fmla="*/ 1 w 3"/>
                  <a:gd name="T11" fmla="*/ 0 h 2"/>
                  <a:gd name="T12" fmla="*/ 1 w 3"/>
                  <a:gd name="T13" fmla="*/ 0 h 2"/>
                  <a:gd name="T14" fmla="*/ 1 w 3"/>
                  <a:gd name="T15" fmla="*/ 0 h 2"/>
                  <a:gd name="T16" fmla="*/ 2 w 3"/>
                  <a:gd name="T17" fmla="*/ 0 h 2"/>
                  <a:gd name="T18" fmla="*/ 2 w 3"/>
                  <a:gd name="T19" fmla="*/ 0 h 2"/>
                  <a:gd name="T20" fmla="*/ 2 w 3"/>
                  <a:gd name="T21" fmla="*/ 0 h 2"/>
                  <a:gd name="T22" fmla="*/ 2 w 3"/>
                  <a:gd name="T23" fmla="*/ 0 h 2"/>
                  <a:gd name="T24" fmla="*/ 2 w 3"/>
                  <a:gd name="T25" fmla="*/ 0 h 2"/>
                  <a:gd name="T26" fmla="*/ 3 w 3"/>
                  <a:gd name="T27" fmla="*/ 0 h 2"/>
                  <a:gd name="T28" fmla="*/ 3 w 3"/>
                  <a:gd name="T29" fmla="*/ 0 h 2"/>
                  <a:gd name="T30" fmla="*/ 3 w 3"/>
                  <a:gd name="T31" fmla="*/ 0 h 2"/>
                  <a:gd name="T32" fmla="*/ 3 w 3"/>
                  <a:gd name="T33" fmla="*/ 0 h 2"/>
                  <a:gd name="T34" fmla="*/ 3 w 3"/>
                  <a:gd name="T35" fmla="*/ 1 h 2"/>
                  <a:gd name="T36" fmla="*/ 3 w 3"/>
                  <a:gd name="T37" fmla="*/ 2 h 2"/>
                  <a:gd name="T38" fmla="*/ 3 w 3"/>
                  <a:gd name="T39" fmla="*/ 2 h 2"/>
                  <a:gd name="T40" fmla="*/ 3 w 3"/>
                  <a:gd name="T41" fmla="*/ 2 h 2"/>
                  <a:gd name="T42" fmla="*/ 2 w 3"/>
                  <a:gd name="T43" fmla="*/ 2 h 2"/>
                  <a:gd name="T44" fmla="*/ 2 w 3"/>
                  <a:gd name="T45" fmla="*/ 2 h 2"/>
                  <a:gd name="T46" fmla="*/ 2 w 3"/>
                  <a:gd name="T47" fmla="*/ 2 h 2"/>
                  <a:gd name="T48" fmla="*/ 2 w 3"/>
                  <a:gd name="T49" fmla="*/ 2 h 2"/>
                  <a:gd name="T50" fmla="*/ 2 w 3"/>
                  <a:gd name="T51" fmla="*/ 2 h 2"/>
                  <a:gd name="T52" fmla="*/ 1 w 3"/>
                  <a:gd name="T53" fmla="*/ 2 h 2"/>
                  <a:gd name="T54" fmla="*/ 1 w 3"/>
                  <a:gd name="T55" fmla="*/ 2 h 2"/>
                  <a:gd name="T56" fmla="*/ 1 w 3"/>
                  <a:gd name="T57" fmla="*/ 2 h 2"/>
                  <a:gd name="T58" fmla="*/ 1 w 3"/>
                  <a:gd name="T59" fmla="*/ 2 h 2"/>
                  <a:gd name="T60" fmla="*/ 1 w 3"/>
                  <a:gd name="T61" fmla="*/ 2 h 2"/>
                  <a:gd name="T62" fmla="*/ 0 w 3"/>
                  <a:gd name="T63" fmla="*/ 2 h 2"/>
                  <a:gd name="T64" fmla="*/ 0 w 3"/>
                  <a:gd name="T65" fmla="*/ 2 h 2"/>
                  <a:gd name="T66" fmla="*/ 0 w 3"/>
                  <a:gd name="T67" fmla="*/ 1 h 2"/>
                  <a:gd name="T68" fmla="*/ 0 w 3"/>
                  <a:gd name="T69" fmla="*/ 1 h 2"/>
                  <a:gd name="T70" fmla="*/ 1 w 3"/>
                  <a:gd name="T71" fmla="*/ 1 h 2"/>
                  <a:gd name="T72" fmla="*/ 1 w 3"/>
                  <a:gd name="T73" fmla="*/ 2 h 2"/>
                  <a:gd name="T74" fmla="*/ 1 w 3"/>
                  <a:gd name="T75" fmla="*/ 2 h 2"/>
                  <a:gd name="T76" fmla="*/ 1 w 3"/>
                  <a:gd name="T77" fmla="*/ 2 h 2"/>
                  <a:gd name="T78" fmla="*/ 1 w 3"/>
                  <a:gd name="T79" fmla="*/ 2 h 2"/>
                  <a:gd name="T80" fmla="*/ 2 w 3"/>
                  <a:gd name="T81" fmla="*/ 2 h 2"/>
                  <a:gd name="T82" fmla="*/ 2 w 3"/>
                  <a:gd name="T83" fmla="*/ 2 h 2"/>
                  <a:gd name="T84" fmla="*/ 2 w 3"/>
                  <a:gd name="T85" fmla="*/ 2 h 2"/>
                  <a:gd name="T86" fmla="*/ 2 w 3"/>
                  <a:gd name="T87" fmla="*/ 2 h 2"/>
                  <a:gd name="T88" fmla="*/ 2 w 3"/>
                  <a:gd name="T89" fmla="*/ 2 h 2"/>
                  <a:gd name="T90" fmla="*/ 2 w 3"/>
                  <a:gd name="T91" fmla="*/ 2 h 2"/>
                  <a:gd name="T92" fmla="*/ 2 w 3"/>
                  <a:gd name="T93" fmla="*/ 2 h 2"/>
                  <a:gd name="T94" fmla="*/ 2 w 3"/>
                  <a:gd name="T95" fmla="*/ 1 h 2"/>
                  <a:gd name="T96" fmla="*/ 2 w 3"/>
                  <a:gd name="T97" fmla="*/ 1 h 2"/>
                  <a:gd name="T98" fmla="*/ 2 w 3"/>
                  <a:gd name="T99" fmla="*/ 0 h 2"/>
                  <a:gd name="T100" fmla="*/ 2 w 3"/>
                  <a:gd name="T101" fmla="*/ 0 h 2"/>
                  <a:gd name="T102" fmla="*/ 2 w 3"/>
                  <a:gd name="T103" fmla="*/ 0 h 2"/>
                  <a:gd name="T104" fmla="*/ 2 w 3"/>
                  <a:gd name="T105" fmla="*/ 0 h 2"/>
                  <a:gd name="T106" fmla="*/ 2 w 3"/>
                  <a:gd name="T107" fmla="*/ 0 h 2"/>
                  <a:gd name="T108" fmla="*/ 2 w 3"/>
                  <a:gd name="T109" fmla="*/ 0 h 2"/>
                  <a:gd name="T110" fmla="*/ 2 w 3"/>
                  <a:gd name="T111" fmla="*/ 0 h 2"/>
                  <a:gd name="T112" fmla="*/ 1 w 3"/>
                  <a:gd name="T113" fmla="*/ 0 h 2"/>
                  <a:gd name="T114" fmla="*/ 1 w 3"/>
                  <a:gd name="T115" fmla="*/ 0 h 2"/>
                  <a:gd name="T116" fmla="*/ 1 w 3"/>
                  <a:gd name="T117" fmla="*/ 0 h 2"/>
                  <a:gd name="T118" fmla="*/ 1 w 3"/>
                  <a:gd name="T119" fmla="*/ 0 h 2"/>
                  <a:gd name="T120" fmla="*/ 1 w 3"/>
                  <a:gd name="T121" fmla="*/ 0 h 2"/>
                  <a:gd name="T122" fmla="*/ 1 w 3"/>
                  <a:gd name="T123" fmla="*/ 1 h 2"/>
                  <a:gd name="T124" fmla="*/ 0 w 3"/>
                  <a:gd name="T125" fmla="*/ 1 h 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 h="2">
                    <a:moveTo>
                      <a:pt x="0" y="1"/>
                    </a:moveTo>
                    <a:lnTo>
                      <a:pt x="0" y="0"/>
                    </a:lnTo>
                    <a:lnTo>
                      <a:pt x="1" y="0"/>
                    </a:lnTo>
                    <a:lnTo>
                      <a:pt x="2" y="0"/>
                    </a:lnTo>
                    <a:lnTo>
                      <a:pt x="3" y="0"/>
                    </a:lnTo>
                    <a:lnTo>
                      <a:pt x="3" y="1"/>
                    </a:lnTo>
                    <a:lnTo>
                      <a:pt x="3" y="2"/>
                    </a:lnTo>
                    <a:lnTo>
                      <a:pt x="2" y="2"/>
                    </a:lnTo>
                    <a:lnTo>
                      <a:pt x="1" y="2"/>
                    </a:lnTo>
                    <a:lnTo>
                      <a:pt x="0" y="2"/>
                    </a:lnTo>
                    <a:lnTo>
                      <a:pt x="0" y="1"/>
                    </a:lnTo>
                    <a:lnTo>
                      <a:pt x="1" y="1"/>
                    </a:lnTo>
                    <a:lnTo>
                      <a:pt x="1" y="2"/>
                    </a:lnTo>
                    <a:lnTo>
                      <a:pt x="2" y="2"/>
                    </a:lnTo>
                    <a:lnTo>
                      <a:pt x="2" y="1"/>
                    </a:lnTo>
                    <a:lnTo>
                      <a:pt x="2" y="0"/>
                    </a:lnTo>
                    <a:lnTo>
                      <a:pt x="1" y="0"/>
                    </a:lnTo>
                    <a:lnTo>
                      <a:pt x="1" y="1"/>
                    </a:ln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14" name="Freeform 1583">
                <a:extLst>
                  <a:ext uri="{FF2B5EF4-FFF2-40B4-BE49-F238E27FC236}">
                    <a16:creationId xmlns:a16="http://schemas.microsoft.com/office/drawing/2014/main" id="{10FF020A-FD3D-42CD-AB36-6A8C4BBE33BF}"/>
                  </a:ext>
                </a:extLst>
              </p:cNvPr>
              <p:cNvSpPr>
                <a:spLocks/>
              </p:cNvSpPr>
              <p:nvPr/>
            </p:nvSpPr>
            <p:spPr bwMode="auto">
              <a:xfrm>
                <a:off x="2779" y="1927"/>
                <a:ext cx="2" cy="2"/>
              </a:xfrm>
              <a:custGeom>
                <a:avLst/>
                <a:gdLst>
                  <a:gd name="T0" fmla="*/ 0 w 2"/>
                  <a:gd name="T1" fmla="*/ 0 h 2"/>
                  <a:gd name="T2" fmla="*/ 0 w 2"/>
                  <a:gd name="T3" fmla="*/ 0 h 2"/>
                  <a:gd name="T4" fmla="*/ 0 w 2"/>
                  <a:gd name="T5" fmla="*/ 0 h 2"/>
                  <a:gd name="T6" fmla="*/ 1 w 2"/>
                  <a:gd name="T7" fmla="*/ 0 h 2"/>
                  <a:gd name="T8" fmla="*/ 1 w 2"/>
                  <a:gd name="T9" fmla="*/ 0 h 2"/>
                  <a:gd name="T10" fmla="*/ 2 w 2"/>
                  <a:gd name="T11" fmla="*/ 0 h 2"/>
                  <a:gd name="T12" fmla="*/ 2 w 2"/>
                  <a:gd name="T13" fmla="*/ 0 h 2"/>
                  <a:gd name="T14" fmla="*/ 2 w 2"/>
                  <a:gd name="T15" fmla="*/ 0 h 2"/>
                  <a:gd name="T16" fmla="*/ 2 w 2"/>
                  <a:gd name="T17" fmla="*/ 1 h 2"/>
                  <a:gd name="T18" fmla="*/ 2 w 2"/>
                  <a:gd name="T19" fmla="*/ 2 h 2"/>
                  <a:gd name="T20" fmla="*/ 2 w 2"/>
                  <a:gd name="T21" fmla="*/ 2 h 2"/>
                  <a:gd name="T22" fmla="*/ 2 w 2"/>
                  <a:gd name="T23" fmla="*/ 2 h 2"/>
                  <a:gd name="T24" fmla="*/ 1 w 2"/>
                  <a:gd name="T25" fmla="*/ 2 h 2"/>
                  <a:gd name="T26" fmla="*/ 1 w 2"/>
                  <a:gd name="T27" fmla="*/ 2 h 2"/>
                  <a:gd name="T28" fmla="*/ 0 w 2"/>
                  <a:gd name="T29" fmla="*/ 2 h 2"/>
                  <a:gd name="T30" fmla="*/ 0 w 2"/>
                  <a:gd name="T31" fmla="*/ 2 h 2"/>
                  <a:gd name="T32" fmla="*/ 0 w 2"/>
                  <a:gd name="T33" fmla="*/ 1 h 2"/>
                  <a:gd name="T34" fmla="*/ 1 w 2"/>
                  <a:gd name="T35" fmla="*/ 1 h 2"/>
                  <a:gd name="T36" fmla="*/ 1 w 2"/>
                  <a:gd name="T37" fmla="*/ 2 h 2"/>
                  <a:gd name="T38" fmla="*/ 1 w 2"/>
                  <a:gd name="T39" fmla="*/ 2 h 2"/>
                  <a:gd name="T40" fmla="*/ 1 w 2"/>
                  <a:gd name="T41" fmla="*/ 2 h 2"/>
                  <a:gd name="T42" fmla="*/ 1 w 2"/>
                  <a:gd name="T43" fmla="*/ 2 h 2"/>
                  <a:gd name="T44" fmla="*/ 2 w 2"/>
                  <a:gd name="T45" fmla="*/ 2 h 2"/>
                  <a:gd name="T46" fmla="*/ 2 w 2"/>
                  <a:gd name="T47" fmla="*/ 1 h 2"/>
                  <a:gd name="T48" fmla="*/ 2 w 2"/>
                  <a:gd name="T49" fmla="*/ 0 h 2"/>
                  <a:gd name="T50" fmla="*/ 2 w 2"/>
                  <a:gd name="T51" fmla="*/ 0 h 2"/>
                  <a:gd name="T52" fmla="*/ 1 w 2"/>
                  <a:gd name="T53" fmla="*/ 0 h 2"/>
                  <a:gd name="T54" fmla="*/ 1 w 2"/>
                  <a:gd name="T55" fmla="*/ 0 h 2"/>
                  <a:gd name="T56" fmla="*/ 1 w 2"/>
                  <a:gd name="T57" fmla="*/ 0 h 2"/>
                  <a:gd name="T58" fmla="*/ 1 w 2"/>
                  <a:gd name="T59" fmla="*/ 0 h 2"/>
                  <a:gd name="T60" fmla="*/ 1 w 2"/>
                  <a:gd name="T61" fmla="*/ 0 h 2"/>
                  <a:gd name="T62" fmla="*/ 0 w 2"/>
                  <a:gd name="T63" fmla="*/ 0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0"/>
                    </a:moveTo>
                    <a:lnTo>
                      <a:pt x="0" y="0"/>
                    </a:lnTo>
                    <a:lnTo>
                      <a:pt x="1" y="0"/>
                    </a:lnTo>
                    <a:lnTo>
                      <a:pt x="2" y="0"/>
                    </a:lnTo>
                    <a:lnTo>
                      <a:pt x="2" y="1"/>
                    </a:lnTo>
                    <a:lnTo>
                      <a:pt x="2" y="2"/>
                    </a:lnTo>
                    <a:lnTo>
                      <a:pt x="1" y="2"/>
                    </a:lnTo>
                    <a:lnTo>
                      <a:pt x="0" y="2"/>
                    </a:lnTo>
                    <a:lnTo>
                      <a:pt x="0" y="1"/>
                    </a:lnTo>
                    <a:lnTo>
                      <a:pt x="0" y="0"/>
                    </a:lnTo>
                    <a:lnTo>
                      <a:pt x="1" y="1"/>
                    </a:lnTo>
                    <a:lnTo>
                      <a:pt x="1" y="2"/>
                    </a:lnTo>
                    <a:lnTo>
                      <a:pt x="2" y="2"/>
                    </a:lnTo>
                    <a:lnTo>
                      <a:pt x="2" y="1"/>
                    </a:lnTo>
                    <a:lnTo>
                      <a:pt x="2" y="0"/>
                    </a:lnTo>
                    <a:lnTo>
                      <a:pt x="1" y="0"/>
                    </a:lnTo>
                    <a:lnTo>
                      <a:pt x="0" y="0"/>
                    </a:lnTo>
                    <a:lnTo>
                      <a:pt x="1" y="0"/>
                    </a:lnTo>
                    <a:lnTo>
                      <a:pt x="1" y="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15" name="Freeform 1584">
                <a:extLst>
                  <a:ext uri="{FF2B5EF4-FFF2-40B4-BE49-F238E27FC236}">
                    <a16:creationId xmlns:a16="http://schemas.microsoft.com/office/drawing/2014/main" id="{8951A56A-2619-4058-AC6E-404861BEE115}"/>
                  </a:ext>
                </a:extLst>
              </p:cNvPr>
              <p:cNvSpPr>
                <a:spLocks/>
              </p:cNvSpPr>
              <p:nvPr/>
            </p:nvSpPr>
            <p:spPr bwMode="auto">
              <a:xfrm>
                <a:off x="2784" y="1926"/>
                <a:ext cx="3" cy="3"/>
              </a:xfrm>
              <a:custGeom>
                <a:avLst/>
                <a:gdLst>
                  <a:gd name="T0" fmla="*/ 0 w 3"/>
                  <a:gd name="T1" fmla="*/ 1 h 3"/>
                  <a:gd name="T2" fmla="*/ 1 w 3"/>
                  <a:gd name="T3" fmla="*/ 1 h 3"/>
                  <a:gd name="T4" fmla="*/ 1 w 3"/>
                  <a:gd name="T5" fmla="*/ 1 h 3"/>
                  <a:gd name="T6" fmla="*/ 1 w 3"/>
                  <a:gd name="T7" fmla="*/ 1 h 3"/>
                  <a:gd name="T8" fmla="*/ 2 w 3"/>
                  <a:gd name="T9" fmla="*/ 1 h 3"/>
                  <a:gd name="T10" fmla="*/ 2 w 3"/>
                  <a:gd name="T11" fmla="*/ 1 h 3"/>
                  <a:gd name="T12" fmla="*/ 3 w 3"/>
                  <a:gd name="T13" fmla="*/ 1 h 3"/>
                  <a:gd name="T14" fmla="*/ 3 w 3"/>
                  <a:gd name="T15" fmla="*/ 1 h 3"/>
                  <a:gd name="T16" fmla="*/ 3 w 3"/>
                  <a:gd name="T17" fmla="*/ 2 h 3"/>
                  <a:gd name="T18" fmla="*/ 3 w 3"/>
                  <a:gd name="T19" fmla="*/ 3 h 3"/>
                  <a:gd name="T20" fmla="*/ 3 w 3"/>
                  <a:gd name="T21" fmla="*/ 3 h 3"/>
                  <a:gd name="T22" fmla="*/ 2 w 3"/>
                  <a:gd name="T23" fmla="*/ 3 h 3"/>
                  <a:gd name="T24" fmla="*/ 2 w 3"/>
                  <a:gd name="T25" fmla="*/ 3 h 3"/>
                  <a:gd name="T26" fmla="*/ 1 w 3"/>
                  <a:gd name="T27" fmla="*/ 3 h 3"/>
                  <a:gd name="T28" fmla="*/ 1 w 3"/>
                  <a:gd name="T29" fmla="*/ 3 h 3"/>
                  <a:gd name="T30" fmla="*/ 0 w 3"/>
                  <a:gd name="T31" fmla="*/ 3 h 3"/>
                  <a:gd name="T32" fmla="*/ 0 w 3"/>
                  <a:gd name="T33" fmla="*/ 2 h 3"/>
                  <a:gd name="T34" fmla="*/ 1 w 3"/>
                  <a:gd name="T35" fmla="*/ 2 h 3"/>
                  <a:gd name="T36" fmla="*/ 1 w 3"/>
                  <a:gd name="T37" fmla="*/ 2 h 3"/>
                  <a:gd name="T38" fmla="*/ 1 w 3"/>
                  <a:gd name="T39" fmla="*/ 3 h 3"/>
                  <a:gd name="T40" fmla="*/ 1 w 3"/>
                  <a:gd name="T41" fmla="*/ 3 h 3"/>
                  <a:gd name="T42" fmla="*/ 2 w 3"/>
                  <a:gd name="T43" fmla="*/ 3 h 3"/>
                  <a:gd name="T44" fmla="*/ 2 w 3"/>
                  <a:gd name="T45" fmla="*/ 2 h 3"/>
                  <a:gd name="T46" fmla="*/ 2 w 3"/>
                  <a:gd name="T47" fmla="*/ 2 h 3"/>
                  <a:gd name="T48" fmla="*/ 2 w 3"/>
                  <a:gd name="T49" fmla="*/ 1 h 3"/>
                  <a:gd name="T50" fmla="*/ 2 w 3"/>
                  <a:gd name="T51" fmla="*/ 1 h 3"/>
                  <a:gd name="T52" fmla="*/ 2 w 3"/>
                  <a:gd name="T53" fmla="*/ 1 h 3"/>
                  <a:gd name="T54" fmla="*/ 1 w 3"/>
                  <a:gd name="T55" fmla="*/ 1 h 3"/>
                  <a:gd name="T56" fmla="*/ 1 w 3"/>
                  <a:gd name="T57" fmla="*/ 1 h 3"/>
                  <a:gd name="T58" fmla="*/ 1 w 3"/>
                  <a:gd name="T59" fmla="*/ 1 h 3"/>
                  <a:gd name="T60" fmla="*/ 1 w 3"/>
                  <a:gd name="T61" fmla="*/ 1 h 3"/>
                  <a:gd name="T62" fmla="*/ 0 w 3"/>
                  <a:gd name="T63" fmla="*/ 1 h 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 h="3">
                    <a:moveTo>
                      <a:pt x="0" y="1"/>
                    </a:moveTo>
                    <a:lnTo>
                      <a:pt x="0" y="1"/>
                    </a:lnTo>
                    <a:lnTo>
                      <a:pt x="1" y="1"/>
                    </a:lnTo>
                    <a:lnTo>
                      <a:pt x="2" y="0"/>
                    </a:lnTo>
                    <a:lnTo>
                      <a:pt x="2" y="1"/>
                    </a:lnTo>
                    <a:lnTo>
                      <a:pt x="3" y="1"/>
                    </a:lnTo>
                    <a:lnTo>
                      <a:pt x="3" y="2"/>
                    </a:lnTo>
                    <a:lnTo>
                      <a:pt x="3" y="3"/>
                    </a:lnTo>
                    <a:lnTo>
                      <a:pt x="2" y="3"/>
                    </a:lnTo>
                    <a:lnTo>
                      <a:pt x="1" y="3"/>
                    </a:lnTo>
                    <a:lnTo>
                      <a:pt x="0" y="3"/>
                    </a:lnTo>
                    <a:lnTo>
                      <a:pt x="0" y="2"/>
                    </a:lnTo>
                    <a:lnTo>
                      <a:pt x="0" y="1"/>
                    </a:lnTo>
                    <a:lnTo>
                      <a:pt x="1" y="2"/>
                    </a:lnTo>
                    <a:lnTo>
                      <a:pt x="1" y="3"/>
                    </a:lnTo>
                    <a:lnTo>
                      <a:pt x="2" y="3"/>
                    </a:lnTo>
                    <a:lnTo>
                      <a:pt x="2" y="2"/>
                    </a:lnTo>
                    <a:lnTo>
                      <a:pt x="2" y="1"/>
                    </a:lnTo>
                    <a:lnTo>
                      <a:pt x="1" y="1"/>
                    </a:lnTo>
                    <a:lnTo>
                      <a:pt x="1" y="2"/>
                    </a:ln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16" name="Freeform 1585">
                <a:extLst>
                  <a:ext uri="{FF2B5EF4-FFF2-40B4-BE49-F238E27FC236}">
                    <a16:creationId xmlns:a16="http://schemas.microsoft.com/office/drawing/2014/main" id="{F3C5129A-0BCB-493C-AE6D-72C14654F411}"/>
                  </a:ext>
                </a:extLst>
              </p:cNvPr>
              <p:cNvSpPr>
                <a:spLocks/>
              </p:cNvSpPr>
              <p:nvPr/>
            </p:nvSpPr>
            <p:spPr bwMode="auto">
              <a:xfrm>
                <a:off x="2768" y="1927"/>
                <a:ext cx="3" cy="2"/>
              </a:xfrm>
              <a:custGeom>
                <a:avLst/>
                <a:gdLst>
                  <a:gd name="T0" fmla="*/ 3 w 3"/>
                  <a:gd name="T1" fmla="*/ 0 h 2"/>
                  <a:gd name="T2" fmla="*/ 1 w 3"/>
                  <a:gd name="T3" fmla="*/ 0 h 2"/>
                  <a:gd name="T4" fmla="*/ 1 w 3"/>
                  <a:gd name="T5" fmla="*/ 1 h 2"/>
                  <a:gd name="T6" fmla="*/ 1 w 3"/>
                  <a:gd name="T7" fmla="*/ 1 h 2"/>
                  <a:gd name="T8" fmla="*/ 1 w 3"/>
                  <a:gd name="T9" fmla="*/ 1 h 2"/>
                  <a:gd name="T10" fmla="*/ 2 w 3"/>
                  <a:gd name="T11" fmla="*/ 1 h 2"/>
                  <a:gd name="T12" fmla="*/ 2 w 3"/>
                  <a:gd name="T13" fmla="*/ 1 h 2"/>
                  <a:gd name="T14" fmla="*/ 3 w 3"/>
                  <a:gd name="T15" fmla="*/ 1 h 2"/>
                  <a:gd name="T16" fmla="*/ 3 w 3"/>
                  <a:gd name="T17" fmla="*/ 1 h 2"/>
                  <a:gd name="T18" fmla="*/ 3 w 3"/>
                  <a:gd name="T19" fmla="*/ 2 h 2"/>
                  <a:gd name="T20" fmla="*/ 3 w 3"/>
                  <a:gd name="T21" fmla="*/ 2 h 2"/>
                  <a:gd name="T22" fmla="*/ 2 w 3"/>
                  <a:gd name="T23" fmla="*/ 2 h 2"/>
                  <a:gd name="T24" fmla="*/ 1 w 3"/>
                  <a:gd name="T25" fmla="*/ 2 h 2"/>
                  <a:gd name="T26" fmla="*/ 1 w 3"/>
                  <a:gd name="T27" fmla="*/ 2 h 2"/>
                  <a:gd name="T28" fmla="*/ 0 w 3"/>
                  <a:gd name="T29" fmla="*/ 2 h 2"/>
                  <a:gd name="T30" fmla="*/ 0 w 3"/>
                  <a:gd name="T31" fmla="*/ 2 h 2"/>
                  <a:gd name="T32" fmla="*/ 0 w 3"/>
                  <a:gd name="T33" fmla="*/ 2 h 2"/>
                  <a:gd name="T34" fmla="*/ 1 w 3"/>
                  <a:gd name="T35" fmla="*/ 2 h 2"/>
                  <a:gd name="T36" fmla="*/ 1 w 3"/>
                  <a:gd name="T37" fmla="*/ 2 h 2"/>
                  <a:gd name="T38" fmla="*/ 1 w 3"/>
                  <a:gd name="T39" fmla="*/ 2 h 2"/>
                  <a:gd name="T40" fmla="*/ 1 w 3"/>
                  <a:gd name="T41" fmla="*/ 2 h 2"/>
                  <a:gd name="T42" fmla="*/ 2 w 3"/>
                  <a:gd name="T43" fmla="*/ 2 h 2"/>
                  <a:gd name="T44" fmla="*/ 2 w 3"/>
                  <a:gd name="T45" fmla="*/ 2 h 2"/>
                  <a:gd name="T46" fmla="*/ 2 w 3"/>
                  <a:gd name="T47" fmla="*/ 1 h 2"/>
                  <a:gd name="T48" fmla="*/ 2 w 3"/>
                  <a:gd name="T49" fmla="*/ 1 h 2"/>
                  <a:gd name="T50" fmla="*/ 2 w 3"/>
                  <a:gd name="T51" fmla="*/ 1 h 2"/>
                  <a:gd name="T52" fmla="*/ 1 w 3"/>
                  <a:gd name="T53" fmla="*/ 1 h 2"/>
                  <a:gd name="T54" fmla="*/ 1 w 3"/>
                  <a:gd name="T55" fmla="*/ 1 h 2"/>
                  <a:gd name="T56" fmla="*/ 1 w 3"/>
                  <a:gd name="T57" fmla="*/ 1 h 2"/>
                  <a:gd name="T58" fmla="*/ 1 w 3"/>
                  <a:gd name="T59" fmla="*/ 1 h 2"/>
                  <a:gd name="T60" fmla="*/ 1 w 3"/>
                  <a:gd name="T61" fmla="*/ 1 h 2"/>
                  <a:gd name="T62" fmla="*/ 0 w 3"/>
                  <a:gd name="T63" fmla="*/ 0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 h="2">
                    <a:moveTo>
                      <a:pt x="0" y="0"/>
                    </a:moveTo>
                    <a:lnTo>
                      <a:pt x="3" y="0"/>
                    </a:lnTo>
                    <a:lnTo>
                      <a:pt x="1" y="0"/>
                    </a:lnTo>
                    <a:lnTo>
                      <a:pt x="1" y="1"/>
                    </a:lnTo>
                    <a:lnTo>
                      <a:pt x="2" y="1"/>
                    </a:lnTo>
                    <a:lnTo>
                      <a:pt x="3" y="1"/>
                    </a:lnTo>
                    <a:lnTo>
                      <a:pt x="3" y="2"/>
                    </a:lnTo>
                    <a:lnTo>
                      <a:pt x="2" y="2"/>
                    </a:lnTo>
                    <a:lnTo>
                      <a:pt x="1" y="2"/>
                    </a:lnTo>
                    <a:lnTo>
                      <a:pt x="0" y="2"/>
                    </a:lnTo>
                    <a:lnTo>
                      <a:pt x="1" y="2"/>
                    </a:lnTo>
                    <a:lnTo>
                      <a:pt x="2" y="2"/>
                    </a:lnTo>
                    <a:lnTo>
                      <a:pt x="2" y="1"/>
                    </a:lnTo>
                    <a:lnTo>
                      <a:pt x="1" y="1"/>
                    </a:lnTo>
                    <a:lnTo>
                      <a:pt x="0" y="1"/>
                    </a:lnTo>
                    <a:lnTo>
                      <a:pt x="0" y="0"/>
                    </a:lnTo>
                    <a:close/>
                  </a:path>
                </a:pathLst>
              </a:custGeom>
              <a:solidFill>
                <a:srgbClr val="DEDEDE"/>
              </a:solidFill>
              <a:ln w="1588">
                <a:solidFill>
                  <a:srgbClr val="DEDEDE"/>
                </a:solidFill>
                <a:prstDash val="solid"/>
                <a:round/>
                <a:headEnd/>
                <a:tailEnd/>
              </a:ln>
            </p:spPr>
            <p:txBody>
              <a:bodyPr/>
              <a:lstStyle/>
              <a:p>
                <a:endParaRPr lang="en-US"/>
              </a:p>
            </p:txBody>
          </p:sp>
          <p:sp>
            <p:nvSpPr>
              <p:cNvPr id="35517" name="Freeform 1586">
                <a:extLst>
                  <a:ext uri="{FF2B5EF4-FFF2-40B4-BE49-F238E27FC236}">
                    <a16:creationId xmlns:a16="http://schemas.microsoft.com/office/drawing/2014/main" id="{8368353E-4963-4FFA-B3CB-DB4C2953F8A3}"/>
                  </a:ext>
                </a:extLst>
              </p:cNvPr>
              <p:cNvSpPr>
                <a:spLocks/>
              </p:cNvSpPr>
              <p:nvPr/>
            </p:nvSpPr>
            <p:spPr bwMode="auto">
              <a:xfrm>
                <a:off x="2725" y="1922"/>
                <a:ext cx="4" cy="4"/>
              </a:xfrm>
              <a:custGeom>
                <a:avLst/>
                <a:gdLst>
                  <a:gd name="T0" fmla="*/ 1 w 4"/>
                  <a:gd name="T1" fmla="*/ 1 h 4"/>
                  <a:gd name="T2" fmla="*/ 1 w 4"/>
                  <a:gd name="T3" fmla="*/ 1 h 4"/>
                  <a:gd name="T4" fmla="*/ 1 w 4"/>
                  <a:gd name="T5" fmla="*/ 1 h 4"/>
                  <a:gd name="T6" fmla="*/ 1 w 4"/>
                  <a:gd name="T7" fmla="*/ 1 h 4"/>
                  <a:gd name="T8" fmla="*/ 1 w 4"/>
                  <a:gd name="T9" fmla="*/ 1 h 4"/>
                  <a:gd name="T10" fmla="*/ 1 w 4"/>
                  <a:gd name="T11" fmla="*/ 2 h 4"/>
                  <a:gd name="T12" fmla="*/ 1 w 4"/>
                  <a:gd name="T13" fmla="*/ 2 h 4"/>
                  <a:gd name="T14" fmla="*/ 1 w 4"/>
                  <a:gd name="T15" fmla="*/ 3 h 4"/>
                  <a:gd name="T16" fmla="*/ 1 w 4"/>
                  <a:gd name="T17" fmla="*/ 3 h 4"/>
                  <a:gd name="T18" fmla="*/ 2 w 4"/>
                  <a:gd name="T19" fmla="*/ 2 h 4"/>
                  <a:gd name="T20" fmla="*/ 2 w 4"/>
                  <a:gd name="T21" fmla="*/ 2 h 4"/>
                  <a:gd name="T22" fmla="*/ 3 w 4"/>
                  <a:gd name="T23" fmla="*/ 1 h 4"/>
                  <a:gd name="T24" fmla="*/ 3 w 4"/>
                  <a:gd name="T25" fmla="*/ 1 h 4"/>
                  <a:gd name="T26" fmla="*/ 3 w 4"/>
                  <a:gd name="T27" fmla="*/ 1 h 4"/>
                  <a:gd name="T28" fmla="*/ 4 w 4"/>
                  <a:gd name="T29" fmla="*/ 1 h 4"/>
                  <a:gd name="T30" fmla="*/ 4 w 4"/>
                  <a:gd name="T31" fmla="*/ 1 h 4"/>
                  <a:gd name="T32" fmla="*/ 3 w 4"/>
                  <a:gd name="T33" fmla="*/ 2 h 4"/>
                  <a:gd name="T34" fmla="*/ 3 w 4"/>
                  <a:gd name="T35" fmla="*/ 3 h 4"/>
                  <a:gd name="T36" fmla="*/ 3 w 4"/>
                  <a:gd name="T37" fmla="*/ 3 h 4"/>
                  <a:gd name="T38" fmla="*/ 3 w 4"/>
                  <a:gd name="T39" fmla="*/ 3 h 4"/>
                  <a:gd name="T40" fmla="*/ 3 w 4"/>
                  <a:gd name="T41" fmla="*/ 4 h 4"/>
                  <a:gd name="T42" fmla="*/ 3 w 4"/>
                  <a:gd name="T43" fmla="*/ 4 h 4"/>
                  <a:gd name="T44" fmla="*/ 3 w 4"/>
                  <a:gd name="T45" fmla="*/ 4 h 4"/>
                  <a:gd name="T46" fmla="*/ 2 w 4"/>
                  <a:gd name="T47" fmla="*/ 4 h 4"/>
                  <a:gd name="T48" fmla="*/ 2 w 4"/>
                  <a:gd name="T49" fmla="*/ 4 h 4"/>
                  <a:gd name="T50" fmla="*/ 2 w 4"/>
                  <a:gd name="T51" fmla="*/ 4 h 4"/>
                  <a:gd name="T52" fmla="*/ 2 w 4"/>
                  <a:gd name="T53" fmla="*/ 3 h 4"/>
                  <a:gd name="T54" fmla="*/ 2 w 4"/>
                  <a:gd name="T55" fmla="*/ 3 h 4"/>
                  <a:gd name="T56" fmla="*/ 2 w 4"/>
                  <a:gd name="T57" fmla="*/ 4 h 4"/>
                  <a:gd name="T58" fmla="*/ 1 w 4"/>
                  <a:gd name="T59" fmla="*/ 4 h 4"/>
                  <a:gd name="T60" fmla="*/ 1 w 4"/>
                  <a:gd name="T61" fmla="*/ 4 h 4"/>
                  <a:gd name="T62" fmla="*/ 1 w 4"/>
                  <a:gd name="T63" fmla="*/ 4 h 4"/>
                  <a:gd name="T64" fmla="*/ 1 w 4"/>
                  <a:gd name="T65" fmla="*/ 3 h 4"/>
                  <a:gd name="T66" fmla="*/ 0 w 4"/>
                  <a:gd name="T67" fmla="*/ 3 h 4"/>
                  <a:gd name="T68" fmla="*/ 0 w 4"/>
                  <a:gd name="T69" fmla="*/ 2 h 4"/>
                  <a:gd name="T70" fmla="*/ 0 w 4"/>
                  <a:gd name="T71" fmla="*/ 2 h 4"/>
                  <a:gd name="T72" fmla="*/ 1 w 4"/>
                  <a:gd name="T73" fmla="*/ 1 h 4"/>
                  <a:gd name="T74" fmla="*/ 1 w 4"/>
                  <a:gd name="T75" fmla="*/ 1 h 4"/>
                  <a:gd name="T76" fmla="*/ 1 w 4"/>
                  <a:gd name="T77" fmla="*/ 0 h 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 h="4">
                    <a:moveTo>
                      <a:pt x="1" y="0"/>
                    </a:moveTo>
                    <a:lnTo>
                      <a:pt x="1" y="1"/>
                    </a:lnTo>
                    <a:lnTo>
                      <a:pt x="2" y="1"/>
                    </a:lnTo>
                    <a:lnTo>
                      <a:pt x="1" y="1"/>
                    </a:lnTo>
                    <a:lnTo>
                      <a:pt x="1" y="2"/>
                    </a:lnTo>
                    <a:lnTo>
                      <a:pt x="1" y="3"/>
                    </a:lnTo>
                    <a:lnTo>
                      <a:pt x="2" y="2"/>
                    </a:lnTo>
                    <a:lnTo>
                      <a:pt x="3" y="1"/>
                    </a:lnTo>
                    <a:lnTo>
                      <a:pt x="3" y="0"/>
                    </a:lnTo>
                    <a:lnTo>
                      <a:pt x="3" y="1"/>
                    </a:lnTo>
                    <a:lnTo>
                      <a:pt x="4" y="1"/>
                    </a:lnTo>
                    <a:lnTo>
                      <a:pt x="3" y="2"/>
                    </a:lnTo>
                    <a:lnTo>
                      <a:pt x="3" y="3"/>
                    </a:lnTo>
                    <a:lnTo>
                      <a:pt x="3" y="4"/>
                    </a:lnTo>
                    <a:lnTo>
                      <a:pt x="2" y="4"/>
                    </a:lnTo>
                    <a:lnTo>
                      <a:pt x="2" y="3"/>
                    </a:lnTo>
                    <a:lnTo>
                      <a:pt x="2" y="4"/>
                    </a:lnTo>
                    <a:lnTo>
                      <a:pt x="1" y="4"/>
                    </a:lnTo>
                    <a:lnTo>
                      <a:pt x="1" y="3"/>
                    </a:lnTo>
                    <a:lnTo>
                      <a:pt x="0" y="3"/>
                    </a:lnTo>
                    <a:lnTo>
                      <a:pt x="0" y="2"/>
                    </a:lnTo>
                    <a:lnTo>
                      <a:pt x="1" y="1"/>
                    </a:lnTo>
                    <a:lnTo>
                      <a:pt x="1" y="0"/>
                    </a:lnTo>
                    <a:close/>
                  </a:path>
                </a:pathLst>
              </a:custGeom>
              <a:solidFill>
                <a:srgbClr val="DEDEDE"/>
              </a:solidFill>
              <a:ln w="1588">
                <a:solidFill>
                  <a:srgbClr val="DEDEDE"/>
                </a:solidFill>
                <a:prstDash val="solid"/>
                <a:round/>
                <a:headEnd/>
                <a:tailEnd/>
              </a:ln>
            </p:spPr>
            <p:txBody>
              <a:bodyPr/>
              <a:lstStyle/>
              <a:p>
                <a:endParaRPr lang="en-US"/>
              </a:p>
            </p:txBody>
          </p:sp>
          <p:sp>
            <p:nvSpPr>
              <p:cNvPr id="35518" name="Freeform 1587">
                <a:extLst>
                  <a:ext uri="{FF2B5EF4-FFF2-40B4-BE49-F238E27FC236}">
                    <a16:creationId xmlns:a16="http://schemas.microsoft.com/office/drawing/2014/main" id="{E042BE77-ECCE-4567-B9DF-A9E539F5A74F}"/>
                  </a:ext>
                </a:extLst>
              </p:cNvPr>
              <p:cNvSpPr>
                <a:spLocks/>
              </p:cNvSpPr>
              <p:nvPr/>
            </p:nvSpPr>
            <p:spPr bwMode="auto">
              <a:xfrm>
                <a:off x="2728" y="1922"/>
                <a:ext cx="3" cy="4"/>
              </a:xfrm>
              <a:custGeom>
                <a:avLst/>
                <a:gdLst>
                  <a:gd name="T0" fmla="*/ 1 w 3"/>
                  <a:gd name="T1" fmla="*/ 1 h 4"/>
                  <a:gd name="T2" fmla="*/ 1 w 3"/>
                  <a:gd name="T3" fmla="*/ 1 h 4"/>
                  <a:gd name="T4" fmla="*/ 1 w 3"/>
                  <a:gd name="T5" fmla="*/ 1 h 4"/>
                  <a:gd name="T6" fmla="*/ 2 w 3"/>
                  <a:gd name="T7" fmla="*/ 1 h 4"/>
                  <a:gd name="T8" fmla="*/ 2 w 3"/>
                  <a:gd name="T9" fmla="*/ 1 h 4"/>
                  <a:gd name="T10" fmla="*/ 2 w 3"/>
                  <a:gd name="T11" fmla="*/ 1 h 4"/>
                  <a:gd name="T12" fmla="*/ 2 w 3"/>
                  <a:gd name="T13" fmla="*/ 1 h 4"/>
                  <a:gd name="T14" fmla="*/ 2 w 3"/>
                  <a:gd name="T15" fmla="*/ 0 h 4"/>
                  <a:gd name="T16" fmla="*/ 2 w 3"/>
                  <a:gd name="T17" fmla="*/ 0 h 4"/>
                  <a:gd name="T18" fmla="*/ 2 w 3"/>
                  <a:gd name="T19" fmla="*/ 0 h 4"/>
                  <a:gd name="T20" fmla="*/ 2 w 3"/>
                  <a:gd name="T21" fmla="*/ 0 h 4"/>
                  <a:gd name="T22" fmla="*/ 2 w 3"/>
                  <a:gd name="T23" fmla="*/ 0 h 4"/>
                  <a:gd name="T24" fmla="*/ 2 w 3"/>
                  <a:gd name="T25" fmla="*/ 1 h 4"/>
                  <a:gd name="T26" fmla="*/ 2 w 3"/>
                  <a:gd name="T27" fmla="*/ 1 h 4"/>
                  <a:gd name="T28" fmla="*/ 2 w 3"/>
                  <a:gd name="T29" fmla="*/ 1 h 4"/>
                  <a:gd name="T30" fmla="*/ 2 w 3"/>
                  <a:gd name="T31" fmla="*/ 2 h 4"/>
                  <a:gd name="T32" fmla="*/ 2 w 3"/>
                  <a:gd name="T33" fmla="*/ 2 h 4"/>
                  <a:gd name="T34" fmla="*/ 1 w 3"/>
                  <a:gd name="T35" fmla="*/ 2 h 4"/>
                  <a:gd name="T36" fmla="*/ 1 w 3"/>
                  <a:gd name="T37" fmla="*/ 2 h 4"/>
                  <a:gd name="T38" fmla="*/ 1 w 3"/>
                  <a:gd name="T39" fmla="*/ 3 h 4"/>
                  <a:gd name="T40" fmla="*/ 1 w 3"/>
                  <a:gd name="T41" fmla="*/ 3 h 4"/>
                  <a:gd name="T42" fmla="*/ 1 w 3"/>
                  <a:gd name="T43" fmla="*/ 3 h 4"/>
                  <a:gd name="T44" fmla="*/ 2 w 3"/>
                  <a:gd name="T45" fmla="*/ 3 h 4"/>
                  <a:gd name="T46" fmla="*/ 2 w 3"/>
                  <a:gd name="T47" fmla="*/ 2 h 4"/>
                  <a:gd name="T48" fmla="*/ 2 w 3"/>
                  <a:gd name="T49" fmla="*/ 2 h 4"/>
                  <a:gd name="T50" fmla="*/ 2 w 3"/>
                  <a:gd name="T51" fmla="*/ 2 h 4"/>
                  <a:gd name="T52" fmla="*/ 2 w 3"/>
                  <a:gd name="T53" fmla="*/ 2 h 4"/>
                  <a:gd name="T54" fmla="*/ 3 w 3"/>
                  <a:gd name="T55" fmla="*/ 2 h 4"/>
                  <a:gd name="T56" fmla="*/ 3 w 3"/>
                  <a:gd name="T57" fmla="*/ 2 h 4"/>
                  <a:gd name="T58" fmla="*/ 3 w 3"/>
                  <a:gd name="T59" fmla="*/ 3 h 4"/>
                  <a:gd name="T60" fmla="*/ 3 w 3"/>
                  <a:gd name="T61" fmla="*/ 3 h 4"/>
                  <a:gd name="T62" fmla="*/ 3 w 3"/>
                  <a:gd name="T63" fmla="*/ 3 h 4"/>
                  <a:gd name="T64" fmla="*/ 2 w 3"/>
                  <a:gd name="T65" fmla="*/ 3 h 4"/>
                  <a:gd name="T66" fmla="*/ 2 w 3"/>
                  <a:gd name="T67" fmla="*/ 3 h 4"/>
                  <a:gd name="T68" fmla="*/ 2 w 3"/>
                  <a:gd name="T69" fmla="*/ 3 h 4"/>
                  <a:gd name="T70" fmla="*/ 1 w 3"/>
                  <a:gd name="T71" fmla="*/ 3 h 4"/>
                  <a:gd name="T72" fmla="*/ 1 w 3"/>
                  <a:gd name="T73" fmla="*/ 4 h 4"/>
                  <a:gd name="T74" fmla="*/ 1 w 3"/>
                  <a:gd name="T75" fmla="*/ 4 h 4"/>
                  <a:gd name="T76" fmla="*/ 0 w 3"/>
                  <a:gd name="T77" fmla="*/ 4 h 4"/>
                  <a:gd name="T78" fmla="*/ 0 w 3"/>
                  <a:gd name="T79" fmla="*/ 4 h 4"/>
                  <a:gd name="T80" fmla="*/ 0 w 3"/>
                  <a:gd name="T81" fmla="*/ 4 h 4"/>
                  <a:gd name="T82" fmla="*/ 0 w 3"/>
                  <a:gd name="T83" fmla="*/ 4 h 4"/>
                  <a:gd name="T84" fmla="*/ 0 w 3"/>
                  <a:gd name="T85" fmla="*/ 4 h 4"/>
                  <a:gd name="T86" fmla="*/ 0 w 3"/>
                  <a:gd name="T87" fmla="*/ 4 h 4"/>
                  <a:gd name="T88" fmla="*/ 0 w 3"/>
                  <a:gd name="T89" fmla="*/ 4 h 4"/>
                  <a:gd name="T90" fmla="*/ 0 w 3"/>
                  <a:gd name="T91" fmla="*/ 3 h 4"/>
                  <a:gd name="T92" fmla="*/ 0 w 3"/>
                  <a:gd name="T93" fmla="*/ 3 h 4"/>
                  <a:gd name="T94" fmla="*/ 0 w 3"/>
                  <a:gd name="T95" fmla="*/ 3 h 4"/>
                  <a:gd name="T96" fmla="*/ 1 w 3"/>
                  <a:gd name="T97" fmla="*/ 2 h 4"/>
                  <a:gd name="T98" fmla="*/ 1 w 3"/>
                  <a:gd name="T99" fmla="*/ 2 h 4"/>
                  <a:gd name="T100" fmla="*/ 1 w 3"/>
                  <a:gd name="T101" fmla="*/ 1 h 4"/>
                  <a:gd name="T102" fmla="*/ 1 w 3"/>
                  <a:gd name="T103" fmla="*/ 1 h 4"/>
                  <a:gd name="T104" fmla="*/ 1 w 3"/>
                  <a:gd name="T105" fmla="*/ 1 h 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 h="4">
                    <a:moveTo>
                      <a:pt x="1" y="1"/>
                    </a:moveTo>
                    <a:lnTo>
                      <a:pt x="1" y="1"/>
                    </a:lnTo>
                    <a:lnTo>
                      <a:pt x="2" y="1"/>
                    </a:lnTo>
                    <a:lnTo>
                      <a:pt x="2" y="0"/>
                    </a:lnTo>
                    <a:lnTo>
                      <a:pt x="2" y="1"/>
                    </a:lnTo>
                    <a:lnTo>
                      <a:pt x="2" y="2"/>
                    </a:lnTo>
                    <a:lnTo>
                      <a:pt x="1" y="2"/>
                    </a:lnTo>
                    <a:lnTo>
                      <a:pt x="1" y="3"/>
                    </a:lnTo>
                    <a:lnTo>
                      <a:pt x="2" y="3"/>
                    </a:lnTo>
                    <a:lnTo>
                      <a:pt x="2" y="2"/>
                    </a:lnTo>
                    <a:lnTo>
                      <a:pt x="3" y="2"/>
                    </a:lnTo>
                    <a:lnTo>
                      <a:pt x="3" y="3"/>
                    </a:lnTo>
                    <a:lnTo>
                      <a:pt x="2" y="3"/>
                    </a:lnTo>
                    <a:lnTo>
                      <a:pt x="1" y="3"/>
                    </a:lnTo>
                    <a:lnTo>
                      <a:pt x="1" y="4"/>
                    </a:lnTo>
                    <a:lnTo>
                      <a:pt x="0" y="4"/>
                    </a:lnTo>
                    <a:lnTo>
                      <a:pt x="0" y="3"/>
                    </a:lnTo>
                    <a:lnTo>
                      <a:pt x="1" y="2"/>
                    </a:lnTo>
                    <a:lnTo>
                      <a:pt x="1" y="1"/>
                    </a:lnTo>
                    <a:close/>
                  </a:path>
                </a:pathLst>
              </a:custGeom>
              <a:solidFill>
                <a:srgbClr val="DEDEDE"/>
              </a:solidFill>
              <a:ln w="1588">
                <a:solidFill>
                  <a:srgbClr val="DEDEDE"/>
                </a:solidFill>
                <a:prstDash val="solid"/>
                <a:round/>
                <a:headEnd/>
                <a:tailEnd/>
              </a:ln>
            </p:spPr>
            <p:txBody>
              <a:bodyPr/>
              <a:lstStyle/>
              <a:p>
                <a:endParaRPr lang="en-US"/>
              </a:p>
            </p:txBody>
          </p:sp>
          <p:sp>
            <p:nvSpPr>
              <p:cNvPr id="35519" name="Freeform 1588">
                <a:extLst>
                  <a:ext uri="{FF2B5EF4-FFF2-40B4-BE49-F238E27FC236}">
                    <a16:creationId xmlns:a16="http://schemas.microsoft.com/office/drawing/2014/main" id="{8C92B2BA-2228-40ED-975F-57430CECDD98}"/>
                  </a:ext>
                </a:extLst>
              </p:cNvPr>
              <p:cNvSpPr>
                <a:spLocks/>
              </p:cNvSpPr>
              <p:nvPr/>
            </p:nvSpPr>
            <p:spPr bwMode="auto">
              <a:xfrm>
                <a:off x="2730" y="1922"/>
                <a:ext cx="3" cy="4"/>
              </a:xfrm>
              <a:custGeom>
                <a:avLst/>
                <a:gdLst>
                  <a:gd name="T0" fmla="*/ 3 w 3"/>
                  <a:gd name="T1" fmla="*/ 0 h 4"/>
                  <a:gd name="T2" fmla="*/ 3 w 3"/>
                  <a:gd name="T3" fmla="*/ 0 h 4"/>
                  <a:gd name="T4" fmla="*/ 3 w 3"/>
                  <a:gd name="T5" fmla="*/ 0 h 4"/>
                  <a:gd name="T6" fmla="*/ 3 w 3"/>
                  <a:gd name="T7" fmla="*/ 0 h 4"/>
                  <a:gd name="T8" fmla="*/ 3 w 3"/>
                  <a:gd name="T9" fmla="*/ 0 h 4"/>
                  <a:gd name="T10" fmla="*/ 3 w 3"/>
                  <a:gd name="T11" fmla="*/ 0 h 4"/>
                  <a:gd name="T12" fmla="*/ 2 w 3"/>
                  <a:gd name="T13" fmla="*/ 0 h 4"/>
                  <a:gd name="T14" fmla="*/ 2 w 3"/>
                  <a:gd name="T15" fmla="*/ 0 h 4"/>
                  <a:gd name="T16" fmla="*/ 2 w 3"/>
                  <a:gd name="T17" fmla="*/ 0 h 4"/>
                  <a:gd name="T18" fmla="*/ 1 w 3"/>
                  <a:gd name="T19" fmla="*/ 0 h 4"/>
                  <a:gd name="T20" fmla="*/ 1 w 3"/>
                  <a:gd name="T21" fmla="*/ 0 h 4"/>
                  <a:gd name="T22" fmla="*/ 1 w 3"/>
                  <a:gd name="T23" fmla="*/ 1 h 4"/>
                  <a:gd name="T24" fmla="*/ 1 w 3"/>
                  <a:gd name="T25" fmla="*/ 1 h 4"/>
                  <a:gd name="T26" fmla="*/ 1 w 3"/>
                  <a:gd name="T27" fmla="*/ 1 h 4"/>
                  <a:gd name="T28" fmla="*/ 0 w 3"/>
                  <a:gd name="T29" fmla="*/ 1 h 4"/>
                  <a:gd name="T30" fmla="*/ 0 w 3"/>
                  <a:gd name="T31" fmla="*/ 1 h 4"/>
                  <a:gd name="T32" fmla="*/ 0 w 3"/>
                  <a:gd name="T33" fmla="*/ 1 h 4"/>
                  <a:gd name="T34" fmla="*/ 0 w 3"/>
                  <a:gd name="T35" fmla="*/ 1 h 4"/>
                  <a:gd name="T36" fmla="*/ 0 w 3"/>
                  <a:gd name="T37" fmla="*/ 2 h 4"/>
                  <a:gd name="T38" fmla="*/ 0 w 3"/>
                  <a:gd name="T39" fmla="*/ 2 h 4"/>
                  <a:gd name="T40" fmla="*/ 0 w 3"/>
                  <a:gd name="T41" fmla="*/ 2 h 4"/>
                  <a:gd name="T42" fmla="*/ 0 w 3"/>
                  <a:gd name="T43" fmla="*/ 2 h 4"/>
                  <a:gd name="T44" fmla="*/ 1 w 3"/>
                  <a:gd name="T45" fmla="*/ 2 h 4"/>
                  <a:gd name="T46" fmla="*/ 1 w 3"/>
                  <a:gd name="T47" fmla="*/ 2 h 4"/>
                  <a:gd name="T48" fmla="*/ 1 w 3"/>
                  <a:gd name="T49" fmla="*/ 1 h 4"/>
                  <a:gd name="T50" fmla="*/ 1 w 3"/>
                  <a:gd name="T51" fmla="*/ 1 h 4"/>
                  <a:gd name="T52" fmla="*/ 1 w 3"/>
                  <a:gd name="T53" fmla="*/ 1 h 4"/>
                  <a:gd name="T54" fmla="*/ 1 w 3"/>
                  <a:gd name="T55" fmla="*/ 2 h 4"/>
                  <a:gd name="T56" fmla="*/ 1 w 3"/>
                  <a:gd name="T57" fmla="*/ 2 h 4"/>
                  <a:gd name="T58" fmla="*/ 1 w 3"/>
                  <a:gd name="T59" fmla="*/ 2 h 4"/>
                  <a:gd name="T60" fmla="*/ 1 w 3"/>
                  <a:gd name="T61" fmla="*/ 3 h 4"/>
                  <a:gd name="T62" fmla="*/ 1 w 3"/>
                  <a:gd name="T63" fmla="*/ 3 h 4"/>
                  <a:gd name="T64" fmla="*/ 1 w 3"/>
                  <a:gd name="T65" fmla="*/ 3 h 4"/>
                  <a:gd name="T66" fmla="*/ 1 w 3"/>
                  <a:gd name="T67" fmla="*/ 3 h 4"/>
                  <a:gd name="T68" fmla="*/ 1 w 3"/>
                  <a:gd name="T69" fmla="*/ 4 h 4"/>
                  <a:gd name="T70" fmla="*/ 1 w 3"/>
                  <a:gd name="T71" fmla="*/ 4 h 4"/>
                  <a:gd name="T72" fmla="*/ 1 w 3"/>
                  <a:gd name="T73" fmla="*/ 4 h 4"/>
                  <a:gd name="T74" fmla="*/ 1 w 3"/>
                  <a:gd name="T75" fmla="*/ 4 h 4"/>
                  <a:gd name="T76" fmla="*/ 1 w 3"/>
                  <a:gd name="T77" fmla="*/ 4 h 4"/>
                  <a:gd name="T78" fmla="*/ 1 w 3"/>
                  <a:gd name="T79" fmla="*/ 3 h 4"/>
                  <a:gd name="T80" fmla="*/ 1 w 3"/>
                  <a:gd name="T81" fmla="*/ 3 h 4"/>
                  <a:gd name="T82" fmla="*/ 1 w 3"/>
                  <a:gd name="T83" fmla="*/ 3 h 4"/>
                  <a:gd name="T84" fmla="*/ 1 w 3"/>
                  <a:gd name="T85" fmla="*/ 3 h 4"/>
                  <a:gd name="T86" fmla="*/ 2 w 3"/>
                  <a:gd name="T87" fmla="*/ 3 h 4"/>
                  <a:gd name="T88" fmla="*/ 2 w 3"/>
                  <a:gd name="T89" fmla="*/ 2 h 4"/>
                  <a:gd name="T90" fmla="*/ 2 w 3"/>
                  <a:gd name="T91" fmla="*/ 2 h 4"/>
                  <a:gd name="T92" fmla="*/ 2 w 3"/>
                  <a:gd name="T93" fmla="*/ 2 h 4"/>
                  <a:gd name="T94" fmla="*/ 2 w 3"/>
                  <a:gd name="T95" fmla="*/ 1 h 4"/>
                  <a:gd name="T96" fmla="*/ 2 w 3"/>
                  <a:gd name="T97" fmla="*/ 1 h 4"/>
                  <a:gd name="T98" fmla="*/ 3 w 3"/>
                  <a:gd name="T99" fmla="*/ 1 h 4"/>
                  <a:gd name="T100" fmla="*/ 3 w 3"/>
                  <a:gd name="T101" fmla="*/ 1 h 4"/>
                  <a:gd name="T102" fmla="*/ 3 w 3"/>
                  <a:gd name="T103" fmla="*/ 1 h 4"/>
                  <a:gd name="T104" fmla="*/ 3 w 3"/>
                  <a:gd name="T105" fmla="*/ 1 h 4"/>
                  <a:gd name="T106" fmla="*/ 3 w 3"/>
                  <a:gd name="T107" fmla="*/ 1 h 4"/>
                  <a:gd name="T108" fmla="*/ 3 w 3"/>
                  <a:gd name="T109" fmla="*/ 1 h 4"/>
                  <a:gd name="T110" fmla="*/ 3 w 3"/>
                  <a:gd name="T111" fmla="*/ 0 h 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 h="4">
                    <a:moveTo>
                      <a:pt x="3" y="0"/>
                    </a:moveTo>
                    <a:lnTo>
                      <a:pt x="3" y="0"/>
                    </a:lnTo>
                    <a:lnTo>
                      <a:pt x="2" y="0"/>
                    </a:lnTo>
                    <a:lnTo>
                      <a:pt x="1" y="0"/>
                    </a:lnTo>
                    <a:lnTo>
                      <a:pt x="1" y="1"/>
                    </a:lnTo>
                    <a:lnTo>
                      <a:pt x="0" y="1"/>
                    </a:lnTo>
                    <a:lnTo>
                      <a:pt x="0" y="2"/>
                    </a:lnTo>
                    <a:lnTo>
                      <a:pt x="1" y="2"/>
                    </a:lnTo>
                    <a:lnTo>
                      <a:pt x="1" y="1"/>
                    </a:lnTo>
                    <a:lnTo>
                      <a:pt x="1" y="2"/>
                    </a:lnTo>
                    <a:lnTo>
                      <a:pt x="1" y="3"/>
                    </a:lnTo>
                    <a:lnTo>
                      <a:pt x="1" y="4"/>
                    </a:lnTo>
                    <a:lnTo>
                      <a:pt x="1" y="3"/>
                    </a:lnTo>
                    <a:lnTo>
                      <a:pt x="2" y="3"/>
                    </a:lnTo>
                    <a:lnTo>
                      <a:pt x="2" y="2"/>
                    </a:lnTo>
                    <a:lnTo>
                      <a:pt x="2" y="1"/>
                    </a:lnTo>
                    <a:lnTo>
                      <a:pt x="3" y="1"/>
                    </a:lnTo>
                    <a:lnTo>
                      <a:pt x="3" y="0"/>
                    </a:lnTo>
                    <a:close/>
                  </a:path>
                </a:pathLst>
              </a:custGeom>
              <a:solidFill>
                <a:srgbClr val="DEDEDE"/>
              </a:solidFill>
              <a:ln w="1588">
                <a:solidFill>
                  <a:srgbClr val="DEDEDE"/>
                </a:solidFill>
                <a:prstDash val="solid"/>
                <a:round/>
                <a:headEnd/>
                <a:tailEnd/>
              </a:ln>
            </p:spPr>
            <p:txBody>
              <a:bodyPr/>
              <a:lstStyle/>
              <a:p>
                <a:endParaRPr lang="en-US"/>
              </a:p>
            </p:txBody>
          </p:sp>
          <p:sp>
            <p:nvSpPr>
              <p:cNvPr id="35520" name="Freeform 1589">
                <a:extLst>
                  <a:ext uri="{FF2B5EF4-FFF2-40B4-BE49-F238E27FC236}">
                    <a16:creationId xmlns:a16="http://schemas.microsoft.com/office/drawing/2014/main" id="{2F1D8F8F-6049-477C-AC49-2F848238E0F3}"/>
                  </a:ext>
                </a:extLst>
              </p:cNvPr>
              <p:cNvSpPr>
                <a:spLocks/>
              </p:cNvSpPr>
              <p:nvPr/>
            </p:nvSpPr>
            <p:spPr bwMode="auto">
              <a:xfrm>
                <a:off x="2734" y="1922"/>
                <a:ext cx="4" cy="3"/>
              </a:xfrm>
              <a:custGeom>
                <a:avLst/>
                <a:gdLst>
                  <a:gd name="T0" fmla="*/ 4 w 4"/>
                  <a:gd name="T1" fmla="*/ 2 h 3"/>
                  <a:gd name="T2" fmla="*/ 4 w 4"/>
                  <a:gd name="T3" fmla="*/ 2 h 3"/>
                  <a:gd name="T4" fmla="*/ 4 w 4"/>
                  <a:gd name="T5" fmla="*/ 2 h 3"/>
                  <a:gd name="T6" fmla="*/ 4 w 4"/>
                  <a:gd name="T7" fmla="*/ 2 h 3"/>
                  <a:gd name="T8" fmla="*/ 4 w 4"/>
                  <a:gd name="T9" fmla="*/ 2 h 3"/>
                  <a:gd name="T10" fmla="*/ 4 w 4"/>
                  <a:gd name="T11" fmla="*/ 2 h 3"/>
                  <a:gd name="T12" fmla="*/ 3 w 4"/>
                  <a:gd name="T13" fmla="*/ 2 h 3"/>
                  <a:gd name="T14" fmla="*/ 3 w 4"/>
                  <a:gd name="T15" fmla="*/ 1 h 3"/>
                  <a:gd name="T16" fmla="*/ 3 w 4"/>
                  <a:gd name="T17" fmla="*/ 1 h 3"/>
                  <a:gd name="T18" fmla="*/ 3 w 4"/>
                  <a:gd name="T19" fmla="*/ 0 h 3"/>
                  <a:gd name="T20" fmla="*/ 2 w 4"/>
                  <a:gd name="T21" fmla="*/ 0 h 3"/>
                  <a:gd name="T22" fmla="*/ 2 w 4"/>
                  <a:gd name="T23" fmla="*/ 1 h 3"/>
                  <a:gd name="T24" fmla="*/ 1 w 4"/>
                  <a:gd name="T25" fmla="*/ 2 h 3"/>
                  <a:gd name="T26" fmla="*/ 0 w 4"/>
                  <a:gd name="T27" fmla="*/ 3 h 3"/>
                  <a:gd name="T28" fmla="*/ 0 w 4"/>
                  <a:gd name="T29" fmla="*/ 3 h 3"/>
                  <a:gd name="T30" fmla="*/ 1 w 4"/>
                  <a:gd name="T31" fmla="*/ 3 h 3"/>
                  <a:gd name="T32" fmla="*/ 1 w 4"/>
                  <a:gd name="T33" fmla="*/ 3 h 3"/>
                  <a:gd name="T34" fmla="*/ 1 w 4"/>
                  <a:gd name="T35" fmla="*/ 3 h 3"/>
                  <a:gd name="T36" fmla="*/ 1 w 4"/>
                  <a:gd name="T37" fmla="*/ 3 h 3"/>
                  <a:gd name="T38" fmla="*/ 1 w 4"/>
                  <a:gd name="T39" fmla="*/ 3 h 3"/>
                  <a:gd name="T40" fmla="*/ 1 w 4"/>
                  <a:gd name="T41" fmla="*/ 3 h 3"/>
                  <a:gd name="T42" fmla="*/ 2 w 4"/>
                  <a:gd name="T43" fmla="*/ 3 h 3"/>
                  <a:gd name="T44" fmla="*/ 2 w 4"/>
                  <a:gd name="T45" fmla="*/ 2 h 3"/>
                  <a:gd name="T46" fmla="*/ 3 w 4"/>
                  <a:gd name="T47" fmla="*/ 2 h 3"/>
                  <a:gd name="T48" fmla="*/ 3 w 4"/>
                  <a:gd name="T49" fmla="*/ 2 h 3"/>
                  <a:gd name="T50" fmla="*/ 4 w 4"/>
                  <a:gd name="T51" fmla="*/ 3 h 3"/>
                  <a:gd name="T52" fmla="*/ 4 w 4"/>
                  <a:gd name="T53" fmla="*/ 3 h 3"/>
                  <a:gd name="T54" fmla="*/ 4 w 4"/>
                  <a:gd name="T55" fmla="*/ 3 h 3"/>
                  <a:gd name="T56" fmla="*/ 4 w 4"/>
                  <a:gd name="T57" fmla="*/ 3 h 3"/>
                  <a:gd name="T58" fmla="*/ 4 w 4"/>
                  <a:gd name="T59" fmla="*/ 3 h 3"/>
                  <a:gd name="T60" fmla="*/ 4 w 4"/>
                  <a:gd name="T61" fmla="*/ 3 h 3"/>
                  <a:gd name="T62" fmla="*/ 4 w 4"/>
                  <a:gd name="T63" fmla="*/ 3 h 3"/>
                  <a:gd name="T64" fmla="*/ 4 w 4"/>
                  <a:gd name="T65" fmla="*/ 2 h 3"/>
                  <a:gd name="T66" fmla="*/ 4 w 4"/>
                  <a:gd name="T67" fmla="*/ 2 h 3"/>
                  <a:gd name="T68" fmla="*/ 4 w 4"/>
                  <a:gd name="T69" fmla="*/ 2 h 3"/>
                  <a:gd name="T70" fmla="*/ 4 w 4"/>
                  <a:gd name="T71" fmla="*/ 2 h 3"/>
                  <a:gd name="T72" fmla="*/ 4 w 4"/>
                  <a:gd name="T73" fmla="*/ 2 h 3"/>
                  <a:gd name="T74" fmla="*/ 2 w 4"/>
                  <a:gd name="T75" fmla="*/ 2 h 3"/>
                  <a:gd name="T76" fmla="*/ 2 w 4"/>
                  <a:gd name="T77" fmla="*/ 2 h 3"/>
                  <a:gd name="T78" fmla="*/ 2 w 4"/>
                  <a:gd name="T79" fmla="*/ 1 h 3"/>
                  <a:gd name="T80" fmla="*/ 2 w 4"/>
                  <a:gd name="T81" fmla="*/ 1 h 3"/>
                  <a:gd name="T82" fmla="*/ 2 w 4"/>
                  <a:gd name="T83" fmla="*/ 1 h 3"/>
                  <a:gd name="T84" fmla="*/ 3 w 4"/>
                  <a:gd name="T85" fmla="*/ 2 h 3"/>
                  <a:gd name="T86" fmla="*/ 3 w 4"/>
                  <a:gd name="T87" fmla="*/ 2 h 3"/>
                  <a:gd name="T88" fmla="*/ 3 w 4"/>
                  <a:gd name="T89" fmla="*/ 2 h 3"/>
                  <a:gd name="T90" fmla="*/ 2 w 4"/>
                  <a:gd name="T91" fmla="*/ 2 h 3"/>
                  <a:gd name="T92" fmla="*/ 2 w 4"/>
                  <a:gd name="T93" fmla="*/ 2 h 3"/>
                  <a:gd name="T94" fmla="*/ 2 w 4"/>
                  <a:gd name="T95" fmla="*/ 2 h 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 h="3">
                    <a:moveTo>
                      <a:pt x="4" y="2"/>
                    </a:moveTo>
                    <a:lnTo>
                      <a:pt x="4" y="2"/>
                    </a:lnTo>
                    <a:lnTo>
                      <a:pt x="3" y="2"/>
                    </a:lnTo>
                    <a:lnTo>
                      <a:pt x="3" y="1"/>
                    </a:lnTo>
                    <a:lnTo>
                      <a:pt x="3" y="0"/>
                    </a:lnTo>
                    <a:lnTo>
                      <a:pt x="2" y="0"/>
                    </a:lnTo>
                    <a:lnTo>
                      <a:pt x="2" y="1"/>
                    </a:lnTo>
                    <a:lnTo>
                      <a:pt x="1" y="2"/>
                    </a:lnTo>
                    <a:lnTo>
                      <a:pt x="0" y="2"/>
                    </a:lnTo>
                    <a:lnTo>
                      <a:pt x="0" y="3"/>
                    </a:lnTo>
                    <a:lnTo>
                      <a:pt x="1" y="3"/>
                    </a:lnTo>
                    <a:lnTo>
                      <a:pt x="2" y="3"/>
                    </a:lnTo>
                    <a:lnTo>
                      <a:pt x="2" y="2"/>
                    </a:lnTo>
                    <a:lnTo>
                      <a:pt x="3" y="2"/>
                    </a:lnTo>
                    <a:lnTo>
                      <a:pt x="3" y="3"/>
                    </a:lnTo>
                    <a:lnTo>
                      <a:pt x="4" y="3"/>
                    </a:lnTo>
                    <a:lnTo>
                      <a:pt x="4" y="2"/>
                    </a:lnTo>
                    <a:lnTo>
                      <a:pt x="2" y="2"/>
                    </a:lnTo>
                    <a:lnTo>
                      <a:pt x="2" y="1"/>
                    </a:lnTo>
                    <a:lnTo>
                      <a:pt x="3" y="1"/>
                    </a:lnTo>
                    <a:lnTo>
                      <a:pt x="3" y="2"/>
                    </a:lnTo>
                    <a:lnTo>
                      <a:pt x="2" y="2"/>
                    </a:lnTo>
                    <a:lnTo>
                      <a:pt x="4"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5194" name="Freeform 1590">
              <a:extLst>
                <a:ext uri="{FF2B5EF4-FFF2-40B4-BE49-F238E27FC236}">
                  <a16:creationId xmlns:a16="http://schemas.microsoft.com/office/drawing/2014/main" id="{49C0B164-B4CA-4681-B877-49D95BEF12A8}"/>
                </a:ext>
              </a:extLst>
            </p:cNvPr>
            <p:cNvSpPr>
              <a:spLocks/>
            </p:cNvSpPr>
            <p:nvPr/>
          </p:nvSpPr>
          <p:spPr bwMode="auto">
            <a:xfrm>
              <a:off x="2734" y="1922"/>
              <a:ext cx="4" cy="3"/>
            </a:xfrm>
            <a:custGeom>
              <a:avLst/>
              <a:gdLst>
                <a:gd name="T0" fmla="*/ 4 w 4"/>
                <a:gd name="T1" fmla="*/ 2 h 3"/>
                <a:gd name="T2" fmla="*/ 4 w 4"/>
                <a:gd name="T3" fmla="*/ 2 h 3"/>
                <a:gd name="T4" fmla="*/ 4 w 4"/>
                <a:gd name="T5" fmla="*/ 2 h 3"/>
                <a:gd name="T6" fmla="*/ 4 w 4"/>
                <a:gd name="T7" fmla="*/ 2 h 3"/>
                <a:gd name="T8" fmla="*/ 4 w 4"/>
                <a:gd name="T9" fmla="*/ 2 h 3"/>
                <a:gd name="T10" fmla="*/ 4 w 4"/>
                <a:gd name="T11" fmla="*/ 2 h 3"/>
                <a:gd name="T12" fmla="*/ 3 w 4"/>
                <a:gd name="T13" fmla="*/ 2 h 3"/>
                <a:gd name="T14" fmla="*/ 3 w 4"/>
                <a:gd name="T15" fmla="*/ 1 h 3"/>
                <a:gd name="T16" fmla="*/ 3 w 4"/>
                <a:gd name="T17" fmla="*/ 1 h 3"/>
                <a:gd name="T18" fmla="*/ 3 w 4"/>
                <a:gd name="T19" fmla="*/ 0 h 3"/>
                <a:gd name="T20" fmla="*/ 2 w 4"/>
                <a:gd name="T21" fmla="*/ 0 h 3"/>
                <a:gd name="T22" fmla="*/ 2 w 4"/>
                <a:gd name="T23" fmla="*/ 1 h 3"/>
                <a:gd name="T24" fmla="*/ 1 w 4"/>
                <a:gd name="T25" fmla="*/ 2 h 3"/>
                <a:gd name="T26" fmla="*/ 0 w 4"/>
                <a:gd name="T27" fmla="*/ 3 h 3"/>
                <a:gd name="T28" fmla="*/ 0 w 4"/>
                <a:gd name="T29" fmla="*/ 3 h 3"/>
                <a:gd name="T30" fmla="*/ 1 w 4"/>
                <a:gd name="T31" fmla="*/ 3 h 3"/>
                <a:gd name="T32" fmla="*/ 1 w 4"/>
                <a:gd name="T33" fmla="*/ 3 h 3"/>
                <a:gd name="T34" fmla="*/ 1 w 4"/>
                <a:gd name="T35" fmla="*/ 3 h 3"/>
                <a:gd name="T36" fmla="*/ 1 w 4"/>
                <a:gd name="T37" fmla="*/ 3 h 3"/>
                <a:gd name="T38" fmla="*/ 1 w 4"/>
                <a:gd name="T39" fmla="*/ 3 h 3"/>
                <a:gd name="T40" fmla="*/ 1 w 4"/>
                <a:gd name="T41" fmla="*/ 3 h 3"/>
                <a:gd name="T42" fmla="*/ 2 w 4"/>
                <a:gd name="T43" fmla="*/ 3 h 3"/>
                <a:gd name="T44" fmla="*/ 2 w 4"/>
                <a:gd name="T45" fmla="*/ 2 h 3"/>
                <a:gd name="T46" fmla="*/ 3 w 4"/>
                <a:gd name="T47" fmla="*/ 2 h 3"/>
                <a:gd name="T48" fmla="*/ 3 w 4"/>
                <a:gd name="T49" fmla="*/ 2 h 3"/>
                <a:gd name="T50" fmla="*/ 4 w 4"/>
                <a:gd name="T51" fmla="*/ 3 h 3"/>
                <a:gd name="T52" fmla="*/ 4 w 4"/>
                <a:gd name="T53" fmla="*/ 3 h 3"/>
                <a:gd name="T54" fmla="*/ 4 w 4"/>
                <a:gd name="T55" fmla="*/ 3 h 3"/>
                <a:gd name="T56" fmla="*/ 4 w 4"/>
                <a:gd name="T57" fmla="*/ 3 h 3"/>
                <a:gd name="T58" fmla="*/ 4 w 4"/>
                <a:gd name="T59" fmla="*/ 3 h 3"/>
                <a:gd name="T60" fmla="*/ 4 w 4"/>
                <a:gd name="T61" fmla="*/ 3 h 3"/>
                <a:gd name="T62" fmla="*/ 4 w 4"/>
                <a:gd name="T63" fmla="*/ 3 h 3"/>
                <a:gd name="T64" fmla="*/ 4 w 4"/>
                <a:gd name="T65" fmla="*/ 2 h 3"/>
                <a:gd name="T66" fmla="*/ 4 w 4"/>
                <a:gd name="T67" fmla="*/ 2 h 3"/>
                <a:gd name="T68" fmla="*/ 4 w 4"/>
                <a:gd name="T69" fmla="*/ 2 h 3"/>
                <a:gd name="T70" fmla="*/ 4 w 4"/>
                <a:gd name="T71" fmla="*/ 2 h 3"/>
                <a:gd name="T72" fmla="*/ 4 w 4"/>
                <a:gd name="T73" fmla="*/ 2 h 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 h="3">
                  <a:moveTo>
                    <a:pt x="4" y="2"/>
                  </a:moveTo>
                  <a:lnTo>
                    <a:pt x="4" y="2"/>
                  </a:lnTo>
                  <a:lnTo>
                    <a:pt x="3" y="2"/>
                  </a:lnTo>
                  <a:lnTo>
                    <a:pt x="3" y="1"/>
                  </a:lnTo>
                  <a:lnTo>
                    <a:pt x="3" y="0"/>
                  </a:lnTo>
                  <a:lnTo>
                    <a:pt x="2" y="0"/>
                  </a:lnTo>
                  <a:lnTo>
                    <a:pt x="2" y="1"/>
                  </a:lnTo>
                  <a:lnTo>
                    <a:pt x="1" y="2"/>
                  </a:lnTo>
                  <a:lnTo>
                    <a:pt x="0" y="2"/>
                  </a:lnTo>
                  <a:lnTo>
                    <a:pt x="0" y="3"/>
                  </a:lnTo>
                  <a:lnTo>
                    <a:pt x="1" y="3"/>
                  </a:lnTo>
                  <a:lnTo>
                    <a:pt x="2" y="3"/>
                  </a:lnTo>
                  <a:lnTo>
                    <a:pt x="2" y="2"/>
                  </a:lnTo>
                  <a:lnTo>
                    <a:pt x="3" y="2"/>
                  </a:lnTo>
                  <a:lnTo>
                    <a:pt x="3" y="3"/>
                  </a:lnTo>
                  <a:lnTo>
                    <a:pt x="4" y="3"/>
                  </a:lnTo>
                  <a:lnTo>
                    <a:pt x="4" y="2"/>
                  </a:lnTo>
                  <a:close/>
                </a:path>
              </a:pathLst>
            </a:custGeom>
            <a:noFill/>
            <a:ln w="1588">
              <a:solidFill>
                <a:srgbClr val="DEDED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95" name="Freeform 1591">
              <a:extLst>
                <a:ext uri="{FF2B5EF4-FFF2-40B4-BE49-F238E27FC236}">
                  <a16:creationId xmlns:a16="http://schemas.microsoft.com/office/drawing/2014/main" id="{E4BAAB3D-E477-42A5-88BB-FC858454BEE4}"/>
                </a:ext>
              </a:extLst>
            </p:cNvPr>
            <p:cNvSpPr>
              <a:spLocks/>
            </p:cNvSpPr>
            <p:nvPr/>
          </p:nvSpPr>
          <p:spPr bwMode="auto">
            <a:xfrm>
              <a:off x="2736" y="1923"/>
              <a:ext cx="1" cy="1"/>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0 h 1"/>
                <a:gd name="T12" fmla="*/ 0 w 1"/>
                <a:gd name="T13" fmla="*/ 0 h 1"/>
                <a:gd name="T14" fmla="*/ 0 w 1"/>
                <a:gd name="T15" fmla="*/ 0 h 1"/>
                <a:gd name="T16" fmla="*/ 0 w 1"/>
                <a:gd name="T17" fmla="*/ 0 h 1"/>
                <a:gd name="T18" fmla="*/ 0 w 1"/>
                <a:gd name="T19" fmla="*/ 0 h 1"/>
                <a:gd name="T20" fmla="*/ 1 w 1"/>
                <a:gd name="T21" fmla="*/ 0 h 1"/>
                <a:gd name="T22" fmla="*/ 1 w 1"/>
                <a:gd name="T23" fmla="*/ 1 h 1"/>
                <a:gd name="T24" fmla="*/ 1 w 1"/>
                <a:gd name="T25" fmla="*/ 1 h 1"/>
                <a:gd name="T26" fmla="*/ 1 w 1"/>
                <a:gd name="T27" fmla="*/ 1 h 1"/>
                <a:gd name="T28" fmla="*/ 1 w 1"/>
                <a:gd name="T29" fmla="*/ 1 h 1"/>
                <a:gd name="T30" fmla="*/ 1 w 1"/>
                <a:gd name="T31" fmla="*/ 1 h 1"/>
                <a:gd name="T32" fmla="*/ 0 w 1"/>
                <a:gd name="T33" fmla="*/ 1 h 1"/>
                <a:gd name="T34" fmla="*/ 0 w 1"/>
                <a:gd name="T35" fmla="*/ 1 h 1"/>
                <a:gd name="T36" fmla="*/ 0 w 1"/>
                <a:gd name="T37" fmla="*/ 1 h 1"/>
                <a:gd name="T38" fmla="*/ 0 w 1"/>
                <a:gd name="T39" fmla="*/ 1 h 1"/>
                <a:gd name="T40" fmla="*/ 0 w 1"/>
                <a:gd name="T41" fmla="*/ 1 h 1"/>
                <a:gd name="T42" fmla="*/ 0 w 1"/>
                <a:gd name="T43" fmla="*/ 1 h 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 h="1">
                  <a:moveTo>
                    <a:pt x="0" y="1"/>
                  </a:moveTo>
                  <a:lnTo>
                    <a:pt x="0" y="1"/>
                  </a:lnTo>
                  <a:lnTo>
                    <a:pt x="0" y="0"/>
                  </a:lnTo>
                  <a:lnTo>
                    <a:pt x="1" y="0"/>
                  </a:lnTo>
                  <a:lnTo>
                    <a:pt x="1" y="1"/>
                  </a:lnTo>
                  <a:lnTo>
                    <a:pt x="0" y="1"/>
                  </a:lnTo>
                  <a:close/>
                </a:path>
              </a:pathLst>
            </a:custGeom>
            <a:noFill/>
            <a:ln w="1588">
              <a:solidFill>
                <a:srgbClr val="DEDED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96" name="Freeform 1592">
              <a:extLst>
                <a:ext uri="{FF2B5EF4-FFF2-40B4-BE49-F238E27FC236}">
                  <a16:creationId xmlns:a16="http://schemas.microsoft.com/office/drawing/2014/main" id="{B699B3BF-756C-4F02-9849-D13C3A5F42EA}"/>
                </a:ext>
              </a:extLst>
            </p:cNvPr>
            <p:cNvSpPr>
              <a:spLocks/>
            </p:cNvSpPr>
            <p:nvPr/>
          </p:nvSpPr>
          <p:spPr bwMode="auto">
            <a:xfrm>
              <a:off x="2732" y="1923"/>
              <a:ext cx="3" cy="3"/>
            </a:xfrm>
            <a:custGeom>
              <a:avLst/>
              <a:gdLst>
                <a:gd name="T0" fmla="*/ 1 w 3"/>
                <a:gd name="T1" fmla="*/ 0 h 3"/>
                <a:gd name="T2" fmla="*/ 1 w 3"/>
                <a:gd name="T3" fmla="*/ 0 h 3"/>
                <a:gd name="T4" fmla="*/ 2 w 3"/>
                <a:gd name="T5" fmla="*/ 0 h 3"/>
                <a:gd name="T6" fmla="*/ 2 w 3"/>
                <a:gd name="T7" fmla="*/ 0 h 3"/>
                <a:gd name="T8" fmla="*/ 3 w 3"/>
                <a:gd name="T9" fmla="*/ 0 h 3"/>
                <a:gd name="T10" fmla="*/ 3 w 3"/>
                <a:gd name="T11" fmla="*/ 0 h 3"/>
                <a:gd name="T12" fmla="*/ 3 w 3"/>
                <a:gd name="T13" fmla="*/ 0 h 3"/>
                <a:gd name="T14" fmla="*/ 2 w 3"/>
                <a:gd name="T15" fmla="*/ 1 h 3"/>
                <a:gd name="T16" fmla="*/ 2 w 3"/>
                <a:gd name="T17" fmla="*/ 1 h 3"/>
                <a:gd name="T18" fmla="*/ 2 w 3"/>
                <a:gd name="T19" fmla="*/ 1 h 3"/>
                <a:gd name="T20" fmla="*/ 2 w 3"/>
                <a:gd name="T21" fmla="*/ 2 h 3"/>
                <a:gd name="T22" fmla="*/ 3 w 3"/>
                <a:gd name="T23" fmla="*/ 2 h 3"/>
                <a:gd name="T24" fmla="*/ 3 w 3"/>
                <a:gd name="T25" fmla="*/ 2 h 3"/>
                <a:gd name="T26" fmla="*/ 3 w 3"/>
                <a:gd name="T27" fmla="*/ 2 h 3"/>
                <a:gd name="T28" fmla="*/ 3 w 3"/>
                <a:gd name="T29" fmla="*/ 2 h 3"/>
                <a:gd name="T30" fmla="*/ 3 w 3"/>
                <a:gd name="T31" fmla="*/ 3 h 3"/>
                <a:gd name="T32" fmla="*/ 3 w 3"/>
                <a:gd name="T33" fmla="*/ 2 h 3"/>
                <a:gd name="T34" fmla="*/ 2 w 3"/>
                <a:gd name="T35" fmla="*/ 2 h 3"/>
                <a:gd name="T36" fmla="*/ 2 w 3"/>
                <a:gd name="T37" fmla="*/ 2 h 3"/>
                <a:gd name="T38" fmla="*/ 1 w 3"/>
                <a:gd name="T39" fmla="*/ 1 h 3"/>
                <a:gd name="T40" fmla="*/ 1 w 3"/>
                <a:gd name="T41" fmla="*/ 1 h 3"/>
                <a:gd name="T42" fmla="*/ 1 w 3"/>
                <a:gd name="T43" fmla="*/ 2 h 3"/>
                <a:gd name="T44" fmla="*/ 1 w 3"/>
                <a:gd name="T45" fmla="*/ 2 h 3"/>
                <a:gd name="T46" fmla="*/ 1 w 3"/>
                <a:gd name="T47" fmla="*/ 2 h 3"/>
                <a:gd name="T48" fmla="*/ 1 w 3"/>
                <a:gd name="T49" fmla="*/ 2 h 3"/>
                <a:gd name="T50" fmla="*/ 0 w 3"/>
                <a:gd name="T51" fmla="*/ 2 h 3"/>
                <a:gd name="T52" fmla="*/ 0 w 3"/>
                <a:gd name="T53" fmla="*/ 2 h 3"/>
                <a:gd name="T54" fmla="*/ 0 w 3"/>
                <a:gd name="T55" fmla="*/ 2 h 3"/>
                <a:gd name="T56" fmla="*/ 0 w 3"/>
                <a:gd name="T57" fmla="*/ 2 h 3"/>
                <a:gd name="T58" fmla="*/ 0 w 3"/>
                <a:gd name="T59" fmla="*/ 1 h 3"/>
                <a:gd name="T60" fmla="*/ 0 w 3"/>
                <a:gd name="T61" fmla="*/ 1 h 3"/>
                <a:gd name="T62" fmla="*/ 1 w 3"/>
                <a:gd name="T63" fmla="*/ 0 h 3"/>
                <a:gd name="T64" fmla="*/ 1 w 3"/>
                <a:gd name="T65" fmla="*/ 0 h 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 h="3">
                  <a:moveTo>
                    <a:pt x="1" y="0"/>
                  </a:moveTo>
                  <a:lnTo>
                    <a:pt x="1" y="0"/>
                  </a:lnTo>
                  <a:lnTo>
                    <a:pt x="2" y="0"/>
                  </a:lnTo>
                  <a:lnTo>
                    <a:pt x="3" y="0"/>
                  </a:lnTo>
                  <a:lnTo>
                    <a:pt x="3" y="1"/>
                  </a:lnTo>
                  <a:lnTo>
                    <a:pt x="2" y="1"/>
                  </a:lnTo>
                  <a:lnTo>
                    <a:pt x="2" y="2"/>
                  </a:lnTo>
                  <a:lnTo>
                    <a:pt x="3" y="2"/>
                  </a:lnTo>
                  <a:lnTo>
                    <a:pt x="3" y="3"/>
                  </a:lnTo>
                  <a:lnTo>
                    <a:pt x="3" y="2"/>
                  </a:lnTo>
                  <a:lnTo>
                    <a:pt x="2" y="2"/>
                  </a:lnTo>
                  <a:lnTo>
                    <a:pt x="1" y="2"/>
                  </a:lnTo>
                  <a:lnTo>
                    <a:pt x="1" y="1"/>
                  </a:lnTo>
                  <a:lnTo>
                    <a:pt x="1" y="2"/>
                  </a:lnTo>
                  <a:lnTo>
                    <a:pt x="0" y="2"/>
                  </a:lnTo>
                  <a:lnTo>
                    <a:pt x="0" y="1"/>
                  </a:lnTo>
                  <a:lnTo>
                    <a:pt x="0" y="0"/>
                  </a:lnTo>
                  <a:lnTo>
                    <a:pt x="1" y="0"/>
                  </a:lnTo>
                  <a:close/>
                </a:path>
              </a:pathLst>
            </a:custGeom>
            <a:solidFill>
              <a:srgbClr val="DEDEDE"/>
            </a:solidFill>
            <a:ln w="1588">
              <a:solidFill>
                <a:srgbClr val="DEDEDE"/>
              </a:solidFill>
              <a:prstDash val="solid"/>
              <a:round/>
              <a:headEnd/>
              <a:tailEnd/>
            </a:ln>
          </p:spPr>
          <p:txBody>
            <a:bodyPr/>
            <a:lstStyle/>
            <a:p>
              <a:endParaRPr lang="en-US"/>
            </a:p>
          </p:txBody>
        </p:sp>
        <p:sp>
          <p:nvSpPr>
            <p:cNvPr id="35197" name="Freeform 1593">
              <a:extLst>
                <a:ext uri="{FF2B5EF4-FFF2-40B4-BE49-F238E27FC236}">
                  <a16:creationId xmlns:a16="http://schemas.microsoft.com/office/drawing/2014/main" id="{72BFE0FD-34C7-4E15-8139-DF15EC897B1A}"/>
                </a:ext>
              </a:extLst>
            </p:cNvPr>
            <p:cNvSpPr>
              <a:spLocks/>
            </p:cNvSpPr>
            <p:nvPr/>
          </p:nvSpPr>
          <p:spPr bwMode="auto">
            <a:xfrm>
              <a:off x="2733" y="1923"/>
              <a:ext cx="1" cy="1"/>
            </a:xfrm>
            <a:custGeom>
              <a:avLst/>
              <a:gdLst>
                <a:gd name="T0" fmla="*/ 0 w 1"/>
                <a:gd name="T1" fmla="*/ 1 h 1"/>
                <a:gd name="T2" fmla="*/ 0 w 1"/>
                <a:gd name="T3" fmla="*/ 1 h 1"/>
                <a:gd name="T4" fmla="*/ 0 w 1"/>
                <a:gd name="T5" fmla="*/ 1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 name="T24" fmla="*/ 1 w 1"/>
                <a:gd name="T25" fmla="*/ 0 h 1"/>
                <a:gd name="T26" fmla="*/ 1 w 1"/>
                <a:gd name="T27" fmla="*/ 0 h 1"/>
                <a:gd name="T28" fmla="*/ 1 w 1"/>
                <a:gd name="T29" fmla="*/ 0 h 1"/>
                <a:gd name="T30" fmla="*/ 1 w 1"/>
                <a:gd name="T31" fmla="*/ 1 h 1"/>
                <a:gd name="T32" fmla="*/ 1 w 1"/>
                <a:gd name="T33" fmla="*/ 1 h 1"/>
                <a:gd name="T34" fmla="*/ 0 w 1"/>
                <a:gd name="T35" fmla="*/ 1 h 1"/>
                <a:gd name="T36" fmla="*/ 0 w 1"/>
                <a:gd name="T37" fmla="*/ 1 h 1"/>
                <a:gd name="T38" fmla="*/ 0 w 1"/>
                <a:gd name="T39" fmla="*/ 1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
                  <a:moveTo>
                    <a:pt x="0" y="1"/>
                  </a:moveTo>
                  <a:lnTo>
                    <a:pt x="0" y="1"/>
                  </a:lnTo>
                  <a:lnTo>
                    <a:pt x="0" y="0"/>
                  </a:lnTo>
                  <a:lnTo>
                    <a:pt x="1" y="0"/>
                  </a:lnTo>
                  <a:lnTo>
                    <a:pt x="1" y="1"/>
                  </a:lnTo>
                  <a:lnTo>
                    <a:pt x="0" y="1"/>
                  </a:ln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98" name="Freeform 1594">
              <a:extLst>
                <a:ext uri="{FF2B5EF4-FFF2-40B4-BE49-F238E27FC236}">
                  <a16:creationId xmlns:a16="http://schemas.microsoft.com/office/drawing/2014/main" id="{319BE13C-2498-454B-898F-5D30FEAF2BB7}"/>
                </a:ext>
              </a:extLst>
            </p:cNvPr>
            <p:cNvSpPr>
              <a:spLocks/>
            </p:cNvSpPr>
            <p:nvPr/>
          </p:nvSpPr>
          <p:spPr bwMode="auto">
            <a:xfrm>
              <a:off x="2740" y="1922"/>
              <a:ext cx="5" cy="3"/>
            </a:xfrm>
            <a:custGeom>
              <a:avLst/>
              <a:gdLst>
                <a:gd name="T0" fmla="*/ 0 w 5"/>
                <a:gd name="T1" fmla="*/ 0 h 3"/>
                <a:gd name="T2" fmla="*/ 4 w 5"/>
                <a:gd name="T3" fmla="*/ 0 h 3"/>
                <a:gd name="T4" fmla="*/ 5 w 5"/>
                <a:gd name="T5" fmla="*/ 1 h 3"/>
                <a:gd name="T6" fmla="*/ 1 w 5"/>
                <a:gd name="T7" fmla="*/ 1 h 3"/>
                <a:gd name="T8" fmla="*/ 1 w 5"/>
                <a:gd name="T9" fmla="*/ 2 h 3"/>
                <a:gd name="T10" fmla="*/ 4 w 5"/>
                <a:gd name="T11" fmla="*/ 2 h 3"/>
                <a:gd name="T12" fmla="*/ 4 w 5"/>
                <a:gd name="T13" fmla="*/ 2 h 3"/>
                <a:gd name="T14" fmla="*/ 1 w 5"/>
                <a:gd name="T15" fmla="*/ 2 h 3"/>
                <a:gd name="T16" fmla="*/ 1 w 5"/>
                <a:gd name="T17" fmla="*/ 3 h 3"/>
                <a:gd name="T18" fmla="*/ 5 w 5"/>
                <a:gd name="T19" fmla="*/ 3 h 3"/>
                <a:gd name="T20" fmla="*/ 5 w 5"/>
                <a:gd name="T21" fmla="*/ 3 h 3"/>
                <a:gd name="T22" fmla="*/ 0 w 5"/>
                <a:gd name="T23" fmla="*/ 3 h 3"/>
                <a:gd name="T24" fmla="*/ 0 w 5"/>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3">
                  <a:moveTo>
                    <a:pt x="0" y="0"/>
                  </a:moveTo>
                  <a:lnTo>
                    <a:pt x="4" y="0"/>
                  </a:lnTo>
                  <a:lnTo>
                    <a:pt x="5" y="1"/>
                  </a:lnTo>
                  <a:lnTo>
                    <a:pt x="1" y="1"/>
                  </a:lnTo>
                  <a:lnTo>
                    <a:pt x="1" y="2"/>
                  </a:lnTo>
                  <a:lnTo>
                    <a:pt x="4" y="2"/>
                  </a:lnTo>
                  <a:lnTo>
                    <a:pt x="1" y="2"/>
                  </a:lnTo>
                  <a:lnTo>
                    <a:pt x="1" y="3"/>
                  </a:lnTo>
                  <a:lnTo>
                    <a:pt x="5" y="3"/>
                  </a:lnTo>
                  <a:lnTo>
                    <a:pt x="0" y="3"/>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99" name="Freeform 1595">
              <a:extLst>
                <a:ext uri="{FF2B5EF4-FFF2-40B4-BE49-F238E27FC236}">
                  <a16:creationId xmlns:a16="http://schemas.microsoft.com/office/drawing/2014/main" id="{7E6CBF70-AF3E-4B09-ACF2-94C5D267D29D}"/>
                </a:ext>
              </a:extLst>
            </p:cNvPr>
            <p:cNvSpPr>
              <a:spLocks/>
            </p:cNvSpPr>
            <p:nvPr/>
          </p:nvSpPr>
          <p:spPr bwMode="auto">
            <a:xfrm>
              <a:off x="2746" y="1922"/>
              <a:ext cx="4" cy="3"/>
            </a:xfrm>
            <a:custGeom>
              <a:avLst/>
              <a:gdLst>
                <a:gd name="T0" fmla="*/ 1 w 4"/>
                <a:gd name="T1" fmla="*/ 1 h 3"/>
                <a:gd name="T2" fmla="*/ 1 w 4"/>
                <a:gd name="T3" fmla="*/ 3 h 3"/>
                <a:gd name="T4" fmla="*/ 0 w 4"/>
                <a:gd name="T5" fmla="*/ 3 h 3"/>
                <a:gd name="T6" fmla="*/ 0 w 4"/>
                <a:gd name="T7" fmla="*/ 0 h 3"/>
                <a:gd name="T8" fmla="*/ 3 w 4"/>
                <a:gd name="T9" fmla="*/ 2 h 3"/>
                <a:gd name="T10" fmla="*/ 3 w 4"/>
                <a:gd name="T11" fmla="*/ 0 h 3"/>
                <a:gd name="T12" fmla="*/ 4 w 4"/>
                <a:gd name="T13" fmla="*/ 0 h 3"/>
                <a:gd name="T14" fmla="*/ 4 w 4"/>
                <a:gd name="T15" fmla="*/ 3 h 3"/>
                <a:gd name="T16" fmla="*/ 1 w 4"/>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3">
                  <a:moveTo>
                    <a:pt x="1" y="1"/>
                  </a:moveTo>
                  <a:lnTo>
                    <a:pt x="1" y="3"/>
                  </a:lnTo>
                  <a:lnTo>
                    <a:pt x="0" y="3"/>
                  </a:lnTo>
                  <a:lnTo>
                    <a:pt x="0" y="0"/>
                  </a:lnTo>
                  <a:lnTo>
                    <a:pt x="3" y="2"/>
                  </a:lnTo>
                  <a:lnTo>
                    <a:pt x="3" y="0"/>
                  </a:lnTo>
                  <a:lnTo>
                    <a:pt x="4" y="0"/>
                  </a:lnTo>
                  <a:lnTo>
                    <a:pt x="4" y="3"/>
                  </a:lnTo>
                  <a:lnTo>
                    <a:pt x="1"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0" name="Freeform 1596">
              <a:extLst>
                <a:ext uri="{FF2B5EF4-FFF2-40B4-BE49-F238E27FC236}">
                  <a16:creationId xmlns:a16="http://schemas.microsoft.com/office/drawing/2014/main" id="{7CE48CF8-62B1-4041-83D1-DFEB041453F3}"/>
                </a:ext>
              </a:extLst>
            </p:cNvPr>
            <p:cNvSpPr>
              <a:spLocks/>
            </p:cNvSpPr>
            <p:nvPr/>
          </p:nvSpPr>
          <p:spPr bwMode="auto">
            <a:xfrm>
              <a:off x="2751" y="1922"/>
              <a:ext cx="5" cy="3"/>
            </a:xfrm>
            <a:custGeom>
              <a:avLst/>
              <a:gdLst>
                <a:gd name="T0" fmla="*/ 2 w 5"/>
                <a:gd name="T1" fmla="*/ 1 h 3"/>
                <a:gd name="T2" fmla="*/ 0 w 5"/>
                <a:gd name="T3" fmla="*/ 1 h 3"/>
                <a:gd name="T4" fmla="*/ 0 w 5"/>
                <a:gd name="T5" fmla="*/ 0 h 3"/>
                <a:gd name="T6" fmla="*/ 5 w 5"/>
                <a:gd name="T7" fmla="*/ 0 h 3"/>
                <a:gd name="T8" fmla="*/ 5 w 5"/>
                <a:gd name="T9" fmla="*/ 1 h 3"/>
                <a:gd name="T10" fmla="*/ 3 w 5"/>
                <a:gd name="T11" fmla="*/ 1 h 3"/>
                <a:gd name="T12" fmla="*/ 3 w 5"/>
                <a:gd name="T13" fmla="*/ 3 h 3"/>
                <a:gd name="T14" fmla="*/ 2 w 5"/>
                <a:gd name="T15" fmla="*/ 3 h 3"/>
                <a:gd name="T16" fmla="*/ 2 w 5"/>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1"/>
                  </a:moveTo>
                  <a:lnTo>
                    <a:pt x="0" y="1"/>
                  </a:lnTo>
                  <a:lnTo>
                    <a:pt x="0" y="0"/>
                  </a:lnTo>
                  <a:lnTo>
                    <a:pt x="5" y="0"/>
                  </a:lnTo>
                  <a:lnTo>
                    <a:pt x="5" y="1"/>
                  </a:lnTo>
                  <a:lnTo>
                    <a:pt x="3" y="1"/>
                  </a:lnTo>
                  <a:lnTo>
                    <a:pt x="3" y="3"/>
                  </a:lnTo>
                  <a:lnTo>
                    <a:pt x="2" y="3"/>
                  </a:lnTo>
                  <a:lnTo>
                    <a:pt x="2"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1" name="Freeform 1597">
              <a:extLst>
                <a:ext uri="{FF2B5EF4-FFF2-40B4-BE49-F238E27FC236}">
                  <a16:creationId xmlns:a16="http://schemas.microsoft.com/office/drawing/2014/main" id="{7EBC4F14-060D-4F37-83E4-EFE4FAC6BD3C}"/>
                </a:ext>
              </a:extLst>
            </p:cNvPr>
            <p:cNvSpPr>
              <a:spLocks/>
            </p:cNvSpPr>
            <p:nvPr/>
          </p:nvSpPr>
          <p:spPr bwMode="auto">
            <a:xfrm>
              <a:off x="2757" y="1922"/>
              <a:ext cx="4" cy="3"/>
            </a:xfrm>
            <a:custGeom>
              <a:avLst/>
              <a:gdLst>
                <a:gd name="T0" fmla="*/ 0 w 4"/>
                <a:gd name="T1" fmla="*/ 0 h 3"/>
                <a:gd name="T2" fmla="*/ 4 w 4"/>
                <a:gd name="T3" fmla="*/ 0 h 3"/>
                <a:gd name="T4" fmla="*/ 4 w 4"/>
                <a:gd name="T5" fmla="*/ 0 h 3"/>
                <a:gd name="T6" fmla="*/ 1 w 4"/>
                <a:gd name="T7" fmla="*/ 0 h 3"/>
                <a:gd name="T8" fmla="*/ 1 w 4"/>
                <a:gd name="T9" fmla="*/ 1 h 3"/>
                <a:gd name="T10" fmla="*/ 3 w 4"/>
                <a:gd name="T11" fmla="*/ 1 h 3"/>
                <a:gd name="T12" fmla="*/ 3 w 4"/>
                <a:gd name="T13" fmla="*/ 2 h 3"/>
                <a:gd name="T14" fmla="*/ 1 w 4"/>
                <a:gd name="T15" fmla="*/ 2 h 3"/>
                <a:gd name="T16" fmla="*/ 1 w 4"/>
                <a:gd name="T17" fmla="*/ 3 h 3"/>
                <a:gd name="T18" fmla="*/ 4 w 4"/>
                <a:gd name="T19" fmla="*/ 3 h 3"/>
                <a:gd name="T20" fmla="*/ 4 w 4"/>
                <a:gd name="T21" fmla="*/ 3 h 3"/>
                <a:gd name="T22" fmla="*/ 0 w 4"/>
                <a:gd name="T23" fmla="*/ 3 h 3"/>
                <a:gd name="T24" fmla="*/ 0 w 4"/>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0" y="0"/>
                  </a:moveTo>
                  <a:lnTo>
                    <a:pt x="4" y="0"/>
                  </a:lnTo>
                  <a:lnTo>
                    <a:pt x="1" y="0"/>
                  </a:lnTo>
                  <a:lnTo>
                    <a:pt x="1" y="1"/>
                  </a:lnTo>
                  <a:lnTo>
                    <a:pt x="3" y="1"/>
                  </a:lnTo>
                  <a:lnTo>
                    <a:pt x="3" y="2"/>
                  </a:lnTo>
                  <a:lnTo>
                    <a:pt x="1" y="2"/>
                  </a:lnTo>
                  <a:lnTo>
                    <a:pt x="1" y="3"/>
                  </a:lnTo>
                  <a:lnTo>
                    <a:pt x="4" y="3"/>
                  </a:lnTo>
                  <a:lnTo>
                    <a:pt x="0" y="3"/>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2" name="Freeform 1598">
              <a:extLst>
                <a:ext uri="{FF2B5EF4-FFF2-40B4-BE49-F238E27FC236}">
                  <a16:creationId xmlns:a16="http://schemas.microsoft.com/office/drawing/2014/main" id="{2E46A80C-0D9A-4DE4-8B76-231EC0DC08A9}"/>
                </a:ext>
              </a:extLst>
            </p:cNvPr>
            <p:cNvSpPr>
              <a:spLocks/>
            </p:cNvSpPr>
            <p:nvPr/>
          </p:nvSpPr>
          <p:spPr bwMode="auto">
            <a:xfrm>
              <a:off x="2762" y="1922"/>
              <a:ext cx="5" cy="3"/>
            </a:xfrm>
            <a:custGeom>
              <a:avLst/>
              <a:gdLst>
                <a:gd name="T0" fmla="*/ 0 w 5"/>
                <a:gd name="T1" fmla="*/ 0 h 3"/>
                <a:gd name="T2" fmla="*/ 3 w 5"/>
                <a:gd name="T3" fmla="*/ 0 h 3"/>
                <a:gd name="T4" fmla="*/ 3 w 5"/>
                <a:gd name="T5" fmla="*/ 0 h 3"/>
                <a:gd name="T6" fmla="*/ 4 w 5"/>
                <a:gd name="T7" fmla="*/ 0 h 3"/>
                <a:gd name="T8" fmla="*/ 4 w 5"/>
                <a:gd name="T9" fmla="*/ 0 h 3"/>
                <a:gd name="T10" fmla="*/ 4 w 5"/>
                <a:gd name="T11" fmla="*/ 0 h 3"/>
                <a:gd name="T12" fmla="*/ 5 w 5"/>
                <a:gd name="T13" fmla="*/ 0 h 3"/>
                <a:gd name="T14" fmla="*/ 5 w 5"/>
                <a:gd name="T15" fmla="*/ 0 h 3"/>
                <a:gd name="T16" fmla="*/ 5 w 5"/>
                <a:gd name="T17" fmla="*/ 1 h 3"/>
                <a:gd name="T18" fmla="*/ 5 w 5"/>
                <a:gd name="T19" fmla="*/ 1 h 3"/>
                <a:gd name="T20" fmla="*/ 5 w 5"/>
                <a:gd name="T21" fmla="*/ 1 h 3"/>
                <a:gd name="T22" fmla="*/ 5 w 5"/>
                <a:gd name="T23" fmla="*/ 1 h 3"/>
                <a:gd name="T24" fmla="*/ 5 w 5"/>
                <a:gd name="T25" fmla="*/ 1 h 3"/>
                <a:gd name="T26" fmla="*/ 5 w 5"/>
                <a:gd name="T27" fmla="*/ 2 h 3"/>
                <a:gd name="T28" fmla="*/ 4 w 5"/>
                <a:gd name="T29" fmla="*/ 2 h 3"/>
                <a:gd name="T30" fmla="*/ 4 w 5"/>
                <a:gd name="T31" fmla="*/ 2 h 3"/>
                <a:gd name="T32" fmla="*/ 4 w 5"/>
                <a:gd name="T33" fmla="*/ 2 h 3"/>
                <a:gd name="T34" fmla="*/ 4 w 5"/>
                <a:gd name="T35" fmla="*/ 2 h 3"/>
                <a:gd name="T36" fmla="*/ 5 w 5"/>
                <a:gd name="T37" fmla="*/ 3 h 3"/>
                <a:gd name="T38" fmla="*/ 4 w 5"/>
                <a:gd name="T39" fmla="*/ 3 h 3"/>
                <a:gd name="T40" fmla="*/ 3 w 5"/>
                <a:gd name="T41" fmla="*/ 2 h 3"/>
                <a:gd name="T42" fmla="*/ 1 w 5"/>
                <a:gd name="T43" fmla="*/ 2 h 3"/>
                <a:gd name="T44" fmla="*/ 1 w 5"/>
                <a:gd name="T45" fmla="*/ 3 h 3"/>
                <a:gd name="T46" fmla="*/ 0 w 5"/>
                <a:gd name="T47" fmla="*/ 3 h 3"/>
                <a:gd name="T48" fmla="*/ 0 w 5"/>
                <a:gd name="T49" fmla="*/ 0 h 3"/>
                <a:gd name="T50" fmla="*/ 1 w 5"/>
                <a:gd name="T51" fmla="*/ 2 h 3"/>
                <a:gd name="T52" fmla="*/ 3 w 5"/>
                <a:gd name="T53" fmla="*/ 2 h 3"/>
                <a:gd name="T54" fmla="*/ 3 w 5"/>
                <a:gd name="T55" fmla="*/ 2 h 3"/>
                <a:gd name="T56" fmla="*/ 3 w 5"/>
                <a:gd name="T57" fmla="*/ 2 h 3"/>
                <a:gd name="T58" fmla="*/ 4 w 5"/>
                <a:gd name="T59" fmla="*/ 1 h 3"/>
                <a:gd name="T60" fmla="*/ 4 w 5"/>
                <a:gd name="T61" fmla="*/ 1 h 3"/>
                <a:gd name="T62" fmla="*/ 4 w 5"/>
                <a:gd name="T63" fmla="*/ 1 h 3"/>
                <a:gd name="T64" fmla="*/ 4 w 5"/>
                <a:gd name="T65" fmla="*/ 1 h 3"/>
                <a:gd name="T66" fmla="*/ 4 w 5"/>
                <a:gd name="T67" fmla="*/ 1 h 3"/>
                <a:gd name="T68" fmla="*/ 4 w 5"/>
                <a:gd name="T69" fmla="*/ 1 h 3"/>
                <a:gd name="T70" fmla="*/ 4 w 5"/>
                <a:gd name="T71" fmla="*/ 1 h 3"/>
                <a:gd name="T72" fmla="*/ 4 w 5"/>
                <a:gd name="T73" fmla="*/ 1 h 3"/>
                <a:gd name="T74" fmla="*/ 4 w 5"/>
                <a:gd name="T75" fmla="*/ 1 h 3"/>
                <a:gd name="T76" fmla="*/ 4 w 5"/>
                <a:gd name="T77" fmla="*/ 0 h 3"/>
                <a:gd name="T78" fmla="*/ 3 w 5"/>
                <a:gd name="T79" fmla="*/ 0 h 3"/>
                <a:gd name="T80" fmla="*/ 3 w 5"/>
                <a:gd name="T81" fmla="*/ 0 h 3"/>
                <a:gd name="T82" fmla="*/ 3 w 5"/>
                <a:gd name="T83" fmla="*/ 0 h 3"/>
                <a:gd name="T84" fmla="*/ 1 w 5"/>
                <a:gd name="T85" fmla="*/ 0 h 3"/>
                <a:gd name="T86" fmla="*/ 1 w 5"/>
                <a:gd name="T87" fmla="*/ 2 h 3"/>
                <a:gd name="T88" fmla="*/ 0 w 5"/>
                <a:gd name="T89" fmla="*/ 0 h 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 h="3">
                  <a:moveTo>
                    <a:pt x="0" y="0"/>
                  </a:moveTo>
                  <a:lnTo>
                    <a:pt x="3" y="0"/>
                  </a:lnTo>
                  <a:lnTo>
                    <a:pt x="4" y="0"/>
                  </a:lnTo>
                  <a:lnTo>
                    <a:pt x="5" y="0"/>
                  </a:lnTo>
                  <a:lnTo>
                    <a:pt x="5" y="1"/>
                  </a:lnTo>
                  <a:lnTo>
                    <a:pt x="5" y="2"/>
                  </a:lnTo>
                  <a:lnTo>
                    <a:pt x="4" y="2"/>
                  </a:lnTo>
                  <a:lnTo>
                    <a:pt x="5" y="3"/>
                  </a:lnTo>
                  <a:lnTo>
                    <a:pt x="4" y="3"/>
                  </a:lnTo>
                  <a:lnTo>
                    <a:pt x="3" y="2"/>
                  </a:lnTo>
                  <a:lnTo>
                    <a:pt x="1" y="2"/>
                  </a:lnTo>
                  <a:lnTo>
                    <a:pt x="1" y="3"/>
                  </a:lnTo>
                  <a:lnTo>
                    <a:pt x="0" y="3"/>
                  </a:lnTo>
                  <a:lnTo>
                    <a:pt x="0" y="0"/>
                  </a:lnTo>
                  <a:lnTo>
                    <a:pt x="1" y="2"/>
                  </a:lnTo>
                  <a:lnTo>
                    <a:pt x="3" y="2"/>
                  </a:lnTo>
                  <a:lnTo>
                    <a:pt x="4" y="1"/>
                  </a:lnTo>
                  <a:lnTo>
                    <a:pt x="4" y="0"/>
                  </a:lnTo>
                  <a:lnTo>
                    <a:pt x="3" y="0"/>
                  </a:lnTo>
                  <a:lnTo>
                    <a:pt x="1" y="0"/>
                  </a:lnTo>
                  <a:lnTo>
                    <a:pt x="1" y="2"/>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3" name="Freeform 1599">
              <a:extLst>
                <a:ext uri="{FF2B5EF4-FFF2-40B4-BE49-F238E27FC236}">
                  <a16:creationId xmlns:a16="http://schemas.microsoft.com/office/drawing/2014/main" id="{D7ED07AB-04B9-4CA0-88F2-800EE6ADFDA9}"/>
                </a:ext>
              </a:extLst>
            </p:cNvPr>
            <p:cNvSpPr>
              <a:spLocks/>
            </p:cNvSpPr>
            <p:nvPr/>
          </p:nvSpPr>
          <p:spPr bwMode="auto">
            <a:xfrm>
              <a:off x="2768" y="1922"/>
              <a:ext cx="5" cy="3"/>
            </a:xfrm>
            <a:custGeom>
              <a:avLst/>
              <a:gdLst>
                <a:gd name="T0" fmla="*/ 0 w 5"/>
                <a:gd name="T1" fmla="*/ 0 h 3"/>
                <a:gd name="T2" fmla="*/ 3 w 5"/>
                <a:gd name="T3" fmla="*/ 0 h 3"/>
                <a:gd name="T4" fmla="*/ 3 w 5"/>
                <a:gd name="T5" fmla="*/ 0 h 3"/>
                <a:gd name="T6" fmla="*/ 4 w 5"/>
                <a:gd name="T7" fmla="*/ 0 h 3"/>
                <a:gd name="T8" fmla="*/ 4 w 5"/>
                <a:gd name="T9" fmla="*/ 0 h 3"/>
                <a:gd name="T10" fmla="*/ 4 w 5"/>
                <a:gd name="T11" fmla="*/ 0 h 3"/>
                <a:gd name="T12" fmla="*/ 5 w 5"/>
                <a:gd name="T13" fmla="*/ 0 h 3"/>
                <a:gd name="T14" fmla="*/ 5 w 5"/>
                <a:gd name="T15" fmla="*/ 0 h 3"/>
                <a:gd name="T16" fmla="*/ 5 w 5"/>
                <a:gd name="T17" fmla="*/ 1 h 3"/>
                <a:gd name="T18" fmla="*/ 5 w 5"/>
                <a:gd name="T19" fmla="*/ 1 h 3"/>
                <a:gd name="T20" fmla="*/ 5 w 5"/>
                <a:gd name="T21" fmla="*/ 1 h 3"/>
                <a:gd name="T22" fmla="*/ 5 w 5"/>
                <a:gd name="T23" fmla="*/ 1 h 3"/>
                <a:gd name="T24" fmla="*/ 5 w 5"/>
                <a:gd name="T25" fmla="*/ 2 h 3"/>
                <a:gd name="T26" fmla="*/ 4 w 5"/>
                <a:gd name="T27" fmla="*/ 2 h 3"/>
                <a:gd name="T28" fmla="*/ 4 w 5"/>
                <a:gd name="T29" fmla="*/ 2 h 3"/>
                <a:gd name="T30" fmla="*/ 4 w 5"/>
                <a:gd name="T31" fmla="*/ 2 h 3"/>
                <a:gd name="T32" fmla="*/ 3 w 5"/>
                <a:gd name="T33" fmla="*/ 2 h 3"/>
                <a:gd name="T34" fmla="*/ 3 w 5"/>
                <a:gd name="T35" fmla="*/ 2 h 3"/>
                <a:gd name="T36" fmla="*/ 1 w 5"/>
                <a:gd name="T37" fmla="*/ 2 h 3"/>
                <a:gd name="T38" fmla="*/ 1 w 5"/>
                <a:gd name="T39" fmla="*/ 3 h 3"/>
                <a:gd name="T40" fmla="*/ 0 w 5"/>
                <a:gd name="T41" fmla="*/ 3 h 3"/>
                <a:gd name="T42" fmla="*/ 0 w 5"/>
                <a:gd name="T43" fmla="*/ 0 h 3"/>
                <a:gd name="T44" fmla="*/ 1 w 5"/>
                <a:gd name="T45" fmla="*/ 1 h 3"/>
                <a:gd name="T46" fmla="*/ 3 w 5"/>
                <a:gd name="T47" fmla="*/ 1 h 3"/>
                <a:gd name="T48" fmla="*/ 3 w 5"/>
                <a:gd name="T49" fmla="*/ 1 h 3"/>
                <a:gd name="T50" fmla="*/ 3 w 5"/>
                <a:gd name="T51" fmla="*/ 1 h 3"/>
                <a:gd name="T52" fmla="*/ 4 w 5"/>
                <a:gd name="T53" fmla="*/ 1 h 3"/>
                <a:gd name="T54" fmla="*/ 4 w 5"/>
                <a:gd name="T55" fmla="*/ 1 h 3"/>
                <a:gd name="T56" fmla="*/ 4 w 5"/>
                <a:gd name="T57" fmla="*/ 1 h 3"/>
                <a:gd name="T58" fmla="*/ 4 w 5"/>
                <a:gd name="T59" fmla="*/ 1 h 3"/>
                <a:gd name="T60" fmla="*/ 4 w 5"/>
                <a:gd name="T61" fmla="*/ 1 h 3"/>
                <a:gd name="T62" fmla="*/ 4 w 5"/>
                <a:gd name="T63" fmla="*/ 1 h 3"/>
                <a:gd name="T64" fmla="*/ 4 w 5"/>
                <a:gd name="T65" fmla="*/ 1 h 3"/>
                <a:gd name="T66" fmla="*/ 4 w 5"/>
                <a:gd name="T67" fmla="*/ 1 h 3"/>
                <a:gd name="T68" fmla="*/ 4 w 5"/>
                <a:gd name="T69" fmla="*/ 1 h 3"/>
                <a:gd name="T70" fmla="*/ 4 w 5"/>
                <a:gd name="T71" fmla="*/ 0 h 3"/>
                <a:gd name="T72" fmla="*/ 4 w 5"/>
                <a:gd name="T73" fmla="*/ 0 h 3"/>
                <a:gd name="T74" fmla="*/ 3 w 5"/>
                <a:gd name="T75" fmla="*/ 0 h 3"/>
                <a:gd name="T76" fmla="*/ 3 w 5"/>
                <a:gd name="T77" fmla="*/ 0 h 3"/>
                <a:gd name="T78" fmla="*/ 3 w 5"/>
                <a:gd name="T79" fmla="*/ 0 h 3"/>
                <a:gd name="T80" fmla="*/ 1 w 5"/>
                <a:gd name="T81" fmla="*/ 0 h 3"/>
                <a:gd name="T82" fmla="*/ 1 w 5"/>
                <a:gd name="T83" fmla="*/ 1 h 3"/>
                <a:gd name="T84" fmla="*/ 0 w 5"/>
                <a:gd name="T85" fmla="*/ 0 h 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 h="3">
                  <a:moveTo>
                    <a:pt x="0" y="0"/>
                  </a:moveTo>
                  <a:lnTo>
                    <a:pt x="3" y="0"/>
                  </a:lnTo>
                  <a:lnTo>
                    <a:pt x="4" y="0"/>
                  </a:lnTo>
                  <a:lnTo>
                    <a:pt x="5" y="0"/>
                  </a:lnTo>
                  <a:lnTo>
                    <a:pt x="5" y="1"/>
                  </a:lnTo>
                  <a:lnTo>
                    <a:pt x="5" y="2"/>
                  </a:lnTo>
                  <a:lnTo>
                    <a:pt x="4" y="2"/>
                  </a:lnTo>
                  <a:lnTo>
                    <a:pt x="3" y="2"/>
                  </a:lnTo>
                  <a:lnTo>
                    <a:pt x="1" y="2"/>
                  </a:lnTo>
                  <a:lnTo>
                    <a:pt x="1" y="3"/>
                  </a:lnTo>
                  <a:lnTo>
                    <a:pt x="0" y="3"/>
                  </a:lnTo>
                  <a:lnTo>
                    <a:pt x="0" y="0"/>
                  </a:lnTo>
                  <a:lnTo>
                    <a:pt x="1" y="1"/>
                  </a:lnTo>
                  <a:lnTo>
                    <a:pt x="3" y="1"/>
                  </a:lnTo>
                  <a:lnTo>
                    <a:pt x="4" y="1"/>
                  </a:lnTo>
                  <a:lnTo>
                    <a:pt x="4" y="0"/>
                  </a:lnTo>
                  <a:lnTo>
                    <a:pt x="3" y="0"/>
                  </a:lnTo>
                  <a:lnTo>
                    <a:pt x="1" y="0"/>
                  </a:lnTo>
                  <a:lnTo>
                    <a:pt x="1" y="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4" name="Freeform 1600">
              <a:extLst>
                <a:ext uri="{FF2B5EF4-FFF2-40B4-BE49-F238E27FC236}">
                  <a16:creationId xmlns:a16="http://schemas.microsoft.com/office/drawing/2014/main" id="{45FD7559-2360-4F65-88CD-0EB4227500C2}"/>
                </a:ext>
              </a:extLst>
            </p:cNvPr>
            <p:cNvSpPr>
              <a:spLocks/>
            </p:cNvSpPr>
            <p:nvPr/>
          </p:nvSpPr>
          <p:spPr bwMode="auto">
            <a:xfrm>
              <a:off x="2774" y="1922"/>
              <a:ext cx="5" cy="3"/>
            </a:xfrm>
            <a:custGeom>
              <a:avLst/>
              <a:gdLst>
                <a:gd name="T0" fmla="*/ 0 w 5"/>
                <a:gd name="T1" fmla="*/ 0 h 3"/>
                <a:gd name="T2" fmla="*/ 2 w 5"/>
                <a:gd name="T3" fmla="*/ 0 h 3"/>
                <a:gd name="T4" fmla="*/ 3 w 5"/>
                <a:gd name="T5" fmla="*/ 0 h 3"/>
                <a:gd name="T6" fmla="*/ 4 w 5"/>
                <a:gd name="T7" fmla="*/ 0 h 3"/>
                <a:gd name="T8" fmla="*/ 4 w 5"/>
                <a:gd name="T9" fmla="*/ 0 h 3"/>
                <a:gd name="T10" fmla="*/ 4 w 5"/>
                <a:gd name="T11" fmla="*/ 0 h 3"/>
                <a:gd name="T12" fmla="*/ 4 w 5"/>
                <a:gd name="T13" fmla="*/ 0 h 3"/>
                <a:gd name="T14" fmla="*/ 5 w 5"/>
                <a:gd name="T15" fmla="*/ 0 h 3"/>
                <a:gd name="T16" fmla="*/ 5 w 5"/>
                <a:gd name="T17" fmla="*/ 0 h 3"/>
                <a:gd name="T18" fmla="*/ 5 w 5"/>
                <a:gd name="T19" fmla="*/ 1 h 3"/>
                <a:gd name="T20" fmla="*/ 5 w 5"/>
                <a:gd name="T21" fmla="*/ 1 h 3"/>
                <a:gd name="T22" fmla="*/ 5 w 5"/>
                <a:gd name="T23" fmla="*/ 1 h 3"/>
                <a:gd name="T24" fmla="*/ 4 w 5"/>
                <a:gd name="T25" fmla="*/ 1 h 3"/>
                <a:gd name="T26" fmla="*/ 4 w 5"/>
                <a:gd name="T27" fmla="*/ 1 h 3"/>
                <a:gd name="T28" fmla="*/ 4 w 5"/>
                <a:gd name="T29" fmla="*/ 2 h 3"/>
                <a:gd name="T30" fmla="*/ 4 w 5"/>
                <a:gd name="T31" fmla="*/ 2 h 3"/>
                <a:gd name="T32" fmla="*/ 4 w 5"/>
                <a:gd name="T33" fmla="*/ 2 h 3"/>
                <a:gd name="T34" fmla="*/ 4 w 5"/>
                <a:gd name="T35" fmla="*/ 2 h 3"/>
                <a:gd name="T36" fmla="*/ 5 w 5"/>
                <a:gd name="T37" fmla="*/ 3 h 3"/>
                <a:gd name="T38" fmla="*/ 4 w 5"/>
                <a:gd name="T39" fmla="*/ 3 h 3"/>
                <a:gd name="T40" fmla="*/ 2 w 5"/>
                <a:gd name="T41" fmla="*/ 2 h 3"/>
                <a:gd name="T42" fmla="*/ 1 w 5"/>
                <a:gd name="T43" fmla="*/ 2 h 3"/>
                <a:gd name="T44" fmla="*/ 1 w 5"/>
                <a:gd name="T45" fmla="*/ 3 h 3"/>
                <a:gd name="T46" fmla="*/ 0 w 5"/>
                <a:gd name="T47" fmla="*/ 3 h 3"/>
                <a:gd name="T48" fmla="*/ 0 w 5"/>
                <a:gd name="T49" fmla="*/ 0 h 3"/>
                <a:gd name="T50" fmla="*/ 1 w 5"/>
                <a:gd name="T51" fmla="*/ 1 h 3"/>
                <a:gd name="T52" fmla="*/ 2 w 5"/>
                <a:gd name="T53" fmla="*/ 1 h 3"/>
                <a:gd name="T54" fmla="*/ 3 w 5"/>
                <a:gd name="T55" fmla="*/ 1 h 3"/>
                <a:gd name="T56" fmla="*/ 3 w 5"/>
                <a:gd name="T57" fmla="*/ 1 h 3"/>
                <a:gd name="T58" fmla="*/ 3 w 5"/>
                <a:gd name="T59" fmla="*/ 1 h 3"/>
                <a:gd name="T60" fmla="*/ 4 w 5"/>
                <a:gd name="T61" fmla="*/ 1 h 3"/>
                <a:gd name="T62" fmla="*/ 4 w 5"/>
                <a:gd name="T63" fmla="*/ 1 h 3"/>
                <a:gd name="T64" fmla="*/ 4 w 5"/>
                <a:gd name="T65" fmla="*/ 1 h 3"/>
                <a:gd name="T66" fmla="*/ 4 w 5"/>
                <a:gd name="T67" fmla="*/ 1 h 3"/>
                <a:gd name="T68" fmla="*/ 4 w 5"/>
                <a:gd name="T69" fmla="*/ 1 h 3"/>
                <a:gd name="T70" fmla="*/ 4 w 5"/>
                <a:gd name="T71" fmla="*/ 1 h 3"/>
                <a:gd name="T72" fmla="*/ 4 w 5"/>
                <a:gd name="T73" fmla="*/ 1 h 3"/>
                <a:gd name="T74" fmla="*/ 4 w 5"/>
                <a:gd name="T75" fmla="*/ 0 h 3"/>
                <a:gd name="T76" fmla="*/ 4 w 5"/>
                <a:gd name="T77" fmla="*/ 0 h 3"/>
                <a:gd name="T78" fmla="*/ 3 w 5"/>
                <a:gd name="T79" fmla="*/ 0 h 3"/>
                <a:gd name="T80" fmla="*/ 3 w 5"/>
                <a:gd name="T81" fmla="*/ 0 h 3"/>
                <a:gd name="T82" fmla="*/ 3 w 5"/>
                <a:gd name="T83" fmla="*/ 0 h 3"/>
                <a:gd name="T84" fmla="*/ 2 w 5"/>
                <a:gd name="T85" fmla="*/ 0 h 3"/>
                <a:gd name="T86" fmla="*/ 1 w 5"/>
                <a:gd name="T87" fmla="*/ 0 h 3"/>
                <a:gd name="T88" fmla="*/ 1 w 5"/>
                <a:gd name="T89" fmla="*/ 1 h 3"/>
                <a:gd name="T90" fmla="*/ 0 w 5"/>
                <a:gd name="T91" fmla="*/ 0 h 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 h="3">
                  <a:moveTo>
                    <a:pt x="0" y="0"/>
                  </a:moveTo>
                  <a:lnTo>
                    <a:pt x="2" y="0"/>
                  </a:lnTo>
                  <a:lnTo>
                    <a:pt x="3" y="0"/>
                  </a:lnTo>
                  <a:lnTo>
                    <a:pt x="4" y="0"/>
                  </a:lnTo>
                  <a:lnTo>
                    <a:pt x="5" y="0"/>
                  </a:lnTo>
                  <a:lnTo>
                    <a:pt x="5" y="1"/>
                  </a:lnTo>
                  <a:lnTo>
                    <a:pt x="4" y="1"/>
                  </a:lnTo>
                  <a:lnTo>
                    <a:pt x="4" y="2"/>
                  </a:lnTo>
                  <a:lnTo>
                    <a:pt x="5" y="3"/>
                  </a:lnTo>
                  <a:lnTo>
                    <a:pt x="4" y="3"/>
                  </a:lnTo>
                  <a:lnTo>
                    <a:pt x="2" y="2"/>
                  </a:lnTo>
                  <a:lnTo>
                    <a:pt x="1" y="2"/>
                  </a:lnTo>
                  <a:lnTo>
                    <a:pt x="1" y="3"/>
                  </a:lnTo>
                  <a:lnTo>
                    <a:pt x="0" y="3"/>
                  </a:lnTo>
                  <a:lnTo>
                    <a:pt x="0" y="0"/>
                  </a:lnTo>
                  <a:lnTo>
                    <a:pt x="1" y="1"/>
                  </a:lnTo>
                  <a:lnTo>
                    <a:pt x="2" y="1"/>
                  </a:lnTo>
                  <a:lnTo>
                    <a:pt x="3" y="1"/>
                  </a:lnTo>
                  <a:lnTo>
                    <a:pt x="4" y="1"/>
                  </a:lnTo>
                  <a:lnTo>
                    <a:pt x="4" y="0"/>
                  </a:lnTo>
                  <a:lnTo>
                    <a:pt x="3" y="0"/>
                  </a:lnTo>
                  <a:lnTo>
                    <a:pt x="2" y="0"/>
                  </a:lnTo>
                  <a:lnTo>
                    <a:pt x="1" y="0"/>
                  </a:lnTo>
                  <a:lnTo>
                    <a:pt x="1" y="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5" name="Freeform 1601">
              <a:extLst>
                <a:ext uri="{FF2B5EF4-FFF2-40B4-BE49-F238E27FC236}">
                  <a16:creationId xmlns:a16="http://schemas.microsoft.com/office/drawing/2014/main" id="{E76A18EC-D688-499B-972E-DB07FB3341B1}"/>
                </a:ext>
              </a:extLst>
            </p:cNvPr>
            <p:cNvSpPr>
              <a:spLocks/>
            </p:cNvSpPr>
            <p:nvPr/>
          </p:nvSpPr>
          <p:spPr bwMode="auto">
            <a:xfrm>
              <a:off x="2782" y="1921"/>
              <a:ext cx="5" cy="4"/>
            </a:xfrm>
            <a:custGeom>
              <a:avLst/>
              <a:gdLst>
                <a:gd name="T0" fmla="*/ 1 w 5"/>
                <a:gd name="T1" fmla="*/ 3 h 4"/>
                <a:gd name="T2" fmla="*/ 1 w 5"/>
                <a:gd name="T3" fmla="*/ 3 h 4"/>
                <a:gd name="T4" fmla="*/ 2 w 5"/>
                <a:gd name="T5" fmla="*/ 3 h 4"/>
                <a:gd name="T6" fmla="*/ 2 w 5"/>
                <a:gd name="T7" fmla="*/ 3 h 4"/>
                <a:gd name="T8" fmla="*/ 3 w 5"/>
                <a:gd name="T9" fmla="*/ 3 h 4"/>
                <a:gd name="T10" fmla="*/ 3 w 5"/>
                <a:gd name="T11" fmla="*/ 3 h 4"/>
                <a:gd name="T12" fmla="*/ 3 w 5"/>
                <a:gd name="T13" fmla="*/ 3 h 4"/>
                <a:gd name="T14" fmla="*/ 4 w 5"/>
                <a:gd name="T15" fmla="*/ 3 h 4"/>
                <a:gd name="T16" fmla="*/ 4 w 5"/>
                <a:gd name="T17" fmla="*/ 3 h 4"/>
                <a:gd name="T18" fmla="*/ 3 w 5"/>
                <a:gd name="T19" fmla="*/ 2 h 4"/>
                <a:gd name="T20" fmla="*/ 1 w 5"/>
                <a:gd name="T21" fmla="*/ 2 h 4"/>
                <a:gd name="T22" fmla="*/ 0 w 5"/>
                <a:gd name="T23" fmla="*/ 2 h 4"/>
                <a:gd name="T24" fmla="*/ 0 w 5"/>
                <a:gd name="T25" fmla="*/ 1 h 4"/>
                <a:gd name="T26" fmla="*/ 0 w 5"/>
                <a:gd name="T27" fmla="*/ 1 h 4"/>
                <a:gd name="T28" fmla="*/ 1 w 5"/>
                <a:gd name="T29" fmla="*/ 1 h 4"/>
                <a:gd name="T30" fmla="*/ 2 w 5"/>
                <a:gd name="T31" fmla="*/ 0 h 4"/>
                <a:gd name="T32" fmla="*/ 3 w 5"/>
                <a:gd name="T33" fmla="*/ 0 h 4"/>
                <a:gd name="T34" fmla="*/ 3 w 5"/>
                <a:gd name="T35" fmla="*/ 1 h 4"/>
                <a:gd name="T36" fmla="*/ 4 w 5"/>
                <a:gd name="T37" fmla="*/ 1 h 4"/>
                <a:gd name="T38" fmla="*/ 4 w 5"/>
                <a:gd name="T39" fmla="*/ 1 h 4"/>
                <a:gd name="T40" fmla="*/ 4 w 5"/>
                <a:gd name="T41" fmla="*/ 1 h 4"/>
                <a:gd name="T42" fmla="*/ 3 w 5"/>
                <a:gd name="T43" fmla="*/ 1 h 4"/>
                <a:gd name="T44" fmla="*/ 3 w 5"/>
                <a:gd name="T45" fmla="*/ 1 h 4"/>
                <a:gd name="T46" fmla="*/ 3 w 5"/>
                <a:gd name="T47" fmla="*/ 1 h 4"/>
                <a:gd name="T48" fmla="*/ 2 w 5"/>
                <a:gd name="T49" fmla="*/ 1 h 4"/>
                <a:gd name="T50" fmla="*/ 2 w 5"/>
                <a:gd name="T51" fmla="*/ 1 h 4"/>
                <a:gd name="T52" fmla="*/ 1 w 5"/>
                <a:gd name="T53" fmla="*/ 1 h 4"/>
                <a:gd name="T54" fmla="*/ 1 w 5"/>
                <a:gd name="T55" fmla="*/ 1 h 4"/>
                <a:gd name="T56" fmla="*/ 1 w 5"/>
                <a:gd name="T57" fmla="*/ 2 h 4"/>
                <a:gd name="T58" fmla="*/ 2 w 5"/>
                <a:gd name="T59" fmla="*/ 2 h 4"/>
                <a:gd name="T60" fmla="*/ 4 w 5"/>
                <a:gd name="T61" fmla="*/ 2 h 4"/>
                <a:gd name="T62" fmla="*/ 5 w 5"/>
                <a:gd name="T63" fmla="*/ 2 h 4"/>
                <a:gd name="T64" fmla="*/ 5 w 5"/>
                <a:gd name="T65" fmla="*/ 3 h 4"/>
                <a:gd name="T66" fmla="*/ 4 w 5"/>
                <a:gd name="T67" fmla="*/ 3 h 4"/>
                <a:gd name="T68" fmla="*/ 4 w 5"/>
                <a:gd name="T69" fmla="*/ 4 h 4"/>
                <a:gd name="T70" fmla="*/ 3 w 5"/>
                <a:gd name="T71" fmla="*/ 4 h 4"/>
                <a:gd name="T72" fmla="*/ 2 w 5"/>
                <a:gd name="T73" fmla="*/ 4 h 4"/>
                <a:gd name="T74" fmla="*/ 1 w 5"/>
                <a:gd name="T75" fmla="*/ 4 h 4"/>
                <a:gd name="T76" fmla="*/ 0 w 5"/>
                <a:gd name="T77" fmla="*/ 4 h 4"/>
                <a:gd name="T78" fmla="*/ 0 w 5"/>
                <a:gd name="T79" fmla="*/ 3 h 4"/>
                <a:gd name="T80" fmla="*/ 0 w 5"/>
                <a:gd name="T81" fmla="*/ 3 h 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 h="4">
                  <a:moveTo>
                    <a:pt x="0" y="3"/>
                  </a:moveTo>
                  <a:lnTo>
                    <a:pt x="1" y="3"/>
                  </a:lnTo>
                  <a:lnTo>
                    <a:pt x="2" y="3"/>
                  </a:lnTo>
                  <a:lnTo>
                    <a:pt x="3" y="3"/>
                  </a:lnTo>
                  <a:lnTo>
                    <a:pt x="4" y="3"/>
                  </a:lnTo>
                  <a:lnTo>
                    <a:pt x="3" y="2"/>
                  </a:lnTo>
                  <a:lnTo>
                    <a:pt x="2" y="2"/>
                  </a:lnTo>
                  <a:lnTo>
                    <a:pt x="1" y="2"/>
                  </a:lnTo>
                  <a:lnTo>
                    <a:pt x="0" y="2"/>
                  </a:lnTo>
                  <a:lnTo>
                    <a:pt x="0" y="1"/>
                  </a:lnTo>
                  <a:lnTo>
                    <a:pt x="1" y="1"/>
                  </a:lnTo>
                  <a:lnTo>
                    <a:pt x="2" y="0"/>
                  </a:lnTo>
                  <a:lnTo>
                    <a:pt x="3" y="0"/>
                  </a:lnTo>
                  <a:lnTo>
                    <a:pt x="3" y="1"/>
                  </a:lnTo>
                  <a:lnTo>
                    <a:pt x="4" y="1"/>
                  </a:lnTo>
                  <a:lnTo>
                    <a:pt x="5" y="1"/>
                  </a:lnTo>
                  <a:lnTo>
                    <a:pt x="4" y="1"/>
                  </a:lnTo>
                  <a:lnTo>
                    <a:pt x="3" y="1"/>
                  </a:lnTo>
                  <a:lnTo>
                    <a:pt x="2" y="1"/>
                  </a:lnTo>
                  <a:lnTo>
                    <a:pt x="1" y="1"/>
                  </a:lnTo>
                  <a:lnTo>
                    <a:pt x="1" y="2"/>
                  </a:lnTo>
                  <a:lnTo>
                    <a:pt x="2" y="2"/>
                  </a:lnTo>
                  <a:lnTo>
                    <a:pt x="3" y="2"/>
                  </a:lnTo>
                  <a:lnTo>
                    <a:pt x="4" y="2"/>
                  </a:lnTo>
                  <a:lnTo>
                    <a:pt x="5" y="2"/>
                  </a:lnTo>
                  <a:lnTo>
                    <a:pt x="5" y="3"/>
                  </a:lnTo>
                  <a:lnTo>
                    <a:pt x="4" y="3"/>
                  </a:lnTo>
                  <a:lnTo>
                    <a:pt x="4" y="4"/>
                  </a:lnTo>
                  <a:lnTo>
                    <a:pt x="3" y="4"/>
                  </a:lnTo>
                  <a:lnTo>
                    <a:pt x="2" y="4"/>
                  </a:lnTo>
                  <a:lnTo>
                    <a:pt x="1" y="4"/>
                  </a:lnTo>
                  <a:lnTo>
                    <a:pt x="0" y="4"/>
                  </a:lnTo>
                  <a:lnTo>
                    <a:pt x="0" y="3"/>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6" name="Freeform 1602">
              <a:extLst>
                <a:ext uri="{FF2B5EF4-FFF2-40B4-BE49-F238E27FC236}">
                  <a16:creationId xmlns:a16="http://schemas.microsoft.com/office/drawing/2014/main" id="{F55D9428-9462-4FE6-B579-C8E09488FEFF}"/>
                </a:ext>
              </a:extLst>
            </p:cNvPr>
            <p:cNvSpPr>
              <a:spLocks/>
            </p:cNvSpPr>
            <p:nvPr/>
          </p:nvSpPr>
          <p:spPr bwMode="auto">
            <a:xfrm>
              <a:off x="2788" y="1921"/>
              <a:ext cx="5" cy="4"/>
            </a:xfrm>
            <a:custGeom>
              <a:avLst/>
              <a:gdLst>
                <a:gd name="T0" fmla="*/ 0 w 5"/>
                <a:gd name="T1" fmla="*/ 0 h 4"/>
                <a:gd name="T2" fmla="*/ 5 w 5"/>
                <a:gd name="T3" fmla="*/ 0 h 4"/>
                <a:gd name="T4" fmla="*/ 5 w 5"/>
                <a:gd name="T5" fmla="*/ 1 h 4"/>
                <a:gd name="T6" fmla="*/ 1 w 5"/>
                <a:gd name="T7" fmla="*/ 1 h 4"/>
                <a:gd name="T8" fmla="*/ 1 w 5"/>
                <a:gd name="T9" fmla="*/ 2 h 4"/>
                <a:gd name="T10" fmla="*/ 3 w 5"/>
                <a:gd name="T11" fmla="*/ 2 h 4"/>
                <a:gd name="T12" fmla="*/ 3 w 5"/>
                <a:gd name="T13" fmla="*/ 2 h 4"/>
                <a:gd name="T14" fmla="*/ 1 w 5"/>
                <a:gd name="T15" fmla="*/ 2 h 4"/>
                <a:gd name="T16" fmla="*/ 1 w 5"/>
                <a:gd name="T17" fmla="*/ 3 h 4"/>
                <a:gd name="T18" fmla="*/ 5 w 5"/>
                <a:gd name="T19" fmla="*/ 3 h 4"/>
                <a:gd name="T20" fmla="*/ 5 w 5"/>
                <a:gd name="T21" fmla="*/ 4 h 4"/>
                <a:gd name="T22" fmla="*/ 0 w 5"/>
                <a:gd name="T23" fmla="*/ 4 h 4"/>
                <a:gd name="T24" fmla="*/ 0 w 5"/>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4">
                  <a:moveTo>
                    <a:pt x="0" y="0"/>
                  </a:moveTo>
                  <a:lnTo>
                    <a:pt x="5" y="0"/>
                  </a:lnTo>
                  <a:lnTo>
                    <a:pt x="5" y="1"/>
                  </a:lnTo>
                  <a:lnTo>
                    <a:pt x="1" y="1"/>
                  </a:lnTo>
                  <a:lnTo>
                    <a:pt x="1" y="2"/>
                  </a:lnTo>
                  <a:lnTo>
                    <a:pt x="3" y="2"/>
                  </a:lnTo>
                  <a:lnTo>
                    <a:pt x="1" y="2"/>
                  </a:lnTo>
                  <a:lnTo>
                    <a:pt x="1" y="3"/>
                  </a:lnTo>
                  <a:lnTo>
                    <a:pt x="5" y="3"/>
                  </a:lnTo>
                  <a:lnTo>
                    <a:pt x="5" y="4"/>
                  </a:lnTo>
                  <a:lnTo>
                    <a:pt x="0" y="4"/>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7" name="Freeform 1603">
              <a:extLst>
                <a:ext uri="{FF2B5EF4-FFF2-40B4-BE49-F238E27FC236}">
                  <a16:creationId xmlns:a16="http://schemas.microsoft.com/office/drawing/2014/main" id="{6DA53AC8-8899-4DB9-82E5-F8A24DDFE905}"/>
                </a:ext>
              </a:extLst>
            </p:cNvPr>
            <p:cNvSpPr>
              <a:spLocks/>
            </p:cNvSpPr>
            <p:nvPr/>
          </p:nvSpPr>
          <p:spPr bwMode="auto">
            <a:xfrm>
              <a:off x="2478" y="2244"/>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8" name="Freeform 1604">
              <a:extLst>
                <a:ext uri="{FF2B5EF4-FFF2-40B4-BE49-F238E27FC236}">
                  <a16:creationId xmlns:a16="http://schemas.microsoft.com/office/drawing/2014/main" id="{BBA214D1-9FDB-46B4-85FC-7500AA0BD66F}"/>
                </a:ext>
              </a:extLst>
            </p:cNvPr>
            <p:cNvSpPr>
              <a:spLocks/>
            </p:cNvSpPr>
            <p:nvPr/>
          </p:nvSpPr>
          <p:spPr bwMode="auto">
            <a:xfrm>
              <a:off x="2815" y="2251"/>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9" name="Line 1605">
              <a:extLst>
                <a:ext uri="{FF2B5EF4-FFF2-40B4-BE49-F238E27FC236}">
                  <a16:creationId xmlns:a16="http://schemas.microsoft.com/office/drawing/2014/main" id="{0D05FB12-13BC-46D8-9D56-069C1BC2016C}"/>
                </a:ext>
              </a:extLst>
            </p:cNvPr>
            <p:cNvSpPr>
              <a:spLocks noChangeShapeType="1"/>
            </p:cNvSpPr>
            <p:nvPr/>
          </p:nvSpPr>
          <p:spPr bwMode="auto">
            <a:xfrm>
              <a:off x="2476" y="2242"/>
              <a:ext cx="337" cy="7"/>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0" name="Line 1606">
              <a:extLst>
                <a:ext uri="{FF2B5EF4-FFF2-40B4-BE49-F238E27FC236}">
                  <a16:creationId xmlns:a16="http://schemas.microsoft.com/office/drawing/2014/main" id="{3D3E7BE8-127F-4B2B-92A9-47DEEAEE7111}"/>
                </a:ext>
              </a:extLst>
            </p:cNvPr>
            <p:cNvSpPr>
              <a:spLocks noChangeShapeType="1"/>
            </p:cNvSpPr>
            <p:nvPr/>
          </p:nvSpPr>
          <p:spPr bwMode="auto">
            <a:xfrm>
              <a:off x="2476" y="2405"/>
              <a:ext cx="337" cy="12"/>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1" name="Freeform 1607">
              <a:extLst>
                <a:ext uri="{FF2B5EF4-FFF2-40B4-BE49-F238E27FC236}">
                  <a16:creationId xmlns:a16="http://schemas.microsoft.com/office/drawing/2014/main" id="{0155FDE8-7860-4C06-902C-0E4F3CB7E04F}"/>
                </a:ext>
              </a:extLst>
            </p:cNvPr>
            <p:cNvSpPr>
              <a:spLocks/>
            </p:cNvSpPr>
            <p:nvPr/>
          </p:nvSpPr>
          <p:spPr bwMode="auto">
            <a:xfrm>
              <a:off x="2478" y="240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2" name="Freeform 1608">
              <a:extLst>
                <a:ext uri="{FF2B5EF4-FFF2-40B4-BE49-F238E27FC236}">
                  <a16:creationId xmlns:a16="http://schemas.microsoft.com/office/drawing/2014/main" id="{39241754-C892-445D-8DD8-5D78DF8E257A}"/>
                </a:ext>
              </a:extLst>
            </p:cNvPr>
            <p:cNvSpPr>
              <a:spLocks/>
            </p:cNvSpPr>
            <p:nvPr/>
          </p:nvSpPr>
          <p:spPr bwMode="auto">
            <a:xfrm>
              <a:off x="2816" y="2419"/>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3" name="Freeform 1609">
              <a:extLst>
                <a:ext uri="{FF2B5EF4-FFF2-40B4-BE49-F238E27FC236}">
                  <a16:creationId xmlns:a16="http://schemas.microsoft.com/office/drawing/2014/main" id="{4E1B1636-8F06-4738-B021-095B22F85E5B}"/>
                </a:ext>
              </a:extLst>
            </p:cNvPr>
            <p:cNvSpPr>
              <a:spLocks/>
            </p:cNvSpPr>
            <p:nvPr/>
          </p:nvSpPr>
          <p:spPr bwMode="auto">
            <a:xfrm>
              <a:off x="2478" y="208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4" name="Freeform 1610">
              <a:extLst>
                <a:ext uri="{FF2B5EF4-FFF2-40B4-BE49-F238E27FC236}">
                  <a16:creationId xmlns:a16="http://schemas.microsoft.com/office/drawing/2014/main" id="{E777316E-9DF5-4C61-92E7-05147AA7C622}"/>
                </a:ext>
              </a:extLst>
            </p:cNvPr>
            <p:cNvSpPr>
              <a:spLocks/>
            </p:cNvSpPr>
            <p:nvPr/>
          </p:nvSpPr>
          <p:spPr bwMode="auto">
            <a:xfrm>
              <a:off x="2812" y="2082"/>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5" name="Line 1611">
              <a:extLst>
                <a:ext uri="{FF2B5EF4-FFF2-40B4-BE49-F238E27FC236}">
                  <a16:creationId xmlns:a16="http://schemas.microsoft.com/office/drawing/2014/main" id="{740AA3EB-2358-4C7F-BD89-212FDC1111A9}"/>
                </a:ext>
              </a:extLst>
            </p:cNvPr>
            <p:cNvSpPr>
              <a:spLocks noChangeShapeType="1"/>
            </p:cNvSpPr>
            <p:nvPr/>
          </p:nvSpPr>
          <p:spPr bwMode="auto">
            <a:xfrm>
              <a:off x="2476" y="2079"/>
              <a:ext cx="334" cy="1"/>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6" name="Freeform 1612">
              <a:extLst>
                <a:ext uri="{FF2B5EF4-FFF2-40B4-BE49-F238E27FC236}">
                  <a16:creationId xmlns:a16="http://schemas.microsoft.com/office/drawing/2014/main" id="{A263658A-F470-463C-A4CC-C1B8294C282E}"/>
                </a:ext>
              </a:extLst>
            </p:cNvPr>
            <p:cNvSpPr>
              <a:spLocks/>
            </p:cNvSpPr>
            <p:nvPr/>
          </p:nvSpPr>
          <p:spPr bwMode="auto">
            <a:xfrm>
              <a:off x="2518" y="2080"/>
              <a:ext cx="243" cy="21"/>
            </a:xfrm>
            <a:custGeom>
              <a:avLst/>
              <a:gdLst>
                <a:gd name="T0" fmla="*/ 243 w 243"/>
                <a:gd name="T1" fmla="*/ 0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0"/>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17" name="Freeform 1613">
              <a:extLst>
                <a:ext uri="{FF2B5EF4-FFF2-40B4-BE49-F238E27FC236}">
                  <a16:creationId xmlns:a16="http://schemas.microsoft.com/office/drawing/2014/main" id="{8E77E20C-0F76-4BF4-9BC1-81329E4DDE9D}"/>
                </a:ext>
              </a:extLst>
            </p:cNvPr>
            <p:cNvSpPr>
              <a:spLocks/>
            </p:cNvSpPr>
            <p:nvPr/>
          </p:nvSpPr>
          <p:spPr bwMode="auto">
            <a:xfrm>
              <a:off x="2763" y="2082"/>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8" name="Freeform 1614">
              <a:extLst>
                <a:ext uri="{FF2B5EF4-FFF2-40B4-BE49-F238E27FC236}">
                  <a16:creationId xmlns:a16="http://schemas.microsoft.com/office/drawing/2014/main" id="{26964904-7829-47E8-9493-AF67DC510A96}"/>
                </a:ext>
              </a:extLst>
            </p:cNvPr>
            <p:cNvSpPr>
              <a:spLocks/>
            </p:cNvSpPr>
            <p:nvPr/>
          </p:nvSpPr>
          <p:spPr bwMode="auto">
            <a:xfrm>
              <a:off x="2520" y="2103"/>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9" name="Freeform 1615">
              <a:extLst>
                <a:ext uri="{FF2B5EF4-FFF2-40B4-BE49-F238E27FC236}">
                  <a16:creationId xmlns:a16="http://schemas.microsoft.com/office/drawing/2014/main" id="{D4F6DC03-A531-4F96-A36F-26867B29A682}"/>
                </a:ext>
              </a:extLst>
            </p:cNvPr>
            <p:cNvSpPr>
              <a:spLocks/>
            </p:cNvSpPr>
            <p:nvPr/>
          </p:nvSpPr>
          <p:spPr bwMode="auto">
            <a:xfrm>
              <a:off x="2763" y="2124"/>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0" name="Freeform 1616">
              <a:extLst>
                <a:ext uri="{FF2B5EF4-FFF2-40B4-BE49-F238E27FC236}">
                  <a16:creationId xmlns:a16="http://schemas.microsoft.com/office/drawing/2014/main" id="{7FA5D809-2998-4EA3-911A-03953E80D00B}"/>
                </a:ext>
              </a:extLst>
            </p:cNvPr>
            <p:cNvSpPr>
              <a:spLocks/>
            </p:cNvSpPr>
            <p:nvPr/>
          </p:nvSpPr>
          <p:spPr bwMode="auto">
            <a:xfrm>
              <a:off x="2520" y="2144"/>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1" name="Freeform 1617">
              <a:extLst>
                <a:ext uri="{FF2B5EF4-FFF2-40B4-BE49-F238E27FC236}">
                  <a16:creationId xmlns:a16="http://schemas.microsoft.com/office/drawing/2014/main" id="{7189F3A3-AC7D-48A8-BDB5-21510BB7A871}"/>
                </a:ext>
              </a:extLst>
            </p:cNvPr>
            <p:cNvSpPr>
              <a:spLocks/>
            </p:cNvSpPr>
            <p:nvPr/>
          </p:nvSpPr>
          <p:spPr bwMode="auto">
            <a:xfrm>
              <a:off x="2518" y="2121"/>
              <a:ext cx="243" cy="21"/>
            </a:xfrm>
            <a:custGeom>
              <a:avLst/>
              <a:gdLst>
                <a:gd name="T0" fmla="*/ 243 w 243"/>
                <a:gd name="T1" fmla="*/ 1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1"/>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22" name="Line 1618">
              <a:extLst>
                <a:ext uri="{FF2B5EF4-FFF2-40B4-BE49-F238E27FC236}">
                  <a16:creationId xmlns:a16="http://schemas.microsoft.com/office/drawing/2014/main" id="{39BD131D-F615-4A46-A448-C3C4157165BA}"/>
                </a:ext>
              </a:extLst>
            </p:cNvPr>
            <p:cNvSpPr>
              <a:spLocks noChangeShapeType="1"/>
            </p:cNvSpPr>
            <p:nvPr/>
          </p:nvSpPr>
          <p:spPr bwMode="auto">
            <a:xfrm>
              <a:off x="2518" y="2162"/>
              <a:ext cx="1" cy="21"/>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3" name="Freeform 1619">
              <a:extLst>
                <a:ext uri="{FF2B5EF4-FFF2-40B4-BE49-F238E27FC236}">
                  <a16:creationId xmlns:a16="http://schemas.microsoft.com/office/drawing/2014/main" id="{11BA4C26-EF78-4DAC-8F1B-138700E1B069}"/>
                </a:ext>
              </a:extLst>
            </p:cNvPr>
            <p:cNvSpPr>
              <a:spLocks/>
            </p:cNvSpPr>
            <p:nvPr/>
          </p:nvSpPr>
          <p:spPr bwMode="auto">
            <a:xfrm>
              <a:off x="2520" y="2165"/>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4" name="Freeform 1620">
              <a:extLst>
                <a:ext uri="{FF2B5EF4-FFF2-40B4-BE49-F238E27FC236}">
                  <a16:creationId xmlns:a16="http://schemas.microsoft.com/office/drawing/2014/main" id="{7EEC8ED0-4DC3-46FB-AE31-3F1E876D63AC}"/>
                </a:ext>
              </a:extLst>
            </p:cNvPr>
            <p:cNvSpPr>
              <a:spLocks/>
            </p:cNvSpPr>
            <p:nvPr/>
          </p:nvSpPr>
          <p:spPr bwMode="auto">
            <a:xfrm>
              <a:off x="2520" y="218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5" name="Freeform 1621">
              <a:extLst>
                <a:ext uri="{FF2B5EF4-FFF2-40B4-BE49-F238E27FC236}">
                  <a16:creationId xmlns:a16="http://schemas.microsoft.com/office/drawing/2014/main" id="{EDE4F153-D157-47B1-829E-5CFB2B172E47}"/>
                </a:ext>
              </a:extLst>
            </p:cNvPr>
            <p:cNvSpPr>
              <a:spLocks/>
            </p:cNvSpPr>
            <p:nvPr/>
          </p:nvSpPr>
          <p:spPr bwMode="auto">
            <a:xfrm>
              <a:off x="2763" y="220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6" name="Freeform 1622">
              <a:extLst>
                <a:ext uri="{FF2B5EF4-FFF2-40B4-BE49-F238E27FC236}">
                  <a16:creationId xmlns:a16="http://schemas.microsoft.com/office/drawing/2014/main" id="{A578C6F9-0FC2-48C3-ABDC-00123CC8C107}"/>
                </a:ext>
              </a:extLst>
            </p:cNvPr>
            <p:cNvSpPr>
              <a:spLocks/>
            </p:cNvSpPr>
            <p:nvPr/>
          </p:nvSpPr>
          <p:spPr bwMode="auto">
            <a:xfrm>
              <a:off x="2520" y="2226"/>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27" name="Freeform 1623">
              <a:extLst>
                <a:ext uri="{FF2B5EF4-FFF2-40B4-BE49-F238E27FC236}">
                  <a16:creationId xmlns:a16="http://schemas.microsoft.com/office/drawing/2014/main" id="{D4D00A96-BBC0-4281-B8CA-D325F4419EF7}"/>
                </a:ext>
              </a:extLst>
            </p:cNvPr>
            <p:cNvSpPr>
              <a:spLocks/>
            </p:cNvSpPr>
            <p:nvPr/>
          </p:nvSpPr>
          <p:spPr bwMode="auto">
            <a:xfrm>
              <a:off x="2518" y="2204"/>
              <a:ext cx="243" cy="20"/>
            </a:xfrm>
            <a:custGeom>
              <a:avLst/>
              <a:gdLst>
                <a:gd name="T0" fmla="*/ 243 w 243"/>
                <a:gd name="T1" fmla="*/ 2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2"/>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28" name="Freeform 1624">
              <a:extLst>
                <a:ext uri="{FF2B5EF4-FFF2-40B4-BE49-F238E27FC236}">
                  <a16:creationId xmlns:a16="http://schemas.microsoft.com/office/drawing/2014/main" id="{34679365-2416-4C76-88CD-16F6035C939A}"/>
                </a:ext>
              </a:extLst>
            </p:cNvPr>
            <p:cNvSpPr>
              <a:spLocks/>
            </p:cNvSpPr>
            <p:nvPr/>
          </p:nvSpPr>
          <p:spPr bwMode="auto">
            <a:xfrm>
              <a:off x="2518" y="2244"/>
              <a:ext cx="243" cy="20"/>
            </a:xfrm>
            <a:custGeom>
              <a:avLst/>
              <a:gdLst>
                <a:gd name="T0" fmla="*/ 243 w 243"/>
                <a:gd name="T1" fmla="*/ 4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4"/>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29" name="Freeform 1625">
              <a:extLst>
                <a:ext uri="{FF2B5EF4-FFF2-40B4-BE49-F238E27FC236}">
                  <a16:creationId xmlns:a16="http://schemas.microsoft.com/office/drawing/2014/main" id="{E30BA1C9-DAA0-4CC8-99A1-EE8E9D8DEA8B}"/>
                </a:ext>
              </a:extLst>
            </p:cNvPr>
            <p:cNvSpPr>
              <a:spLocks/>
            </p:cNvSpPr>
            <p:nvPr/>
          </p:nvSpPr>
          <p:spPr bwMode="auto">
            <a:xfrm>
              <a:off x="2763" y="2250"/>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0" name="Freeform 1626">
              <a:extLst>
                <a:ext uri="{FF2B5EF4-FFF2-40B4-BE49-F238E27FC236}">
                  <a16:creationId xmlns:a16="http://schemas.microsoft.com/office/drawing/2014/main" id="{35656E07-7C91-4F5B-B1E8-DB150CA8ACDE}"/>
                </a:ext>
              </a:extLst>
            </p:cNvPr>
            <p:cNvSpPr>
              <a:spLocks/>
            </p:cNvSpPr>
            <p:nvPr/>
          </p:nvSpPr>
          <p:spPr bwMode="auto">
            <a:xfrm>
              <a:off x="2520" y="226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1" name="Freeform 1627">
              <a:extLst>
                <a:ext uri="{FF2B5EF4-FFF2-40B4-BE49-F238E27FC236}">
                  <a16:creationId xmlns:a16="http://schemas.microsoft.com/office/drawing/2014/main" id="{4A36E556-F3F5-4189-AEE7-E86484062FDF}"/>
                </a:ext>
              </a:extLst>
            </p:cNvPr>
            <p:cNvSpPr>
              <a:spLocks/>
            </p:cNvSpPr>
            <p:nvPr/>
          </p:nvSpPr>
          <p:spPr bwMode="auto">
            <a:xfrm>
              <a:off x="2763" y="2291"/>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2" name="Freeform 1628">
              <a:extLst>
                <a:ext uri="{FF2B5EF4-FFF2-40B4-BE49-F238E27FC236}">
                  <a16:creationId xmlns:a16="http://schemas.microsoft.com/office/drawing/2014/main" id="{70C7F32F-B24E-4A43-94D0-97B9BB2B8039}"/>
                </a:ext>
              </a:extLst>
            </p:cNvPr>
            <p:cNvSpPr>
              <a:spLocks/>
            </p:cNvSpPr>
            <p:nvPr/>
          </p:nvSpPr>
          <p:spPr bwMode="auto">
            <a:xfrm>
              <a:off x="2520" y="2308"/>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3" name="Freeform 1629">
              <a:extLst>
                <a:ext uri="{FF2B5EF4-FFF2-40B4-BE49-F238E27FC236}">
                  <a16:creationId xmlns:a16="http://schemas.microsoft.com/office/drawing/2014/main" id="{D49D2909-C0C8-449D-87CD-75A6DAA4B0D1}"/>
                </a:ext>
              </a:extLst>
            </p:cNvPr>
            <p:cNvSpPr>
              <a:spLocks/>
            </p:cNvSpPr>
            <p:nvPr/>
          </p:nvSpPr>
          <p:spPr bwMode="auto">
            <a:xfrm>
              <a:off x="2518" y="2285"/>
              <a:ext cx="243" cy="20"/>
            </a:xfrm>
            <a:custGeom>
              <a:avLst/>
              <a:gdLst>
                <a:gd name="T0" fmla="*/ 243 w 243"/>
                <a:gd name="T1" fmla="*/ 5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5"/>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34" name="Freeform 1630">
              <a:extLst>
                <a:ext uri="{FF2B5EF4-FFF2-40B4-BE49-F238E27FC236}">
                  <a16:creationId xmlns:a16="http://schemas.microsoft.com/office/drawing/2014/main" id="{C9401D25-34E0-45EF-95DB-8C1595CD5B20}"/>
                </a:ext>
              </a:extLst>
            </p:cNvPr>
            <p:cNvSpPr>
              <a:spLocks/>
            </p:cNvSpPr>
            <p:nvPr/>
          </p:nvSpPr>
          <p:spPr bwMode="auto">
            <a:xfrm>
              <a:off x="2518" y="2326"/>
              <a:ext cx="243" cy="20"/>
            </a:xfrm>
            <a:custGeom>
              <a:avLst/>
              <a:gdLst>
                <a:gd name="T0" fmla="*/ 243 w 243"/>
                <a:gd name="T1" fmla="*/ 6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6"/>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35" name="Freeform 1631">
              <a:extLst>
                <a:ext uri="{FF2B5EF4-FFF2-40B4-BE49-F238E27FC236}">
                  <a16:creationId xmlns:a16="http://schemas.microsoft.com/office/drawing/2014/main" id="{33ADACE6-6B52-4D9A-8AE8-38EE24E200DB}"/>
                </a:ext>
              </a:extLst>
            </p:cNvPr>
            <p:cNvSpPr>
              <a:spLocks/>
            </p:cNvSpPr>
            <p:nvPr/>
          </p:nvSpPr>
          <p:spPr bwMode="auto">
            <a:xfrm>
              <a:off x="2763" y="2333"/>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6" name="Freeform 1632">
              <a:extLst>
                <a:ext uri="{FF2B5EF4-FFF2-40B4-BE49-F238E27FC236}">
                  <a16:creationId xmlns:a16="http://schemas.microsoft.com/office/drawing/2014/main" id="{5C24FA50-0493-41DF-AAD9-ECAA1FA103C1}"/>
                </a:ext>
              </a:extLst>
            </p:cNvPr>
            <p:cNvSpPr>
              <a:spLocks/>
            </p:cNvSpPr>
            <p:nvPr/>
          </p:nvSpPr>
          <p:spPr bwMode="auto">
            <a:xfrm>
              <a:off x="2520" y="2349"/>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7" name="Freeform 1633">
              <a:extLst>
                <a:ext uri="{FF2B5EF4-FFF2-40B4-BE49-F238E27FC236}">
                  <a16:creationId xmlns:a16="http://schemas.microsoft.com/office/drawing/2014/main" id="{7C2E2337-66BE-43A1-AFB7-859AE8ABF5F6}"/>
                </a:ext>
              </a:extLst>
            </p:cNvPr>
            <p:cNvSpPr>
              <a:spLocks/>
            </p:cNvSpPr>
            <p:nvPr/>
          </p:nvSpPr>
          <p:spPr bwMode="auto">
            <a:xfrm>
              <a:off x="2763" y="2375"/>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8" name="Freeform 1634">
              <a:extLst>
                <a:ext uri="{FF2B5EF4-FFF2-40B4-BE49-F238E27FC236}">
                  <a16:creationId xmlns:a16="http://schemas.microsoft.com/office/drawing/2014/main" id="{2180C946-B082-4B4C-97D9-E113F8292BB4}"/>
                </a:ext>
              </a:extLst>
            </p:cNvPr>
            <p:cNvSpPr>
              <a:spLocks/>
            </p:cNvSpPr>
            <p:nvPr/>
          </p:nvSpPr>
          <p:spPr bwMode="auto">
            <a:xfrm>
              <a:off x="2520" y="2390"/>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9" name="Freeform 1635">
              <a:extLst>
                <a:ext uri="{FF2B5EF4-FFF2-40B4-BE49-F238E27FC236}">
                  <a16:creationId xmlns:a16="http://schemas.microsoft.com/office/drawing/2014/main" id="{B41D60F5-66CA-4DB4-B269-6EF9D6B40361}"/>
                </a:ext>
              </a:extLst>
            </p:cNvPr>
            <p:cNvSpPr>
              <a:spLocks/>
            </p:cNvSpPr>
            <p:nvPr/>
          </p:nvSpPr>
          <p:spPr bwMode="auto">
            <a:xfrm>
              <a:off x="2518" y="2367"/>
              <a:ext cx="243" cy="21"/>
            </a:xfrm>
            <a:custGeom>
              <a:avLst/>
              <a:gdLst>
                <a:gd name="T0" fmla="*/ 243 w 243"/>
                <a:gd name="T1" fmla="*/ 7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7"/>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40" name="Freeform 1636">
              <a:extLst>
                <a:ext uri="{FF2B5EF4-FFF2-40B4-BE49-F238E27FC236}">
                  <a16:creationId xmlns:a16="http://schemas.microsoft.com/office/drawing/2014/main" id="{332F5E4B-16B2-4A65-A3B6-A01122EABD73}"/>
                </a:ext>
              </a:extLst>
            </p:cNvPr>
            <p:cNvSpPr>
              <a:spLocks/>
            </p:cNvSpPr>
            <p:nvPr/>
          </p:nvSpPr>
          <p:spPr bwMode="auto">
            <a:xfrm>
              <a:off x="2518" y="2408"/>
              <a:ext cx="243" cy="21"/>
            </a:xfrm>
            <a:custGeom>
              <a:avLst/>
              <a:gdLst>
                <a:gd name="T0" fmla="*/ 243 w 243"/>
                <a:gd name="T1" fmla="*/ 8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8"/>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41" name="Freeform 1637">
              <a:extLst>
                <a:ext uri="{FF2B5EF4-FFF2-40B4-BE49-F238E27FC236}">
                  <a16:creationId xmlns:a16="http://schemas.microsoft.com/office/drawing/2014/main" id="{50FA120E-8B36-4EE2-85A4-E203A35D32CD}"/>
                </a:ext>
              </a:extLst>
            </p:cNvPr>
            <p:cNvSpPr>
              <a:spLocks/>
            </p:cNvSpPr>
            <p:nvPr/>
          </p:nvSpPr>
          <p:spPr bwMode="auto">
            <a:xfrm>
              <a:off x="2763" y="2417"/>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2" name="Freeform 1638">
              <a:extLst>
                <a:ext uri="{FF2B5EF4-FFF2-40B4-BE49-F238E27FC236}">
                  <a16:creationId xmlns:a16="http://schemas.microsoft.com/office/drawing/2014/main" id="{A57667BB-F3B3-41F3-981D-498F7B66FE93}"/>
                </a:ext>
              </a:extLst>
            </p:cNvPr>
            <p:cNvSpPr>
              <a:spLocks/>
            </p:cNvSpPr>
            <p:nvPr/>
          </p:nvSpPr>
          <p:spPr bwMode="auto">
            <a:xfrm>
              <a:off x="2520" y="2431"/>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3" name="Freeform 1639">
              <a:extLst>
                <a:ext uri="{FF2B5EF4-FFF2-40B4-BE49-F238E27FC236}">
                  <a16:creationId xmlns:a16="http://schemas.microsoft.com/office/drawing/2014/main" id="{C7A9708C-015D-4C91-A91A-384643FFD427}"/>
                </a:ext>
              </a:extLst>
            </p:cNvPr>
            <p:cNvSpPr>
              <a:spLocks/>
            </p:cNvSpPr>
            <p:nvPr/>
          </p:nvSpPr>
          <p:spPr bwMode="auto">
            <a:xfrm>
              <a:off x="2763" y="2459"/>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4" name="Freeform 1640">
              <a:extLst>
                <a:ext uri="{FF2B5EF4-FFF2-40B4-BE49-F238E27FC236}">
                  <a16:creationId xmlns:a16="http://schemas.microsoft.com/office/drawing/2014/main" id="{08DBAC2F-8B9D-4E4F-933C-2F64591C7E49}"/>
                </a:ext>
              </a:extLst>
            </p:cNvPr>
            <p:cNvSpPr>
              <a:spLocks/>
            </p:cNvSpPr>
            <p:nvPr/>
          </p:nvSpPr>
          <p:spPr bwMode="auto">
            <a:xfrm>
              <a:off x="2520" y="2472"/>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5" name="Freeform 1641">
              <a:extLst>
                <a:ext uri="{FF2B5EF4-FFF2-40B4-BE49-F238E27FC236}">
                  <a16:creationId xmlns:a16="http://schemas.microsoft.com/office/drawing/2014/main" id="{701972E4-A478-4DA3-A9D4-CF8CA28D1F2C}"/>
                </a:ext>
              </a:extLst>
            </p:cNvPr>
            <p:cNvSpPr>
              <a:spLocks/>
            </p:cNvSpPr>
            <p:nvPr/>
          </p:nvSpPr>
          <p:spPr bwMode="auto">
            <a:xfrm>
              <a:off x="2518" y="2449"/>
              <a:ext cx="243" cy="21"/>
            </a:xfrm>
            <a:custGeom>
              <a:avLst/>
              <a:gdLst>
                <a:gd name="T0" fmla="*/ 243 w 243"/>
                <a:gd name="T1" fmla="*/ 8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8"/>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46" name="Freeform 1642">
              <a:extLst>
                <a:ext uri="{FF2B5EF4-FFF2-40B4-BE49-F238E27FC236}">
                  <a16:creationId xmlns:a16="http://schemas.microsoft.com/office/drawing/2014/main" id="{9DABD990-02FF-4CC2-A967-2070E81E1431}"/>
                </a:ext>
              </a:extLst>
            </p:cNvPr>
            <p:cNvSpPr>
              <a:spLocks/>
            </p:cNvSpPr>
            <p:nvPr/>
          </p:nvSpPr>
          <p:spPr bwMode="auto">
            <a:xfrm>
              <a:off x="2518" y="2490"/>
              <a:ext cx="243" cy="21"/>
            </a:xfrm>
            <a:custGeom>
              <a:avLst/>
              <a:gdLst>
                <a:gd name="T0" fmla="*/ 243 w 243"/>
                <a:gd name="T1" fmla="*/ 10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10"/>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47" name="Freeform 1643">
              <a:extLst>
                <a:ext uri="{FF2B5EF4-FFF2-40B4-BE49-F238E27FC236}">
                  <a16:creationId xmlns:a16="http://schemas.microsoft.com/office/drawing/2014/main" id="{76816D62-FDBA-43A0-B5B5-6D3DA3253FC0}"/>
                </a:ext>
              </a:extLst>
            </p:cNvPr>
            <p:cNvSpPr>
              <a:spLocks/>
            </p:cNvSpPr>
            <p:nvPr/>
          </p:nvSpPr>
          <p:spPr bwMode="auto">
            <a:xfrm>
              <a:off x="2763" y="2501"/>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8" name="Freeform 1644">
              <a:extLst>
                <a:ext uri="{FF2B5EF4-FFF2-40B4-BE49-F238E27FC236}">
                  <a16:creationId xmlns:a16="http://schemas.microsoft.com/office/drawing/2014/main" id="{E16098ED-4F02-4EA2-8952-CD363AEB751A}"/>
                </a:ext>
              </a:extLst>
            </p:cNvPr>
            <p:cNvSpPr>
              <a:spLocks/>
            </p:cNvSpPr>
            <p:nvPr/>
          </p:nvSpPr>
          <p:spPr bwMode="auto">
            <a:xfrm>
              <a:off x="2520" y="2513"/>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9" name="Freeform 1645">
              <a:extLst>
                <a:ext uri="{FF2B5EF4-FFF2-40B4-BE49-F238E27FC236}">
                  <a16:creationId xmlns:a16="http://schemas.microsoft.com/office/drawing/2014/main" id="{B7DABB25-7AA3-4062-8A03-119E1168D200}"/>
                </a:ext>
              </a:extLst>
            </p:cNvPr>
            <p:cNvSpPr>
              <a:spLocks/>
            </p:cNvSpPr>
            <p:nvPr/>
          </p:nvSpPr>
          <p:spPr bwMode="auto">
            <a:xfrm>
              <a:off x="2763" y="2543"/>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0" name="Freeform 1646">
              <a:extLst>
                <a:ext uri="{FF2B5EF4-FFF2-40B4-BE49-F238E27FC236}">
                  <a16:creationId xmlns:a16="http://schemas.microsoft.com/office/drawing/2014/main" id="{26D5CE7F-91B4-4A36-ACA1-BFD7E8A49A2A}"/>
                </a:ext>
              </a:extLst>
            </p:cNvPr>
            <p:cNvSpPr>
              <a:spLocks/>
            </p:cNvSpPr>
            <p:nvPr/>
          </p:nvSpPr>
          <p:spPr bwMode="auto">
            <a:xfrm>
              <a:off x="2520" y="2554"/>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1" name="Freeform 1647">
              <a:extLst>
                <a:ext uri="{FF2B5EF4-FFF2-40B4-BE49-F238E27FC236}">
                  <a16:creationId xmlns:a16="http://schemas.microsoft.com/office/drawing/2014/main" id="{36294D3F-7271-4306-875C-B2AD4A3399DC}"/>
                </a:ext>
              </a:extLst>
            </p:cNvPr>
            <p:cNvSpPr>
              <a:spLocks/>
            </p:cNvSpPr>
            <p:nvPr/>
          </p:nvSpPr>
          <p:spPr bwMode="auto">
            <a:xfrm>
              <a:off x="2518" y="2531"/>
              <a:ext cx="243" cy="21"/>
            </a:xfrm>
            <a:custGeom>
              <a:avLst/>
              <a:gdLst>
                <a:gd name="T0" fmla="*/ 243 w 243"/>
                <a:gd name="T1" fmla="*/ 11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11"/>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52" name="Line 1648">
              <a:extLst>
                <a:ext uri="{FF2B5EF4-FFF2-40B4-BE49-F238E27FC236}">
                  <a16:creationId xmlns:a16="http://schemas.microsoft.com/office/drawing/2014/main" id="{9BAB6776-66E3-4538-A81D-5E14EA2C176B}"/>
                </a:ext>
              </a:extLst>
            </p:cNvPr>
            <p:cNvSpPr>
              <a:spLocks noChangeShapeType="1"/>
            </p:cNvSpPr>
            <p:nvPr/>
          </p:nvSpPr>
          <p:spPr bwMode="auto">
            <a:xfrm flipH="1" flipV="1">
              <a:off x="2476" y="2619"/>
              <a:ext cx="335" cy="16"/>
            </a:xfrm>
            <a:prstGeom prst="line">
              <a:avLst/>
            </a:prstGeom>
            <a:noFill/>
            <a:ln w="7938">
              <a:solidFill>
                <a:srgbClr val="3D4C6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3" name="Freeform 1649">
              <a:extLst>
                <a:ext uri="{FF2B5EF4-FFF2-40B4-BE49-F238E27FC236}">
                  <a16:creationId xmlns:a16="http://schemas.microsoft.com/office/drawing/2014/main" id="{5D05B693-AB24-44AE-B840-FED8209D0F73}"/>
                </a:ext>
              </a:extLst>
            </p:cNvPr>
            <p:cNvSpPr>
              <a:spLocks/>
            </p:cNvSpPr>
            <p:nvPr/>
          </p:nvSpPr>
          <p:spPr bwMode="auto">
            <a:xfrm>
              <a:off x="2814" y="2637"/>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4" name="Freeform 1650">
              <a:extLst>
                <a:ext uri="{FF2B5EF4-FFF2-40B4-BE49-F238E27FC236}">
                  <a16:creationId xmlns:a16="http://schemas.microsoft.com/office/drawing/2014/main" id="{264D2802-62B1-4E8C-AD0A-0D97A9DDE607}"/>
                </a:ext>
              </a:extLst>
            </p:cNvPr>
            <p:cNvSpPr>
              <a:spLocks/>
            </p:cNvSpPr>
            <p:nvPr/>
          </p:nvSpPr>
          <p:spPr bwMode="auto">
            <a:xfrm>
              <a:off x="2478" y="2620"/>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5" name="Freeform 1651">
              <a:extLst>
                <a:ext uri="{FF2B5EF4-FFF2-40B4-BE49-F238E27FC236}">
                  <a16:creationId xmlns:a16="http://schemas.microsoft.com/office/drawing/2014/main" id="{B2AFD779-1E19-4959-90D3-71C6A38DC43C}"/>
                </a:ext>
              </a:extLst>
            </p:cNvPr>
            <p:cNvSpPr>
              <a:spLocks/>
            </p:cNvSpPr>
            <p:nvPr/>
          </p:nvSpPr>
          <p:spPr bwMode="auto">
            <a:xfrm>
              <a:off x="2520" y="210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6" name="Freeform 1652">
              <a:extLst>
                <a:ext uri="{FF2B5EF4-FFF2-40B4-BE49-F238E27FC236}">
                  <a16:creationId xmlns:a16="http://schemas.microsoft.com/office/drawing/2014/main" id="{849C90D3-E956-443D-86A1-61D3291FCE21}"/>
                </a:ext>
              </a:extLst>
            </p:cNvPr>
            <p:cNvSpPr>
              <a:spLocks/>
            </p:cNvSpPr>
            <p:nvPr/>
          </p:nvSpPr>
          <p:spPr bwMode="auto">
            <a:xfrm>
              <a:off x="2762" y="2083"/>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7" name="Freeform 1653">
              <a:extLst>
                <a:ext uri="{FF2B5EF4-FFF2-40B4-BE49-F238E27FC236}">
                  <a16:creationId xmlns:a16="http://schemas.microsoft.com/office/drawing/2014/main" id="{50740698-05C1-4481-8E12-6091D38D0FC7}"/>
                </a:ext>
              </a:extLst>
            </p:cNvPr>
            <p:cNvSpPr>
              <a:spLocks/>
            </p:cNvSpPr>
            <p:nvPr/>
          </p:nvSpPr>
          <p:spPr bwMode="auto">
            <a:xfrm>
              <a:off x="2518" y="2080"/>
              <a:ext cx="243" cy="22"/>
            </a:xfrm>
            <a:custGeom>
              <a:avLst/>
              <a:gdLst>
                <a:gd name="T0" fmla="*/ 0 w 243"/>
                <a:gd name="T1" fmla="*/ 21 h 22"/>
                <a:gd name="T2" fmla="*/ 243 w 243"/>
                <a:gd name="T3" fmla="*/ 22 h 22"/>
                <a:gd name="T4" fmla="*/ 243 w 243"/>
                <a:gd name="T5" fmla="*/ 0 h 22"/>
                <a:gd name="T6" fmla="*/ 0 60000 65536"/>
                <a:gd name="T7" fmla="*/ 0 60000 65536"/>
                <a:gd name="T8" fmla="*/ 0 60000 65536"/>
              </a:gdLst>
              <a:ahLst/>
              <a:cxnLst>
                <a:cxn ang="T6">
                  <a:pos x="T0" y="T1"/>
                </a:cxn>
                <a:cxn ang="T7">
                  <a:pos x="T2" y="T3"/>
                </a:cxn>
                <a:cxn ang="T8">
                  <a:pos x="T4" y="T5"/>
                </a:cxn>
              </a:cxnLst>
              <a:rect l="0" t="0" r="r" b="b"/>
              <a:pathLst>
                <a:path w="243" h="22">
                  <a:moveTo>
                    <a:pt x="0" y="21"/>
                  </a:moveTo>
                  <a:lnTo>
                    <a:pt x="243" y="22"/>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58" name="Freeform 1654">
              <a:extLst>
                <a:ext uri="{FF2B5EF4-FFF2-40B4-BE49-F238E27FC236}">
                  <a16:creationId xmlns:a16="http://schemas.microsoft.com/office/drawing/2014/main" id="{6744FE11-9B71-4031-B5B2-47138F04B0F0}"/>
                </a:ext>
              </a:extLst>
            </p:cNvPr>
            <p:cNvSpPr>
              <a:spLocks/>
            </p:cNvSpPr>
            <p:nvPr/>
          </p:nvSpPr>
          <p:spPr bwMode="auto">
            <a:xfrm>
              <a:off x="2518" y="2122"/>
              <a:ext cx="243" cy="21"/>
            </a:xfrm>
            <a:custGeom>
              <a:avLst/>
              <a:gdLst>
                <a:gd name="T0" fmla="*/ 0 w 243"/>
                <a:gd name="T1" fmla="*/ 20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20"/>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59" name="Freeform 1655">
              <a:extLst>
                <a:ext uri="{FF2B5EF4-FFF2-40B4-BE49-F238E27FC236}">
                  <a16:creationId xmlns:a16="http://schemas.microsoft.com/office/drawing/2014/main" id="{4A8A401B-F30E-482D-8B1C-6C07E400026A}"/>
                </a:ext>
              </a:extLst>
            </p:cNvPr>
            <p:cNvSpPr>
              <a:spLocks/>
            </p:cNvSpPr>
            <p:nvPr/>
          </p:nvSpPr>
          <p:spPr bwMode="auto">
            <a:xfrm>
              <a:off x="2520" y="2143"/>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0" name="Freeform 1656">
              <a:extLst>
                <a:ext uri="{FF2B5EF4-FFF2-40B4-BE49-F238E27FC236}">
                  <a16:creationId xmlns:a16="http://schemas.microsoft.com/office/drawing/2014/main" id="{E06139F9-59C9-4A54-B555-F229DD549E6E}"/>
                </a:ext>
              </a:extLst>
            </p:cNvPr>
            <p:cNvSpPr>
              <a:spLocks/>
            </p:cNvSpPr>
            <p:nvPr/>
          </p:nvSpPr>
          <p:spPr bwMode="auto">
            <a:xfrm>
              <a:off x="2762" y="2125"/>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1" name="Freeform 1657">
              <a:extLst>
                <a:ext uri="{FF2B5EF4-FFF2-40B4-BE49-F238E27FC236}">
                  <a16:creationId xmlns:a16="http://schemas.microsoft.com/office/drawing/2014/main" id="{6FBD0ABD-B281-43A2-8BF6-31CBF390DFF5}"/>
                </a:ext>
              </a:extLst>
            </p:cNvPr>
            <p:cNvSpPr>
              <a:spLocks/>
            </p:cNvSpPr>
            <p:nvPr/>
          </p:nvSpPr>
          <p:spPr bwMode="auto">
            <a:xfrm>
              <a:off x="2520" y="2185"/>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2" name="Freeform 1658">
              <a:extLst>
                <a:ext uri="{FF2B5EF4-FFF2-40B4-BE49-F238E27FC236}">
                  <a16:creationId xmlns:a16="http://schemas.microsoft.com/office/drawing/2014/main" id="{838CE169-BC19-4213-8A84-AA8C14C81E88}"/>
                </a:ext>
              </a:extLst>
            </p:cNvPr>
            <p:cNvSpPr>
              <a:spLocks/>
            </p:cNvSpPr>
            <p:nvPr/>
          </p:nvSpPr>
          <p:spPr bwMode="auto">
            <a:xfrm>
              <a:off x="2762" y="2167"/>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3" name="Freeform 1659">
              <a:extLst>
                <a:ext uri="{FF2B5EF4-FFF2-40B4-BE49-F238E27FC236}">
                  <a16:creationId xmlns:a16="http://schemas.microsoft.com/office/drawing/2014/main" id="{4D09ADFB-E0FD-4210-990F-CC5C177FD8A6}"/>
                </a:ext>
              </a:extLst>
            </p:cNvPr>
            <p:cNvSpPr>
              <a:spLocks/>
            </p:cNvSpPr>
            <p:nvPr/>
          </p:nvSpPr>
          <p:spPr bwMode="auto">
            <a:xfrm>
              <a:off x="2518" y="2164"/>
              <a:ext cx="243" cy="21"/>
            </a:xfrm>
            <a:custGeom>
              <a:avLst/>
              <a:gdLst>
                <a:gd name="T0" fmla="*/ 0 w 243"/>
                <a:gd name="T1" fmla="*/ 19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9"/>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64" name="Freeform 1660">
              <a:extLst>
                <a:ext uri="{FF2B5EF4-FFF2-40B4-BE49-F238E27FC236}">
                  <a16:creationId xmlns:a16="http://schemas.microsoft.com/office/drawing/2014/main" id="{973E2B85-BBC4-46E3-8D4D-F64C339550FE}"/>
                </a:ext>
              </a:extLst>
            </p:cNvPr>
            <p:cNvSpPr>
              <a:spLocks/>
            </p:cNvSpPr>
            <p:nvPr/>
          </p:nvSpPr>
          <p:spPr bwMode="auto">
            <a:xfrm>
              <a:off x="2518" y="2206"/>
              <a:ext cx="243" cy="21"/>
            </a:xfrm>
            <a:custGeom>
              <a:avLst/>
              <a:gdLst>
                <a:gd name="T0" fmla="*/ 0 w 243"/>
                <a:gd name="T1" fmla="*/ 18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8"/>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65" name="Freeform 1661">
              <a:extLst>
                <a:ext uri="{FF2B5EF4-FFF2-40B4-BE49-F238E27FC236}">
                  <a16:creationId xmlns:a16="http://schemas.microsoft.com/office/drawing/2014/main" id="{9906ED3E-BE33-4134-A792-63CA70796208}"/>
                </a:ext>
              </a:extLst>
            </p:cNvPr>
            <p:cNvSpPr>
              <a:spLocks/>
            </p:cNvSpPr>
            <p:nvPr/>
          </p:nvSpPr>
          <p:spPr bwMode="auto">
            <a:xfrm>
              <a:off x="2520" y="2225"/>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6" name="Freeform 1662">
              <a:extLst>
                <a:ext uri="{FF2B5EF4-FFF2-40B4-BE49-F238E27FC236}">
                  <a16:creationId xmlns:a16="http://schemas.microsoft.com/office/drawing/2014/main" id="{D2F911B9-B3FF-4B6C-851F-9042965206AA}"/>
                </a:ext>
              </a:extLst>
            </p:cNvPr>
            <p:cNvSpPr>
              <a:spLocks/>
            </p:cNvSpPr>
            <p:nvPr/>
          </p:nvSpPr>
          <p:spPr bwMode="auto">
            <a:xfrm>
              <a:off x="2762" y="2209"/>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7" name="Freeform 1663">
              <a:extLst>
                <a:ext uri="{FF2B5EF4-FFF2-40B4-BE49-F238E27FC236}">
                  <a16:creationId xmlns:a16="http://schemas.microsoft.com/office/drawing/2014/main" id="{635CE30B-7106-4ECB-8463-58AB8B8FAE1E}"/>
                </a:ext>
              </a:extLst>
            </p:cNvPr>
            <p:cNvSpPr>
              <a:spLocks/>
            </p:cNvSpPr>
            <p:nvPr/>
          </p:nvSpPr>
          <p:spPr bwMode="auto">
            <a:xfrm>
              <a:off x="2520" y="226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8" name="Freeform 1664">
              <a:extLst>
                <a:ext uri="{FF2B5EF4-FFF2-40B4-BE49-F238E27FC236}">
                  <a16:creationId xmlns:a16="http://schemas.microsoft.com/office/drawing/2014/main" id="{41E5181E-D850-4505-B76D-71FCBF4FA6D6}"/>
                </a:ext>
              </a:extLst>
            </p:cNvPr>
            <p:cNvSpPr>
              <a:spLocks/>
            </p:cNvSpPr>
            <p:nvPr/>
          </p:nvSpPr>
          <p:spPr bwMode="auto">
            <a:xfrm>
              <a:off x="2762" y="2251"/>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9" name="Freeform 1665">
              <a:extLst>
                <a:ext uri="{FF2B5EF4-FFF2-40B4-BE49-F238E27FC236}">
                  <a16:creationId xmlns:a16="http://schemas.microsoft.com/office/drawing/2014/main" id="{C4A96F32-BB8F-4602-A5F3-186F225C0DDE}"/>
                </a:ext>
              </a:extLst>
            </p:cNvPr>
            <p:cNvSpPr>
              <a:spLocks/>
            </p:cNvSpPr>
            <p:nvPr/>
          </p:nvSpPr>
          <p:spPr bwMode="auto">
            <a:xfrm>
              <a:off x="2518" y="2248"/>
              <a:ext cx="243" cy="21"/>
            </a:xfrm>
            <a:custGeom>
              <a:avLst/>
              <a:gdLst>
                <a:gd name="T0" fmla="*/ 0 w 243"/>
                <a:gd name="T1" fmla="*/ 16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6"/>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70" name="Freeform 1666">
              <a:extLst>
                <a:ext uri="{FF2B5EF4-FFF2-40B4-BE49-F238E27FC236}">
                  <a16:creationId xmlns:a16="http://schemas.microsoft.com/office/drawing/2014/main" id="{0E84F790-8C01-48A7-999C-9599B02A1027}"/>
                </a:ext>
              </a:extLst>
            </p:cNvPr>
            <p:cNvSpPr>
              <a:spLocks/>
            </p:cNvSpPr>
            <p:nvPr/>
          </p:nvSpPr>
          <p:spPr bwMode="auto">
            <a:xfrm>
              <a:off x="2518" y="2290"/>
              <a:ext cx="243" cy="20"/>
            </a:xfrm>
            <a:custGeom>
              <a:avLst/>
              <a:gdLst>
                <a:gd name="T0" fmla="*/ 0 w 243"/>
                <a:gd name="T1" fmla="*/ 15 h 20"/>
                <a:gd name="T2" fmla="*/ 243 w 243"/>
                <a:gd name="T3" fmla="*/ 20 h 20"/>
                <a:gd name="T4" fmla="*/ 243 w 243"/>
                <a:gd name="T5" fmla="*/ 0 h 20"/>
                <a:gd name="T6" fmla="*/ 0 60000 65536"/>
                <a:gd name="T7" fmla="*/ 0 60000 65536"/>
                <a:gd name="T8" fmla="*/ 0 60000 65536"/>
              </a:gdLst>
              <a:ahLst/>
              <a:cxnLst>
                <a:cxn ang="T6">
                  <a:pos x="T0" y="T1"/>
                </a:cxn>
                <a:cxn ang="T7">
                  <a:pos x="T2" y="T3"/>
                </a:cxn>
                <a:cxn ang="T8">
                  <a:pos x="T4" y="T5"/>
                </a:cxn>
              </a:cxnLst>
              <a:rect l="0" t="0" r="r" b="b"/>
              <a:pathLst>
                <a:path w="243" h="20">
                  <a:moveTo>
                    <a:pt x="0" y="15"/>
                  </a:moveTo>
                  <a:lnTo>
                    <a:pt x="243" y="20"/>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71" name="Freeform 1667">
              <a:extLst>
                <a:ext uri="{FF2B5EF4-FFF2-40B4-BE49-F238E27FC236}">
                  <a16:creationId xmlns:a16="http://schemas.microsoft.com/office/drawing/2014/main" id="{D3C32793-89A4-4F5C-8FDC-159D7BFC2CE3}"/>
                </a:ext>
              </a:extLst>
            </p:cNvPr>
            <p:cNvSpPr>
              <a:spLocks/>
            </p:cNvSpPr>
            <p:nvPr/>
          </p:nvSpPr>
          <p:spPr bwMode="auto">
            <a:xfrm>
              <a:off x="2520" y="2307"/>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72" name="Freeform 1668">
              <a:extLst>
                <a:ext uri="{FF2B5EF4-FFF2-40B4-BE49-F238E27FC236}">
                  <a16:creationId xmlns:a16="http://schemas.microsoft.com/office/drawing/2014/main" id="{BB12412F-69C3-459B-B880-7A31A29E68BB}"/>
                </a:ext>
              </a:extLst>
            </p:cNvPr>
            <p:cNvSpPr>
              <a:spLocks/>
            </p:cNvSpPr>
            <p:nvPr/>
          </p:nvSpPr>
          <p:spPr bwMode="auto">
            <a:xfrm>
              <a:off x="2762" y="2292"/>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73" name="Freeform 1669">
              <a:extLst>
                <a:ext uri="{FF2B5EF4-FFF2-40B4-BE49-F238E27FC236}">
                  <a16:creationId xmlns:a16="http://schemas.microsoft.com/office/drawing/2014/main" id="{F241E7DE-7418-4EE2-9089-B73308153728}"/>
                </a:ext>
              </a:extLst>
            </p:cNvPr>
            <p:cNvSpPr>
              <a:spLocks/>
            </p:cNvSpPr>
            <p:nvPr/>
          </p:nvSpPr>
          <p:spPr bwMode="auto">
            <a:xfrm>
              <a:off x="2520" y="2348"/>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74" name="Freeform 1670">
              <a:extLst>
                <a:ext uri="{FF2B5EF4-FFF2-40B4-BE49-F238E27FC236}">
                  <a16:creationId xmlns:a16="http://schemas.microsoft.com/office/drawing/2014/main" id="{9E3066C7-50F2-43B2-9504-297FC8CEBBA4}"/>
                </a:ext>
              </a:extLst>
            </p:cNvPr>
            <p:cNvSpPr>
              <a:spLocks/>
            </p:cNvSpPr>
            <p:nvPr/>
          </p:nvSpPr>
          <p:spPr bwMode="auto">
            <a:xfrm>
              <a:off x="2762" y="2334"/>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75" name="Freeform 1671">
              <a:extLst>
                <a:ext uri="{FF2B5EF4-FFF2-40B4-BE49-F238E27FC236}">
                  <a16:creationId xmlns:a16="http://schemas.microsoft.com/office/drawing/2014/main" id="{97356345-6038-431F-8CE5-C630698BD814}"/>
                </a:ext>
              </a:extLst>
            </p:cNvPr>
            <p:cNvSpPr>
              <a:spLocks/>
            </p:cNvSpPr>
            <p:nvPr/>
          </p:nvSpPr>
          <p:spPr bwMode="auto">
            <a:xfrm>
              <a:off x="2518" y="2332"/>
              <a:ext cx="243" cy="21"/>
            </a:xfrm>
            <a:custGeom>
              <a:avLst/>
              <a:gdLst>
                <a:gd name="T0" fmla="*/ 0 w 243"/>
                <a:gd name="T1" fmla="*/ 14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4"/>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76" name="Freeform 1672">
              <a:extLst>
                <a:ext uri="{FF2B5EF4-FFF2-40B4-BE49-F238E27FC236}">
                  <a16:creationId xmlns:a16="http://schemas.microsoft.com/office/drawing/2014/main" id="{6EFCC5CE-743E-43D5-8F02-275182F560D7}"/>
                </a:ext>
              </a:extLst>
            </p:cNvPr>
            <p:cNvSpPr>
              <a:spLocks/>
            </p:cNvSpPr>
            <p:nvPr/>
          </p:nvSpPr>
          <p:spPr bwMode="auto">
            <a:xfrm>
              <a:off x="2518" y="2374"/>
              <a:ext cx="243" cy="21"/>
            </a:xfrm>
            <a:custGeom>
              <a:avLst/>
              <a:gdLst>
                <a:gd name="T0" fmla="*/ 0 w 243"/>
                <a:gd name="T1" fmla="*/ 14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4"/>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77" name="Freeform 1673">
              <a:extLst>
                <a:ext uri="{FF2B5EF4-FFF2-40B4-BE49-F238E27FC236}">
                  <a16:creationId xmlns:a16="http://schemas.microsoft.com/office/drawing/2014/main" id="{82969019-1C5D-426F-8147-03EAD8129D6F}"/>
                </a:ext>
              </a:extLst>
            </p:cNvPr>
            <p:cNvSpPr>
              <a:spLocks/>
            </p:cNvSpPr>
            <p:nvPr/>
          </p:nvSpPr>
          <p:spPr bwMode="auto">
            <a:xfrm>
              <a:off x="2520" y="2389"/>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78" name="Freeform 1674">
              <a:extLst>
                <a:ext uri="{FF2B5EF4-FFF2-40B4-BE49-F238E27FC236}">
                  <a16:creationId xmlns:a16="http://schemas.microsoft.com/office/drawing/2014/main" id="{5696633A-EB7C-4A55-94E6-B01B8E004752}"/>
                </a:ext>
              </a:extLst>
            </p:cNvPr>
            <p:cNvSpPr>
              <a:spLocks/>
            </p:cNvSpPr>
            <p:nvPr/>
          </p:nvSpPr>
          <p:spPr bwMode="auto">
            <a:xfrm>
              <a:off x="2762" y="2376"/>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79" name="Freeform 1675">
              <a:extLst>
                <a:ext uri="{FF2B5EF4-FFF2-40B4-BE49-F238E27FC236}">
                  <a16:creationId xmlns:a16="http://schemas.microsoft.com/office/drawing/2014/main" id="{BAB82E05-A65F-45C6-BA28-A781470D90DD}"/>
                </a:ext>
              </a:extLst>
            </p:cNvPr>
            <p:cNvSpPr>
              <a:spLocks/>
            </p:cNvSpPr>
            <p:nvPr/>
          </p:nvSpPr>
          <p:spPr bwMode="auto">
            <a:xfrm>
              <a:off x="2520" y="2430"/>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80" name="Freeform 1676">
              <a:extLst>
                <a:ext uri="{FF2B5EF4-FFF2-40B4-BE49-F238E27FC236}">
                  <a16:creationId xmlns:a16="http://schemas.microsoft.com/office/drawing/2014/main" id="{9CB3A9F1-11DD-40FE-A74E-B13564A59BB9}"/>
                </a:ext>
              </a:extLst>
            </p:cNvPr>
            <p:cNvSpPr>
              <a:spLocks/>
            </p:cNvSpPr>
            <p:nvPr/>
          </p:nvSpPr>
          <p:spPr bwMode="auto">
            <a:xfrm>
              <a:off x="2762" y="2418"/>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81" name="Freeform 1677">
              <a:extLst>
                <a:ext uri="{FF2B5EF4-FFF2-40B4-BE49-F238E27FC236}">
                  <a16:creationId xmlns:a16="http://schemas.microsoft.com/office/drawing/2014/main" id="{A4935EE9-504E-4CE8-AD2B-E52E209FAD65}"/>
                </a:ext>
              </a:extLst>
            </p:cNvPr>
            <p:cNvSpPr>
              <a:spLocks/>
            </p:cNvSpPr>
            <p:nvPr/>
          </p:nvSpPr>
          <p:spPr bwMode="auto">
            <a:xfrm>
              <a:off x="2518" y="2416"/>
              <a:ext cx="243" cy="21"/>
            </a:xfrm>
            <a:custGeom>
              <a:avLst/>
              <a:gdLst>
                <a:gd name="T0" fmla="*/ 0 w 243"/>
                <a:gd name="T1" fmla="*/ 13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3"/>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82" name="Freeform 1678">
              <a:extLst>
                <a:ext uri="{FF2B5EF4-FFF2-40B4-BE49-F238E27FC236}">
                  <a16:creationId xmlns:a16="http://schemas.microsoft.com/office/drawing/2014/main" id="{A710A629-5FB9-46A5-97D9-C6C406BDF143}"/>
                </a:ext>
              </a:extLst>
            </p:cNvPr>
            <p:cNvSpPr>
              <a:spLocks/>
            </p:cNvSpPr>
            <p:nvPr/>
          </p:nvSpPr>
          <p:spPr bwMode="auto">
            <a:xfrm>
              <a:off x="2518" y="2457"/>
              <a:ext cx="243" cy="22"/>
            </a:xfrm>
            <a:custGeom>
              <a:avLst/>
              <a:gdLst>
                <a:gd name="T0" fmla="*/ 0 w 243"/>
                <a:gd name="T1" fmla="*/ 13 h 22"/>
                <a:gd name="T2" fmla="*/ 243 w 243"/>
                <a:gd name="T3" fmla="*/ 22 h 22"/>
                <a:gd name="T4" fmla="*/ 243 w 243"/>
                <a:gd name="T5" fmla="*/ 0 h 22"/>
                <a:gd name="T6" fmla="*/ 0 60000 65536"/>
                <a:gd name="T7" fmla="*/ 0 60000 65536"/>
                <a:gd name="T8" fmla="*/ 0 60000 65536"/>
              </a:gdLst>
              <a:ahLst/>
              <a:cxnLst>
                <a:cxn ang="T6">
                  <a:pos x="T0" y="T1"/>
                </a:cxn>
                <a:cxn ang="T7">
                  <a:pos x="T2" y="T3"/>
                </a:cxn>
                <a:cxn ang="T8">
                  <a:pos x="T4" y="T5"/>
                </a:cxn>
              </a:cxnLst>
              <a:rect l="0" t="0" r="r" b="b"/>
              <a:pathLst>
                <a:path w="243" h="22">
                  <a:moveTo>
                    <a:pt x="0" y="13"/>
                  </a:moveTo>
                  <a:lnTo>
                    <a:pt x="243" y="22"/>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83" name="Freeform 1679">
              <a:extLst>
                <a:ext uri="{FF2B5EF4-FFF2-40B4-BE49-F238E27FC236}">
                  <a16:creationId xmlns:a16="http://schemas.microsoft.com/office/drawing/2014/main" id="{8278D5DC-68F8-4433-954F-2C3F998DF1DB}"/>
                </a:ext>
              </a:extLst>
            </p:cNvPr>
            <p:cNvSpPr>
              <a:spLocks/>
            </p:cNvSpPr>
            <p:nvPr/>
          </p:nvSpPr>
          <p:spPr bwMode="auto">
            <a:xfrm>
              <a:off x="2520" y="247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84" name="Freeform 1680">
              <a:extLst>
                <a:ext uri="{FF2B5EF4-FFF2-40B4-BE49-F238E27FC236}">
                  <a16:creationId xmlns:a16="http://schemas.microsoft.com/office/drawing/2014/main" id="{61ACCFAF-76AC-4A99-9787-56537B0D5E87}"/>
                </a:ext>
              </a:extLst>
            </p:cNvPr>
            <p:cNvSpPr>
              <a:spLocks/>
            </p:cNvSpPr>
            <p:nvPr/>
          </p:nvSpPr>
          <p:spPr bwMode="auto">
            <a:xfrm>
              <a:off x="2762" y="2460"/>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85" name="Freeform 1681">
              <a:extLst>
                <a:ext uri="{FF2B5EF4-FFF2-40B4-BE49-F238E27FC236}">
                  <a16:creationId xmlns:a16="http://schemas.microsoft.com/office/drawing/2014/main" id="{D76D78AD-F7D6-4134-AC6D-8F6E0C4421FC}"/>
                </a:ext>
              </a:extLst>
            </p:cNvPr>
            <p:cNvSpPr>
              <a:spLocks/>
            </p:cNvSpPr>
            <p:nvPr/>
          </p:nvSpPr>
          <p:spPr bwMode="auto">
            <a:xfrm>
              <a:off x="2520" y="251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86" name="Freeform 1682">
              <a:extLst>
                <a:ext uri="{FF2B5EF4-FFF2-40B4-BE49-F238E27FC236}">
                  <a16:creationId xmlns:a16="http://schemas.microsoft.com/office/drawing/2014/main" id="{0AEDF873-14F9-4BDD-8FEB-AF07A2C3ADE6}"/>
                </a:ext>
              </a:extLst>
            </p:cNvPr>
            <p:cNvSpPr>
              <a:spLocks/>
            </p:cNvSpPr>
            <p:nvPr/>
          </p:nvSpPr>
          <p:spPr bwMode="auto">
            <a:xfrm>
              <a:off x="2762" y="2502"/>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87" name="Freeform 1683">
              <a:extLst>
                <a:ext uri="{FF2B5EF4-FFF2-40B4-BE49-F238E27FC236}">
                  <a16:creationId xmlns:a16="http://schemas.microsoft.com/office/drawing/2014/main" id="{F996E620-AE41-4C07-A383-3AE9EC06874F}"/>
                </a:ext>
              </a:extLst>
            </p:cNvPr>
            <p:cNvSpPr>
              <a:spLocks/>
            </p:cNvSpPr>
            <p:nvPr/>
          </p:nvSpPr>
          <p:spPr bwMode="auto">
            <a:xfrm>
              <a:off x="2518" y="2500"/>
              <a:ext cx="243" cy="21"/>
            </a:xfrm>
            <a:custGeom>
              <a:avLst/>
              <a:gdLst>
                <a:gd name="T0" fmla="*/ 0 w 243"/>
                <a:gd name="T1" fmla="*/ 11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1"/>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88" name="Freeform 1684">
              <a:extLst>
                <a:ext uri="{FF2B5EF4-FFF2-40B4-BE49-F238E27FC236}">
                  <a16:creationId xmlns:a16="http://schemas.microsoft.com/office/drawing/2014/main" id="{C513FCDB-384D-42C1-9FDE-7642CCC991BE}"/>
                </a:ext>
              </a:extLst>
            </p:cNvPr>
            <p:cNvSpPr>
              <a:spLocks/>
            </p:cNvSpPr>
            <p:nvPr/>
          </p:nvSpPr>
          <p:spPr bwMode="auto">
            <a:xfrm>
              <a:off x="2518" y="2542"/>
              <a:ext cx="243" cy="21"/>
            </a:xfrm>
            <a:custGeom>
              <a:avLst/>
              <a:gdLst>
                <a:gd name="T0" fmla="*/ 0 w 243"/>
                <a:gd name="T1" fmla="*/ 10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0"/>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289" name="Freeform 1685">
              <a:extLst>
                <a:ext uri="{FF2B5EF4-FFF2-40B4-BE49-F238E27FC236}">
                  <a16:creationId xmlns:a16="http://schemas.microsoft.com/office/drawing/2014/main" id="{09DC130A-6D42-4B53-BE76-09C57D80A1C0}"/>
                </a:ext>
              </a:extLst>
            </p:cNvPr>
            <p:cNvSpPr>
              <a:spLocks/>
            </p:cNvSpPr>
            <p:nvPr/>
          </p:nvSpPr>
          <p:spPr bwMode="auto">
            <a:xfrm>
              <a:off x="2520" y="2553"/>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90" name="Freeform 1686">
              <a:extLst>
                <a:ext uri="{FF2B5EF4-FFF2-40B4-BE49-F238E27FC236}">
                  <a16:creationId xmlns:a16="http://schemas.microsoft.com/office/drawing/2014/main" id="{A75BF8FA-BAAD-4762-A8AC-55AE12B96993}"/>
                </a:ext>
              </a:extLst>
            </p:cNvPr>
            <p:cNvSpPr>
              <a:spLocks/>
            </p:cNvSpPr>
            <p:nvPr/>
          </p:nvSpPr>
          <p:spPr bwMode="auto">
            <a:xfrm>
              <a:off x="2762" y="2544"/>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91" name="Freeform 1687">
              <a:extLst>
                <a:ext uri="{FF2B5EF4-FFF2-40B4-BE49-F238E27FC236}">
                  <a16:creationId xmlns:a16="http://schemas.microsoft.com/office/drawing/2014/main" id="{1F54D978-DCE7-456C-91A2-F247D3650C74}"/>
                </a:ext>
              </a:extLst>
            </p:cNvPr>
            <p:cNvSpPr>
              <a:spLocks/>
            </p:cNvSpPr>
            <p:nvPr/>
          </p:nvSpPr>
          <p:spPr bwMode="auto">
            <a:xfrm>
              <a:off x="2484" y="2248"/>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92" name="Freeform 1688">
              <a:extLst>
                <a:ext uri="{FF2B5EF4-FFF2-40B4-BE49-F238E27FC236}">
                  <a16:creationId xmlns:a16="http://schemas.microsoft.com/office/drawing/2014/main" id="{093AA42D-C4AD-4C2C-BC33-CE05D7757F8C}"/>
                </a:ext>
              </a:extLst>
            </p:cNvPr>
            <p:cNvSpPr>
              <a:spLocks/>
            </p:cNvSpPr>
            <p:nvPr/>
          </p:nvSpPr>
          <p:spPr bwMode="auto">
            <a:xfrm>
              <a:off x="2518" y="2249"/>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93" name="Line 1689">
              <a:extLst>
                <a:ext uri="{FF2B5EF4-FFF2-40B4-BE49-F238E27FC236}">
                  <a16:creationId xmlns:a16="http://schemas.microsoft.com/office/drawing/2014/main" id="{8DC3D70B-1E6E-4A6E-9124-5C013EB4E035}"/>
                </a:ext>
              </a:extLst>
            </p:cNvPr>
            <p:cNvSpPr>
              <a:spLocks noChangeShapeType="1"/>
            </p:cNvSpPr>
            <p:nvPr/>
          </p:nvSpPr>
          <p:spPr bwMode="auto">
            <a:xfrm>
              <a:off x="2481" y="2246"/>
              <a:ext cx="35"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4" name="Line 1690">
              <a:extLst>
                <a:ext uri="{FF2B5EF4-FFF2-40B4-BE49-F238E27FC236}">
                  <a16:creationId xmlns:a16="http://schemas.microsoft.com/office/drawing/2014/main" id="{BF7D9570-5465-4594-8230-6D0535B98386}"/>
                </a:ext>
              </a:extLst>
            </p:cNvPr>
            <p:cNvSpPr>
              <a:spLocks noChangeShapeType="1"/>
            </p:cNvSpPr>
            <p:nvPr/>
          </p:nvSpPr>
          <p:spPr bwMode="auto">
            <a:xfrm>
              <a:off x="2762" y="2252"/>
              <a:ext cx="49"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5" name="Freeform 1691">
              <a:extLst>
                <a:ext uri="{FF2B5EF4-FFF2-40B4-BE49-F238E27FC236}">
                  <a16:creationId xmlns:a16="http://schemas.microsoft.com/office/drawing/2014/main" id="{CF63B6D8-8E5F-4750-81B3-53A814FB702C}"/>
                </a:ext>
              </a:extLst>
            </p:cNvPr>
            <p:cNvSpPr>
              <a:spLocks/>
            </p:cNvSpPr>
            <p:nvPr/>
          </p:nvSpPr>
          <p:spPr bwMode="auto">
            <a:xfrm>
              <a:off x="2765" y="2254"/>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96" name="Freeform 1692">
              <a:extLst>
                <a:ext uri="{FF2B5EF4-FFF2-40B4-BE49-F238E27FC236}">
                  <a16:creationId xmlns:a16="http://schemas.microsoft.com/office/drawing/2014/main" id="{3303F6F4-2691-40A6-9946-A39819DBC001}"/>
                </a:ext>
              </a:extLst>
            </p:cNvPr>
            <p:cNvSpPr>
              <a:spLocks/>
            </p:cNvSpPr>
            <p:nvPr/>
          </p:nvSpPr>
          <p:spPr bwMode="auto">
            <a:xfrm>
              <a:off x="2813" y="2255"/>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97" name="Freeform 1693">
              <a:extLst>
                <a:ext uri="{FF2B5EF4-FFF2-40B4-BE49-F238E27FC236}">
                  <a16:creationId xmlns:a16="http://schemas.microsoft.com/office/drawing/2014/main" id="{BFA01AFE-30AC-4D1B-9685-4C931C8A9B22}"/>
                </a:ext>
              </a:extLst>
            </p:cNvPr>
            <p:cNvSpPr>
              <a:spLocks/>
            </p:cNvSpPr>
            <p:nvPr/>
          </p:nvSpPr>
          <p:spPr bwMode="auto">
            <a:xfrm>
              <a:off x="2485" y="241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98" name="Freeform 1694">
              <a:extLst>
                <a:ext uri="{FF2B5EF4-FFF2-40B4-BE49-F238E27FC236}">
                  <a16:creationId xmlns:a16="http://schemas.microsoft.com/office/drawing/2014/main" id="{76E938F7-0B7C-466A-845F-4BB648DBC10B}"/>
                </a:ext>
              </a:extLst>
            </p:cNvPr>
            <p:cNvSpPr>
              <a:spLocks/>
            </p:cNvSpPr>
            <p:nvPr/>
          </p:nvSpPr>
          <p:spPr bwMode="auto">
            <a:xfrm>
              <a:off x="2519" y="2413"/>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99" name="Line 1695">
              <a:extLst>
                <a:ext uri="{FF2B5EF4-FFF2-40B4-BE49-F238E27FC236}">
                  <a16:creationId xmlns:a16="http://schemas.microsoft.com/office/drawing/2014/main" id="{96F60E32-17FA-4A0A-8409-859F5D9CCB5E}"/>
                </a:ext>
              </a:extLst>
            </p:cNvPr>
            <p:cNvSpPr>
              <a:spLocks noChangeShapeType="1"/>
            </p:cNvSpPr>
            <p:nvPr/>
          </p:nvSpPr>
          <p:spPr bwMode="auto">
            <a:xfrm>
              <a:off x="2483" y="2409"/>
              <a:ext cx="33" cy="2"/>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00" name="Line 1696">
              <a:extLst>
                <a:ext uri="{FF2B5EF4-FFF2-40B4-BE49-F238E27FC236}">
                  <a16:creationId xmlns:a16="http://schemas.microsoft.com/office/drawing/2014/main" id="{45F02F81-C17E-4CD8-96C8-F9246319ACE8}"/>
                </a:ext>
              </a:extLst>
            </p:cNvPr>
            <p:cNvSpPr>
              <a:spLocks noChangeShapeType="1"/>
            </p:cNvSpPr>
            <p:nvPr/>
          </p:nvSpPr>
          <p:spPr bwMode="auto">
            <a:xfrm>
              <a:off x="2762" y="2420"/>
              <a:ext cx="50"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01" name="Freeform 1697">
              <a:extLst>
                <a:ext uri="{FF2B5EF4-FFF2-40B4-BE49-F238E27FC236}">
                  <a16:creationId xmlns:a16="http://schemas.microsoft.com/office/drawing/2014/main" id="{B159110B-0991-487F-AF9D-477ACFD1E68F}"/>
                </a:ext>
              </a:extLst>
            </p:cNvPr>
            <p:cNvSpPr>
              <a:spLocks/>
            </p:cNvSpPr>
            <p:nvPr/>
          </p:nvSpPr>
          <p:spPr bwMode="auto">
            <a:xfrm>
              <a:off x="2764" y="242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02" name="Freeform 1698">
              <a:extLst>
                <a:ext uri="{FF2B5EF4-FFF2-40B4-BE49-F238E27FC236}">
                  <a16:creationId xmlns:a16="http://schemas.microsoft.com/office/drawing/2014/main" id="{D01CF431-E9DE-4ECE-B132-6F88AD26DED2}"/>
                </a:ext>
              </a:extLst>
            </p:cNvPr>
            <p:cNvSpPr>
              <a:spLocks/>
            </p:cNvSpPr>
            <p:nvPr/>
          </p:nvSpPr>
          <p:spPr bwMode="auto">
            <a:xfrm>
              <a:off x="2814" y="2423"/>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03" name="Freeform 1699">
              <a:extLst>
                <a:ext uri="{FF2B5EF4-FFF2-40B4-BE49-F238E27FC236}">
                  <a16:creationId xmlns:a16="http://schemas.microsoft.com/office/drawing/2014/main" id="{FC6AFD58-891F-4018-9661-200E639B4EF9}"/>
                </a:ext>
              </a:extLst>
            </p:cNvPr>
            <p:cNvSpPr>
              <a:spLocks/>
            </p:cNvSpPr>
            <p:nvPr/>
          </p:nvSpPr>
          <p:spPr bwMode="auto">
            <a:xfrm>
              <a:off x="2484" y="2085"/>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04" name="Freeform 1700">
              <a:extLst>
                <a:ext uri="{FF2B5EF4-FFF2-40B4-BE49-F238E27FC236}">
                  <a16:creationId xmlns:a16="http://schemas.microsoft.com/office/drawing/2014/main" id="{12ABCFE9-2323-4F8A-85E7-86540F09FBCE}"/>
                </a:ext>
              </a:extLst>
            </p:cNvPr>
            <p:cNvSpPr>
              <a:spLocks/>
            </p:cNvSpPr>
            <p:nvPr/>
          </p:nvSpPr>
          <p:spPr bwMode="auto">
            <a:xfrm>
              <a:off x="2519" y="2085"/>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05" name="Line 1701">
              <a:extLst>
                <a:ext uri="{FF2B5EF4-FFF2-40B4-BE49-F238E27FC236}">
                  <a16:creationId xmlns:a16="http://schemas.microsoft.com/office/drawing/2014/main" id="{1D242081-6A63-4CB4-A837-73DE0EBA07A0}"/>
                </a:ext>
              </a:extLst>
            </p:cNvPr>
            <p:cNvSpPr>
              <a:spLocks noChangeShapeType="1"/>
            </p:cNvSpPr>
            <p:nvPr/>
          </p:nvSpPr>
          <p:spPr bwMode="auto">
            <a:xfrm>
              <a:off x="2481" y="2083"/>
              <a:ext cx="35"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06" name="Line 1702">
              <a:extLst>
                <a:ext uri="{FF2B5EF4-FFF2-40B4-BE49-F238E27FC236}">
                  <a16:creationId xmlns:a16="http://schemas.microsoft.com/office/drawing/2014/main" id="{EF10D499-EA20-459C-BED4-EBD983B0A5CD}"/>
                </a:ext>
              </a:extLst>
            </p:cNvPr>
            <p:cNvSpPr>
              <a:spLocks noChangeShapeType="1"/>
            </p:cNvSpPr>
            <p:nvPr/>
          </p:nvSpPr>
          <p:spPr bwMode="auto">
            <a:xfrm>
              <a:off x="2762" y="2085"/>
              <a:ext cx="46"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07" name="Freeform 1703">
              <a:extLst>
                <a:ext uri="{FF2B5EF4-FFF2-40B4-BE49-F238E27FC236}">
                  <a16:creationId xmlns:a16="http://schemas.microsoft.com/office/drawing/2014/main" id="{DCBF1EC8-78BC-4297-B2E7-E9F3594C771A}"/>
                </a:ext>
              </a:extLst>
            </p:cNvPr>
            <p:cNvSpPr>
              <a:spLocks/>
            </p:cNvSpPr>
            <p:nvPr/>
          </p:nvSpPr>
          <p:spPr bwMode="auto">
            <a:xfrm>
              <a:off x="2764" y="208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08" name="Freeform 1704">
              <a:extLst>
                <a:ext uri="{FF2B5EF4-FFF2-40B4-BE49-F238E27FC236}">
                  <a16:creationId xmlns:a16="http://schemas.microsoft.com/office/drawing/2014/main" id="{8C0B90B8-6E86-4873-A2E5-08CDEF995362}"/>
                </a:ext>
              </a:extLst>
            </p:cNvPr>
            <p:cNvSpPr>
              <a:spLocks/>
            </p:cNvSpPr>
            <p:nvPr/>
          </p:nvSpPr>
          <p:spPr bwMode="auto">
            <a:xfrm>
              <a:off x="2811" y="2086"/>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09" name="Freeform 1705">
              <a:extLst>
                <a:ext uri="{FF2B5EF4-FFF2-40B4-BE49-F238E27FC236}">
                  <a16:creationId xmlns:a16="http://schemas.microsoft.com/office/drawing/2014/main" id="{6A5C241E-D063-4D05-8C47-127B5F65A55E}"/>
                </a:ext>
              </a:extLst>
            </p:cNvPr>
            <p:cNvSpPr>
              <a:spLocks/>
            </p:cNvSpPr>
            <p:nvPr/>
          </p:nvSpPr>
          <p:spPr bwMode="auto">
            <a:xfrm>
              <a:off x="2485" y="2411"/>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10" name="Freeform 1706">
              <a:extLst>
                <a:ext uri="{FF2B5EF4-FFF2-40B4-BE49-F238E27FC236}">
                  <a16:creationId xmlns:a16="http://schemas.microsoft.com/office/drawing/2014/main" id="{3CA43BC4-484C-4CFC-BFD9-907878D7CF10}"/>
                </a:ext>
              </a:extLst>
            </p:cNvPr>
            <p:cNvSpPr>
              <a:spLocks/>
            </p:cNvSpPr>
            <p:nvPr/>
          </p:nvSpPr>
          <p:spPr bwMode="auto">
            <a:xfrm>
              <a:off x="2477" y="2573"/>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11" name="Freeform 1707">
              <a:extLst>
                <a:ext uri="{FF2B5EF4-FFF2-40B4-BE49-F238E27FC236}">
                  <a16:creationId xmlns:a16="http://schemas.microsoft.com/office/drawing/2014/main" id="{7BCCF7F8-B6C7-40AA-B258-4EB088C7F44D}"/>
                </a:ext>
              </a:extLst>
            </p:cNvPr>
            <p:cNvSpPr>
              <a:spLocks/>
            </p:cNvSpPr>
            <p:nvPr/>
          </p:nvSpPr>
          <p:spPr bwMode="auto">
            <a:xfrm>
              <a:off x="2476" y="2409"/>
              <a:ext cx="6" cy="161"/>
            </a:xfrm>
            <a:custGeom>
              <a:avLst/>
              <a:gdLst>
                <a:gd name="T0" fmla="*/ 6 w 6"/>
                <a:gd name="T1" fmla="*/ 0 h 161"/>
                <a:gd name="T2" fmla="*/ 0 w 6"/>
                <a:gd name="T3" fmla="*/ 2 h 161"/>
                <a:gd name="T4" fmla="*/ 0 w 6"/>
                <a:gd name="T5" fmla="*/ 161 h 161"/>
                <a:gd name="T6" fmla="*/ 0 60000 65536"/>
                <a:gd name="T7" fmla="*/ 0 60000 65536"/>
                <a:gd name="T8" fmla="*/ 0 60000 65536"/>
              </a:gdLst>
              <a:ahLst/>
              <a:cxnLst>
                <a:cxn ang="T6">
                  <a:pos x="T0" y="T1"/>
                </a:cxn>
                <a:cxn ang="T7">
                  <a:pos x="T2" y="T3"/>
                </a:cxn>
                <a:cxn ang="T8">
                  <a:pos x="T4" y="T5"/>
                </a:cxn>
              </a:cxnLst>
              <a:rect l="0" t="0" r="r" b="b"/>
              <a:pathLst>
                <a:path w="6" h="161">
                  <a:moveTo>
                    <a:pt x="6" y="0"/>
                  </a:moveTo>
                  <a:lnTo>
                    <a:pt x="0" y="2"/>
                  </a:lnTo>
                  <a:lnTo>
                    <a:pt x="0" y="161"/>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12" name="Freeform 1708">
              <a:extLst>
                <a:ext uri="{FF2B5EF4-FFF2-40B4-BE49-F238E27FC236}">
                  <a16:creationId xmlns:a16="http://schemas.microsoft.com/office/drawing/2014/main" id="{CC302A2A-CBC7-4B0E-849B-995364FC1D99}"/>
                </a:ext>
              </a:extLst>
            </p:cNvPr>
            <p:cNvSpPr>
              <a:spLocks/>
            </p:cNvSpPr>
            <p:nvPr/>
          </p:nvSpPr>
          <p:spPr bwMode="auto">
            <a:xfrm>
              <a:off x="2476" y="2246"/>
              <a:ext cx="6" cy="159"/>
            </a:xfrm>
            <a:custGeom>
              <a:avLst/>
              <a:gdLst>
                <a:gd name="T0" fmla="*/ 6 w 6"/>
                <a:gd name="T1" fmla="*/ 0 h 159"/>
                <a:gd name="T2" fmla="*/ 0 w 6"/>
                <a:gd name="T3" fmla="*/ 2 h 159"/>
                <a:gd name="T4" fmla="*/ 0 w 6"/>
                <a:gd name="T5" fmla="*/ 159 h 159"/>
                <a:gd name="T6" fmla="*/ 0 60000 65536"/>
                <a:gd name="T7" fmla="*/ 0 60000 65536"/>
                <a:gd name="T8" fmla="*/ 0 60000 65536"/>
              </a:gdLst>
              <a:ahLst/>
              <a:cxnLst>
                <a:cxn ang="T6">
                  <a:pos x="T0" y="T1"/>
                </a:cxn>
                <a:cxn ang="T7">
                  <a:pos x="T2" y="T3"/>
                </a:cxn>
                <a:cxn ang="T8">
                  <a:pos x="T4" y="T5"/>
                </a:cxn>
              </a:cxnLst>
              <a:rect l="0" t="0" r="r" b="b"/>
              <a:pathLst>
                <a:path w="6" h="159">
                  <a:moveTo>
                    <a:pt x="6" y="0"/>
                  </a:moveTo>
                  <a:lnTo>
                    <a:pt x="0" y="2"/>
                  </a:lnTo>
                  <a:lnTo>
                    <a:pt x="0" y="159"/>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13" name="Freeform 1709">
              <a:extLst>
                <a:ext uri="{FF2B5EF4-FFF2-40B4-BE49-F238E27FC236}">
                  <a16:creationId xmlns:a16="http://schemas.microsoft.com/office/drawing/2014/main" id="{503BC8A0-ED3B-404F-B4FE-1196293DEC98}"/>
                </a:ext>
              </a:extLst>
            </p:cNvPr>
            <p:cNvSpPr>
              <a:spLocks/>
            </p:cNvSpPr>
            <p:nvPr/>
          </p:nvSpPr>
          <p:spPr bwMode="auto">
            <a:xfrm>
              <a:off x="2485" y="224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14" name="Freeform 1710">
              <a:extLst>
                <a:ext uri="{FF2B5EF4-FFF2-40B4-BE49-F238E27FC236}">
                  <a16:creationId xmlns:a16="http://schemas.microsoft.com/office/drawing/2014/main" id="{E3CBD7A1-FF3A-4A6E-B5BD-9489E5BB2713}"/>
                </a:ext>
              </a:extLst>
            </p:cNvPr>
            <p:cNvSpPr>
              <a:spLocks/>
            </p:cNvSpPr>
            <p:nvPr/>
          </p:nvSpPr>
          <p:spPr bwMode="auto">
            <a:xfrm>
              <a:off x="2477" y="2407"/>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15" name="Freeform 1711">
              <a:extLst>
                <a:ext uri="{FF2B5EF4-FFF2-40B4-BE49-F238E27FC236}">
                  <a16:creationId xmlns:a16="http://schemas.microsoft.com/office/drawing/2014/main" id="{4562323B-60D3-4962-A66A-F17B70F9CD7A}"/>
                </a:ext>
              </a:extLst>
            </p:cNvPr>
            <p:cNvSpPr>
              <a:spLocks/>
            </p:cNvSpPr>
            <p:nvPr/>
          </p:nvSpPr>
          <p:spPr bwMode="auto">
            <a:xfrm>
              <a:off x="2484" y="2085"/>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16" name="Freeform 1712">
              <a:extLst>
                <a:ext uri="{FF2B5EF4-FFF2-40B4-BE49-F238E27FC236}">
                  <a16:creationId xmlns:a16="http://schemas.microsoft.com/office/drawing/2014/main" id="{563B1D5E-F31E-49C2-9045-D88E5E1216B5}"/>
                </a:ext>
              </a:extLst>
            </p:cNvPr>
            <p:cNvSpPr>
              <a:spLocks/>
            </p:cNvSpPr>
            <p:nvPr/>
          </p:nvSpPr>
          <p:spPr bwMode="auto">
            <a:xfrm>
              <a:off x="2477" y="2244"/>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17" name="Freeform 1713">
              <a:extLst>
                <a:ext uri="{FF2B5EF4-FFF2-40B4-BE49-F238E27FC236}">
                  <a16:creationId xmlns:a16="http://schemas.microsoft.com/office/drawing/2014/main" id="{E7486A7D-58A0-4898-9747-3E707EC86ADF}"/>
                </a:ext>
              </a:extLst>
            </p:cNvPr>
            <p:cNvSpPr>
              <a:spLocks/>
            </p:cNvSpPr>
            <p:nvPr/>
          </p:nvSpPr>
          <p:spPr bwMode="auto">
            <a:xfrm>
              <a:off x="2476" y="2083"/>
              <a:ext cx="5" cy="159"/>
            </a:xfrm>
            <a:custGeom>
              <a:avLst/>
              <a:gdLst>
                <a:gd name="T0" fmla="*/ 5 w 5"/>
                <a:gd name="T1" fmla="*/ 0 h 159"/>
                <a:gd name="T2" fmla="*/ 0 w 5"/>
                <a:gd name="T3" fmla="*/ 2 h 159"/>
                <a:gd name="T4" fmla="*/ 0 w 5"/>
                <a:gd name="T5" fmla="*/ 159 h 159"/>
                <a:gd name="T6" fmla="*/ 0 60000 65536"/>
                <a:gd name="T7" fmla="*/ 0 60000 65536"/>
                <a:gd name="T8" fmla="*/ 0 60000 65536"/>
              </a:gdLst>
              <a:ahLst/>
              <a:cxnLst>
                <a:cxn ang="T6">
                  <a:pos x="T0" y="T1"/>
                </a:cxn>
                <a:cxn ang="T7">
                  <a:pos x="T2" y="T3"/>
                </a:cxn>
                <a:cxn ang="T8">
                  <a:pos x="T4" y="T5"/>
                </a:cxn>
              </a:cxnLst>
              <a:rect l="0" t="0" r="r" b="b"/>
              <a:pathLst>
                <a:path w="5" h="159">
                  <a:moveTo>
                    <a:pt x="5" y="0"/>
                  </a:moveTo>
                  <a:lnTo>
                    <a:pt x="0" y="2"/>
                  </a:lnTo>
                  <a:lnTo>
                    <a:pt x="0" y="159"/>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18" name="Freeform 1714">
              <a:extLst>
                <a:ext uri="{FF2B5EF4-FFF2-40B4-BE49-F238E27FC236}">
                  <a16:creationId xmlns:a16="http://schemas.microsoft.com/office/drawing/2014/main" id="{357C5F53-80A9-471D-95F3-270A701396A7}"/>
                </a:ext>
              </a:extLst>
            </p:cNvPr>
            <p:cNvSpPr>
              <a:spLocks/>
            </p:cNvSpPr>
            <p:nvPr/>
          </p:nvSpPr>
          <p:spPr bwMode="auto">
            <a:xfrm>
              <a:off x="2476" y="1894"/>
              <a:ext cx="335" cy="184"/>
            </a:xfrm>
            <a:custGeom>
              <a:avLst/>
              <a:gdLst>
                <a:gd name="T0" fmla="*/ 335 w 335"/>
                <a:gd name="T1" fmla="*/ 0 h 184"/>
                <a:gd name="T2" fmla="*/ 0 w 335"/>
                <a:gd name="T3" fmla="*/ 5 h 184"/>
                <a:gd name="T4" fmla="*/ 0 w 335"/>
                <a:gd name="T5" fmla="*/ 184 h 184"/>
                <a:gd name="T6" fmla="*/ 0 60000 65536"/>
                <a:gd name="T7" fmla="*/ 0 60000 65536"/>
                <a:gd name="T8" fmla="*/ 0 60000 65536"/>
              </a:gdLst>
              <a:ahLst/>
              <a:cxnLst>
                <a:cxn ang="T6">
                  <a:pos x="T0" y="T1"/>
                </a:cxn>
                <a:cxn ang="T7">
                  <a:pos x="T2" y="T3"/>
                </a:cxn>
                <a:cxn ang="T8">
                  <a:pos x="T4" y="T5"/>
                </a:cxn>
              </a:cxnLst>
              <a:rect l="0" t="0" r="r" b="b"/>
              <a:pathLst>
                <a:path w="335" h="184">
                  <a:moveTo>
                    <a:pt x="335" y="0"/>
                  </a:moveTo>
                  <a:lnTo>
                    <a:pt x="0" y="5"/>
                  </a:lnTo>
                  <a:lnTo>
                    <a:pt x="0" y="184"/>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19" name="Freeform 1715">
              <a:extLst>
                <a:ext uri="{FF2B5EF4-FFF2-40B4-BE49-F238E27FC236}">
                  <a16:creationId xmlns:a16="http://schemas.microsoft.com/office/drawing/2014/main" id="{4AF39965-7438-4BEE-8E5C-0BE18C70078E}"/>
                </a:ext>
              </a:extLst>
            </p:cNvPr>
            <p:cNvSpPr>
              <a:spLocks/>
            </p:cNvSpPr>
            <p:nvPr/>
          </p:nvSpPr>
          <p:spPr bwMode="auto">
            <a:xfrm>
              <a:off x="2814" y="1896"/>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20" name="Freeform 1716">
              <a:extLst>
                <a:ext uri="{FF2B5EF4-FFF2-40B4-BE49-F238E27FC236}">
                  <a16:creationId xmlns:a16="http://schemas.microsoft.com/office/drawing/2014/main" id="{902C5FC5-373C-44C6-BD20-DA2899B39C19}"/>
                </a:ext>
              </a:extLst>
            </p:cNvPr>
            <p:cNvSpPr>
              <a:spLocks/>
            </p:cNvSpPr>
            <p:nvPr/>
          </p:nvSpPr>
          <p:spPr bwMode="auto">
            <a:xfrm>
              <a:off x="2477" y="2080"/>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4864" name="Group 1717">
            <a:extLst>
              <a:ext uri="{FF2B5EF4-FFF2-40B4-BE49-F238E27FC236}">
                <a16:creationId xmlns:a16="http://schemas.microsoft.com/office/drawing/2014/main" id="{51B9A2FE-0F72-480B-B5E6-D6EDD8993AA5}"/>
              </a:ext>
            </a:extLst>
          </p:cNvPr>
          <p:cNvGrpSpPr>
            <a:grpSpLocks/>
          </p:cNvGrpSpPr>
          <p:nvPr/>
        </p:nvGrpSpPr>
        <p:grpSpPr bwMode="auto">
          <a:xfrm>
            <a:off x="4899025" y="5072063"/>
            <a:ext cx="434975" cy="641350"/>
            <a:chOff x="2470" y="1894"/>
            <a:chExt cx="466" cy="749"/>
          </a:xfrm>
        </p:grpSpPr>
        <p:grpSp>
          <p:nvGrpSpPr>
            <p:cNvPr id="34865" name="Group 1718">
              <a:extLst>
                <a:ext uri="{FF2B5EF4-FFF2-40B4-BE49-F238E27FC236}">
                  <a16:creationId xmlns:a16="http://schemas.microsoft.com/office/drawing/2014/main" id="{5C5B8760-674F-4CC0-AB3C-6E44193A3BE0}"/>
                </a:ext>
              </a:extLst>
            </p:cNvPr>
            <p:cNvGrpSpPr>
              <a:grpSpLocks/>
            </p:cNvGrpSpPr>
            <p:nvPr/>
          </p:nvGrpSpPr>
          <p:grpSpPr bwMode="auto">
            <a:xfrm>
              <a:off x="2470" y="1896"/>
              <a:ext cx="466" cy="747"/>
              <a:chOff x="2470" y="1896"/>
              <a:chExt cx="466" cy="747"/>
            </a:xfrm>
          </p:grpSpPr>
          <p:sp>
            <p:nvSpPr>
              <p:cNvPr id="34993" name="Freeform 1719">
                <a:extLst>
                  <a:ext uri="{FF2B5EF4-FFF2-40B4-BE49-F238E27FC236}">
                    <a16:creationId xmlns:a16="http://schemas.microsoft.com/office/drawing/2014/main" id="{EEC1C9DC-F856-4939-896F-8FCEFE0D536A}"/>
                  </a:ext>
                </a:extLst>
              </p:cNvPr>
              <p:cNvSpPr>
                <a:spLocks/>
              </p:cNvSpPr>
              <p:nvPr/>
            </p:nvSpPr>
            <p:spPr bwMode="auto">
              <a:xfrm>
                <a:off x="2487" y="2501"/>
                <a:ext cx="423" cy="142"/>
              </a:xfrm>
              <a:custGeom>
                <a:avLst/>
                <a:gdLst>
                  <a:gd name="T0" fmla="*/ 39 w 423"/>
                  <a:gd name="T1" fmla="*/ 85 h 142"/>
                  <a:gd name="T2" fmla="*/ 417 w 423"/>
                  <a:gd name="T3" fmla="*/ 0 h 142"/>
                  <a:gd name="T4" fmla="*/ 423 w 423"/>
                  <a:gd name="T5" fmla="*/ 28 h 142"/>
                  <a:gd name="T6" fmla="*/ 332 w 423"/>
                  <a:gd name="T7" fmla="*/ 142 h 142"/>
                  <a:gd name="T8" fmla="*/ 0 w 423"/>
                  <a:gd name="T9" fmla="*/ 127 h 142"/>
                  <a:gd name="T10" fmla="*/ 39 w 423"/>
                  <a:gd name="T11" fmla="*/ 85 h 1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3" h="142">
                    <a:moveTo>
                      <a:pt x="39" y="85"/>
                    </a:moveTo>
                    <a:lnTo>
                      <a:pt x="417" y="0"/>
                    </a:lnTo>
                    <a:lnTo>
                      <a:pt x="423" y="28"/>
                    </a:lnTo>
                    <a:lnTo>
                      <a:pt x="332" y="142"/>
                    </a:lnTo>
                    <a:lnTo>
                      <a:pt x="0" y="127"/>
                    </a:lnTo>
                    <a:lnTo>
                      <a:pt x="39" y="8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4" name="Freeform 1720">
                <a:extLst>
                  <a:ext uri="{FF2B5EF4-FFF2-40B4-BE49-F238E27FC236}">
                    <a16:creationId xmlns:a16="http://schemas.microsoft.com/office/drawing/2014/main" id="{8998FEFE-BA61-413B-8BE7-2208D6DA444D}"/>
                  </a:ext>
                </a:extLst>
              </p:cNvPr>
              <p:cNvSpPr>
                <a:spLocks/>
              </p:cNvSpPr>
              <p:nvPr/>
            </p:nvSpPr>
            <p:spPr bwMode="auto">
              <a:xfrm>
                <a:off x="2480" y="2500"/>
                <a:ext cx="423" cy="143"/>
              </a:xfrm>
              <a:custGeom>
                <a:avLst/>
                <a:gdLst>
                  <a:gd name="T0" fmla="*/ 39 w 423"/>
                  <a:gd name="T1" fmla="*/ 86 h 143"/>
                  <a:gd name="T2" fmla="*/ 417 w 423"/>
                  <a:gd name="T3" fmla="*/ 0 h 143"/>
                  <a:gd name="T4" fmla="*/ 423 w 423"/>
                  <a:gd name="T5" fmla="*/ 29 h 143"/>
                  <a:gd name="T6" fmla="*/ 332 w 423"/>
                  <a:gd name="T7" fmla="*/ 143 h 143"/>
                  <a:gd name="T8" fmla="*/ 0 w 423"/>
                  <a:gd name="T9" fmla="*/ 127 h 143"/>
                  <a:gd name="T10" fmla="*/ 39 w 423"/>
                  <a:gd name="T11" fmla="*/ 86 h 1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3" h="143">
                    <a:moveTo>
                      <a:pt x="39" y="86"/>
                    </a:moveTo>
                    <a:lnTo>
                      <a:pt x="417" y="0"/>
                    </a:lnTo>
                    <a:lnTo>
                      <a:pt x="423" y="29"/>
                    </a:lnTo>
                    <a:lnTo>
                      <a:pt x="332" y="143"/>
                    </a:lnTo>
                    <a:lnTo>
                      <a:pt x="0" y="127"/>
                    </a:lnTo>
                    <a:lnTo>
                      <a:pt x="39" y="8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5" name="Freeform 1721">
                <a:extLst>
                  <a:ext uri="{FF2B5EF4-FFF2-40B4-BE49-F238E27FC236}">
                    <a16:creationId xmlns:a16="http://schemas.microsoft.com/office/drawing/2014/main" id="{6D64DA94-BBAB-4AAE-88E3-10EEF2959FC1}"/>
                  </a:ext>
                </a:extLst>
              </p:cNvPr>
              <p:cNvSpPr>
                <a:spLocks/>
              </p:cNvSpPr>
              <p:nvPr/>
            </p:nvSpPr>
            <p:spPr bwMode="auto">
              <a:xfrm>
                <a:off x="2510" y="2513"/>
                <a:ext cx="426" cy="121"/>
              </a:xfrm>
              <a:custGeom>
                <a:avLst/>
                <a:gdLst>
                  <a:gd name="T0" fmla="*/ 0 w 426"/>
                  <a:gd name="T1" fmla="*/ 40 h 121"/>
                  <a:gd name="T2" fmla="*/ 398 w 426"/>
                  <a:gd name="T3" fmla="*/ 0 h 121"/>
                  <a:gd name="T4" fmla="*/ 426 w 426"/>
                  <a:gd name="T5" fmla="*/ 3 h 121"/>
                  <a:gd name="T6" fmla="*/ 332 w 426"/>
                  <a:gd name="T7" fmla="*/ 121 h 121"/>
                  <a:gd name="T8" fmla="*/ 0 w 426"/>
                  <a:gd name="T9" fmla="*/ 106 h 121"/>
                  <a:gd name="T10" fmla="*/ 0 w 426"/>
                  <a:gd name="T11" fmla="*/ 40 h 1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121">
                    <a:moveTo>
                      <a:pt x="0" y="40"/>
                    </a:moveTo>
                    <a:lnTo>
                      <a:pt x="398" y="0"/>
                    </a:lnTo>
                    <a:lnTo>
                      <a:pt x="426" y="3"/>
                    </a:lnTo>
                    <a:lnTo>
                      <a:pt x="332" y="121"/>
                    </a:lnTo>
                    <a:lnTo>
                      <a:pt x="0" y="106"/>
                    </a:lnTo>
                    <a:lnTo>
                      <a:pt x="0" y="4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6" name="Freeform 1722">
                <a:extLst>
                  <a:ext uri="{FF2B5EF4-FFF2-40B4-BE49-F238E27FC236}">
                    <a16:creationId xmlns:a16="http://schemas.microsoft.com/office/drawing/2014/main" id="{4256E4BC-F238-4C68-B791-DF32E0141CB0}"/>
                  </a:ext>
                </a:extLst>
              </p:cNvPr>
              <p:cNvSpPr>
                <a:spLocks/>
              </p:cNvSpPr>
              <p:nvPr/>
            </p:nvSpPr>
            <p:spPr bwMode="auto">
              <a:xfrm>
                <a:off x="2472" y="1910"/>
                <a:ext cx="363" cy="719"/>
              </a:xfrm>
              <a:custGeom>
                <a:avLst/>
                <a:gdLst>
                  <a:gd name="T0" fmla="*/ 0 w 363"/>
                  <a:gd name="T1" fmla="*/ 701 h 719"/>
                  <a:gd name="T2" fmla="*/ 0 w 363"/>
                  <a:gd name="T3" fmla="*/ 0 h 719"/>
                  <a:gd name="T4" fmla="*/ 363 w 363"/>
                  <a:gd name="T5" fmla="*/ 0 h 719"/>
                  <a:gd name="T6" fmla="*/ 363 w 363"/>
                  <a:gd name="T7" fmla="*/ 719 h 719"/>
                  <a:gd name="T8" fmla="*/ 0 w 363"/>
                  <a:gd name="T9" fmla="*/ 701 h 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719">
                    <a:moveTo>
                      <a:pt x="0" y="701"/>
                    </a:moveTo>
                    <a:lnTo>
                      <a:pt x="0" y="0"/>
                    </a:lnTo>
                    <a:lnTo>
                      <a:pt x="363" y="0"/>
                    </a:lnTo>
                    <a:lnTo>
                      <a:pt x="363" y="719"/>
                    </a:lnTo>
                    <a:lnTo>
                      <a:pt x="0" y="701"/>
                    </a:lnTo>
                    <a:close/>
                  </a:path>
                </a:pathLst>
              </a:custGeom>
              <a:solidFill>
                <a:srgbClr val="94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7" name="Freeform 1723">
                <a:extLst>
                  <a:ext uri="{FF2B5EF4-FFF2-40B4-BE49-F238E27FC236}">
                    <a16:creationId xmlns:a16="http://schemas.microsoft.com/office/drawing/2014/main" id="{35C28E7B-5237-4F2B-B0C8-7E528E4D0B69}"/>
                  </a:ext>
                </a:extLst>
              </p:cNvPr>
              <p:cNvSpPr>
                <a:spLocks/>
              </p:cNvSpPr>
              <p:nvPr/>
            </p:nvSpPr>
            <p:spPr bwMode="auto">
              <a:xfrm>
                <a:off x="2471" y="2611"/>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8" name="Freeform 1724">
                <a:extLst>
                  <a:ext uri="{FF2B5EF4-FFF2-40B4-BE49-F238E27FC236}">
                    <a16:creationId xmlns:a16="http://schemas.microsoft.com/office/drawing/2014/main" id="{7FDA3CDF-B578-4525-940A-9979A7562078}"/>
                  </a:ext>
                </a:extLst>
              </p:cNvPr>
              <p:cNvSpPr>
                <a:spLocks/>
              </p:cNvSpPr>
              <p:nvPr/>
            </p:nvSpPr>
            <p:spPr bwMode="auto">
              <a:xfrm>
                <a:off x="2835" y="190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9" name="Freeform 1725">
                <a:extLst>
                  <a:ext uri="{FF2B5EF4-FFF2-40B4-BE49-F238E27FC236}">
                    <a16:creationId xmlns:a16="http://schemas.microsoft.com/office/drawing/2014/main" id="{2F5C87C9-F972-45A5-AC50-F9046DFE290F}"/>
                  </a:ext>
                </a:extLst>
              </p:cNvPr>
              <p:cNvSpPr>
                <a:spLocks/>
              </p:cNvSpPr>
              <p:nvPr/>
            </p:nvSpPr>
            <p:spPr bwMode="auto">
              <a:xfrm>
                <a:off x="2478" y="1896"/>
                <a:ext cx="336" cy="741"/>
              </a:xfrm>
              <a:custGeom>
                <a:avLst/>
                <a:gdLst>
                  <a:gd name="T0" fmla="*/ 336 w 336"/>
                  <a:gd name="T1" fmla="*/ 741 h 741"/>
                  <a:gd name="T2" fmla="*/ 336 w 336"/>
                  <a:gd name="T3" fmla="*/ 0 h 741"/>
                  <a:gd name="T4" fmla="*/ 0 w 336"/>
                  <a:gd name="T5" fmla="*/ 5 h 741"/>
                  <a:gd name="T6" fmla="*/ 0 w 336"/>
                  <a:gd name="T7" fmla="*/ 184 h 741"/>
                  <a:gd name="T8" fmla="*/ 6 w 336"/>
                  <a:gd name="T9" fmla="*/ 185 h 741"/>
                  <a:gd name="T10" fmla="*/ 6 w 336"/>
                  <a:gd name="T11" fmla="*/ 190 h 741"/>
                  <a:gd name="T12" fmla="*/ 0 w 336"/>
                  <a:gd name="T13" fmla="*/ 192 h 741"/>
                  <a:gd name="T14" fmla="*/ 0 w 336"/>
                  <a:gd name="T15" fmla="*/ 348 h 741"/>
                  <a:gd name="T16" fmla="*/ 7 w 336"/>
                  <a:gd name="T17" fmla="*/ 348 h 741"/>
                  <a:gd name="T18" fmla="*/ 7 w 336"/>
                  <a:gd name="T19" fmla="*/ 353 h 741"/>
                  <a:gd name="T20" fmla="*/ 0 w 336"/>
                  <a:gd name="T21" fmla="*/ 354 h 741"/>
                  <a:gd name="T22" fmla="*/ 0 w 336"/>
                  <a:gd name="T23" fmla="*/ 511 h 741"/>
                  <a:gd name="T24" fmla="*/ 7 w 336"/>
                  <a:gd name="T25" fmla="*/ 511 h 741"/>
                  <a:gd name="T26" fmla="*/ 7 w 336"/>
                  <a:gd name="T27" fmla="*/ 516 h 741"/>
                  <a:gd name="T28" fmla="*/ 0 w 336"/>
                  <a:gd name="T29" fmla="*/ 518 h 741"/>
                  <a:gd name="T30" fmla="*/ 0 w 336"/>
                  <a:gd name="T31" fmla="*/ 677 h 741"/>
                  <a:gd name="T32" fmla="*/ 7 w 336"/>
                  <a:gd name="T33" fmla="*/ 677 h 741"/>
                  <a:gd name="T34" fmla="*/ 7 w 336"/>
                  <a:gd name="T35" fmla="*/ 683 h 741"/>
                  <a:gd name="T36" fmla="*/ 0 w 336"/>
                  <a:gd name="T37" fmla="*/ 684 h 741"/>
                  <a:gd name="T38" fmla="*/ 0 w 336"/>
                  <a:gd name="T39" fmla="*/ 725 h 741"/>
                  <a:gd name="T40" fmla="*/ 336 w 336"/>
                  <a:gd name="T41" fmla="*/ 741 h 7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36" h="741">
                    <a:moveTo>
                      <a:pt x="336" y="741"/>
                    </a:moveTo>
                    <a:lnTo>
                      <a:pt x="336" y="0"/>
                    </a:lnTo>
                    <a:lnTo>
                      <a:pt x="0" y="5"/>
                    </a:lnTo>
                    <a:lnTo>
                      <a:pt x="0" y="184"/>
                    </a:lnTo>
                    <a:lnTo>
                      <a:pt x="6" y="185"/>
                    </a:lnTo>
                    <a:lnTo>
                      <a:pt x="6" y="190"/>
                    </a:lnTo>
                    <a:lnTo>
                      <a:pt x="0" y="192"/>
                    </a:lnTo>
                    <a:lnTo>
                      <a:pt x="0" y="348"/>
                    </a:lnTo>
                    <a:lnTo>
                      <a:pt x="7" y="348"/>
                    </a:lnTo>
                    <a:lnTo>
                      <a:pt x="7" y="353"/>
                    </a:lnTo>
                    <a:lnTo>
                      <a:pt x="0" y="354"/>
                    </a:lnTo>
                    <a:lnTo>
                      <a:pt x="0" y="511"/>
                    </a:lnTo>
                    <a:lnTo>
                      <a:pt x="7" y="511"/>
                    </a:lnTo>
                    <a:lnTo>
                      <a:pt x="7" y="516"/>
                    </a:lnTo>
                    <a:lnTo>
                      <a:pt x="0" y="518"/>
                    </a:lnTo>
                    <a:lnTo>
                      <a:pt x="0" y="677"/>
                    </a:lnTo>
                    <a:lnTo>
                      <a:pt x="7" y="677"/>
                    </a:lnTo>
                    <a:lnTo>
                      <a:pt x="7" y="683"/>
                    </a:lnTo>
                    <a:lnTo>
                      <a:pt x="0" y="684"/>
                    </a:lnTo>
                    <a:lnTo>
                      <a:pt x="0" y="725"/>
                    </a:lnTo>
                    <a:lnTo>
                      <a:pt x="336" y="741"/>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0" name="Freeform 1726">
                <a:extLst>
                  <a:ext uri="{FF2B5EF4-FFF2-40B4-BE49-F238E27FC236}">
                    <a16:creationId xmlns:a16="http://schemas.microsoft.com/office/drawing/2014/main" id="{1A24A3B1-7861-4A36-AA3C-E6063A5BE9DE}"/>
                  </a:ext>
                </a:extLst>
              </p:cNvPr>
              <p:cNvSpPr>
                <a:spLocks/>
              </p:cNvSpPr>
              <p:nvPr/>
            </p:nvSpPr>
            <p:spPr bwMode="auto">
              <a:xfrm>
                <a:off x="2814" y="1896"/>
                <a:ext cx="8" cy="741"/>
              </a:xfrm>
              <a:custGeom>
                <a:avLst/>
                <a:gdLst>
                  <a:gd name="T0" fmla="*/ 0 w 8"/>
                  <a:gd name="T1" fmla="*/ 741 h 741"/>
                  <a:gd name="T2" fmla="*/ 0 w 8"/>
                  <a:gd name="T3" fmla="*/ 0 h 741"/>
                  <a:gd name="T4" fmla="*/ 8 w 8"/>
                  <a:gd name="T5" fmla="*/ 5 h 741"/>
                  <a:gd name="T6" fmla="*/ 8 w 8"/>
                  <a:gd name="T7" fmla="*/ 733 h 741"/>
                  <a:gd name="T8" fmla="*/ 0 w 8"/>
                  <a:gd name="T9" fmla="*/ 741 h 7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41">
                    <a:moveTo>
                      <a:pt x="0" y="741"/>
                    </a:moveTo>
                    <a:lnTo>
                      <a:pt x="0" y="0"/>
                    </a:lnTo>
                    <a:lnTo>
                      <a:pt x="8" y="5"/>
                    </a:lnTo>
                    <a:lnTo>
                      <a:pt x="8" y="733"/>
                    </a:lnTo>
                    <a:lnTo>
                      <a:pt x="0" y="741"/>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1" name="Freeform 1727">
                <a:extLst>
                  <a:ext uri="{FF2B5EF4-FFF2-40B4-BE49-F238E27FC236}">
                    <a16:creationId xmlns:a16="http://schemas.microsoft.com/office/drawing/2014/main" id="{2E03592A-568D-4553-8B69-A9D88464A7B0}"/>
                  </a:ext>
                </a:extLst>
              </p:cNvPr>
              <p:cNvSpPr>
                <a:spLocks/>
              </p:cNvSpPr>
              <p:nvPr/>
            </p:nvSpPr>
            <p:spPr bwMode="auto">
              <a:xfrm>
                <a:off x="2835" y="1910"/>
                <a:ext cx="92" cy="719"/>
              </a:xfrm>
              <a:custGeom>
                <a:avLst/>
                <a:gdLst>
                  <a:gd name="T0" fmla="*/ 0 w 92"/>
                  <a:gd name="T1" fmla="*/ 719 h 719"/>
                  <a:gd name="T2" fmla="*/ 0 w 92"/>
                  <a:gd name="T3" fmla="*/ 0 h 719"/>
                  <a:gd name="T4" fmla="*/ 92 w 92"/>
                  <a:gd name="T5" fmla="*/ 25 h 719"/>
                  <a:gd name="T6" fmla="*/ 92 w 92"/>
                  <a:gd name="T7" fmla="*/ 607 h 719"/>
                  <a:gd name="T8" fmla="*/ 0 w 92"/>
                  <a:gd name="T9" fmla="*/ 719 h 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719">
                    <a:moveTo>
                      <a:pt x="0" y="719"/>
                    </a:moveTo>
                    <a:lnTo>
                      <a:pt x="0" y="0"/>
                    </a:lnTo>
                    <a:lnTo>
                      <a:pt x="92" y="25"/>
                    </a:lnTo>
                    <a:lnTo>
                      <a:pt x="92" y="607"/>
                    </a:lnTo>
                    <a:lnTo>
                      <a:pt x="0" y="719"/>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2" name="Freeform 1728">
                <a:extLst>
                  <a:ext uri="{FF2B5EF4-FFF2-40B4-BE49-F238E27FC236}">
                    <a16:creationId xmlns:a16="http://schemas.microsoft.com/office/drawing/2014/main" id="{A80A3F41-5264-4E81-BF05-8F636DE316D4}"/>
                  </a:ext>
                </a:extLst>
              </p:cNvPr>
              <p:cNvSpPr>
                <a:spLocks/>
              </p:cNvSpPr>
              <p:nvPr/>
            </p:nvSpPr>
            <p:spPr bwMode="auto">
              <a:xfrm>
                <a:off x="2478" y="2573"/>
                <a:ext cx="336" cy="65"/>
              </a:xfrm>
              <a:custGeom>
                <a:avLst/>
                <a:gdLst>
                  <a:gd name="T0" fmla="*/ 0 w 336"/>
                  <a:gd name="T1" fmla="*/ 48 h 65"/>
                  <a:gd name="T2" fmla="*/ 0 w 336"/>
                  <a:gd name="T3" fmla="*/ 7 h 65"/>
                  <a:gd name="T4" fmla="*/ 7 w 336"/>
                  <a:gd name="T5" fmla="*/ 6 h 65"/>
                  <a:gd name="T6" fmla="*/ 7 w 336"/>
                  <a:gd name="T7" fmla="*/ 0 h 65"/>
                  <a:gd name="T8" fmla="*/ 0 w 336"/>
                  <a:gd name="T9" fmla="*/ 0 h 65"/>
                  <a:gd name="T10" fmla="*/ 336 w 336"/>
                  <a:gd name="T11" fmla="*/ 16 h 65"/>
                  <a:gd name="T12" fmla="*/ 336 w 336"/>
                  <a:gd name="T13" fmla="*/ 65 h 65"/>
                  <a:gd name="T14" fmla="*/ 0 w 336"/>
                  <a:gd name="T15" fmla="*/ 48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6" h="65">
                    <a:moveTo>
                      <a:pt x="0" y="48"/>
                    </a:moveTo>
                    <a:lnTo>
                      <a:pt x="0" y="7"/>
                    </a:lnTo>
                    <a:lnTo>
                      <a:pt x="7" y="6"/>
                    </a:lnTo>
                    <a:lnTo>
                      <a:pt x="7" y="0"/>
                    </a:lnTo>
                    <a:lnTo>
                      <a:pt x="0" y="0"/>
                    </a:lnTo>
                    <a:lnTo>
                      <a:pt x="336" y="16"/>
                    </a:lnTo>
                    <a:lnTo>
                      <a:pt x="336" y="65"/>
                    </a:lnTo>
                    <a:lnTo>
                      <a:pt x="0" y="48"/>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3" name="Freeform 1729">
                <a:extLst>
                  <a:ext uri="{FF2B5EF4-FFF2-40B4-BE49-F238E27FC236}">
                    <a16:creationId xmlns:a16="http://schemas.microsoft.com/office/drawing/2014/main" id="{88D4606D-1418-4754-AD18-C4215929D18A}"/>
                  </a:ext>
                </a:extLst>
              </p:cNvPr>
              <p:cNvSpPr>
                <a:spLocks/>
              </p:cNvSpPr>
              <p:nvPr/>
            </p:nvSpPr>
            <p:spPr bwMode="auto">
              <a:xfrm>
                <a:off x="2470" y="1907"/>
                <a:ext cx="363" cy="702"/>
              </a:xfrm>
              <a:custGeom>
                <a:avLst/>
                <a:gdLst>
                  <a:gd name="T0" fmla="*/ 0 w 363"/>
                  <a:gd name="T1" fmla="*/ 702 h 702"/>
                  <a:gd name="T2" fmla="*/ 0 w 363"/>
                  <a:gd name="T3" fmla="*/ 0 h 702"/>
                  <a:gd name="T4" fmla="*/ 363 w 363"/>
                  <a:gd name="T5" fmla="*/ 0 h 702"/>
                  <a:gd name="T6" fmla="*/ 0 60000 65536"/>
                  <a:gd name="T7" fmla="*/ 0 60000 65536"/>
                  <a:gd name="T8" fmla="*/ 0 60000 65536"/>
                </a:gdLst>
                <a:ahLst/>
                <a:cxnLst>
                  <a:cxn ang="T6">
                    <a:pos x="T0" y="T1"/>
                  </a:cxn>
                  <a:cxn ang="T7">
                    <a:pos x="T2" y="T3"/>
                  </a:cxn>
                  <a:cxn ang="T8">
                    <a:pos x="T4" y="T5"/>
                  </a:cxn>
                </a:cxnLst>
                <a:rect l="0" t="0" r="r" b="b"/>
                <a:pathLst>
                  <a:path w="363" h="702">
                    <a:moveTo>
                      <a:pt x="0" y="702"/>
                    </a:moveTo>
                    <a:lnTo>
                      <a:pt x="0" y="0"/>
                    </a:lnTo>
                    <a:lnTo>
                      <a:pt x="36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4" name="Freeform 1730">
                <a:extLst>
                  <a:ext uri="{FF2B5EF4-FFF2-40B4-BE49-F238E27FC236}">
                    <a16:creationId xmlns:a16="http://schemas.microsoft.com/office/drawing/2014/main" id="{A688C6A5-2D35-4A8B-8F17-6310F4FBD5EE}"/>
                  </a:ext>
                </a:extLst>
              </p:cNvPr>
              <p:cNvSpPr>
                <a:spLocks/>
              </p:cNvSpPr>
              <p:nvPr/>
            </p:nvSpPr>
            <p:spPr bwMode="auto">
              <a:xfrm>
                <a:off x="2476" y="2577"/>
                <a:ext cx="6" cy="42"/>
              </a:xfrm>
              <a:custGeom>
                <a:avLst/>
                <a:gdLst>
                  <a:gd name="T0" fmla="*/ 0 w 6"/>
                  <a:gd name="T1" fmla="*/ 42 h 42"/>
                  <a:gd name="T2" fmla="*/ 0 w 6"/>
                  <a:gd name="T3" fmla="*/ 1 h 42"/>
                  <a:gd name="T4" fmla="*/ 6 w 6"/>
                  <a:gd name="T5" fmla="*/ 0 h 42"/>
                  <a:gd name="T6" fmla="*/ 0 60000 65536"/>
                  <a:gd name="T7" fmla="*/ 0 60000 65536"/>
                  <a:gd name="T8" fmla="*/ 0 60000 65536"/>
                </a:gdLst>
                <a:ahLst/>
                <a:cxnLst>
                  <a:cxn ang="T6">
                    <a:pos x="T0" y="T1"/>
                  </a:cxn>
                  <a:cxn ang="T7">
                    <a:pos x="T2" y="T3"/>
                  </a:cxn>
                  <a:cxn ang="T8">
                    <a:pos x="T4" y="T5"/>
                  </a:cxn>
                </a:cxnLst>
                <a:rect l="0" t="0" r="r" b="b"/>
                <a:pathLst>
                  <a:path w="6" h="42">
                    <a:moveTo>
                      <a:pt x="0" y="42"/>
                    </a:moveTo>
                    <a:lnTo>
                      <a:pt x="0" y="1"/>
                    </a:lnTo>
                    <a:lnTo>
                      <a:pt x="6" y="0"/>
                    </a:lnTo>
                  </a:path>
                </a:pathLst>
              </a:custGeom>
              <a:noFill/>
              <a:ln w="7938">
                <a:solidFill>
                  <a:srgbClr val="D1D4D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5" name="Freeform 1731">
                <a:extLst>
                  <a:ext uri="{FF2B5EF4-FFF2-40B4-BE49-F238E27FC236}">
                    <a16:creationId xmlns:a16="http://schemas.microsoft.com/office/drawing/2014/main" id="{C92E5E42-CA4B-49ED-843A-C95F6AA819E5}"/>
                  </a:ext>
                </a:extLst>
              </p:cNvPr>
              <p:cNvSpPr>
                <a:spLocks/>
              </p:cNvSpPr>
              <p:nvPr/>
            </p:nvSpPr>
            <p:spPr bwMode="auto">
              <a:xfrm>
                <a:off x="2477" y="2621"/>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6" name="Freeform 1732">
                <a:extLst>
                  <a:ext uri="{FF2B5EF4-FFF2-40B4-BE49-F238E27FC236}">
                    <a16:creationId xmlns:a16="http://schemas.microsoft.com/office/drawing/2014/main" id="{7652B9E5-B8F6-48DD-849C-DFC0E22B2644}"/>
                  </a:ext>
                </a:extLst>
              </p:cNvPr>
              <p:cNvSpPr>
                <a:spLocks/>
              </p:cNvSpPr>
              <p:nvPr/>
            </p:nvSpPr>
            <p:spPr bwMode="auto">
              <a:xfrm>
                <a:off x="2485" y="257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7" name="Freeform 1733">
                <a:extLst>
                  <a:ext uri="{FF2B5EF4-FFF2-40B4-BE49-F238E27FC236}">
                    <a16:creationId xmlns:a16="http://schemas.microsoft.com/office/drawing/2014/main" id="{4BA9A980-EDC0-4DF9-AF14-5D34F32CEC65}"/>
                  </a:ext>
                </a:extLst>
              </p:cNvPr>
              <p:cNvSpPr>
                <a:spLocks/>
              </p:cNvSpPr>
              <p:nvPr/>
            </p:nvSpPr>
            <p:spPr bwMode="auto">
              <a:xfrm>
                <a:off x="2814" y="2581"/>
                <a:ext cx="8" cy="56"/>
              </a:xfrm>
              <a:custGeom>
                <a:avLst/>
                <a:gdLst>
                  <a:gd name="T0" fmla="*/ 0 w 8"/>
                  <a:gd name="T1" fmla="*/ 56 h 56"/>
                  <a:gd name="T2" fmla="*/ 0 w 8"/>
                  <a:gd name="T3" fmla="*/ 8 h 56"/>
                  <a:gd name="T4" fmla="*/ 8 w 8"/>
                  <a:gd name="T5" fmla="*/ 0 h 56"/>
                  <a:gd name="T6" fmla="*/ 8 w 8"/>
                  <a:gd name="T7" fmla="*/ 47 h 56"/>
                  <a:gd name="T8" fmla="*/ 0 w 8"/>
                  <a:gd name="T9" fmla="*/ 56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56">
                    <a:moveTo>
                      <a:pt x="0" y="56"/>
                    </a:moveTo>
                    <a:lnTo>
                      <a:pt x="0" y="8"/>
                    </a:lnTo>
                    <a:lnTo>
                      <a:pt x="8" y="0"/>
                    </a:lnTo>
                    <a:lnTo>
                      <a:pt x="8" y="47"/>
                    </a:lnTo>
                    <a:lnTo>
                      <a:pt x="0" y="56"/>
                    </a:lnTo>
                    <a:close/>
                  </a:path>
                </a:pathLst>
              </a:custGeom>
              <a:solidFill>
                <a:srgbClr val="3D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8" name="Freeform 1734">
                <a:extLst>
                  <a:ext uri="{FF2B5EF4-FFF2-40B4-BE49-F238E27FC236}">
                    <a16:creationId xmlns:a16="http://schemas.microsoft.com/office/drawing/2014/main" id="{EE587905-D321-4AC9-B2BC-E86AECBCCD90}"/>
                  </a:ext>
                </a:extLst>
              </p:cNvPr>
              <p:cNvSpPr>
                <a:spLocks/>
              </p:cNvSpPr>
              <p:nvPr/>
            </p:nvSpPr>
            <p:spPr bwMode="auto">
              <a:xfrm>
                <a:off x="2520" y="2083"/>
                <a:ext cx="243" cy="21"/>
              </a:xfrm>
              <a:custGeom>
                <a:avLst/>
                <a:gdLst>
                  <a:gd name="T0" fmla="*/ 243 w 243"/>
                  <a:gd name="T1" fmla="*/ 0 h 21"/>
                  <a:gd name="T2" fmla="*/ 0 w 243"/>
                  <a:gd name="T3" fmla="*/ 0 h 21"/>
                  <a:gd name="T4" fmla="*/ 0 w 243"/>
                  <a:gd name="T5" fmla="*/ 20 h 21"/>
                  <a:gd name="T6" fmla="*/ 243 w 243"/>
                  <a:gd name="T7" fmla="*/ 21 h 21"/>
                  <a:gd name="T8" fmla="*/ 243 w 243"/>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1">
                    <a:moveTo>
                      <a:pt x="243" y="0"/>
                    </a:moveTo>
                    <a:lnTo>
                      <a:pt x="0" y="0"/>
                    </a:lnTo>
                    <a:lnTo>
                      <a:pt x="0" y="20"/>
                    </a:lnTo>
                    <a:lnTo>
                      <a:pt x="243" y="21"/>
                    </a:lnTo>
                    <a:lnTo>
                      <a:pt x="243" y="0"/>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9" name="Freeform 1735">
                <a:extLst>
                  <a:ext uri="{FF2B5EF4-FFF2-40B4-BE49-F238E27FC236}">
                    <a16:creationId xmlns:a16="http://schemas.microsoft.com/office/drawing/2014/main" id="{9B08F984-A36C-4C08-91B6-E6D922C12034}"/>
                  </a:ext>
                </a:extLst>
              </p:cNvPr>
              <p:cNvSpPr>
                <a:spLocks/>
              </p:cNvSpPr>
              <p:nvPr/>
            </p:nvSpPr>
            <p:spPr bwMode="auto">
              <a:xfrm>
                <a:off x="2520" y="2124"/>
                <a:ext cx="243" cy="22"/>
              </a:xfrm>
              <a:custGeom>
                <a:avLst/>
                <a:gdLst>
                  <a:gd name="T0" fmla="*/ 243 w 243"/>
                  <a:gd name="T1" fmla="*/ 1 h 22"/>
                  <a:gd name="T2" fmla="*/ 0 w 243"/>
                  <a:gd name="T3" fmla="*/ 0 h 22"/>
                  <a:gd name="T4" fmla="*/ 0 w 243"/>
                  <a:gd name="T5" fmla="*/ 20 h 22"/>
                  <a:gd name="T6" fmla="*/ 243 w 243"/>
                  <a:gd name="T7" fmla="*/ 22 h 22"/>
                  <a:gd name="T8" fmla="*/ 243 w 243"/>
                  <a:gd name="T9" fmla="*/ 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2">
                    <a:moveTo>
                      <a:pt x="243" y="1"/>
                    </a:moveTo>
                    <a:lnTo>
                      <a:pt x="0" y="0"/>
                    </a:lnTo>
                    <a:lnTo>
                      <a:pt x="0" y="20"/>
                    </a:lnTo>
                    <a:lnTo>
                      <a:pt x="243" y="22"/>
                    </a:lnTo>
                    <a:lnTo>
                      <a:pt x="243" y="1"/>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0" name="Freeform 1736">
                <a:extLst>
                  <a:ext uri="{FF2B5EF4-FFF2-40B4-BE49-F238E27FC236}">
                    <a16:creationId xmlns:a16="http://schemas.microsoft.com/office/drawing/2014/main" id="{976880AD-1228-4372-BFF0-046CDA9C1476}"/>
                  </a:ext>
                </a:extLst>
              </p:cNvPr>
              <p:cNvSpPr>
                <a:spLocks/>
              </p:cNvSpPr>
              <p:nvPr/>
            </p:nvSpPr>
            <p:spPr bwMode="auto">
              <a:xfrm>
                <a:off x="2520" y="2165"/>
                <a:ext cx="243" cy="23"/>
              </a:xfrm>
              <a:custGeom>
                <a:avLst/>
                <a:gdLst>
                  <a:gd name="T0" fmla="*/ 243 w 243"/>
                  <a:gd name="T1" fmla="*/ 2 h 23"/>
                  <a:gd name="T2" fmla="*/ 0 w 243"/>
                  <a:gd name="T3" fmla="*/ 0 h 23"/>
                  <a:gd name="T4" fmla="*/ 0 w 243"/>
                  <a:gd name="T5" fmla="*/ 20 h 23"/>
                  <a:gd name="T6" fmla="*/ 243 w 243"/>
                  <a:gd name="T7" fmla="*/ 23 h 23"/>
                  <a:gd name="T8" fmla="*/ 243 w 243"/>
                  <a:gd name="T9" fmla="*/ 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3">
                    <a:moveTo>
                      <a:pt x="243" y="2"/>
                    </a:moveTo>
                    <a:lnTo>
                      <a:pt x="0" y="0"/>
                    </a:lnTo>
                    <a:lnTo>
                      <a:pt x="0" y="20"/>
                    </a:lnTo>
                    <a:lnTo>
                      <a:pt x="243" y="23"/>
                    </a:lnTo>
                    <a:lnTo>
                      <a:pt x="243" y="2"/>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1" name="Freeform 1737">
                <a:extLst>
                  <a:ext uri="{FF2B5EF4-FFF2-40B4-BE49-F238E27FC236}">
                    <a16:creationId xmlns:a16="http://schemas.microsoft.com/office/drawing/2014/main" id="{79CFB1C5-C5AF-4639-9D63-2246258F54AE}"/>
                  </a:ext>
                </a:extLst>
              </p:cNvPr>
              <p:cNvSpPr>
                <a:spLocks/>
              </p:cNvSpPr>
              <p:nvPr/>
            </p:nvSpPr>
            <p:spPr bwMode="auto">
              <a:xfrm>
                <a:off x="2520" y="2206"/>
                <a:ext cx="243" cy="24"/>
              </a:xfrm>
              <a:custGeom>
                <a:avLst/>
                <a:gdLst>
                  <a:gd name="T0" fmla="*/ 243 w 243"/>
                  <a:gd name="T1" fmla="*/ 3 h 24"/>
                  <a:gd name="T2" fmla="*/ 0 w 243"/>
                  <a:gd name="T3" fmla="*/ 0 h 24"/>
                  <a:gd name="T4" fmla="*/ 0 w 243"/>
                  <a:gd name="T5" fmla="*/ 20 h 24"/>
                  <a:gd name="T6" fmla="*/ 243 w 243"/>
                  <a:gd name="T7" fmla="*/ 24 h 24"/>
                  <a:gd name="T8" fmla="*/ 243 w 243"/>
                  <a:gd name="T9" fmla="*/ 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4">
                    <a:moveTo>
                      <a:pt x="243" y="3"/>
                    </a:moveTo>
                    <a:lnTo>
                      <a:pt x="0" y="0"/>
                    </a:lnTo>
                    <a:lnTo>
                      <a:pt x="0" y="20"/>
                    </a:lnTo>
                    <a:lnTo>
                      <a:pt x="243" y="24"/>
                    </a:lnTo>
                    <a:lnTo>
                      <a:pt x="243" y="3"/>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2" name="Freeform 1738">
                <a:extLst>
                  <a:ext uri="{FF2B5EF4-FFF2-40B4-BE49-F238E27FC236}">
                    <a16:creationId xmlns:a16="http://schemas.microsoft.com/office/drawing/2014/main" id="{849BC33D-858F-4E12-BEAB-48D3166D06BD}"/>
                  </a:ext>
                </a:extLst>
              </p:cNvPr>
              <p:cNvSpPr>
                <a:spLocks/>
              </p:cNvSpPr>
              <p:nvPr/>
            </p:nvSpPr>
            <p:spPr bwMode="auto">
              <a:xfrm>
                <a:off x="2520" y="2247"/>
                <a:ext cx="243" cy="24"/>
              </a:xfrm>
              <a:custGeom>
                <a:avLst/>
                <a:gdLst>
                  <a:gd name="T0" fmla="*/ 243 w 243"/>
                  <a:gd name="T1" fmla="*/ 4 h 24"/>
                  <a:gd name="T2" fmla="*/ 0 w 243"/>
                  <a:gd name="T3" fmla="*/ 0 h 24"/>
                  <a:gd name="T4" fmla="*/ 0 w 243"/>
                  <a:gd name="T5" fmla="*/ 20 h 24"/>
                  <a:gd name="T6" fmla="*/ 243 w 243"/>
                  <a:gd name="T7" fmla="*/ 24 h 24"/>
                  <a:gd name="T8" fmla="*/ 243 w 243"/>
                  <a:gd name="T9" fmla="*/ 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4">
                    <a:moveTo>
                      <a:pt x="243" y="4"/>
                    </a:moveTo>
                    <a:lnTo>
                      <a:pt x="0" y="0"/>
                    </a:lnTo>
                    <a:lnTo>
                      <a:pt x="0" y="20"/>
                    </a:lnTo>
                    <a:lnTo>
                      <a:pt x="243" y="24"/>
                    </a:lnTo>
                    <a:lnTo>
                      <a:pt x="243" y="4"/>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3" name="Freeform 1739">
                <a:extLst>
                  <a:ext uri="{FF2B5EF4-FFF2-40B4-BE49-F238E27FC236}">
                    <a16:creationId xmlns:a16="http://schemas.microsoft.com/office/drawing/2014/main" id="{3EC117C7-540F-44E3-8D0A-9D7499CF6776}"/>
                  </a:ext>
                </a:extLst>
              </p:cNvPr>
              <p:cNvSpPr>
                <a:spLocks/>
              </p:cNvSpPr>
              <p:nvPr/>
            </p:nvSpPr>
            <p:spPr bwMode="auto">
              <a:xfrm>
                <a:off x="2520" y="2287"/>
                <a:ext cx="243" cy="26"/>
              </a:xfrm>
              <a:custGeom>
                <a:avLst/>
                <a:gdLst>
                  <a:gd name="T0" fmla="*/ 243 w 243"/>
                  <a:gd name="T1" fmla="*/ 5 h 26"/>
                  <a:gd name="T2" fmla="*/ 0 w 243"/>
                  <a:gd name="T3" fmla="*/ 0 h 26"/>
                  <a:gd name="T4" fmla="*/ 0 w 243"/>
                  <a:gd name="T5" fmla="*/ 21 h 26"/>
                  <a:gd name="T6" fmla="*/ 243 w 243"/>
                  <a:gd name="T7" fmla="*/ 26 h 26"/>
                  <a:gd name="T8" fmla="*/ 243 w 243"/>
                  <a:gd name="T9" fmla="*/ 5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6">
                    <a:moveTo>
                      <a:pt x="243" y="5"/>
                    </a:moveTo>
                    <a:lnTo>
                      <a:pt x="0" y="0"/>
                    </a:lnTo>
                    <a:lnTo>
                      <a:pt x="0" y="21"/>
                    </a:lnTo>
                    <a:lnTo>
                      <a:pt x="243" y="26"/>
                    </a:lnTo>
                    <a:lnTo>
                      <a:pt x="243" y="5"/>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4" name="Freeform 1740">
                <a:extLst>
                  <a:ext uri="{FF2B5EF4-FFF2-40B4-BE49-F238E27FC236}">
                    <a16:creationId xmlns:a16="http://schemas.microsoft.com/office/drawing/2014/main" id="{9C9EB447-FCDC-4257-A528-79E815DBA259}"/>
                  </a:ext>
                </a:extLst>
              </p:cNvPr>
              <p:cNvSpPr>
                <a:spLocks/>
              </p:cNvSpPr>
              <p:nvPr/>
            </p:nvSpPr>
            <p:spPr bwMode="auto">
              <a:xfrm>
                <a:off x="2520" y="2328"/>
                <a:ext cx="243" cy="27"/>
              </a:xfrm>
              <a:custGeom>
                <a:avLst/>
                <a:gdLst>
                  <a:gd name="T0" fmla="*/ 243 w 243"/>
                  <a:gd name="T1" fmla="*/ 6 h 27"/>
                  <a:gd name="T2" fmla="*/ 0 w 243"/>
                  <a:gd name="T3" fmla="*/ 0 h 27"/>
                  <a:gd name="T4" fmla="*/ 0 w 243"/>
                  <a:gd name="T5" fmla="*/ 21 h 27"/>
                  <a:gd name="T6" fmla="*/ 243 w 243"/>
                  <a:gd name="T7" fmla="*/ 27 h 27"/>
                  <a:gd name="T8" fmla="*/ 243 w 243"/>
                  <a:gd name="T9" fmla="*/ 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7">
                    <a:moveTo>
                      <a:pt x="243" y="6"/>
                    </a:moveTo>
                    <a:lnTo>
                      <a:pt x="0" y="0"/>
                    </a:lnTo>
                    <a:lnTo>
                      <a:pt x="0" y="21"/>
                    </a:lnTo>
                    <a:lnTo>
                      <a:pt x="243" y="27"/>
                    </a:lnTo>
                    <a:lnTo>
                      <a:pt x="243" y="6"/>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5" name="Freeform 1741">
                <a:extLst>
                  <a:ext uri="{FF2B5EF4-FFF2-40B4-BE49-F238E27FC236}">
                    <a16:creationId xmlns:a16="http://schemas.microsoft.com/office/drawing/2014/main" id="{B0A4548A-02BF-48C5-A0E2-69211AE119FB}"/>
                  </a:ext>
                </a:extLst>
              </p:cNvPr>
              <p:cNvSpPr>
                <a:spLocks/>
              </p:cNvSpPr>
              <p:nvPr/>
            </p:nvSpPr>
            <p:spPr bwMode="auto">
              <a:xfrm>
                <a:off x="2520" y="2369"/>
                <a:ext cx="243" cy="28"/>
              </a:xfrm>
              <a:custGeom>
                <a:avLst/>
                <a:gdLst>
                  <a:gd name="T0" fmla="*/ 243 w 243"/>
                  <a:gd name="T1" fmla="*/ 7 h 28"/>
                  <a:gd name="T2" fmla="*/ 0 w 243"/>
                  <a:gd name="T3" fmla="*/ 0 h 28"/>
                  <a:gd name="T4" fmla="*/ 0 w 243"/>
                  <a:gd name="T5" fmla="*/ 21 h 28"/>
                  <a:gd name="T6" fmla="*/ 243 w 243"/>
                  <a:gd name="T7" fmla="*/ 28 h 28"/>
                  <a:gd name="T8" fmla="*/ 243 w 243"/>
                  <a:gd name="T9" fmla="*/ 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8">
                    <a:moveTo>
                      <a:pt x="243" y="7"/>
                    </a:moveTo>
                    <a:lnTo>
                      <a:pt x="0" y="0"/>
                    </a:lnTo>
                    <a:lnTo>
                      <a:pt x="0" y="21"/>
                    </a:lnTo>
                    <a:lnTo>
                      <a:pt x="243" y="28"/>
                    </a:lnTo>
                    <a:lnTo>
                      <a:pt x="243" y="7"/>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6" name="Freeform 1742">
                <a:extLst>
                  <a:ext uri="{FF2B5EF4-FFF2-40B4-BE49-F238E27FC236}">
                    <a16:creationId xmlns:a16="http://schemas.microsoft.com/office/drawing/2014/main" id="{CD1A7C2E-2F0B-48A0-9AB4-5787802F0ACB}"/>
                  </a:ext>
                </a:extLst>
              </p:cNvPr>
              <p:cNvSpPr>
                <a:spLocks/>
              </p:cNvSpPr>
              <p:nvPr/>
            </p:nvSpPr>
            <p:spPr bwMode="auto">
              <a:xfrm>
                <a:off x="2520" y="2411"/>
                <a:ext cx="243" cy="28"/>
              </a:xfrm>
              <a:custGeom>
                <a:avLst/>
                <a:gdLst>
                  <a:gd name="T0" fmla="*/ 243 w 243"/>
                  <a:gd name="T1" fmla="*/ 7 h 28"/>
                  <a:gd name="T2" fmla="*/ 0 w 243"/>
                  <a:gd name="T3" fmla="*/ 0 h 28"/>
                  <a:gd name="T4" fmla="*/ 0 w 243"/>
                  <a:gd name="T5" fmla="*/ 20 h 28"/>
                  <a:gd name="T6" fmla="*/ 243 w 243"/>
                  <a:gd name="T7" fmla="*/ 28 h 28"/>
                  <a:gd name="T8" fmla="*/ 243 w 243"/>
                  <a:gd name="T9" fmla="*/ 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28">
                    <a:moveTo>
                      <a:pt x="243" y="7"/>
                    </a:moveTo>
                    <a:lnTo>
                      <a:pt x="0" y="0"/>
                    </a:lnTo>
                    <a:lnTo>
                      <a:pt x="0" y="20"/>
                    </a:lnTo>
                    <a:lnTo>
                      <a:pt x="243" y="28"/>
                    </a:lnTo>
                    <a:lnTo>
                      <a:pt x="243" y="7"/>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7" name="Freeform 1743">
                <a:extLst>
                  <a:ext uri="{FF2B5EF4-FFF2-40B4-BE49-F238E27FC236}">
                    <a16:creationId xmlns:a16="http://schemas.microsoft.com/office/drawing/2014/main" id="{10DC2545-E08D-4CFA-9EDF-4E4AC5651468}"/>
                  </a:ext>
                </a:extLst>
              </p:cNvPr>
              <p:cNvSpPr>
                <a:spLocks/>
              </p:cNvSpPr>
              <p:nvPr/>
            </p:nvSpPr>
            <p:spPr bwMode="auto">
              <a:xfrm>
                <a:off x="2520" y="2451"/>
                <a:ext cx="243" cy="30"/>
              </a:xfrm>
              <a:custGeom>
                <a:avLst/>
                <a:gdLst>
                  <a:gd name="T0" fmla="*/ 243 w 243"/>
                  <a:gd name="T1" fmla="*/ 9 h 30"/>
                  <a:gd name="T2" fmla="*/ 0 w 243"/>
                  <a:gd name="T3" fmla="*/ 0 h 30"/>
                  <a:gd name="T4" fmla="*/ 0 w 243"/>
                  <a:gd name="T5" fmla="*/ 21 h 30"/>
                  <a:gd name="T6" fmla="*/ 243 w 243"/>
                  <a:gd name="T7" fmla="*/ 30 h 30"/>
                  <a:gd name="T8" fmla="*/ 243 w 243"/>
                  <a:gd name="T9" fmla="*/ 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0">
                    <a:moveTo>
                      <a:pt x="243" y="9"/>
                    </a:moveTo>
                    <a:lnTo>
                      <a:pt x="0" y="0"/>
                    </a:lnTo>
                    <a:lnTo>
                      <a:pt x="0" y="21"/>
                    </a:lnTo>
                    <a:lnTo>
                      <a:pt x="243" y="30"/>
                    </a:lnTo>
                    <a:lnTo>
                      <a:pt x="243" y="9"/>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8" name="Freeform 1744">
                <a:extLst>
                  <a:ext uri="{FF2B5EF4-FFF2-40B4-BE49-F238E27FC236}">
                    <a16:creationId xmlns:a16="http://schemas.microsoft.com/office/drawing/2014/main" id="{64BE959C-4E85-4341-B3E7-6D176E8BCC7F}"/>
                  </a:ext>
                </a:extLst>
              </p:cNvPr>
              <p:cNvSpPr>
                <a:spLocks/>
              </p:cNvSpPr>
              <p:nvPr/>
            </p:nvSpPr>
            <p:spPr bwMode="auto">
              <a:xfrm>
                <a:off x="2520" y="2493"/>
                <a:ext cx="243" cy="30"/>
              </a:xfrm>
              <a:custGeom>
                <a:avLst/>
                <a:gdLst>
                  <a:gd name="T0" fmla="*/ 243 w 243"/>
                  <a:gd name="T1" fmla="*/ 9 h 30"/>
                  <a:gd name="T2" fmla="*/ 0 w 243"/>
                  <a:gd name="T3" fmla="*/ 0 h 30"/>
                  <a:gd name="T4" fmla="*/ 0 w 243"/>
                  <a:gd name="T5" fmla="*/ 20 h 30"/>
                  <a:gd name="T6" fmla="*/ 243 w 243"/>
                  <a:gd name="T7" fmla="*/ 30 h 30"/>
                  <a:gd name="T8" fmla="*/ 243 w 243"/>
                  <a:gd name="T9" fmla="*/ 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0">
                    <a:moveTo>
                      <a:pt x="243" y="9"/>
                    </a:moveTo>
                    <a:lnTo>
                      <a:pt x="0" y="0"/>
                    </a:lnTo>
                    <a:lnTo>
                      <a:pt x="0" y="20"/>
                    </a:lnTo>
                    <a:lnTo>
                      <a:pt x="243" y="30"/>
                    </a:lnTo>
                    <a:lnTo>
                      <a:pt x="243" y="9"/>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9" name="Freeform 1745">
                <a:extLst>
                  <a:ext uri="{FF2B5EF4-FFF2-40B4-BE49-F238E27FC236}">
                    <a16:creationId xmlns:a16="http://schemas.microsoft.com/office/drawing/2014/main" id="{5339AA73-F26D-4168-BC45-501A90FBF4E3}"/>
                  </a:ext>
                </a:extLst>
              </p:cNvPr>
              <p:cNvSpPr>
                <a:spLocks/>
              </p:cNvSpPr>
              <p:nvPr/>
            </p:nvSpPr>
            <p:spPr bwMode="auto">
              <a:xfrm>
                <a:off x="2520" y="2534"/>
                <a:ext cx="243" cy="31"/>
              </a:xfrm>
              <a:custGeom>
                <a:avLst/>
                <a:gdLst>
                  <a:gd name="T0" fmla="*/ 243 w 243"/>
                  <a:gd name="T1" fmla="*/ 10 h 31"/>
                  <a:gd name="T2" fmla="*/ 0 w 243"/>
                  <a:gd name="T3" fmla="*/ 0 h 31"/>
                  <a:gd name="T4" fmla="*/ 0 w 243"/>
                  <a:gd name="T5" fmla="*/ 20 h 31"/>
                  <a:gd name="T6" fmla="*/ 243 w 243"/>
                  <a:gd name="T7" fmla="*/ 31 h 31"/>
                  <a:gd name="T8" fmla="*/ 243 w 243"/>
                  <a:gd name="T9" fmla="*/ 1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1">
                    <a:moveTo>
                      <a:pt x="243" y="10"/>
                    </a:moveTo>
                    <a:lnTo>
                      <a:pt x="0" y="0"/>
                    </a:lnTo>
                    <a:lnTo>
                      <a:pt x="0" y="20"/>
                    </a:lnTo>
                    <a:lnTo>
                      <a:pt x="243" y="31"/>
                    </a:lnTo>
                    <a:lnTo>
                      <a:pt x="243" y="10"/>
                    </a:lnTo>
                    <a:close/>
                  </a:path>
                </a:pathLst>
              </a:custGeom>
              <a:solidFill>
                <a:srgbClr val="61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0" name="Freeform 1746">
                <a:extLst>
                  <a:ext uri="{FF2B5EF4-FFF2-40B4-BE49-F238E27FC236}">
                    <a16:creationId xmlns:a16="http://schemas.microsoft.com/office/drawing/2014/main" id="{B5890645-BA1D-4F0B-B892-045FC4A29DAB}"/>
                  </a:ext>
                </a:extLst>
              </p:cNvPr>
              <p:cNvSpPr>
                <a:spLocks/>
              </p:cNvSpPr>
              <p:nvPr/>
            </p:nvSpPr>
            <p:spPr bwMode="auto">
              <a:xfrm>
                <a:off x="2815" y="2251"/>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1" name="Freeform 1747">
                <a:extLst>
                  <a:ext uri="{FF2B5EF4-FFF2-40B4-BE49-F238E27FC236}">
                    <a16:creationId xmlns:a16="http://schemas.microsoft.com/office/drawing/2014/main" id="{F2FB0794-AC3A-4D14-8CC5-D7257CF67AEC}"/>
                  </a:ext>
                </a:extLst>
              </p:cNvPr>
              <p:cNvSpPr>
                <a:spLocks/>
              </p:cNvSpPr>
              <p:nvPr/>
            </p:nvSpPr>
            <p:spPr bwMode="auto">
              <a:xfrm>
                <a:off x="2822" y="224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2" name="Line 1748">
                <a:extLst>
                  <a:ext uri="{FF2B5EF4-FFF2-40B4-BE49-F238E27FC236}">
                    <a16:creationId xmlns:a16="http://schemas.microsoft.com/office/drawing/2014/main" id="{71F6C56F-6066-445A-A8BC-523AA398BDA3}"/>
                  </a:ext>
                </a:extLst>
              </p:cNvPr>
              <p:cNvSpPr>
                <a:spLocks noChangeShapeType="1"/>
              </p:cNvSpPr>
              <p:nvPr/>
            </p:nvSpPr>
            <p:spPr bwMode="auto">
              <a:xfrm flipV="1">
                <a:off x="2813" y="2247"/>
                <a:ext cx="6" cy="2"/>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23" name="Line 1749">
                <a:extLst>
                  <a:ext uri="{FF2B5EF4-FFF2-40B4-BE49-F238E27FC236}">
                    <a16:creationId xmlns:a16="http://schemas.microsoft.com/office/drawing/2014/main" id="{331196C5-C25C-4B98-BED8-5FCBEA0BA78D}"/>
                  </a:ext>
                </a:extLst>
              </p:cNvPr>
              <p:cNvSpPr>
                <a:spLocks noChangeShapeType="1"/>
              </p:cNvSpPr>
              <p:nvPr/>
            </p:nvSpPr>
            <p:spPr bwMode="auto">
              <a:xfrm flipV="1">
                <a:off x="2811" y="2250"/>
                <a:ext cx="8" cy="3"/>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24" name="Freeform 1750">
                <a:extLst>
                  <a:ext uri="{FF2B5EF4-FFF2-40B4-BE49-F238E27FC236}">
                    <a16:creationId xmlns:a16="http://schemas.microsoft.com/office/drawing/2014/main" id="{E975B470-3286-4267-8C58-29BD109476B2}"/>
                  </a:ext>
                </a:extLst>
              </p:cNvPr>
              <p:cNvSpPr>
                <a:spLocks/>
              </p:cNvSpPr>
              <p:nvPr/>
            </p:nvSpPr>
            <p:spPr bwMode="auto">
              <a:xfrm>
                <a:off x="2813" y="2255"/>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5" name="Freeform 1751">
                <a:extLst>
                  <a:ext uri="{FF2B5EF4-FFF2-40B4-BE49-F238E27FC236}">
                    <a16:creationId xmlns:a16="http://schemas.microsoft.com/office/drawing/2014/main" id="{0FE01ABA-1C2E-4181-B293-9E8FC2B11A4E}"/>
                  </a:ext>
                </a:extLst>
              </p:cNvPr>
              <p:cNvSpPr>
                <a:spLocks/>
              </p:cNvSpPr>
              <p:nvPr/>
            </p:nvSpPr>
            <p:spPr bwMode="auto">
              <a:xfrm>
                <a:off x="2822" y="2252"/>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6" name="Freeform 1752">
                <a:extLst>
                  <a:ext uri="{FF2B5EF4-FFF2-40B4-BE49-F238E27FC236}">
                    <a16:creationId xmlns:a16="http://schemas.microsoft.com/office/drawing/2014/main" id="{65DCF45E-6428-4F8B-BA32-683AEDABA504}"/>
                  </a:ext>
                </a:extLst>
              </p:cNvPr>
              <p:cNvSpPr>
                <a:spLocks/>
              </p:cNvSpPr>
              <p:nvPr/>
            </p:nvSpPr>
            <p:spPr bwMode="auto">
              <a:xfrm>
                <a:off x="2816" y="2419"/>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7" name="Freeform 1753">
                <a:extLst>
                  <a:ext uri="{FF2B5EF4-FFF2-40B4-BE49-F238E27FC236}">
                    <a16:creationId xmlns:a16="http://schemas.microsoft.com/office/drawing/2014/main" id="{248EE91E-D6A5-4C1F-80CE-AF669A17964E}"/>
                  </a:ext>
                </a:extLst>
              </p:cNvPr>
              <p:cNvSpPr>
                <a:spLocks/>
              </p:cNvSpPr>
              <p:nvPr/>
            </p:nvSpPr>
            <p:spPr bwMode="auto">
              <a:xfrm>
                <a:off x="2822" y="2415"/>
                <a:ext cx="1" cy="1"/>
              </a:xfrm>
              <a:custGeom>
                <a:avLst/>
                <a:gdLst>
                  <a:gd name="T0" fmla="*/ 1 w 1"/>
                  <a:gd name="T1" fmla="*/ 1 h 1"/>
                  <a:gd name="T2" fmla="*/ 0 w 1"/>
                  <a:gd name="T3" fmla="*/ 0 h 1"/>
                  <a:gd name="T4" fmla="*/ 1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1" y="1"/>
                    </a:moveTo>
                    <a:lnTo>
                      <a:pt x="0" y="0"/>
                    </a:lnTo>
                    <a:lnTo>
                      <a:pt x="1"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8" name="Line 1754">
                <a:extLst>
                  <a:ext uri="{FF2B5EF4-FFF2-40B4-BE49-F238E27FC236}">
                    <a16:creationId xmlns:a16="http://schemas.microsoft.com/office/drawing/2014/main" id="{5D226909-1289-4696-8B32-8B8C57DA9314}"/>
                  </a:ext>
                </a:extLst>
              </p:cNvPr>
              <p:cNvSpPr>
                <a:spLocks noChangeShapeType="1"/>
              </p:cNvSpPr>
              <p:nvPr/>
            </p:nvSpPr>
            <p:spPr bwMode="auto">
              <a:xfrm flipV="1">
                <a:off x="2813" y="2413"/>
                <a:ext cx="7" cy="4"/>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29" name="Line 1755">
                <a:extLst>
                  <a:ext uri="{FF2B5EF4-FFF2-40B4-BE49-F238E27FC236}">
                    <a16:creationId xmlns:a16="http://schemas.microsoft.com/office/drawing/2014/main" id="{EC9EB095-6D81-458F-8D28-6AE2B47472B7}"/>
                  </a:ext>
                </a:extLst>
              </p:cNvPr>
              <p:cNvSpPr>
                <a:spLocks noChangeShapeType="1"/>
              </p:cNvSpPr>
              <p:nvPr/>
            </p:nvSpPr>
            <p:spPr bwMode="auto">
              <a:xfrm flipV="1">
                <a:off x="2812" y="2416"/>
                <a:ext cx="8" cy="5"/>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30" name="Freeform 1756">
                <a:extLst>
                  <a:ext uri="{FF2B5EF4-FFF2-40B4-BE49-F238E27FC236}">
                    <a16:creationId xmlns:a16="http://schemas.microsoft.com/office/drawing/2014/main" id="{79BB4D6F-52B0-4DC7-96B5-C7898249CEAD}"/>
                  </a:ext>
                </a:extLst>
              </p:cNvPr>
              <p:cNvSpPr>
                <a:spLocks/>
              </p:cNvSpPr>
              <p:nvPr/>
            </p:nvSpPr>
            <p:spPr bwMode="auto">
              <a:xfrm>
                <a:off x="2814" y="242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1" name="Freeform 1757">
                <a:extLst>
                  <a:ext uri="{FF2B5EF4-FFF2-40B4-BE49-F238E27FC236}">
                    <a16:creationId xmlns:a16="http://schemas.microsoft.com/office/drawing/2014/main" id="{E1C0F73A-D96B-4949-AB57-5D3A2E771B68}"/>
                  </a:ext>
                </a:extLst>
              </p:cNvPr>
              <p:cNvSpPr>
                <a:spLocks/>
              </p:cNvSpPr>
              <p:nvPr/>
            </p:nvSpPr>
            <p:spPr bwMode="auto">
              <a:xfrm>
                <a:off x="2822" y="2417"/>
                <a:ext cx="1" cy="2"/>
              </a:xfrm>
              <a:custGeom>
                <a:avLst/>
                <a:gdLst>
                  <a:gd name="T0" fmla="*/ 1 w 1"/>
                  <a:gd name="T1" fmla="*/ 2 h 2"/>
                  <a:gd name="T2" fmla="*/ 0 w 1"/>
                  <a:gd name="T3" fmla="*/ 0 h 2"/>
                  <a:gd name="T4" fmla="*/ 1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1" y="2"/>
                    </a:moveTo>
                    <a:lnTo>
                      <a:pt x="0" y="0"/>
                    </a:lnTo>
                    <a:lnTo>
                      <a:pt x="1" y="2"/>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2" name="Freeform 1758">
                <a:extLst>
                  <a:ext uri="{FF2B5EF4-FFF2-40B4-BE49-F238E27FC236}">
                    <a16:creationId xmlns:a16="http://schemas.microsoft.com/office/drawing/2014/main" id="{98D7AB7E-47E7-4545-81D2-4802B6A09953}"/>
                  </a:ext>
                </a:extLst>
              </p:cNvPr>
              <p:cNvSpPr>
                <a:spLocks/>
              </p:cNvSpPr>
              <p:nvPr/>
            </p:nvSpPr>
            <p:spPr bwMode="auto">
              <a:xfrm>
                <a:off x="2478" y="257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5B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3" name="Freeform 1759">
                <a:extLst>
                  <a:ext uri="{FF2B5EF4-FFF2-40B4-BE49-F238E27FC236}">
                    <a16:creationId xmlns:a16="http://schemas.microsoft.com/office/drawing/2014/main" id="{C6422F1B-445A-4E9B-97DC-0772D19A9888}"/>
                  </a:ext>
                </a:extLst>
              </p:cNvPr>
              <p:cNvSpPr>
                <a:spLocks/>
              </p:cNvSpPr>
              <p:nvPr/>
            </p:nvSpPr>
            <p:spPr bwMode="auto">
              <a:xfrm>
                <a:off x="2809" y="2589"/>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5B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4" name="Line 1760">
                <a:extLst>
                  <a:ext uri="{FF2B5EF4-FFF2-40B4-BE49-F238E27FC236}">
                    <a16:creationId xmlns:a16="http://schemas.microsoft.com/office/drawing/2014/main" id="{42E37B46-8C3D-4F1D-B691-F46B2AE86945}"/>
                  </a:ext>
                </a:extLst>
              </p:cNvPr>
              <p:cNvSpPr>
                <a:spLocks noChangeShapeType="1"/>
              </p:cNvSpPr>
              <p:nvPr/>
            </p:nvSpPr>
            <p:spPr bwMode="auto">
              <a:xfrm>
                <a:off x="2476" y="2570"/>
                <a:ext cx="331" cy="17"/>
              </a:xfrm>
              <a:prstGeom prst="line">
                <a:avLst/>
              </a:prstGeom>
              <a:noFill/>
              <a:ln w="7938">
                <a:solidFill>
                  <a:srgbClr val="5B4C6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35" name="Line 1761">
                <a:extLst>
                  <a:ext uri="{FF2B5EF4-FFF2-40B4-BE49-F238E27FC236}">
                    <a16:creationId xmlns:a16="http://schemas.microsoft.com/office/drawing/2014/main" id="{A3C88D38-86B3-4426-8366-94990B6622FD}"/>
                  </a:ext>
                </a:extLst>
              </p:cNvPr>
              <p:cNvSpPr>
                <a:spLocks noChangeShapeType="1"/>
              </p:cNvSpPr>
              <p:nvPr/>
            </p:nvSpPr>
            <p:spPr bwMode="auto">
              <a:xfrm flipV="1">
                <a:off x="2807" y="2574"/>
                <a:ext cx="12" cy="13"/>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36" name="Freeform 1762">
                <a:extLst>
                  <a:ext uri="{FF2B5EF4-FFF2-40B4-BE49-F238E27FC236}">
                    <a16:creationId xmlns:a16="http://schemas.microsoft.com/office/drawing/2014/main" id="{A3BFD19B-65ED-4B54-8FD0-E9E966A7DA07}"/>
                  </a:ext>
                </a:extLst>
              </p:cNvPr>
              <p:cNvSpPr>
                <a:spLocks/>
              </p:cNvSpPr>
              <p:nvPr/>
            </p:nvSpPr>
            <p:spPr bwMode="auto">
              <a:xfrm>
                <a:off x="2809" y="2589"/>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7" name="Freeform 1763">
                <a:extLst>
                  <a:ext uri="{FF2B5EF4-FFF2-40B4-BE49-F238E27FC236}">
                    <a16:creationId xmlns:a16="http://schemas.microsoft.com/office/drawing/2014/main" id="{CF5B4C3C-D98E-435F-837A-75D0BD8C3480}"/>
                  </a:ext>
                </a:extLst>
              </p:cNvPr>
              <p:cNvSpPr>
                <a:spLocks/>
              </p:cNvSpPr>
              <p:nvPr/>
            </p:nvSpPr>
            <p:spPr bwMode="auto">
              <a:xfrm>
                <a:off x="2821" y="2576"/>
                <a:ext cx="1" cy="1"/>
              </a:xfrm>
              <a:custGeom>
                <a:avLst/>
                <a:gdLst>
                  <a:gd name="T0" fmla="*/ 1 w 1"/>
                  <a:gd name="T1" fmla="*/ 1 h 1"/>
                  <a:gd name="T2" fmla="*/ 0 w 1"/>
                  <a:gd name="T3" fmla="*/ 0 h 1"/>
                  <a:gd name="T4" fmla="*/ 1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1" y="1"/>
                    </a:moveTo>
                    <a:lnTo>
                      <a:pt x="0" y="0"/>
                    </a:lnTo>
                    <a:lnTo>
                      <a:pt x="1"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8" name="Freeform 1764">
                <a:extLst>
                  <a:ext uri="{FF2B5EF4-FFF2-40B4-BE49-F238E27FC236}">
                    <a16:creationId xmlns:a16="http://schemas.microsoft.com/office/drawing/2014/main" id="{8683B396-9056-4AB7-80F1-1241274C06CE}"/>
                  </a:ext>
                </a:extLst>
              </p:cNvPr>
              <p:cNvSpPr>
                <a:spLocks/>
              </p:cNvSpPr>
              <p:nvPr/>
            </p:nvSpPr>
            <p:spPr bwMode="auto">
              <a:xfrm>
                <a:off x="2485" y="2578"/>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9" name="Freeform 1765">
                <a:extLst>
                  <a:ext uri="{FF2B5EF4-FFF2-40B4-BE49-F238E27FC236}">
                    <a16:creationId xmlns:a16="http://schemas.microsoft.com/office/drawing/2014/main" id="{26B06B85-ED58-48B7-8CEF-1A6917DC73CB}"/>
                  </a:ext>
                </a:extLst>
              </p:cNvPr>
              <p:cNvSpPr>
                <a:spLocks/>
              </p:cNvSpPr>
              <p:nvPr/>
            </p:nvSpPr>
            <p:spPr bwMode="auto">
              <a:xfrm>
                <a:off x="2809" y="2594"/>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D1D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0" name="Line 1766">
                <a:extLst>
                  <a:ext uri="{FF2B5EF4-FFF2-40B4-BE49-F238E27FC236}">
                    <a16:creationId xmlns:a16="http://schemas.microsoft.com/office/drawing/2014/main" id="{0E1078BE-7740-4A08-9742-8B50DC7939EF}"/>
                  </a:ext>
                </a:extLst>
              </p:cNvPr>
              <p:cNvSpPr>
                <a:spLocks noChangeShapeType="1"/>
              </p:cNvSpPr>
              <p:nvPr/>
            </p:nvSpPr>
            <p:spPr bwMode="auto">
              <a:xfrm>
                <a:off x="2482" y="2577"/>
                <a:ext cx="325" cy="15"/>
              </a:xfrm>
              <a:prstGeom prst="line">
                <a:avLst/>
              </a:prstGeom>
              <a:noFill/>
              <a:ln w="7938">
                <a:solidFill>
                  <a:srgbClr val="D1D4D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41" name="Line 1767">
                <a:extLst>
                  <a:ext uri="{FF2B5EF4-FFF2-40B4-BE49-F238E27FC236}">
                    <a16:creationId xmlns:a16="http://schemas.microsoft.com/office/drawing/2014/main" id="{59C2E483-2FB8-4ED1-A53E-8C8AE0478730}"/>
                  </a:ext>
                </a:extLst>
              </p:cNvPr>
              <p:cNvSpPr>
                <a:spLocks noChangeShapeType="1"/>
              </p:cNvSpPr>
              <p:nvPr/>
            </p:nvSpPr>
            <p:spPr bwMode="auto">
              <a:xfrm flipV="1">
                <a:off x="2807" y="2578"/>
                <a:ext cx="12" cy="14"/>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42" name="Freeform 1768">
                <a:extLst>
                  <a:ext uri="{FF2B5EF4-FFF2-40B4-BE49-F238E27FC236}">
                    <a16:creationId xmlns:a16="http://schemas.microsoft.com/office/drawing/2014/main" id="{964A2038-464F-43A4-BB10-13BB733783C5}"/>
                  </a:ext>
                </a:extLst>
              </p:cNvPr>
              <p:cNvSpPr>
                <a:spLocks/>
              </p:cNvSpPr>
              <p:nvPr/>
            </p:nvSpPr>
            <p:spPr bwMode="auto">
              <a:xfrm>
                <a:off x="2809" y="2594"/>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3" name="Freeform 1769">
                <a:extLst>
                  <a:ext uri="{FF2B5EF4-FFF2-40B4-BE49-F238E27FC236}">
                    <a16:creationId xmlns:a16="http://schemas.microsoft.com/office/drawing/2014/main" id="{C77F2153-0921-46D6-8436-013BD40EF14F}"/>
                  </a:ext>
                </a:extLst>
              </p:cNvPr>
              <p:cNvSpPr>
                <a:spLocks/>
              </p:cNvSpPr>
              <p:nvPr/>
            </p:nvSpPr>
            <p:spPr bwMode="auto">
              <a:xfrm>
                <a:off x="2821" y="2580"/>
                <a:ext cx="1" cy="2"/>
              </a:xfrm>
              <a:custGeom>
                <a:avLst/>
                <a:gdLst>
                  <a:gd name="T0" fmla="*/ 1 w 1"/>
                  <a:gd name="T1" fmla="*/ 2 h 2"/>
                  <a:gd name="T2" fmla="*/ 0 w 1"/>
                  <a:gd name="T3" fmla="*/ 0 h 2"/>
                  <a:gd name="T4" fmla="*/ 1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1" y="2"/>
                    </a:moveTo>
                    <a:lnTo>
                      <a:pt x="0" y="0"/>
                    </a:lnTo>
                    <a:lnTo>
                      <a:pt x="1" y="2"/>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4" name="Freeform 1770">
                <a:extLst>
                  <a:ext uri="{FF2B5EF4-FFF2-40B4-BE49-F238E27FC236}">
                    <a16:creationId xmlns:a16="http://schemas.microsoft.com/office/drawing/2014/main" id="{65D4825F-304B-4EC2-9FB1-5EEF4AFC51E0}"/>
                  </a:ext>
                </a:extLst>
              </p:cNvPr>
              <p:cNvSpPr>
                <a:spLocks/>
              </p:cNvSpPr>
              <p:nvPr/>
            </p:nvSpPr>
            <p:spPr bwMode="auto">
              <a:xfrm>
                <a:off x="2520" y="2034"/>
                <a:ext cx="243" cy="49"/>
              </a:xfrm>
              <a:custGeom>
                <a:avLst/>
                <a:gdLst>
                  <a:gd name="T0" fmla="*/ 243 w 243"/>
                  <a:gd name="T1" fmla="*/ 0 h 49"/>
                  <a:gd name="T2" fmla="*/ 0 w 243"/>
                  <a:gd name="T3" fmla="*/ 1 h 49"/>
                  <a:gd name="T4" fmla="*/ 0 w 243"/>
                  <a:gd name="T5" fmla="*/ 49 h 49"/>
                  <a:gd name="T6" fmla="*/ 243 w 243"/>
                  <a:gd name="T7" fmla="*/ 49 h 49"/>
                  <a:gd name="T8" fmla="*/ 243 w 243"/>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49">
                    <a:moveTo>
                      <a:pt x="243" y="0"/>
                    </a:moveTo>
                    <a:lnTo>
                      <a:pt x="0" y="1"/>
                    </a:lnTo>
                    <a:lnTo>
                      <a:pt x="0" y="49"/>
                    </a:lnTo>
                    <a:lnTo>
                      <a:pt x="243" y="49"/>
                    </a:lnTo>
                    <a:lnTo>
                      <a:pt x="243" y="0"/>
                    </a:lnTo>
                    <a:close/>
                  </a:path>
                </a:pathLst>
              </a:custGeom>
              <a:solidFill>
                <a:srgbClr val="4756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5" name="Freeform 1771">
                <a:extLst>
                  <a:ext uri="{FF2B5EF4-FFF2-40B4-BE49-F238E27FC236}">
                    <a16:creationId xmlns:a16="http://schemas.microsoft.com/office/drawing/2014/main" id="{3B1999DC-E012-42F0-A3DA-B49A36782F6B}"/>
                  </a:ext>
                </a:extLst>
              </p:cNvPr>
              <p:cNvSpPr>
                <a:spLocks/>
              </p:cNvSpPr>
              <p:nvPr/>
            </p:nvSpPr>
            <p:spPr bwMode="auto">
              <a:xfrm>
                <a:off x="2812" y="208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6" name="Freeform 1772">
                <a:extLst>
                  <a:ext uri="{FF2B5EF4-FFF2-40B4-BE49-F238E27FC236}">
                    <a16:creationId xmlns:a16="http://schemas.microsoft.com/office/drawing/2014/main" id="{63177960-D5AE-48CB-8B66-C9733981DBF6}"/>
                  </a:ext>
                </a:extLst>
              </p:cNvPr>
              <p:cNvSpPr>
                <a:spLocks/>
              </p:cNvSpPr>
              <p:nvPr/>
            </p:nvSpPr>
            <p:spPr bwMode="auto">
              <a:xfrm>
                <a:off x="2822" y="2082"/>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7" name="Line 1773">
                <a:extLst>
                  <a:ext uri="{FF2B5EF4-FFF2-40B4-BE49-F238E27FC236}">
                    <a16:creationId xmlns:a16="http://schemas.microsoft.com/office/drawing/2014/main" id="{6FC347F8-71EC-4504-A466-66F99A257C6E}"/>
                  </a:ext>
                </a:extLst>
              </p:cNvPr>
              <p:cNvSpPr>
                <a:spLocks noChangeShapeType="1"/>
              </p:cNvSpPr>
              <p:nvPr/>
            </p:nvSpPr>
            <p:spPr bwMode="auto">
              <a:xfrm>
                <a:off x="2810" y="2080"/>
                <a:ext cx="9" cy="1"/>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48" name="Line 1774">
                <a:extLst>
                  <a:ext uri="{FF2B5EF4-FFF2-40B4-BE49-F238E27FC236}">
                    <a16:creationId xmlns:a16="http://schemas.microsoft.com/office/drawing/2014/main" id="{DAE068F0-8AE9-459B-8CC7-8545E04BC6D8}"/>
                  </a:ext>
                </a:extLst>
              </p:cNvPr>
              <p:cNvSpPr>
                <a:spLocks noChangeShapeType="1"/>
              </p:cNvSpPr>
              <p:nvPr/>
            </p:nvSpPr>
            <p:spPr bwMode="auto">
              <a:xfrm flipV="1">
                <a:off x="2808" y="2084"/>
                <a:ext cx="12" cy="1"/>
              </a:xfrm>
              <a:prstGeom prst="line">
                <a:avLst/>
              </a:prstGeom>
              <a:noFill/>
              <a:ln w="7938">
                <a:solidFill>
                  <a:srgbClr val="787D7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49" name="Freeform 1775">
                <a:extLst>
                  <a:ext uri="{FF2B5EF4-FFF2-40B4-BE49-F238E27FC236}">
                    <a16:creationId xmlns:a16="http://schemas.microsoft.com/office/drawing/2014/main" id="{891F6B0C-2809-4CA1-985E-2F062C1C9D5A}"/>
                  </a:ext>
                </a:extLst>
              </p:cNvPr>
              <p:cNvSpPr>
                <a:spLocks/>
              </p:cNvSpPr>
              <p:nvPr/>
            </p:nvSpPr>
            <p:spPr bwMode="auto">
              <a:xfrm>
                <a:off x="2811" y="208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0" name="Freeform 1776">
                <a:extLst>
                  <a:ext uri="{FF2B5EF4-FFF2-40B4-BE49-F238E27FC236}">
                    <a16:creationId xmlns:a16="http://schemas.microsoft.com/office/drawing/2014/main" id="{9ED0AA76-82A7-43C3-8C4F-60A6F4D946FF}"/>
                  </a:ext>
                </a:extLst>
              </p:cNvPr>
              <p:cNvSpPr>
                <a:spLocks/>
              </p:cNvSpPr>
              <p:nvPr/>
            </p:nvSpPr>
            <p:spPr bwMode="auto">
              <a:xfrm>
                <a:off x="2822" y="2086"/>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78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1" name="Freeform 1777">
                <a:extLst>
                  <a:ext uri="{FF2B5EF4-FFF2-40B4-BE49-F238E27FC236}">
                    <a16:creationId xmlns:a16="http://schemas.microsoft.com/office/drawing/2014/main" id="{FEB8059C-D20B-4E76-9196-46C9D4847760}"/>
                  </a:ext>
                </a:extLst>
              </p:cNvPr>
              <p:cNvSpPr>
                <a:spLocks/>
              </p:cNvSpPr>
              <p:nvPr/>
            </p:nvSpPr>
            <p:spPr bwMode="auto">
              <a:xfrm>
                <a:off x="2497" y="1941"/>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2" name="Freeform 1778">
                <a:extLst>
                  <a:ext uri="{FF2B5EF4-FFF2-40B4-BE49-F238E27FC236}">
                    <a16:creationId xmlns:a16="http://schemas.microsoft.com/office/drawing/2014/main" id="{EF4F7E06-DAE9-41FB-835A-F6FFF0695FFC}"/>
                  </a:ext>
                </a:extLst>
              </p:cNvPr>
              <p:cNvSpPr>
                <a:spLocks/>
              </p:cNvSpPr>
              <p:nvPr/>
            </p:nvSpPr>
            <p:spPr bwMode="auto">
              <a:xfrm>
                <a:off x="2498" y="2033"/>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3" name="Line 1779">
                <a:extLst>
                  <a:ext uri="{FF2B5EF4-FFF2-40B4-BE49-F238E27FC236}">
                    <a16:creationId xmlns:a16="http://schemas.microsoft.com/office/drawing/2014/main" id="{6805FBD0-CA64-4A6B-B624-B5AF56CF5711}"/>
                  </a:ext>
                </a:extLst>
              </p:cNvPr>
              <p:cNvSpPr>
                <a:spLocks noChangeShapeType="1"/>
              </p:cNvSpPr>
              <p:nvPr/>
            </p:nvSpPr>
            <p:spPr bwMode="auto">
              <a:xfrm>
                <a:off x="2496" y="1939"/>
                <a:ext cx="1" cy="93"/>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54" name="Line 1780">
                <a:extLst>
                  <a:ext uri="{FF2B5EF4-FFF2-40B4-BE49-F238E27FC236}">
                    <a16:creationId xmlns:a16="http://schemas.microsoft.com/office/drawing/2014/main" id="{85C16E29-5A0E-40DA-B510-9CA8B9627677}"/>
                  </a:ext>
                </a:extLst>
              </p:cNvPr>
              <p:cNvSpPr>
                <a:spLocks noChangeShapeType="1"/>
              </p:cNvSpPr>
              <p:nvPr/>
            </p:nvSpPr>
            <p:spPr bwMode="auto">
              <a:xfrm flipH="1">
                <a:off x="2496" y="1935"/>
                <a:ext cx="295" cy="3"/>
              </a:xfrm>
              <a:prstGeom prst="line">
                <a:avLst/>
              </a:prstGeom>
              <a:noFill/>
              <a:ln w="7938">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55" name="Freeform 1781">
                <a:extLst>
                  <a:ext uri="{FF2B5EF4-FFF2-40B4-BE49-F238E27FC236}">
                    <a16:creationId xmlns:a16="http://schemas.microsoft.com/office/drawing/2014/main" id="{2BC12281-AB13-4F73-8B6E-DA324993C662}"/>
                  </a:ext>
                </a:extLst>
              </p:cNvPr>
              <p:cNvSpPr>
                <a:spLocks/>
              </p:cNvSpPr>
              <p:nvPr/>
            </p:nvSpPr>
            <p:spPr bwMode="auto">
              <a:xfrm>
                <a:off x="2793" y="1936"/>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6" name="Freeform 1782">
                <a:extLst>
                  <a:ext uri="{FF2B5EF4-FFF2-40B4-BE49-F238E27FC236}">
                    <a16:creationId xmlns:a16="http://schemas.microsoft.com/office/drawing/2014/main" id="{C7239854-C411-4EA3-9C08-9E60E6A79232}"/>
                  </a:ext>
                </a:extLst>
              </p:cNvPr>
              <p:cNvSpPr>
                <a:spLocks/>
              </p:cNvSpPr>
              <p:nvPr/>
            </p:nvSpPr>
            <p:spPr bwMode="auto">
              <a:xfrm>
                <a:off x="2498" y="1940"/>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7" name="Freeform 1783">
                <a:extLst>
                  <a:ext uri="{FF2B5EF4-FFF2-40B4-BE49-F238E27FC236}">
                    <a16:creationId xmlns:a16="http://schemas.microsoft.com/office/drawing/2014/main" id="{F86B721F-4251-4072-81BC-F7E275DB2416}"/>
                  </a:ext>
                </a:extLst>
              </p:cNvPr>
              <p:cNvSpPr>
                <a:spLocks/>
              </p:cNvSpPr>
              <p:nvPr/>
            </p:nvSpPr>
            <p:spPr bwMode="auto">
              <a:xfrm>
                <a:off x="2555" y="1940"/>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8" name="Freeform 1784">
                <a:extLst>
                  <a:ext uri="{FF2B5EF4-FFF2-40B4-BE49-F238E27FC236}">
                    <a16:creationId xmlns:a16="http://schemas.microsoft.com/office/drawing/2014/main" id="{35C493E7-4CCF-4945-AE6E-FB25E8F9DE8B}"/>
                  </a:ext>
                </a:extLst>
              </p:cNvPr>
              <p:cNvSpPr>
                <a:spLocks/>
              </p:cNvSpPr>
              <p:nvPr/>
            </p:nvSpPr>
            <p:spPr bwMode="auto">
              <a:xfrm>
                <a:off x="2555" y="203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9" name="Line 1785">
                <a:extLst>
                  <a:ext uri="{FF2B5EF4-FFF2-40B4-BE49-F238E27FC236}">
                    <a16:creationId xmlns:a16="http://schemas.microsoft.com/office/drawing/2014/main" id="{17B61D47-301D-4CD1-BBA1-3D079B53AD58}"/>
                  </a:ext>
                </a:extLst>
              </p:cNvPr>
              <p:cNvSpPr>
                <a:spLocks noChangeShapeType="1"/>
              </p:cNvSpPr>
              <p:nvPr/>
            </p:nvSpPr>
            <p:spPr bwMode="auto">
              <a:xfrm>
                <a:off x="2554" y="1939"/>
                <a:ext cx="1" cy="95"/>
              </a:xfrm>
              <a:prstGeom prst="line">
                <a:avLst/>
              </a:prstGeom>
              <a:noFill/>
              <a:ln w="4763">
                <a:solidFill>
                  <a:srgbClr val="40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60" name="Line 1786">
                <a:extLst>
                  <a:ext uri="{FF2B5EF4-FFF2-40B4-BE49-F238E27FC236}">
                    <a16:creationId xmlns:a16="http://schemas.microsoft.com/office/drawing/2014/main" id="{57174880-D8B8-41A0-9177-923E115C2322}"/>
                  </a:ext>
                </a:extLst>
              </p:cNvPr>
              <p:cNvSpPr>
                <a:spLocks noChangeShapeType="1"/>
              </p:cNvSpPr>
              <p:nvPr/>
            </p:nvSpPr>
            <p:spPr bwMode="auto">
              <a:xfrm>
                <a:off x="2555" y="1939"/>
                <a:ext cx="1" cy="95"/>
              </a:xfrm>
              <a:prstGeom prst="line">
                <a:avLst/>
              </a:prstGeom>
              <a:noFill/>
              <a:ln w="47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61" name="Freeform 1787">
                <a:extLst>
                  <a:ext uri="{FF2B5EF4-FFF2-40B4-BE49-F238E27FC236}">
                    <a16:creationId xmlns:a16="http://schemas.microsoft.com/office/drawing/2014/main" id="{18A3EC45-F309-4F35-AD0A-2EC8E345498D}"/>
                  </a:ext>
                </a:extLst>
              </p:cNvPr>
              <p:cNvSpPr>
                <a:spLocks/>
              </p:cNvSpPr>
              <p:nvPr/>
            </p:nvSpPr>
            <p:spPr bwMode="auto">
              <a:xfrm>
                <a:off x="2556" y="1940"/>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62" name="Freeform 1788">
                <a:extLst>
                  <a:ext uri="{FF2B5EF4-FFF2-40B4-BE49-F238E27FC236}">
                    <a16:creationId xmlns:a16="http://schemas.microsoft.com/office/drawing/2014/main" id="{86156FA8-42B3-47BD-B006-A22187D00C40}"/>
                  </a:ext>
                </a:extLst>
              </p:cNvPr>
              <p:cNvSpPr>
                <a:spLocks/>
              </p:cNvSpPr>
              <p:nvPr/>
            </p:nvSpPr>
            <p:spPr bwMode="auto">
              <a:xfrm>
                <a:off x="2556" y="203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63" name="Freeform 1789">
                <a:extLst>
                  <a:ext uri="{FF2B5EF4-FFF2-40B4-BE49-F238E27FC236}">
                    <a16:creationId xmlns:a16="http://schemas.microsoft.com/office/drawing/2014/main" id="{F571CBA6-FB12-4FD0-AD2F-327EFAF5F1BA}"/>
                  </a:ext>
                </a:extLst>
              </p:cNvPr>
              <p:cNvSpPr>
                <a:spLocks/>
              </p:cNvSpPr>
              <p:nvPr/>
            </p:nvSpPr>
            <p:spPr bwMode="auto">
              <a:xfrm>
                <a:off x="2919" y="1945"/>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64" name="Freeform 1790">
                <a:extLst>
                  <a:ext uri="{FF2B5EF4-FFF2-40B4-BE49-F238E27FC236}">
                    <a16:creationId xmlns:a16="http://schemas.microsoft.com/office/drawing/2014/main" id="{BA6E34B3-0546-489D-9336-81EC98BFA27A}"/>
                  </a:ext>
                </a:extLst>
              </p:cNvPr>
              <p:cNvSpPr>
                <a:spLocks/>
              </p:cNvSpPr>
              <p:nvPr/>
            </p:nvSpPr>
            <p:spPr bwMode="auto">
              <a:xfrm>
                <a:off x="2919" y="250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65" name="Line 1791">
                <a:extLst>
                  <a:ext uri="{FF2B5EF4-FFF2-40B4-BE49-F238E27FC236}">
                    <a16:creationId xmlns:a16="http://schemas.microsoft.com/office/drawing/2014/main" id="{AE48E316-E5AC-4C6A-8333-77E3BD40B93E}"/>
                  </a:ext>
                </a:extLst>
              </p:cNvPr>
              <p:cNvSpPr>
                <a:spLocks noChangeShapeType="1"/>
              </p:cNvSpPr>
              <p:nvPr/>
            </p:nvSpPr>
            <p:spPr bwMode="auto">
              <a:xfrm>
                <a:off x="2918" y="1944"/>
                <a:ext cx="1" cy="559"/>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66" name="Line 1792">
                <a:extLst>
                  <a:ext uri="{FF2B5EF4-FFF2-40B4-BE49-F238E27FC236}">
                    <a16:creationId xmlns:a16="http://schemas.microsoft.com/office/drawing/2014/main" id="{DBFE714B-2BC2-49BC-BDE5-524E84D06DD3}"/>
                  </a:ext>
                </a:extLst>
              </p:cNvPr>
              <p:cNvSpPr>
                <a:spLocks noChangeShapeType="1"/>
              </p:cNvSpPr>
              <p:nvPr/>
            </p:nvSpPr>
            <p:spPr bwMode="auto">
              <a:xfrm>
                <a:off x="2912" y="1942"/>
                <a:ext cx="1" cy="56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67" name="Freeform 1793">
                <a:extLst>
                  <a:ext uri="{FF2B5EF4-FFF2-40B4-BE49-F238E27FC236}">
                    <a16:creationId xmlns:a16="http://schemas.microsoft.com/office/drawing/2014/main" id="{9F67C3DC-2308-4948-A40D-C1843A23148F}"/>
                  </a:ext>
                </a:extLst>
              </p:cNvPr>
              <p:cNvSpPr>
                <a:spLocks/>
              </p:cNvSpPr>
              <p:nvPr/>
            </p:nvSpPr>
            <p:spPr bwMode="auto">
              <a:xfrm>
                <a:off x="2913" y="1944"/>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68" name="Freeform 1794">
                <a:extLst>
                  <a:ext uri="{FF2B5EF4-FFF2-40B4-BE49-F238E27FC236}">
                    <a16:creationId xmlns:a16="http://schemas.microsoft.com/office/drawing/2014/main" id="{71D60479-93D9-4DDC-8905-A725699FE0A7}"/>
                  </a:ext>
                </a:extLst>
              </p:cNvPr>
              <p:cNvSpPr>
                <a:spLocks/>
              </p:cNvSpPr>
              <p:nvPr/>
            </p:nvSpPr>
            <p:spPr bwMode="auto">
              <a:xfrm>
                <a:off x="2913" y="2512"/>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69" name="Freeform 1795">
                <a:extLst>
                  <a:ext uri="{FF2B5EF4-FFF2-40B4-BE49-F238E27FC236}">
                    <a16:creationId xmlns:a16="http://schemas.microsoft.com/office/drawing/2014/main" id="{FB0C7A82-5815-418A-B1B9-D205FF50862F}"/>
                  </a:ext>
                </a:extLst>
              </p:cNvPr>
              <p:cNvSpPr>
                <a:spLocks/>
              </p:cNvSpPr>
              <p:nvPr/>
            </p:nvSpPr>
            <p:spPr bwMode="auto">
              <a:xfrm>
                <a:off x="2906" y="1942"/>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0" name="Freeform 1796">
                <a:extLst>
                  <a:ext uri="{FF2B5EF4-FFF2-40B4-BE49-F238E27FC236}">
                    <a16:creationId xmlns:a16="http://schemas.microsoft.com/office/drawing/2014/main" id="{4FA3230E-4E1A-4E77-9752-4EF80F86CF68}"/>
                  </a:ext>
                </a:extLst>
              </p:cNvPr>
              <p:cNvSpPr>
                <a:spLocks/>
              </p:cNvSpPr>
              <p:nvPr/>
            </p:nvSpPr>
            <p:spPr bwMode="auto">
              <a:xfrm>
                <a:off x="2906" y="2520"/>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1" name="Line 1797">
                <a:extLst>
                  <a:ext uri="{FF2B5EF4-FFF2-40B4-BE49-F238E27FC236}">
                    <a16:creationId xmlns:a16="http://schemas.microsoft.com/office/drawing/2014/main" id="{60AAF207-AE18-453E-A4D5-88FACC584FB8}"/>
                  </a:ext>
                </a:extLst>
              </p:cNvPr>
              <p:cNvSpPr>
                <a:spLocks noChangeShapeType="1"/>
              </p:cNvSpPr>
              <p:nvPr/>
            </p:nvSpPr>
            <p:spPr bwMode="auto">
              <a:xfrm>
                <a:off x="2905" y="1941"/>
                <a:ext cx="1" cy="57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72" name="Line 1798">
                <a:extLst>
                  <a:ext uri="{FF2B5EF4-FFF2-40B4-BE49-F238E27FC236}">
                    <a16:creationId xmlns:a16="http://schemas.microsoft.com/office/drawing/2014/main" id="{9376226F-99C9-46CA-955F-86C7E72C1C06}"/>
                  </a:ext>
                </a:extLst>
              </p:cNvPr>
              <p:cNvSpPr>
                <a:spLocks noChangeShapeType="1"/>
              </p:cNvSpPr>
              <p:nvPr/>
            </p:nvSpPr>
            <p:spPr bwMode="auto">
              <a:xfrm>
                <a:off x="2898" y="1939"/>
                <a:ext cx="1" cy="58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73" name="Freeform 1799">
                <a:extLst>
                  <a:ext uri="{FF2B5EF4-FFF2-40B4-BE49-F238E27FC236}">
                    <a16:creationId xmlns:a16="http://schemas.microsoft.com/office/drawing/2014/main" id="{49000323-F07A-4072-98A6-434DD83615EB}"/>
                  </a:ext>
                </a:extLst>
              </p:cNvPr>
              <p:cNvSpPr>
                <a:spLocks/>
              </p:cNvSpPr>
              <p:nvPr/>
            </p:nvSpPr>
            <p:spPr bwMode="auto">
              <a:xfrm>
                <a:off x="2899" y="1941"/>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4" name="Freeform 1800">
                <a:extLst>
                  <a:ext uri="{FF2B5EF4-FFF2-40B4-BE49-F238E27FC236}">
                    <a16:creationId xmlns:a16="http://schemas.microsoft.com/office/drawing/2014/main" id="{7C9C7C5D-D830-43DC-ADA5-F04534B3867C}"/>
                  </a:ext>
                </a:extLst>
              </p:cNvPr>
              <p:cNvSpPr>
                <a:spLocks/>
              </p:cNvSpPr>
              <p:nvPr/>
            </p:nvSpPr>
            <p:spPr bwMode="auto">
              <a:xfrm>
                <a:off x="2899" y="2529"/>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5" name="Freeform 1801">
                <a:extLst>
                  <a:ext uri="{FF2B5EF4-FFF2-40B4-BE49-F238E27FC236}">
                    <a16:creationId xmlns:a16="http://schemas.microsoft.com/office/drawing/2014/main" id="{99C18208-B836-4323-96F8-A964EA3F94AD}"/>
                  </a:ext>
                </a:extLst>
              </p:cNvPr>
              <p:cNvSpPr>
                <a:spLocks/>
              </p:cNvSpPr>
              <p:nvPr/>
            </p:nvSpPr>
            <p:spPr bwMode="auto">
              <a:xfrm>
                <a:off x="2892" y="1939"/>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6" name="Freeform 1802">
                <a:extLst>
                  <a:ext uri="{FF2B5EF4-FFF2-40B4-BE49-F238E27FC236}">
                    <a16:creationId xmlns:a16="http://schemas.microsoft.com/office/drawing/2014/main" id="{0D347EBC-F41F-4E39-B2EE-8DC9D344EE84}"/>
                  </a:ext>
                </a:extLst>
              </p:cNvPr>
              <p:cNvSpPr>
                <a:spLocks/>
              </p:cNvSpPr>
              <p:nvPr/>
            </p:nvSpPr>
            <p:spPr bwMode="auto">
              <a:xfrm>
                <a:off x="2892" y="253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7" name="Line 1803">
                <a:extLst>
                  <a:ext uri="{FF2B5EF4-FFF2-40B4-BE49-F238E27FC236}">
                    <a16:creationId xmlns:a16="http://schemas.microsoft.com/office/drawing/2014/main" id="{3074E1D0-5899-4035-A067-8BECC42CC8C1}"/>
                  </a:ext>
                </a:extLst>
              </p:cNvPr>
              <p:cNvSpPr>
                <a:spLocks noChangeShapeType="1"/>
              </p:cNvSpPr>
              <p:nvPr/>
            </p:nvSpPr>
            <p:spPr bwMode="auto">
              <a:xfrm>
                <a:off x="2891" y="1938"/>
                <a:ext cx="1" cy="597"/>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78" name="Line 1804">
                <a:extLst>
                  <a:ext uri="{FF2B5EF4-FFF2-40B4-BE49-F238E27FC236}">
                    <a16:creationId xmlns:a16="http://schemas.microsoft.com/office/drawing/2014/main" id="{533C0F31-53F5-4B75-AED6-38321C2AC8DB}"/>
                  </a:ext>
                </a:extLst>
              </p:cNvPr>
              <p:cNvSpPr>
                <a:spLocks noChangeShapeType="1"/>
              </p:cNvSpPr>
              <p:nvPr/>
            </p:nvSpPr>
            <p:spPr bwMode="auto">
              <a:xfrm>
                <a:off x="2883" y="1936"/>
                <a:ext cx="1" cy="610"/>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79" name="Freeform 1805">
                <a:extLst>
                  <a:ext uri="{FF2B5EF4-FFF2-40B4-BE49-F238E27FC236}">
                    <a16:creationId xmlns:a16="http://schemas.microsoft.com/office/drawing/2014/main" id="{EDA8B3B4-49F2-42C9-B87B-3F42B95CDF40}"/>
                  </a:ext>
                </a:extLst>
              </p:cNvPr>
              <p:cNvSpPr>
                <a:spLocks/>
              </p:cNvSpPr>
              <p:nvPr/>
            </p:nvSpPr>
            <p:spPr bwMode="auto">
              <a:xfrm>
                <a:off x="2884" y="1938"/>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80" name="Freeform 1806">
                <a:extLst>
                  <a:ext uri="{FF2B5EF4-FFF2-40B4-BE49-F238E27FC236}">
                    <a16:creationId xmlns:a16="http://schemas.microsoft.com/office/drawing/2014/main" id="{06670B4A-801F-4D28-B8B8-A6436EA936D8}"/>
                  </a:ext>
                </a:extLst>
              </p:cNvPr>
              <p:cNvSpPr>
                <a:spLocks/>
              </p:cNvSpPr>
              <p:nvPr/>
            </p:nvSpPr>
            <p:spPr bwMode="auto">
              <a:xfrm>
                <a:off x="2884" y="254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81" name="Freeform 1807">
                <a:extLst>
                  <a:ext uri="{FF2B5EF4-FFF2-40B4-BE49-F238E27FC236}">
                    <a16:creationId xmlns:a16="http://schemas.microsoft.com/office/drawing/2014/main" id="{5D652784-F42D-4B82-A9B9-A2FFCC9F5F97}"/>
                  </a:ext>
                </a:extLst>
              </p:cNvPr>
              <p:cNvSpPr>
                <a:spLocks/>
              </p:cNvSpPr>
              <p:nvPr/>
            </p:nvSpPr>
            <p:spPr bwMode="auto">
              <a:xfrm>
                <a:off x="2876" y="1935"/>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82" name="Freeform 1808">
                <a:extLst>
                  <a:ext uri="{FF2B5EF4-FFF2-40B4-BE49-F238E27FC236}">
                    <a16:creationId xmlns:a16="http://schemas.microsoft.com/office/drawing/2014/main" id="{68CFF47A-9515-4F94-97E7-4799ADC73EAC}"/>
                  </a:ext>
                </a:extLst>
              </p:cNvPr>
              <p:cNvSpPr>
                <a:spLocks/>
              </p:cNvSpPr>
              <p:nvPr/>
            </p:nvSpPr>
            <p:spPr bwMode="auto">
              <a:xfrm>
                <a:off x="2876" y="255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83" name="Line 1809">
                <a:extLst>
                  <a:ext uri="{FF2B5EF4-FFF2-40B4-BE49-F238E27FC236}">
                    <a16:creationId xmlns:a16="http://schemas.microsoft.com/office/drawing/2014/main" id="{819A310D-156F-46CE-99CE-D6C0EF101AD2}"/>
                  </a:ext>
                </a:extLst>
              </p:cNvPr>
              <p:cNvSpPr>
                <a:spLocks noChangeShapeType="1"/>
              </p:cNvSpPr>
              <p:nvPr/>
            </p:nvSpPr>
            <p:spPr bwMode="auto">
              <a:xfrm>
                <a:off x="2874" y="1934"/>
                <a:ext cx="1" cy="622"/>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4" name="Line 1810">
                <a:extLst>
                  <a:ext uri="{FF2B5EF4-FFF2-40B4-BE49-F238E27FC236}">
                    <a16:creationId xmlns:a16="http://schemas.microsoft.com/office/drawing/2014/main" id="{04D78CBB-DC92-4D1E-94F0-359B25750C19}"/>
                  </a:ext>
                </a:extLst>
              </p:cNvPr>
              <p:cNvSpPr>
                <a:spLocks noChangeShapeType="1"/>
              </p:cNvSpPr>
              <p:nvPr/>
            </p:nvSpPr>
            <p:spPr bwMode="auto">
              <a:xfrm>
                <a:off x="2866" y="1932"/>
                <a:ext cx="1" cy="634"/>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5" name="Freeform 1811">
                <a:extLst>
                  <a:ext uri="{FF2B5EF4-FFF2-40B4-BE49-F238E27FC236}">
                    <a16:creationId xmlns:a16="http://schemas.microsoft.com/office/drawing/2014/main" id="{44265060-7EC1-4541-84F2-5EE2C3D60DA7}"/>
                  </a:ext>
                </a:extLst>
              </p:cNvPr>
              <p:cNvSpPr>
                <a:spLocks/>
              </p:cNvSpPr>
              <p:nvPr/>
            </p:nvSpPr>
            <p:spPr bwMode="auto">
              <a:xfrm>
                <a:off x="2867" y="1934"/>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86" name="Freeform 1812">
                <a:extLst>
                  <a:ext uri="{FF2B5EF4-FFF2-40B4-BE49-F238E27FC236}">
                    <a16:creationId xmlns:a16="http://schemas.microsoft.com/office/drawing/2014/main" id="{C6254D3C-E399-4093-8AE4-1E33501CDE9B}"/>
                  </a:ext>
                </a:extLst>
              </p:cNvPr>
              <p:cNvSpPr>
                <a:spLocks/>
              </p:cNvSpPr>
              <p:nvPr/>
            </p:nvSpPr>
            <p:spPr bwMode="auto">
              <a:xfrm>
                <a:off x="2867" y="2567"/>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87" name="Freeform 1813">
                <a:extLst>
                  <a:ext uri="{FF2B5EF4-FFF2-40B4-BE49-F238E27FC236}">
                    <a16:creationId xmlns:a16="http://schemas.microsoft.com/office/drawing/2014/main" id="{D00BB01C-058E-4004-B644-4F4CDE648443}"/>
                  </a:ext>
                </a:extLst>
              </p:cNvPr>
              <p:cNvSpPr>
                <a:spLocks/>
              </p:cNvSpPr>
              <p:nvPr/>
            </p:nvSpPr>
            <p:spPr bwMode="auto">
              <a:xfrm>
                <a:off x="2859" y="1932"/>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88" name="Freeform 1814">
                <a:extLst>
                  <a:ext uri="{FF2B5EF4-FFF2-40B4-BE49-F238E27FC236}">
                    <a16:creationId xmlns:a16="http://schemas.microsoft.com/office/drawing/2014/main" id="{B684E7A0-6580-4317-999E-81B631254BB9}"/>
                  </a:ext>
                </a:extLst>
              </p:cNvPr>
              <p:cNvSpPr>
                <a:spLocks/>
              </p:cNvSpPr>
              <p:nvPr/>
            </p:nvSpPr>
            <p:spPr bwMode="auto">
              <a:xfrm>
                <a:off x="2859" y="257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89" name="Line 1815">
                <a:extLst>
                  <a:ext uri="{FF2B5EF4-FFF2-40B4-BE49-F238E27FC236}">
                    <a16:creationId xmlns:a16="http://schemas.microsoft.com/office/drawing/2014/main" id="{9AE39E70-115C-4BA7-81F4-6D87850E9A76}"/>
                  </a:ext>
                </a:extLst>
              </p:cNvPr>
              <p:cNvSpPr>
                <a:spLocks noChangeShapeType="1"/>
              </p:cNvSpPr>
              <p:nvPr/>
            </p:nvSpPr>
            <p:spPr bwMode="auto">
              <a:xfrm>
                <a:off x="2858" y="1930"/>
                <a:ext cx="1" cy="645"/>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0" name="Line 1816">
                <a:extLst>
                  <a:ext uri="{FF2B5EF4-FFF2-40B4-BE49-F238E27FC236}">
                    <a16:creationId xmlns:a16="http://schemas.microsoft.com/office/drawing/2014/main" id="{E4B4A879-5969-4007-B464-4870F394EBC3}"/>
                  </a:ext>
                </a:extLst>
              </p:cNvPr>
              <p:cNvSpPr>
                <a:spLocks noChangeShapeType="1"/>
              </p:cNvSpPr>
              <p:nvPr/>
            </p:nvSpPr>
            <p:spPr bwMode="auto">
              <a:xfrm>
                <a:off x="2849" y="1928"/>
                <a:ext cx="1" cy="658"/>
              </a:xfrm>
              <a:prstGeom prst="line">
                <a:avLst/>
              </a:prstGeom>
              <a:noFill/>
              <a:ln w="4763">
                <a:solidFill>
                  <a:srgbClr val="ADB0B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1" name="Freeform 1817">
                <a:extLst>
                  <a:ext uri="{FF2B5EF4-FFF2-40B4-BE49-F238E27FC236}">
                    <a16:creationId xmlns:a16="http://schemas.microsoft.com/office/drawing/2014/main" id="{45505ADB-70F1-496A-B5AF-015BDBF42F5E}"/>
                  </a:ext>
                </a:extLst>
              </p:cNvPr>
              <p:cNvSpPr>
                <a:spLocks/>
              </p:cNvSpPr>
              <p:nvPr/>
            </p:nvSpPr>
            <p:spPr bwMode="auto">
              <a:xfrm>
                <a:off x="2850" y="1929"/>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2" name="Freeform 1818">
                <a:extLst>
                  <a:ext uri="{FF2B5EF4-FFF2-40B4-BE49-F238E27FC236}">
                    <a16:creationId xmlns:a16="http://schemas.microsoft.com/office/drawing/2014/main" id="{D35223BD-D17E-4812-A866-F014684C99AB}"/>
                  </a:ext>
                </a:extLst>
              </p:cNvPr>
              <p:cNvSpPr>
                <a:spLocks/>
              </p:cNvSpPr>
              <p:nvPr/>
            </p:nvSpPr>
            <p:spPr bwMode="auto">
              <a:xfrm>
                <a:off x="2850" y="2588"/>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3" name="Freeform 1819">
                <a:extLst>
                  <a:ext uri="{FF2B5EF4-FFF2-40B4-BE49-F238E27FC236}">
                    <a16:creationId xmlns:a16="http://schemas.microsoft.com/office/drawing/2014/main" id="{E7AB5A55-678C-4E74-8D39-EDBE1F2A1A1D}"/>
                  </a:ext>
                </a:extLst>
              </p:cNvPr>
              <p:cNvSpPr>
                <a:spLocks/>
              </p:cNvSpPr>
              <p:nvPr/>
            </p:nvSpPr>
            <p:spPr bwMode="auto">
              <a:xfrm>
                <a:off x="2536" y="2535"/>
                <a:ext cx="227" cy="15"/>
              </a:xfrm>
              <a:custGeom>
                <a:avLst/>
                <a:gdLst>
                  <a:gd name="T0" fmla="*/ 0 w 227"/>
                  <a:gd name="T1" fmla="*/ 0 h 15"/>
                  <a:gd name="T2" fmla="*/ 0 w 227"/>
                  <a:gd name="T3" fmla="*/ 6 h 15"/>
                  <a:gd name="T4" fmla="*/ 227 w 227"/>
                  <a:gd name="T5" fmla="*/ 15 h 15"/>
                  <a:gd name="T6" fmla="*/ 227 w 227"/>
                  <a:gd name="T7" fmla="*/ 9 h 15"/>
                  <a:gd name="T8" fmla="*/ 0 w 227"/>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5">
                    <a:moveTo>
                      <a:pt x="0" y="0"/>
                    </a:moveTo>
                    <a:lnTo>
                      <a:pt x="0" y="6"/>
                    </a:lnTo>
                    <a:lnTo>
                      <a:pt x="227" y="15"/>
                    </a:lnTo>
                    <a:lnTo>
                      <a:pt x="227" y="9"/>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4" name="Freeform 1820">
                <a:extLst>
                  <a:ext uri="{FF2B5EF4-FFF2-40B4-BE49-F238E27FC236}">
                    <a16:creationId xmlns:a16="http://schemas.microsoft.com/office/drawing/2014/main" id="{86F80AF2-AE84-464D-85DF-D1D247E0B878}"/>
                  </a:ext>
                </a:extLst>
              </p:cNvPr>
              <p:cNvSpPr>
                <a:spLocks/>
              </p:cNvSpPr>
              <p:nvPr/>
            </p:nvSpPr>
            <p:spPr bwMode="auto">
              <a:xfrm>
                <a:off x="2520" y="2534"/>
                <a:ext cx="16" cy="20"/>
              </a:xfrm>
              <a:custGeom>
                <a:avLst/>
                <a:gdLst>
                  <a:gd name="T0" fmla="*/ 16 w 16"/>
                  <a:gd name="T1" fmla="*/ 1 h 20"/>
                  <a:gd name="T2" fmla="*/ 0 w 16"/>
                  <a:gd name="T3" fmla="*/ 0 h 20"/>
                  <a:gd name="T4" fmla="*/ 0 w 16"/>
                  <a:gd name="T5" fmla="*/ 20 h 20"/>
                  <a:gd name="T6" fmla="*/ 16 w 16"/>
                  <a:gd name="T7" fmla="*/ 7 h 20"/>
                  <a:gd name="T8" fmla="*/ 16 w 16"/>
                  <a:gd name="T9" fmla="*/ 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1"/>
                    </a:moveTo>
                    <a:lnTo>
                      <a:pt x="0" y="0"/>
                    </a:lnTo>
                    <a:lnTo>
                      <a:pt x="0" y="20"/>
                    </a:lnTo>
                    <a:lnTo>
                      <a:pt x="16" y="7"/>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5" name="Freeform 1821">
                <a:extLst>
                  <a:ext uri="{FF2B5EF4-FFF2-40B4-BE49-F238E27FC236}">
                    <a16:creationId xmlns:a16="http://schemas.microsoft.com/office/drawing/2014/main" id="{F6905715-C93C-45C5-A1E8-EAA0016031BD}"/>
                  </a:ext>
                </a:extLst>
              </p:cNvPr>
              <p:cNvSpPr>
                <a:spLocks/>
              </p:cNvSpPr>
              <p:nvPr/>
            </p:nvSpPr>
            <p:spPr bwMode="auto">
              <a:xfrm>
                <a:off x="2536" y="2494"/>
                <a:ext cx="227" cy="16"/>
              </a:xfrm>
              <a:custGeom>
                <a:avLst/>
                <a:gdLst>
                  <a:gd name="T0" fmla="*/ 0 w 227"/>
                  <a:gd name="T1" fmla="*/ 0 h 16"/>
                  <a:gd name="T2" fmla="*/ 0 w 227"/>
                  <a:gd name="T3" fmla="*/ 6 h 16"/>
                  <a:gd name="T4" fmla="*/ 227 w 227"/>
                  <a:gd name="T5" fmla="*/ 16 h 16"/>
                  <a:gd name="T6" fmla="*/ 227 w 227"/>
                  <a:gd name="T7" fmla="*/ 8 h 16"/>
                  <a:gd name="T8" fmla="*/ 0 w 227"/>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6">
                    <a:moveTo>
                      <a:pt x="0" y="0"/>
                    </a:moveTo>
                    <a:lnTo>
                      <a:pt x="0" y="6"/>
                    </a:lnTo>
                    <a:lnTo>
                      <a:pt x="227" y="16"/>
                    </a:lnTo>
                    <a:lnTo>
                      <a:pt x="227" y="8"/>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6" name="Freeform 1822">
                <a:extLst>
                  <a:ext uri="{FF2B5EF4-FFF2-40B4-BE49-F238E27FC236}">
                    <a16:creationId xmlns:a16="http://schemas.microsoft.com/office/drawing/2014/main" id="{1B24B705-979C-4246-B2FF-FFEC86936E5C}"/>
                  </a:ext>
                </a:extLst>
              </p:cNvPr>
              <p:cNvSpPr>
                <a:spLocks/>
              </p:cNvSpPr>
              <p:nvPr/>
            </p:nvSpPr>
            <p:spPr bwMode="auto">
              <a:xfrm>
                <a:off x="2536" y="2452"/>
                <a:ext cx="227" cy="15"/>
              </a:xfrm>
              <a:custGeom>
                <a:avLst/>
                <a:gdLst>
                  <a:gd name="T0" fmla="*/ 0 w 227"/>
                  <a:gd name="T1" fmla="*/ 0 h 15"/>
                  <a:gd name="T2" fmla="*/ 0 w 227"/>
                  <a:gd name="T3" fmla="*/ 7 h 15"/>
                  <a:gd name="T4" fmla="*/ 227 w 227"/>
                  <a:gd name="T5" fmla="*/ 15 h 15"/>
                  <a:gd name="T6" fmla="*/ 227 w 227"/>
                  <a:gd name="T7" fmla="*/ 8 h 15"/>
                  <a:gd name="T8" fmla="*/ 0 w 227"/>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5">
                    <a:moveTo>
                      <a:pt x="0" y="0"/>
                    </a:moveTo>
                    <a:lnTo>
                      <a:pt x="0" y="7"/>
                    </a:lnTo>
                    <a:lnTo>
                      <a:pt x="227" y="15"/>
                    </a:lnTo>
                    <a:lnTo>
                      <a:pt x="227" y="8"/>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7" name="Freeform 1823">
                <a:extLst>
                  <a:ext uri="{FF2B5EF4-FFF2-40B4-BE49-F238E27FC236}">
                    <a16:creationId xmlns:a16="http://schemas.microsoft.com/office/drawing/2014/main" id="{E84E83BE-B9E7-4381-9B15-73DD86CEA2BA}"/>
                  </a:ext>
                </a:extLst>
              </p:cNvPr>
              <p:cNvSpPr>
                <a:spLocks/>
              </p:cNvSpPr>
              <p:nvPr/>
            </p:nvSpPr>
            <p:spPr bwMode="auto">
              <a:xfrm>
                <a:off x="2536" y="2370"/>
                <a:ext cx="227" cy="13"/>
              </a:xfrm>
              <a:custGeom>
                <a:avLst/>
                <a:gdLst>
                  <a:gd name="T0" fmla="*/ 0 w 227"/>
                  <a:gd name="T1" fmla="*/ 0 h 13"/>
                  <a:gd name="T2" fmla="*/ 0 w 227"/>
                  <a:gd name="T3" fmla="*/ 7 h 13"/>
                  <a:gd name="T4" fmla="*/ 227 w 227"/>
                  <a:gd name="T5" fmla="*/ 13 h 13"/>
                  <a:gd name="T6" fmla="*/ 227 w 227"/>
                  <a:gd name="T7" fmla="*/ 6 h 13"/>
                  <a:gd name="T8" fmla="*/ 0 w 227"/>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3">
                    <a:moveTo>
                      <a:pt x="0" y="0"/>
                    </a:moveTo>
                    <a:lnTo>
                      <a:pt x="0" y="7"/>
                    </a:lnTo>
                    <a:lnTo>
                      <a:pt x="227" y="13"/>
                    </a:lnTo>
                    <a:lnTo>
                      <a:pt x="227" y="6"/>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8" name="Freeform 1824">
                <a:extLst>
                  <a:ext uri="{FF2B5EF4-FFF2-40B4-BE49-F238E27FC236}">
                    <a16:creationId xmlns:a16="http://schemas.microsoft.com/office/drawing/2014/main" id="{76900C6E-BD3E-4A40-A591-03A6EB05C77E}"/>
                  </a:ext>
                </a:extLst>
              </p:cNvPr>
              <p:cNvSpPr>
                <a:spLocks/>
              </p:cNvSpPr>
              <p:nvPr/>
            </p:nvSpPr>
            <p:spPr bwMode="auto">
              <a:xfrm>
                <a:off x="2536" y="2329"/>
                <a:ext cx="227" cy="12"/>
              </a:xfrm>
              <a:custGeom>
                <a:avLst/>
                <a:gdLst>
                  <a:gd name="T0" fmla="*/ 0 w 227"/>
                  <a:gd name="T1" fmla="*/ 0 h 12"/>
                  <a:gd name="T2" fmla="*/ 0 w 227"/>
                  <a:gd name="T3" fmla="*/ 6 h 12"/>
                  <a:gd name="T4" fmla="*/ 227 w 227"/>
                  <a:gd name="T5" fmla="*/ 12 h 12"/>
                  <a:gd name="T6" fmla="*/ 227 w 227"/>
                  <a:gd name="T7" fmla="*/ 5 h 12"/>
                  <a:gd name="T8" fmla="*/ 0 w 227"/>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2">
                    <a:moveTo>
                      <a:pt x="0" y="0"/>
                    </a:moveTo>
                    <a:lnTo>
                      <a:pt x="0" y="6"/>
                    </a:lnTo>
                    <a:lnTo>
                      <a:pt x="227" y="12"/>
                    </a:lnTo>
                    <a:lnTo>
                      <a:pt x="227" y="5"/>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9" name="Freeform 1825">
                <a:extLst>
                  <a:ext uri="{FF2B5EF4-FFF2-40B4-BE49-F238E27FC236}">
                    <a16:creationId xmlns:a16="http://schemas.microsoft.com/office/drawing/2014/main" id="{AD2D140F-E157-4D23-BE77-4D52511CA764}"/>
                  </a:ext>
                </a:extLst>
              </p:cNvPr>
              <p:cNvSpPr>
                <a:spLocks/>
              </p:cNvSpPr>
              <p:nvPr/>
            </p:nvSpPr>
            <p:spPr bwMode="auto">
              <a:xfrm>
                <a:off x="2536" y="2411"/>
                <a:ext cx="227" cy="14"/>
              </a:xfrm>
              <a:custGeom>
                <a:avLst/>
                <a:gdLst>
                  <a:gd name="T0" fmla="*/ 0 w 227"/>
                  <a:gd name="T1" fmla="*/ 0 h 14"/>
                  <a:gd name="T2" fmla="*/ 0 w 227"/>
                  <a:gd name="T3" fmla="*/ 6 h 14"/>
                  <a:gd name="T4" fmla="*/ 227 w 227"/>
                  <a:gd name="T5" fmla="*/ 14 h 14"/>
                  <a:gd name="T6" fmla="*/ 227 w 227"/>
                  <a:gd name="T7" fmla="*/ 7 h 14"/>
                  <a:gd name="T8" fmla="*/ 0 w 227"/>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4">
                    <a:moveTo>
                      <a:pt x="0" y="0"/>
                    </a:moveTo>
                    <a:lnTo>
                      <a:pt x="0" y="6"/>
                    </a:lnTo>
                    <a:lnTo>
                      <a:pt x="227" y="14"/>
                    </a:lnTo>
                    <a:lnTo>
                      <a:pt x="227" y="7"/>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0" name="Freeform 1826">
                <a:extLst>
                  <a:ext uri="{FF2B5EF4-FFF2-40B4-BE49-F238E27FC236}">
                    <a16:creationId xmlns:a16="http://schemas.microsoft.com/office/drawing/2014/main" id="{7502FDA4-4B26-41F1-B853-5FFE9D2302FD}"/>
                  </a:ext>
                </a:extLst>
              </p:cNvPr>
              <p:cNvSpPr>
                <a:spLocks/>
              </p:cNvSpPr>
              <p:nvPr/>
            </p:nvSpPr>
            <p:spPr bwMode="auto">
              <a:xfrm>
                <a:off x="2520" y="2493"/>
                <a:ext cx="16" cy="20"/>
              </a:xfrm>
              <a:custGeom>
                <a:avLst/>
                <a:gdLst>
                  <a:gd name="T0" fmla="*/ 16 w 16"/>
                  <a:gd name="T1" fmla="*/ 1 h 20"/>
                  <a:gd name="T2" fmla="*/ 0 w 16"/>
                  <a:gd name="T3" fmla="*/ 0 h 20"/>
                  <a:gd name="T4" fmla="*/ 0 w 16"/>
                  <a:gd name="T5" fmla="*/ 20 h 20"/>
                  <a:gd name="T6" fmla="*/ 16 w 16"/>
                  <a:gd name="T7" fmla="*/ 7 h 20"/>
                  <a:gd name="T8" fmla="*/ 16 w 16"/>
                  <a:gd name="T9" fmla="*/ 1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1"/>
                    </a:moveTo>
                    <a:lnTo>
                      <a:pt x="0" y="0"/>
                    </a:lnTo>
                    <a:lnTo>
                      <a:pt x="0" y="20"/>
                    </a:lnTo>
                    <a:lnTo>
                      <a:pt x="16" y="7"/>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1" name="Freeform 1827">
                <a:extLst>
                  <a:ext uri="{FF2B5EF4-FFF2-40B4-BE49-F238E27FC236}">
                    <a16:creationId xmlns:a16="http://schemas.microsoft.com/office/drawing/2014/main" id="{C75D0D3C-DC3C-4395-A348-D7E254FF87CB}"/>
                  </a:ext>
                </a:extLst>
              </p:cNvPr>
              <p:cNvSpPr>
                <a:spLocks/>
              </p:cNvSpPr>
              <p:nvPr/>
            </p:nvSpPr>
            <p:spPr bwMode="auto">
              <a:xfrm>
                <a:off x="2520" y="2452"/>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2" name="Freeform 1828">
                <a:extLst>
                  <a:ext uri="{FF2B5EF4-FFF2-40B4-BE49-F238E27FC236}">
                    <a16:creationId xmlns:a16="http://schemas.microsoft.com/office/drawing/2014/main" id="{3AB6421E-0228-4054-9C2E-EBDF8817895E}"/>
                  </a:ext>
                </a:extLst>
              </p:cNvPr>
              <p:cNvSpPr>
                <a:spLocks/>
              </p:cNvSpPr>
              <p:nvPr/>
            </p:nvSpPr>
            <p:spPr bwMode="auto">
              <a:xfrm>
                <a:off x="2520" y="2370"/>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3" name="Freeform 1829">
                <a:extLst>
                  <a:ext uri="{FF2B5EF4-FFF2-40B4-BE49-F238E27FC236}">
                    <a16:creationId xmlns:a16="http://schemas.microsoft.com/office/drawing/2014/main" id="{0E6E0619-EE63-4415-ADAF-BCA92D3FA008}"/>
                  </a:ext>
                </a:extLst>
              </p:cNvPr>
              <p:cNvSpPr>
                <a:spLocks/>
              </p:cNvSpPr>
              <p:nvPr/>
            </p:nvSpPr>
            <p:spPr bwMode="auto">
              <a:xfrm>
                <a:off x="2520" y="2329"/>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4" name="Freeform 1830">
                <a:extLst>
                  <a:ext uri="{FF2B5EF4-FFF2-40B4-BE49-F238E27FC236}">
                    <a16:creationId xmlns:a16="http://schemas.microsoft.com/office/drawing/2014/main" id="{27A63085-3CC5-448A-A9DF-FD9F5C958C1D}"/>
                  </a:ext>
                </a:extLst>
              </p:cNvPr>
              <p:cNvSpPr>
                <a:spLocks/>
              </p:cNvSpPr>
              <p:nvPr/>
            </p:nvSpPr>
            <p:spPr bwMode="auto">
              <a:xfrm>
                <a:off x="2536" y="2288"/>
                <a:ext cx="227" cy="11"/>
              </a:xfrm>
              <a:custGeom>
                <a:avLst/>
                <a:gdLst>
                  <a:gd name="T0" fmla="*/ 0 w 227"/>
                  <a:gd name="T1" fmla="*/ 0 h 11"/>
                  <a:gd name="T2" fmla="*/ 0 w 227"/>
                  <a:gd name="T3" fmla="*/ 6 h 11"/>
                  <a:gd name="T4" fmla="*/ 227 w 227"/>
                  <a:gd name="T5" fmla="*/ 11 h 11"/>
                  <a:gd name="T6" fmla="*/ 227 w 227"/>
                  <a:gd name="T7" fmla="*/ 4 h 11"/>
                  <a:gd name="T8" fmla="*/ 0 w 22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1">
                    <a:moveTo>
                      <a:pt x="0" y="0"/>
                    </a:moveTo>
                    <a:lnTo>
                      <a:pt x="0" y="6"/>
                    </a:lnTo>
                    <a:lnTo>
                      <a:pt x="227" y="11"/>
                    </a:lnTo>
                    <a:lnTo>
                      <a:pt x="227" y="4"/>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5" name="Freeform 1831">
                <a:extLst>
                  <a:ext uri="{FF2B5EF4-FFF2-40B4-BE49-F238E27FC236}">
                    <a16:creationId xmlns:a16="http://schemas.microsoft.com/office/drawing/2014/main" id="{9017FBB8-8AAB-4CE4-AF71-96AE380A3BAD}"/>
                  </a:ext>
                </a:extLst>
              </p:cNvPr>
              <p:cNvSpPr>
                <a:spLocks/>
              </p:cNvSpPr>
              <p:nvPr/>
            </p:nvSpPr>
            <p:spPr bwMode="auto">
              <a:xfrm>
                <a:off x="2520" y="2287"/>
                <a:ext cx="16" cy="21"/>
              </a:xfrm>
              <a:custGeom>
                <a:avLst/>
                <a:gdLst>
                  <a:gd name="T0" fmla="*/ 16 w 16"/>
                  <a:gd name="T1" fmla="*/ 1 h 21"/>
                  <a:gd name="T2" fmla="*/ 0 w 16"/>
                  <a:gd name="T3" fmla="*/ 0 h 21"/>
                  <a:gd name="T4" fmla="*/ 0 w 16"/>
                  <a:gd name="T5" fmla="*/ 21 h 21"/>
                  <a:gd name="T6" fmla="*/ 16 w 16"/>
                  <a:gd name="T7" fmla="*/ 8 h 21"/>
                  <a:gd name="T8" fmla="*/ 16 w 16"/>
                  <a:gd name="T9" fmla="*/ 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1">
                    <a:moveTo>
                      <a:pt x="16" y="1"/>
                    </a:moveTo>
                    <a:lnTo>
                      <a:pt x="0" y="0"/>
                    </a:lnTo>
                    <a:lnTo>
                      <a:pt x="0" y="21"/>
                    </a:lnTo>
                    <a:lnTo>
                      <a:pt x="16" y="8"/>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6" name="Freeform 1832">
                <a:extLst>
                  <a:ext uri="{FF2B5EF4-FFF2-40B4-BE49-F238E27FC236}">
                    <a16:creationId xmlns:a16="http://schemas.microsoft.com/office/drawing/2014/main" id="{BA555CED-3568-4C6C-B608-3728106F71BE}"/>
                  </a:ext>
                </a:extLst>
              </p:cNvPr>
              <p:cNvSpPr>
                <a:spLocks/>
              </p:cNvSpPr>
              <p:nvPr/>
            </p:nvSpPr>
            <p:spPr bwMode="auto">
              <a:xfrm>
                <a:off x="2536" y="2206"/>
                <a:ext cx="227" cy="9"/>
              </a:xfrm>
              <a:custGeom>
                <a:avLst/>
                <a:gdLst>
                  <a:gd name="T0" fmla="*/ 0 w 227"/>
                  <a:gd name="T1" fmla="*/ 0 h 9"/>
                  <a:gd name="T2" fmla="*/ 0 w 227"/>
                  <a:gd name="T3" fmla="*/ 7 h 9"/>
                  <a:gd name="T4" fmla="*/ 227 w 227"/>
                  <a:gd name="T5" fmla="*/ 9 h 9"/>
                  <a:gd name="T6" fmla="*/ 227 w 227"/>
                  <a:gd name="T7" fmla="*/ 3 h 9"/>
                  <a:gd name="T8" fmla="*/ 0 w 227"/>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9">
                    <a:moveTo>
                      <a:pt x="0" y="0"/>
                    </a:moveTo>
                    <a:lnTo>
                      <a:pt x="0" y="7"/>
                    </a:lnTo>
                    <a:lnTo>
                      <a:pt x="227" y="9"/>
                    </a:lnTo>
                    <a:lnTo>
                      <a:pt x="227" y="3"/>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7" name="Freeform 1833">
                <a:extLst>
                  <a:ext uri="{FF2B5EF4-FFF2-40B4-BE49-F238E27FC236}">
                    <a16:creationId xmlns:a16="http://schemas.microsoft.com/office/drawing/2014/main" id="{F3543D52-33D7-4FB9-952A-07EB0E39F64D}"/>
                  </a:ext>
                </a:extLst>
              </p:cNvPr>
              <p:cNvSpPr>
                <a:spLocks/>
              </p:cNvSpPr>
              <p:nvPr/>
            </p:nvSpPr>
            <p:spPr bwMode="auto">
              <a:xfrm>
                <a:off x="2520" y="2206"/>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8" name="Freeform 1834">
                <a:extLst>
                  <a:ext uri="{FF2B5EF4-FFF2-40B4-BE49-F238E27FC236}">
                    <a16:creationId xmlns:a16="http://schemas.microsoft.com/office/drawing/2014/main" id="{D317EDF2-94FB-4D71-97E3-E2E174ABF128}"/>
                  </a:ext>
                </a:extLst>
              </p:cNvPr>
              <p:cNvSpPr>
                <a:spLocks/>
              </p:cNvSpPr>
              <p:nvPr/>
            </p:nvSpPr>
            <p:spPr bwMode="auto">
              <a:xfrm>
                <a:off x="2536" y="2165"/>
                <a:ext cx="227" cy="9"/>
              </a:xfrm>
              <a:custGeom>
                <a:avLst/>
                <a:gdLst>
                  <a:gd name="T0" fmla="*/ 0 w 227"/>
                  <a:gd name="T1" fmla="*/ 0 h 9"/>
                  <a:gd name="T2" fmla="*/ 0 w 227"/>
                  <a:gd name="T3" fmla="*/ 6 h 9"/>
                  <a:gd name="T4" fmla="*/ 227 w 227"/>
                  <a:gd name="T5" fmla="*/ 9 h 9"/>
                  <a:gd name="T6" fmla="*/ 227 w 227"/>
                  <a:gd name="T7" fmla="*/ 2 h 9"/>
                  <a:gd name="T8" fmla="*/ 0 w 227"/>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9">
                    <a:moveTo>
                      <a:pt x="0" y="0"/>
                    </a:moveTo>
                    <a:lnTo>
                      <a:pt x="0" y="6"/>
                    </a:lnTo>
                    <a:lnTo>
                      <a:pt x="227" y="9"/>
                    </a:lnTo>
                    <a:lnTo>
                      <a:pt x="227" y="2"/>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9" name="Freeform 1835">
                <a:extLst>
                  <a:ext uri="{FF2B5EF4-FFF2-40B4-BE49-F238E27FC236}">
                    <a16:creationId xmlns:a16="http://schemas.microsoft.com/office/drawing/2014/main" id="{C4284709-09CB-4DB4-9DF7-6F5A11BCBC8A}"/>
                  </a:ext>
                </a:extLst>
              </p:cNvPr>
              <p:cNvSpPr>
                <a:spLocks/>
              </p:cNvSpPr>
              <p:nvPr/>
            </p:nvSpPr>
            <p:spPr bwMode="auto">
              <a:xfrm>
                <a:off x="2520" y="2165"/>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0" name="Freeform 1836">
                <a:extLst>
                  <a:ext uri="{FF2B5EF4-FFF2-40B4-BE49-F238E27FC236}">
                    <a16:creationId xmlns:a16="http://schemas.microsoft.com/office/drawing/2014/main" id="{40207DA6-6A71-4412-B972-49516DC178FE}"/>
                  </a:ext>
                </a:extLst>
              </p:cNvPr>
              <p:cNvSpPr>
                <a:spLocks/>
              </p:cNvSpPr>
              <p:nvPr/>
            </p:nvSpPr>
            <p:spPr bwMode="auto">
              <a:xfrm>
                <a:off x="2536" y="2124"/>
                <a:ext cx="227" cy="7"/>
              </a:xfrm>
              <a:custGeom>
                <a:avLst/>
                <a:gdLst>
                  <a:gd name="T0" fmla="*/ 0 w 227"/>
                  <a:gd name="T1" fmla="*/ 0 h 7"/>
                  <a:gd name="T2" fmla="*/ 0 w 227"/>
                  <a:gd name="T3" fmla="*/ 6 h 7"/>
                  <a:gd name="T4" fmla="*/ 227 w 227"/>
                  <a:gd name="T5" fmla="*/ 7 h 7"/>
                  <a:gd name="T6" fmla="*/ 227 w 227"/>
                  <a:gd name="T7" fmla="*/ 1 h 7"/>
                  <a:gd name="T8" fmla="*/ 0 w 22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7">
                    <a:moveTo>
                      <a:pt x="0" y="0"/>
                    </a:moveTo>
                    <a:lnTo>
                      <a:pt x="0" y="6"/>
                    </a:lnTo>
                    <a:lnTo>
                      <a:pt x="227" y="7"/>
                    </a:lnTo>
                    <a:lnTo>
                      <a:pt x="227" y="1"/>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1" name="Freeform 1837">
                <a:extLst>
                  <a:ext uri="{FF2B5EF4-FFF2-40B4-BE49-F238E27FC236}">
                    <a16:creationId xmlns:a16="http://schemas.microsoft.com/office/drawing/2014/main" id="{E160FFA4-00E0-4E5E-9D2A-B0EB7BCEC426}"/>
                  </a:ext>
                </a:extLst>
              </p:cNvPr>
              <p:cNvSpPr>
                <a:spLocks/>
              </p:cNvSpPr>
              <p:nvPr/>
            </p:nvSpPr>
            <p:spPr bwMode="auto">
              <a:xfrm>
                <a:off x="2520" y="2123"/>
                <a:ext cx="16" cy="21"/>
              </a:xfrm>
              <a:custGeom>
                <a:avLst/>
                <a:gdLst>
                  <a:gd name="T0" fmla="*/ 16 w 16"/>
                  <a:gd name="T1" fmla="*/ 1 h 21"/>
                  <a:gd name="T2" fmla="*/ 0 w 16"/>
                  <a:gd name="T3" fmla="*/ 0 h 21"/>
                  <a:gd name="T4" fmla="*/ 0 w 16"/>
                  <a:gd name="T5" fmla="*/ 21 h 21"/>
                  <a:gd name="T6" fmla="*/ 16 w 16"/>
                  <a:gd name="T7" fmla="*/ 8 h 21"/>
                  <a:gd name="T8" fmla="*/ 16 w 16"/>
                  <a:gd name="T9" fmla="*/ 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1">
                    <a:moveTo>
                      <a:pt x="16" y="1"/>
                    </a:moveTo>
                    <a:lnTo>
                      <a:pt x="0" y="0"/>
                    </a:lnTo>
                    <a:lnTo>
                      <a:pt x="0" y="21"/>
                    </a:lnTo>
                    <a:lnTo>
                      <a:pt x="16" y="8"/>
                    </a:lnTo>
                    <a:lnTo>
                      <a:pt x="1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2" name="Freeform 1838">
                <a:extLst>
                  <a:ext uri="{FF2B5EF4-FFF2-40B4-BE49-F238E27FC236}">
                    <a16:creationId xmlns:a16="http://schemas.microsoft.com/office/drawing/2014/main" id="{3D4D6B11-3FD8-408A-940F-F3E75D1DC0E9}"/>
                  </a:ext>
                </a:extLst>
              </p:cNvPr>
              <p:cNvSpPr>
                <a:spLocks/>
              </p:cNvSpPr>
              <p:nvPr/>
            </p:nvSpPr>
            <p:spPr bwMode="auto">
              <a:xfrm>
                <a:off x="2536" y="2082"/>
                <a:ext cx="226" cy="8"/>
              </a:xfrm>
              <a:custGeom>
                <a:avLst/>
                <a:gdLst>
                  <a:gd name="T0" fmla="*/ 1 w 226"/>
                  <a:gd name="T1" fmla="*/ 0 h 8"/>
                  <a:gd name="T2" fmla="*/ 0 w 226"/>
                  <a:gd name="T3" fmla="*/ 8 h 8"/>
                  <a:gd name="T4" fmla="*/ 226 w 226"/>
                  <a:gd name="T5" fmla="*/ 7 h 8"/>
                  <a:gd name="T6" fmla="*/ 226 w 226"/>
                  <a:gd name="T7" fmla="*/ 2 h 8"/>
                  <a:gd name="T8" fmla="*/ 1 w 226"/>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 h="8">
                    <a:moveTo>
                      <a:pt x="1" y="0"/>
                    </a:moveTo>
                    <a:lnTo>
                      <a:pt x="0" y="8"/>
                    </a:lnTo>
                    <a:lnTo>
                      <a:pt x="226" y="7"/>
                    </a:lnTo>
                    <a:lnTo>
                      <a:pt x="226" y="2"/>
                    </a:lnTo>
                    <a:lnTo>
                      <a:pt x="1"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3" name="Freeform 1839">
                <a:extLst>
                  <a:ext uri="{FF2B5EF4-FFF2-40B4-BE49-F238E27FC236}">
                    <a16:creationId xmlns:a16="http://schemas.microsoft.com/office/drawing/2014/main" id="{EEE2E918-87C9-41D4-A8A4-551CBE3C877C}"/>
                  </a:ext>
                </a:extLst>
              </p:cNvPr>
              <p:cNvSpPr>
                <a:spLocks/>
              </p:cNvSpPr>
              <p:nvPr/>
            </p:nvSpPr>
            <p:spPr bwMode="auto">
              <a:xfrm>
                <a:off x="2520" y="2083"/>
                <a:ext cx="16" cy="20"/>
              </a:xfrm>
              <a:custGeom>
                <a:avLst/>
                <a:gdLst>
                  <a:gd name="T0" fmla="*/ 16 w 16"/>
                  <a:gd name="T1" fmla="*/ 0 h 20"/>
                  <a:gd name="T2" fmla="*/ 0 w 16"/>
                  <a:gd name="T3" fmla="*/ 0 h 20"/>
                  <a:gd name="T4" fmla="*/ 0 w 16"/>
                  <a:gd name="T5" fmla="*/ 20 h 20"/>
                  <a:gd name="T6" fmla="*/ 16 w 16"/>
                  <a:gd name="T7" fmla="*/ 7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7"/>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4" name="Freeform 1840">
                <a:extLst>
                  <a:ext uri="{FF2B5EF4-FFF2-40B4-BE49-F238E27FC236}">
                    <a16:creationId xmlns:a16="http://schemas.microsoft.com/office/drawing/2014/main" id="{D61D5DE9-EB56-4960-8EF3-00C664CC9E53}"/>
                  </a:ext>
                </a:extLst>
              </p:cNvPr>
              <p:cNvSpPr>
                <a:spLocks/>
              </p:cNvSpPr>
              <p:nvPr/>
            </p:nvSpPr>
            <p:spPr bwMode="auto">
              <a:xfrm>
                <a:off x="2536" y="2247"/>
                <a:ext cx="227" cy="11"/>
              </a:xfrm>
              <a:custGeom>
                <a:avLst/>
                <a:gdLst>
                  <a:gd name="T0" fmla="*/ 0 w 227"/>
                  <a:gd name="T1" fmla="*/ 0 h 11"/>
                  <a:gd name="T2" fmla="*/ 1 w 227"/>
                  <a:gd name="T3" fmla="*/ 7 h 11"/>
                  <a:gd name="T4" fmla="*/ 227 w 227"/>
                  <a:gd name="T5" fmla="*/ 11 h 11"/>
                  <a:gd name="T6" fmla="*/ 226 w 227"/>
                  <a:gd name="T7" fmla="*/ 5 h 11"/>
                  <a:gd name="T8" fmla="*/ 0 w 22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1">
                    <a:moveTo>
                      <a:pt x="0" y="0"/>
                    </a:moveTo>
                    <a:lnTo>
                      <a:pt x="1" y="7"/>
                    </a:lnTo>
                    <a:lnTo>
                      <a:pt x="227" y="11"/>
                    </a:lnTo>
                    <a:lnTo>
                      <a:pt x="226" y="5"/>
                    </a:lnTo>
                    <a:lnTo>
                      <a:pt x="0" y="0"/>
                    </a:lnTo>
                    <a:close/>
                  </a:path>
                </a:pathLst>
              </a:custGeom>
              <a:solidFill>
                <a:srgbClr val="30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5" name="Freeform 1841">
                <a:extLst>
                  <a:ext uri="{FF2B5EF4-FFF2-40B4-BE49-F238E27FC236}">
                    <a16:creationId xmlns:a16="http://schemas.microsoft.com/office/drawing/2014/main" id="{F951C01D-B346-49B9-BAF8-89305E88EEA6}"/>
                  </a:ext>
                </a:extLst>
              </p:cNvPr>
              <p:cNvSpPr>
                <a:spLocks/>
              </p:cNvSpPr>
              <p:nvPr/>
            </p:nvSpPr>
            <p:spPr bwMode="auto">
              <a:xfrm>
                <a:off x="2520" y="2247"/>
                <a:ext cx="17" cy="20"/>
              </a:xfrm>
              <a:custGeom>
                <a:avLst/>
                <a:gdLst>
                  <a:gd name="T0" fmla="*/ 16 w 17"/>
                  <a:gd name="T1" fmla="*/ 0 h 20"/>
                  <a:gd name="T2" fmla="*/ 0 w 17"/>
                  <a:gd name="T3" fmla="*/ 0 h 20"/>
                  <a:gd name="T4" fmla="*/ 0 w 17"/>
                  <a:gd name="T5" fmla="*/ 20 h 20"/>
                  <a:gd name="T6" fmla="*/ 17 w 17"/>
                  <a:gd name="T7" fmla="*/ 6 h 20"/>
                  <a:gd name="T8" fmla="*/ 16 w 17"/>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0">
                    <a:moveTo>
                      <a:pt x="16" y="0"/>
                    </a:moveTo>
                    <a:lnTo>
                      <a:pt x="0" y="0"/>
                    </a:lnTo>
                    <a:lnTo>
                      <a:pt x="0" y="20"/>
                    </a:lnTo>
                    <a:lnTo>
                      <a:pt x="17"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6" name="Freeform 1842">
                <a:extLst>
                  <a:ext uri="{FF2B5EF4-FFF2-40B4-BE49-F238E27FC236}">
                    <a16:creationId xmlns:a16="http://schemas.microsoft.com/office/drawing/2014/main" id="{6CFC7FB0-E733-4879-BB66-0F2E3209CD0C}"/>
                  </a:ext>
                </a:extLst>
              </p:cNvPr>
              <p:cNvSpPr>
                <a:spLocks/>
              </p:cNvSpPr>
              <p:nvPr/>
            </p:nvSpPr>
            <p:spPr bwMode="auto">
              <a:xfrm>
                <a:off x="2520" y="2411"/>
                <a:ext cx="16" cy="20"/>
              </a:xfrm>
              <a:custGeom>
                <a:avLst/>
                <a:gdLst>
                  <a:gd name="T0" fmla="*/ 16 w 16"/>
                  <a:gd name="T1" fmla="*/ 0 h 20"/>
                  <a:gd name="T2" fmla="*/ 0 w 16"/>
                  <a:gd name="T3" fmla="*/ 0 h 20"/>
                  <a:gd name="T4" fmla="*/ 0 w 16"/>
                  <a:gd name="T5" fmla="*/ 20 h 20"/>
                  <a:gd name="T6" fmla="*/ 16 w 16"/>
                  <a:gd name="T7" fmla="*/ 6 h 20"/>
                  <a:gd name="T8" fmla="*/ 16 w 16"/>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0">
                    <a:moveTo>
                      <a:pt x="16" y="0"/>
                    </a:moveTo>
                    <a:lnTo>
                      <a:pt x="0" y="0"/>
                    </a:lnTo>
                    <a:lnTo>
                      <a:pt x="0" y="20"/>
                    </a:lnTo>
                    <a:lnTo>
                      <a:pt x="16"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7" name="Freeform 1843">
                <a:extLst>
                  <a:ext uri="{FF2B5EF4-FFF2-40B4-BE49-F238E27FC236}">
                    <a16:creationId xmlns:a16="http://schemas.microsoft.com/office/drawing/2014/main" id="{9D9778FA-4C7B-449C-905C-0C96E586F287}"/>
                  </a:ext>
                </a:extLst>
              </p:cNvPr>
              <p:cNvSpPr>
                <a:spLocks/>
              </p:cNvSpPr>
              <p:nvPr/>
            </p:nvSpPr>
            <p:spPr bwMode="auto">
              <a:xfrm>
                <a:off x="2568" y="2055"/>
                <a:ext cx="25" cy="19"/>
              </a:xfrm>
              <a:custGeom>
                <a:avLst/>
                <a:gdLst>
                  <a:gd name="T0" fmla="*/ 25 w 25"/>
                  <a:gd name="T1" fmla="*/ 0 h 19"/>
                  <a:gd name="T2" fmla="*/ 0 w 25"/>
                  <a:gd name="T3" fmla="*/ 19 h 19"/>
                  <a:gd name="T4" fmla="*/ 7 w 25"/>
                  <a:gd name="T5" fmla="*/ 19 h 19"/>
                  <a:gd name="T6" fmla="*/ 24 w 25"/>
                  <a:gd name="T7" fmla="*/ 5 h 19"/>
                  <a:gd name="T8" fmla="*/ 25 w 25"/>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9">
                    <a:moveTo>
                      <a:pt x="25" y="0"/>
                    </a:moveTo>
                    <a:lnTo>
                      <a:pt x="0" y="19"/>
                    </a:lnTo>
                    <a:lnTo>
                      <a:pt x="7" y="19"/>
                    </a:lnTo>
                    <a:lnTo>
                      <a:pt x="24" y="5"/>
                    </a:lnTo>
                    <a:lnTo>
                      <a:pt x="25"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8" name="Freeform 1844">
                <a:extLst>
                  <a:ext uri="{FF2B5EF4-FFF2-40B4-BE49-F238E27FC236}">
                    <a16:creationId xmlns:a16="http://schemas.microsoft.com/office/drawing/2014/main" id="{DBF31D40-3465-4078-B605-304CE4D03C56}"/>
                  </a:ext>
                </a:extLst>
              </p:cNvPr>
              <p:cNvSpPr>
                <a:spLocks/>
              </p:cNvSpPr>
              <p:nvPr/>
            </p:nvSpPr>
            <p:spPr bwMode="auto">
              <a:xfrm>
                <a:off x="2627" y="2055"/>
                <a:ext cx="25" cy="19"/>
              </a:xfrm>
              <a:custGeom>
                <a:avLst/>
                <a:gdLst>
                  <a:gd name="T0" fmla="*/ 25 w 25"/>
                  <a:gd name="T1" fmla="*/ 0 h 19"/>
                  <a:gd name="T2" fmla="*/ 0 w 25"/>
                  <a:gd name="T3" fmla="*/ 19 h 19"/>
                  <a:gd name="T4" fmla="*/ 8 w 25"/>
                  <a:gd name="T5" fmla="*/ 18 h 19"/>
                  <a:gd name="T6" fmla="*/ 24 w 25"/>
                  <a:gd name="T7" fmla="*/ 5 h 19"/>
                  <a:gd name="T8" fmla="*/ 25 w 25"/>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19">
                    <a:moveTo>
                      <a:pt x="25" y="0"/>
                    </a:moveTo>
                    <a:lnTo>
                      <a:pt x="0" y="19"/>
                    </a:lnTo>
                    <a:lnTo>
                      <a:pt x="8" y="18"/>
                    </a:lnTo>
                    <a:lnTo>
                      <a:pt x="24" y="5"/>
                    </a:lnTo>
                    <a:lnTo>
                      <a:pt x="25"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9" name="Freeform 1845">
                <a:extLst>
                  <a:ext uri="{FF2B5EF4-FFF2-40B4-BE49-F238E27FC236}">
                    <a16:creationId xmlns:a16="http://schemas.microsoft.com/office/drawing/2014/main" id="{2033231A-1C52-4786-A420-D2DAA0906F4D}"/>
                  </a:ext>
                </a:extLst>
              </p:cNvPr>
              <p:cNvSpPr>
                <a:spLocks/>
              </p:cNvSpPr>
              <p:nvPr/>
            </p:nvSpPr>
            <p:spPr bwMode="auto">
              <a:xfrm>
                <a:off x="2690" y="2055"/>
                <a:ext cx="21" cy="19"/>
              </a:xfrm>
              <a:custGeom>
                <a:avLst/>
                <a:gdLst>
                  <a:gd name="T0" fmla="*/ 21 w 21"/>
                  <a:gd name="T1" fmla="*/ 0 h 19"/>
                  <a:gd name="T2" fmla="*/ 0 w 21"/>
                  <a:gd name="T3" fmla="*/ 19 h 19"/>
                  <a:gd name="T4" fmla="*/ 7 w 21"/>
                  <a:gd name="T5" fmla="*/ 19 h 19"/>
                  <a:gd name="T6" fmla="*/ 21 w 21"/>
                  <a:gd name="T7" fmla="*/ 5 h 19"/>
                  <a:gd name="T8" fmla="*/ 21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1" y="0"/>
                    </a:moveTo>
                    <a:lnTo>
                      <a:pt x="0" y="19"/>
                    </a:lnTo>
                    <a:lnTo>
                      <a:pt x="7" y="19"/>
                    </a:lnTo>
                    <a:lnTo>
                      <a:pt x="21" y="5"/>
                    </a:lnTo>
                    <a:lnTo>
                      <a:pt x="21"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0" name="Freeform 1846">
                <a:extLst>
                  <a:ext uri="{FF2B5EF4-FFF2-40B4-BE49-F238E27FC236}">
                    <a16:creationId xmlns:a16="http://schemas.microsoft.com/office/drawing/2014/main" id="{2D831E5D-3437-4A19-B042-59E2C7808099}"/>
                  </a:ext>
                </a:extLst>
              </p:cNvPr>
              <p:cNvSpPr>
                <a:spLocks/>
              </p:cNvSpPr>
              <p:nvPr/>
            </p:nvSpPr>
            <p:spPr bwMode="auto">
              <a:xfrm>
                <a:off x="2592" y="2055"/>
                <a:ext cx="15" cy="18"/>
              </a:xfrm>
              <a:custGeom>
                <a:avLst/>
                <a:gdLst>
                  <a:gd name="T0" fmla="*/ 1 w 15"/>
                  <a:gd name="T1" fmla="*/ 0 h 18"/>
                  <a:gd name="T2" fmla="*/ 0 w 15"/>
                  <a:gd name="T3" fmla="*/ 5 h 18"/>
                  <a:gd name="T4" fmla="*/ 9 w 15"/>
                  <a:gd name="T5" fmla="*/ 18 h 18"/>
                  <a:gd name="T6" fmla="*/ 15 w 15"/>
                  <a:gd name="T7" fmla="*/ 18 h 18"/>
                  <a:gd name="T8" fmla="*/ 1 w 15"/>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8">
                    <a:moveTo>
                      <a:pt x="1" y="0"/>
                    </a:moveTo>
                    <a:lnTo>
                      <a:pt x="0" y="5"/>
                    </a:lnTo>
                    <a:lnTo>
                      <a:pt x="9" y="18"/>
                    </a:lnTo>
                    <a:lnTo>
                      <a:pt x="15" y="18"/>
                    </a:lnTo>
                    <a:lnTo>
                      <a:pt x="1"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1" name="Freeform 1847">
                <a:extLst>
                  <a:ext uri="{FF2B5EF4-FFF2-40B4-BE49-F238E27FC236}">
                    <a16:creationId xmlns:a16="http://schemas.microsoft.com/office/drawing/2014/main" id="{6F483DEB-73D5-417D-B258-18E94BB1BD7F}"/>
                  </a:ext>
                </a:extLst>
              </p:cNvPr>
              <p:cNvSpPr>
                <a:spLocks/>
              </p:cNvSpPr>
              <p:nvPr/>
            </p:nvSpPr>
            <p:spPr bwMode="auto">
              <a:xfrm>
                <a:off x="2651" y="2055"/>
                <a:ext cx="19" cy="18"/>
              </a:xfrm>
              <a:custGeom>
                <a:avLst/>
                <a:gdLst>
                  <a:gd name="T0" fmla="*/ 1 w 19"/>
                  <a:gd name="T1" fmla="*/ 0 h 18"/>
                  <a:gd name="T2" fmla="*/ 0 w 19"/>
                  <a:gd name="T3" fmla="*/ 5 h 18"/>
                  <a:gd name="T4" fmla="*/ 12 w 19"/>
                  <a:gd name="T5" fmla="*/ 18 h 18"/>
                  <a:gd name="T6" fmla="*/ 19 w 19"/>
                  <a:gd name="T7" fmla="*/ 18 h 18"/>
                  <a:gd name="T8" fmla="*/ 1 w 19"/>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8">
                    <a:moveTo>
                      <a:pt x="1" y="0"/>
                    </a:moveTo>
                    <a:lnTo>
                      <a:pt x="0" y="5"/>
                    </a:lnTo>
                    <a:lnTo>
                      <a:pt x="12" y="18"/>
                    </a:lnTo>
                    <a:lnTo>
                      <a:pt x="19" y="18"/>
                    </a:lnTo>
                    <a:lnTo>
                      <a:pt x="1"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2" name="Freeform 1848">
                <a:extLst>
                  <a:ext uri="{FF2B5EF4-FFF2-40B4-BE49-F238E27FC236}">
                    <a16:creationId xmlns:a16="http://schemas.microsoft.com/office/drawing/2014/main" id="{59ED7BBC-7CD1-4A99-8D26-7A2A67150E54}"/>
                  </a:ext>
                </a:extLst>
              </p:cNvPr>
              <p:cNvSpPr>
                <a:spLocks/>
              </p:cNvSpPr>
              <p:nvPr/>
            </p:nvSpPr>
            <p:spPr bwMode="auto">
              <a:xfrm>
                <a:off x="2537" y="2035"/>
                <a:ext cx="226" cy="22"/>
              </a:xfrm>
              <a:custGeom>
                <a:avLst/>
                <a:gdLst>
                  <a:gd name="T0" fmla="*/ 9 w 226"/>
                  <a:gd name="T1" fmla="*/ 0 h 22"/>
                  <a:gd name="T2" fmla="*/ 0 w 226"/>
                  <a:gd name="T3" fmla="*/ 21 h 22"/>
                  <a:gd name="T4" fmla="*/ 225 w 226"/>
                  <a:gd name="T5" fmla="*/ 22 h 22"/>
                  <a:gd name="T6" fmla="*/ 226 w 226"/>
                  <a:gd name="T7" fmla="*/ 0 h 22"/>
                  <a:gd name="T8" fmla="*/ 9 w 226"/>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 h="22">
                    <a:moveTo>
                      <a:pt x="9" y="0"/>
                    </a:moveTo>
                    <a:lnTo>
                      <a:pt x="0" y="21"/>
                    </a:lnTo>
                    <a:lnTo>
                      <a:pt x="225" y="22"/>
                    </a:lnTo>
                    <a:lnTo>
                      <a:pt x="226" y="0"/>
                    </a:lnTo>
                    <a:lnTo>
                      <a:pt x="9" y="0"/>
                    </a:lnTo>
                    <a:close/>
                  </a:path>
                </a:pathLst>
              </a:custGeom>
              <a:solidFill>
                <a:srgbClr val="3042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3" name="Freeform 1849">
                <a:extLst>
                  <a:ext uri="{FF2B5EF4-FFF2-40B4-BE49-F238E27FC236}">
                    <a16:creationId xmlns:a16="http://schemas.microsoft.com/office/drawing/2014/main" id="{B093FFC2-02CB-4963-A6D7-EF683711C34F}"/>
                  </a:ext>
                </a:extLst>
              </p:cNvPr>
              <p:cNvSpPr>
                <a:spLocks/>
              </p:cNvSpPr>
              <p:nvPr/>
            </p:nvSpPr>
            <p:spPr bwMode="auto">
              <a:xfrm>
                <a:off x="2546" y="2035"/>
                <a:ext cx="217" cy="14"/>
              </a:xfrm>
              <a:custGeom>
                <a:avLst/>
                <a:gdLst>
                  <a:gd name="T0" fmla="*/ 0 w 217"/>
                  <a:gd name="T1" fmla="*/ 0 h 14"/>
                  <a:gd name="T2" fmla="*/ 0 w 217"/>
                  <a:gd name="T3" fmla="*/ 13 h 14"/>
                  <a:gd name="T4" fmla="*/ 216 w 217"/>
                  <a:gd name="T5" fmla="*/ 14 h 14"/>
                  <a:gd name="T6" fmla="*/ 217 w 217"/>
                  <a:gd name="T7" fmla="*/ 0 h 14"/>
                  <a:gd name="T8" fmla="*/ 0 w 217"/>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4">
                    <a:moveTo>
                      <a:pt x="0" y="0"/>
                    </a:moveTo>
                    <a:lnTo>
                      <a:pt x="0" y="13"/>
                    </a:lnTo>
                    <a:lnTo>
                      <a:pt x="216" y="14"/>
                    </a:lnTo>
                    <a:lnTo>
                      <a:pt x="217" y="0"/>
                    </a:lnTo>
                    <a:lnTo>
                      <a:pt x="0" y="0"/>
                    </a:lnTo>
                    <a:close/>
                  </a:path>
                </a:pathLst>
              </a:custGeom>
              <a:solidFill>
                <a:srgbClr val="0F1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4" name="Freeform 1850">
                <a:extLst>
                  <a:ext uri="{FF2B5EF4-FFF2-40B4-BE49-F238E27FC236}">
                    <a16:creationId xmlns:a16="http://schemas.microsoft.com/office/drawing/2014/main" id="{DB06034A-C193-428E-BA80-E57A69174B81}"/>
                  </a:ext>
                </a:extLst>
              </p:cNvPr>
              <p:cNvSpPr>
                <a:spLocks/>
              </p:cNvSpPr>
              <p:nvPr/>
            </p:nvSpPr>
            <p:spPr bwMode="auto">
              <a:xfrm>
                <a:off x="2575" y="2060"/>
                <a:ext cx="26" cy="14"/>
              </a:xfrm>
              <a:custGeom>
                <a:avLst/>
                <a:gdLst>
                  <a:gd name="T0" fmla="*/ 17 w 26"/>
                  <a:gd name="T1" fmla="*/ 0 h 14"/>
                  <a:gd name="T2" fmla="*/ 0 w 26"/>
                  <a:gd name="T3" fmla="*/ 14 h 14"/>
                  <a:gd name="T4" fmla="*/ 26 w 26"/>
                  <a:gd name="T5" fmla="*/ 13 h 14"/>
                  <a:gd name="T6" fmla="*/ 17 w 26"/>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14">
                    <a:moveTo>
                      <a:pt x="17" y="0"/>
                    </a:moveTo>
                    <a:lnTo>
                      <a:pt x="0" y="14"/>
                    </a:lnTo>
                    <a:lnTo>
                      <a:pt x="26" y="13"/>
                    </a:lnTo>
                    <a:lnTo>
                      <a:pt x="17"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5" name="Freeform 1851">
                <a:extLst>
                  <a:ext uri="{FF2B5EF4-FFF2-40B4-BE49-F238E27FC236}">
                    <a16:creationId xmlns:a16="http://schemas.microsoft.com/office/drawing/2014/main" id="{015B1CAD-B889-4FD9-8965-361AFBEB9B44}"/>
                  </a:ext>
                </a:extLst>
              </p:cNvPr>
              <p:cNvSpPr>
                <a:spLocks/>
              </p:cNvSpPr>
              <p:nvPr/>
            </p:nvSpPr>
            <p:spPr bwMode="auto">
              <a:xfrm>
                <a:off x="2635" y="2060"/>
                <a:ext cx="28" cy="13"/>
              </a:xfrm>
              <a:custGeom>
                <a:avLst/>
                <a:gdLst>
                  <a:gd name="T0" fmla="*/ 16 w 28"/>
                  <a:gd name="T1" fmla="*/ 0 h 13"/>
                  <a:gd name="T2" fmla="*/ 0 w 28"/>
                  <a:gd name="T3" fmla="*/ 13 h 13"/>
                  <a:gd name="T4" fmla="*/ 28 w 28"/>
                  <a:gd name="T5" fmla="*/ 13 h 13"/>
                  <a:gd name="T6" fmla="*/ 16 w 28"/>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13">
                    <a:moveTo>
                      <a:pt x="16" y="0"/>
                    </a:moveTo>
                    <a:lnTo>
                      <a:pt x="0" y="13"/>
                    </a:lnTo>
                    <a:lnTo>
                      <a:pt x="28" y="13"/>
                    </a:lnTo>
                    <a:lnTo>
                      <a:pt x="16"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6" name="Freeform 1852">
                <a:extLst>
                  <a:ext uri="{FF2B5EF4-FFF2-40B4-BE49-F238E27FC236}">
                    <a16:creationId xmlns:a16="http://schemas.microsoft.com/office/drawing/2014/main" id="{8A0E3D8C-9C8A-4705-AD70-39ACE2D1C65E}"/>
                  </a:ext>
                </a:extLst>
              </p:cNvPr>
              <p:cNvSpPr>
                <a:spLocks/>
              </p:cNvSpPr>
              <p:nvPr/>
            </p:nvSpPr>
            <p:spPr bwMode="auto">
              <a:xfrm>
                <a:off x="2697" y="2060"/>
                <a:ext cx="27" cy="14"/>
              </a:xfrm>
              <a:custGeom>
                <a:avLst/>
                <a:gdLst>
                  <a:gd name="T0" fmla="*/ 14 w 27"/>
                  <a:gd name="T1" fmla="*/ 0 h 14"/>
                  <a:gd name="T2" fmla="*/ 0 w 27"/>
                  <a:gd name="T3" fmla="*/ 14 h 14"/>
                  <a:gd name="T4" fmla="*/ 27 w 27"/>
                  <a:gd name="T5" fmla="*/ 14 h 14"/>
                  <a:gd name="T6" fmla="*/ 14 w 27"/>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4">
                    <a:moveTo>
                      <a:pt x="14" y="0"/>
                    </a:moveTo>
                    <a:lnTo>
                      <a:pt x="0" y="14"/>
                    </a:lnTo>
                    <a:lnTo>
                      <a:pt x="27" y="14"/>
                    </a:lnTo>
                    <a:lnTo>
                      <a:pt x="14"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7" name="Freeform 1853">
                <a:extLst>
                  <a:ext uri="{FF2B5EF4-FFF2-40B4-BE49-F238E27FC236}">
                    <a16:creationId xmlns:a16="http://schemas.microsoft.com/office/drawing/2014/main" id="{02C4C727-719C-4822-9A77-8611413599DF}"/>
                  </a:ext>
                </a:extLst>
              </p:cNvPr>
              <p:cNvSpPr>
                <a:spLocks/>
              </p:cNvSpPr>
              <p:nvPr/>
            </p:nvSpPr>
            <p:spPr bwMode="auto">
              <a:xfrm>
                <a:off x="2711" y="2055"/>
                <a:ext cx="18" cy="19"/>
              </a:xfrm>
              <a:custGeom>
                <a:avLst/>
                <a:gdLst>
                  <a:gd name="T0" fmla="*/ 0 w 18"/>
                  <a:gd name="T1" fmla="*/ 5 h 19"/>
                  <a:gd name="T2" fmla="*/ 0 w 18"/>
                  <a:gd name="T3" fmla="*/ 0 h 19"/>
                  <a:gd name="T4" fmla="*/ 18 w 18"/>
                  <a:gd name="T5" fmla="*/ 19 h 19"/>
                  <a:gd name="T6" fmla="*/ 13 w 18"/>
                  <a:gd name="T7" fmla="*/ 19 h 19"/>
                  <a:gd name="T8" fmla="*/ 0 w 18"/>
                  <a:gd name="T9" fmla="*/ 5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9">
                    <a:moveTo>
                      <a:pt x="0" y="5"/>
                    </a:moveTo>
                    <a:lnTo>
                      <a:pt x="0" y="0"/>
                    </a:lnTo>
                    <a:lnTo>
                      <a:pt x="18" y="19"/>
                    </a:lnTo>
                    <a:lnTo>
                      <a:pt x="13" y="19"/>
                    </a:lnTo>
                    <a:lnTo>
                      <a:pt x="0" y="5"/>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8" name="Freeform 1854">
                <a:extLst>
                  <a:ext uri="{FF2B5EF4-FFF2-40B4-BE49-F238E27FC236}">
                    <a16:creationId xmlns:a16="http://schemas.microsoft.com/office/drawing/2014/main" id="{CFA00B5A-3EA1-4926-9438-1988FE6504F3}"/>
                  </a:ext>
                </a:extLst>
              </p:cNvPr>
              <p:cNvSpPr>
                <a:spLocks/>
              </p:cNvSpPr>
              <p:nvPr/>
            </p:nvSpPr>
            <p:spPr bwMode="auto">
              <a:xfrm>
                <a:off x="2548" y="2048"/>
                <a:ext cx="41" cy="18"/>
              </a:xfrm>
              <a:custGeom>
                <a:avLst/>
                <a:gdLst>
                  <a:gd name="T0" fmla="*/ 14 w 41"/>
                  <a:gd name="T1" fmla="*/ 18 h 18"/>
                  <a:gd name="T2" fmla="*/ 0 w 41"/>
                  <a:gd name="T3" fmla="*/ 0 h 18"/>
                  <a:gd name="T4" fmla="*/ 41 w 41"/>
                  <a:gd name="T5" fmla="*/ 0 h 18"/>
                  <a:gd name="T6" fmla="*/ 14 w 41"/>
                  <a:gd name="T7" fmla="*/ 18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18">
                    <a:moveTo>
                      <a:pt x="14" y="18"/>
                    </a:moveTo>
                    <a:lnTo>
                      <a:pt x="0" y="0"/>
                    </a:lnTo>
                    <a:lnTo>
                      <a:pt x="41" y="0"/>
                    </a:lnTo>
                    <a:lnTo>
                      <a:pt x="1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9" name="Freeform 1855">
                <a:extLst>
                  <a:ext uri="{FF2B5EF4-FFF2-40B4-BE49-F238E27FC236}">
                    <a16:creationId xmlns:a16="http://schemas.microsoft.com/office/drawing/2014/main" id="{71B13007-AC30-48F6-B351-73FC76B8DB1B}"/>
                  </a:ext>
                </a:extLst>
              </p:cNvPr>
              <p:cNvSpPr>
                <a:spLocks/>
              </p:cNvSpPr>
              <p:nvPr/>
            </p:nvSpPr>
            <p:spPr bwMode="auto">
              <a:xfrm>
                <a:off x="2601" y="2048"/>
                <a:ext cx="42" cy="19"/>
              </a:xfrm>
              <a:custGeom>
                <a:avLst/>
                <a:gdLst>
                  <a:gd name="T0" fmla="*/ 17 w 42"/>
                  <a:gd name="T1" fmla="*/ 19 h 19"/>
                  <a:gd name="T2" fmla="*/ 0 w 42"/>
                  <a:gd name="T3" fmla="*/ 0 h 19"/>
                  <a:gd name="T4" fmla="*/ 42 w 42"/>
                  <a:gd name="T5" fmla="*/ 0 h 19"/>
                  <a:gd name="T6" fmla="*/ 17 w 42"/>
                  <a:gd name="T7" fmla="*/ 19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19">
                    <a:moveTo>
                      <a:pt x="17" y="19"/>
                    </a:moveTo>
                    <a:lnTo>
                      <a:pt x="0" y="0"/>
                    </a:lnTo>
                    <a:lnTo>
                      <a:pt x="42" y="0"/>
                    </a:lnTo>
                    <a:lnTo>
                      <a:pt x="1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0" name="Freeform 1856">
                <a:extLst>
                  <a:ext uri="{FF2B5EF4-FFF2-40B4-BE49-F238E27FC236}">
                    <a16:creationId xmlns:a16="http://schemas.microsoft.com/office/drawing/2014/main" id="{654F3F61-CEE4-4159-B92C-92E3C1009B2B}"/>
                  </a:ext>
                </a:extLst>
              </p:cNvPr>
              <p:cNvSpPr>
                <a:spLocks/>
              </p:cNvSpPr>
              <p:nvPr/>
            </p:nvSpPr>
            <p:spPr bwMode="auto">
              <a:xfrm>
                <a:off x="2663" y="2049"/>
                <a:ext cx="41" cy="19"/>
              </a:xfrm>
              <a:custGeom>
                <a:avLst/>
                <a:gdLst>
                  <a:gd name="T0" fmla="*/ 17 w 41"/>
                  <a:gd name="T1" fmla="*/ 19 h 19"/>
                  <a:gd name="T2" fmla="*/ 0 w 41"/>
                  <a:gd name="T3" fmla="*/ 0 h 19"/>
                  <a:gd name="T4" fmla="*/ 41 w 41"/>
                  <a:gd name="T5" fmla="*/ 0 h 19"/>
                  <a:gd name="T6" fmla="*/ 17 w 41"/>
                  <a:gd name="T7" fmla="*/ 19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19">
                    <a:moveTo>
                      <a:pt x="17" y="19"/>
                    </a:moveTo>
                    <a:lnTo>
                      <a:pt x="0" y="0"/>
                    </a:lnTo>
                    <a:lnTo>
                      <a:pt x="41" y="0"/>
                    </a:lnTo>
                    <a:lnTo>
                      <a:pt x="1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1" name="Freeform 1857">
                <a:extLst>
                  <a:ext uri="{FF2B5EF4-FFF2-40B4-BE49-F238E27FC236}">
                    <a16:creationId xmlns:a16="http://schemas.microsoft.com/office/drawing/2014/main" id="{C128B85E-BCBA-4493-B4F9-DB8D2C80C341}"/>
                  </a:ext>
                </a:extLst>
              </p:cNvPr>
              <p:cNvSpPr>
                <a:spLocks/>
              </p:cNvSpPr>
              <p:nvPr/>
            </p:nvSpPr>
            <p:spPr bwMode="auto">
              <a:xfrm>
                <a:off x="2718" y="2048"/>
                <a:ext cx="42" cy="20"/>
              </a:xfrm>
              <a:custGeom>
                <a:avLst/>
                <a:gdLst>
                  <a:gd name="T0" fmla="*/ 20 w 42"/>
                  <a:gd name="T1" fmla="*/ 20 h 20"/>
                  <a:gd name="T2" fmla="*/ 0 w 42"/>
                  <a:gd name="T3" fmla="*/ 0 h 20"/>
                  <a:gd name="T4" fmla="*/ 42 w 42"/>
                  <a:gd name="T5" fmla="*/ 0 h 20"/>
                  <a:gd name="T6" fmla="*/ 20 w 42"/>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20">
                    <a:moveTo>
                      <a:pt x="20" y="20"/>
                    </a:moveTo>
                    <a:lnTo>
                      <a:pt x="0" y="0"/>
                    </a:lnTo>
                    <a:lnTo>
                      <a:pt x="42" y="0"/>
                    </a:ln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2" name="Freeform 1858">
                <a:extLst>
                  <a:ext uri="{FF2B5EF4-FFF2-40B4-BE49-F238E27FC236}">
                    <a16:creationId xmlns:a16="http://schemas.microsoft.com/office/drawing/2014/main" id="{92953C23-98F0-4EB0-BF9E-C68ADA62666A}"/>
                  </a:ext>
                </a:extLst>
              </p:cNvPr>
              <p:cNvSpPr>
                <a:spLocks/>
              </p:cNvSpPr>
              <p:nvPr/>
            </p:nvSpPr>
            <p:spPr bwMode="auto">
              <a:xfrm>
                <a:off x="2554" y="2056"/>
                <a:ext cx="23" cy="10"/>
              </a:xfrm>
              <a:custGeom>
                <a:avLst/>
                <a:gdLst>
                  <a:gd name="T0" fmla="*/ 0 w 23"/>
                  <a:gd name="T1" fmla="*/ 0 h 10"/>
                  <a:gd name="T2" fmla="*/ 23 w 23"/>
                  <a:gd name="T3" fmla="*/ 0 h 10"/>
                  <a:gd name="T4" fmla="*/ 8 w 23"/>
                  <a:gd name="T5" fmla="*/ 10 h 10"/>
                  <a:gd name="T6" fmla="*/ 0 w 23"/>
                  <a:gd name="T7" fmla="*/ 0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0">
                    <a:moveTo>
                      <a:pt x="0" y="0"/>
                    </a:moveTo>
                    <a:lnTo>
                      <a:pt x="23" y="0"/>
                    </a:lnTo>
                    <a:lnTo>
                      <a:pt x="8" y="10"/>
                    </a:lnTo>
                    <a:lnTo>
                      <a:pt x="0" y="0"/>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3" name="Freeform 1859">
                <a:extLst>
                  <a:ext uri="{FF2B5EF4-FFF2-40B4-BE49-F238E27FC236}">
                    <a16:creationId xmlns:a16="http://schemas.microsoft.com/office/drawing/2014/main" id="{42145B1B-03CB-43FE-B482-795C6F9AE9A4}"/>
                  </a:ext>
                </a:extLst>
              </p:cNvPr>
              <p:cNvSpPr>
                <a:spLocks/>
              </p:cNvSpPr>
              <p:nvPr/>
            </p:nvSpPr>
            <p:spPr bwMode="auto">
              <a:xfrm>
                <a:off x="2609" y="2056"/>
                <a:ext cx="23" cy="11"/>
              </a:xfrm>
              <a:custGeom>
                <a:avLst/>
                <a:gdLst>
                  <a:gd name="T0" fmla="*/ 0 w 23"/>
                  <a:gd name="T1" fmla="*/ 1 h 11"/>
                  <a:gd name="T2" fmla="*/ 23 w 23"/>
                  <a:gd name="T3" fmla="*/ 0 h 11"/>
                  <a:gd name="T4" fmla="*/ 9 w 23"/>
                  <a:gd name="T5" fmla="*/ 11 h 11"/>
                  <a:gd name="T6" fmla="*/ 0 w 23"/>
                  <a:gd name="T7" fmla="*/ 1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1">
                    <a:moveTo>
                      <a:pt x="0" y="1"/>
                    </a:moveTo>
                    <a:lnTo>
                      <a:pt x="23" y="0"/>
                    </a:lnTo>
                    <a:lnTo>
                      <a:pt x="9" y="11"/>
                    </a:lnTo>
                    <a:lnTo>
                      <a:pt x="0" y="1"/>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4" name="Freeform 1860">
                <a:extLst>
                  <a:ext uri="{FF2B5EF4-FFF2-40B4-BE49-F238E27FC236}">
                    <a16:creationId xmlns:a16="http://schemas.microsoft.com/office/drawing/2014/main" id="{9976FF40-E6F7-4983-A13B-9F9840227761}"/>
                  </a:ext>
                </a:extLst>
              </p:cNvPr>
              <p:cNvSpPr>
                <a:spLocks/>
              </p:cNvSpPr>
              <p:nvPr/>
            </p:nvSpPr>
            <p:spPr bwMode="auto">
              <a:xfrm>
                <a:off x="2554" y="2052"/>
                <a:ext cx="30" cy="7"/>
              </a:xfrm>
              <a:custGeom>
                <a:avLst/>
                <a:gdLst>
                  <a:gd name="T0" fmla="*/ 30 w 30"/>
                  <a:gd name="T1" fmla="*/ 0 h 7"/>
                  <a:gd name="T2" fmla="*/ 0 w 30"/>
                  <a:gd name="T3" fmla="*/ 0 h 7"/>
                  <a:gd name="T4" fmla="*/ 0 w 30"/>
                  <a:gd name="T5" fmla="*/ 4 h 7"/>
                  <a:gd name="T6" fmla="*/ 2 w 30"/>
                  <a:gd name="T7" fmla="*/ 7 h 7"/>
                  <a:gd name="T8" fmla="*/ 20 w 30"/>
                  <a:gd name="T9" fmla="*/ 6 h 7"/>
                  <a:gd name="T10" fmla="*/ 30 w 30"/>
                  <a:gd name="T11" fmla="*/ 0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7">
                    <a:moveTo>
                      <a:pt x="30" y="0"/>
                    </a:moveTo>
                    <a:lnTo>
                      <a:pt x="0" y="0"/>
                    </a:lnTo>
                    <a:lnTo>
                      <a:pt x="0" y="4"/>
                    </a:lnTo>
                    <a:lnTo>
                      <a:pt x="2" y="7"/>
                    </a:lnTo>
                    <a:lnTo>
                      <a:pt x="20" y="6"/>
                    </a:lnTo>
                    <a:lnTo>
                      <a:pt x="30"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5" name="Freeform 1861">
                <a:extLst>
                  <a:ext uri="{FF2B5EF4-FFF2-40B4-BE49-F238E27FC236}">
                    <a16:creationId xmlns:a16="http://schemas.microsoft.com/office/drawing/2014/main" id="{39ECE393-AF1C-4BA7-9A92-2A0ECA020357}"/>
                  </a:ext>
                </a:extLst>
              </p:cNvPr>
              <p:cNvSpPr>
                <a:spLocks/>
              </p:cNvSpPr>
              <p:nvPr/>
            </p:nvSpPr>
            <p:spPr bwMode="auto">
              <a:xfrm>
                <a:off x="2609" y="2052"/>
                <a:ext cx="29" cy="8"/>
              </a:xfrm>
              <a:custGeom>
                <a:avLst/>
                <a:gdLst>
                  <a:gd name="T0" fmla="*/ 29 w 29"/>
                  <a:gd name="T1" fmla="*/ 0 h 8"/>
                  <a:gd name="T2" fmla="*/ 0 w 29"/>
                  <a:gd name="T3" fmla="*/ 0 h 8"/>
                  <a:gd name="T4" fmla="*/ 0 w 29"/>
                  <a:gd name="T5" fmla="*/ 4 h 8"/>
                  <a:gd name="T6" fmla="*/ 3 w 29"/>
                  <a:gd name="T7" fmla="*/ 8 h 8"/>
                  <a:gd name="T8" fmla="*/ 18 w 29"/>
                  <a:gd name="T9" fmla="*/ 8 h 8"/>
                  <a:gd name="T10" fmla="*/ 29 w 2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 h="8">
                    <a:moveTo>
                      <a:pt x="29" y="0"/>
                    </a:moveTo>
                    <a:lnTo>
                      <a:pt x="0" y="0"/>
                    </a:lnTo>
                    <a:lnTo>
                      <a:pt x="0" y="4"/>
                    </a:lnTo>
                    <a:lnTo>
                      <a:pt x="3" y="8"/>
                    </a:lnTo>
                    <a:lnTo>
                      <a:pt x="18" y="8"/>
                    </a:lnTo>
                    <a:lnTo>
                      <a:pt x="29"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6" name="Freeform 1862">
                <a:extLst>
                  <a:ext uri="{FF2B5EF4-FFF2-40B4-BE49-F238E27FC236}">
                    <a16:creationId xmlns:a16="http://schemas.microsoft.com/office/drawing/2014/main" id="{90D32165-9D53-418F-BDBC-93E76F7E4C92}"/>
                  </a:ext>
                </a:extLst>
              </p:cNvPr>
              <p:cNvSpPr>
                <a:spLocks/>
              </p:cNvSpPr>
              <p:nvPr/>
            </p:nvSpPr>
            <p:spPr bwMode="auto">
              <a:xfrm>
                <a:off x="2521" y="2036"/>
                <a:ext cx="25" cy="44"/>
              </a:xfrm>
              <a:custGeom>
                <a:avLst/>
                <a:gdLst>
                  <a:gd name="T0" fmla="*/ 25 w 25"/>
                  <a:gd name="T1" fmla="*/ 0 h 44"/>
                  <a:gd name="T2" fmla="*/ 0 w 25"/>
                  <a:gd name="T3" fmla="*/ 0 h 44"/>
                  <a:gd name="T4" fmla="*/ 0 w 25"/>
                  <a:gd name="T5" fmla="*/ 44 h 44"/>
                  <a:gd name="T6" fmla="*/ 25 w 25"/>
                  <a:gd name="T7" fmla="*/ 12 h 44"/>
                  <a:gd name="T8" fmla="*/ 25 w 25"/>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4">
                    <a:moveTo>
                      <a:pt x="25" y="0"/>
                    </a:moveTo>
                    <a:lnTo>
                      <a:pt x="0" y="0"/>
                    </a:lnTo>
                    <a:lnTo>
                      <a:pt x="0" y="44"/>
                    </a:lnTo>
                    <a:lnTo>
                      <a:pt x="25" y="12"/>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7" name="Freeform 1863">
                <a:extLst>
                  <a:ext uri="{FF2B5EF4-FFF2-40B4-BE49-F238E27FC236}">
                    <a16:creationId xmlns:a16="http://schemas.microsoft.com/office/drawing/2014/main" id="{F5C00673-51A4-405D-A85B-6DDDA9900EBC}"/>
                  </a:ext>
                </a:extLst>
              </p:cNvPr>
              <p:cNvSpPr>
                <a:spLocks/>
              </p:cNvSpPr>
              <p:nvPr/>
            </p:nvSpPr>
            <p:spPr bwMode="auto">
              <a:xfrm>
                <a:off x="2521" y="2077"/>
                <a:ext cx="242" cy="4"/>
              </a:xfrm>
              <a:custGeom>
                <a:avLst/>
                <a:gdLst>
                  <a:gd name="T0" fmla="*/ 242 w 242"/>
                  <a:gd name="T1" fmla="*/ 4 h 4"/>
                  <a:gd name="T2" fmla="*/ 242 w 242"/>
                  <a:gd name="T3" fmla="*/ 0 h 4"/>
                  <a:gd name="T4" fmla="*/ 0 w 242"/>
                  <a:gd name="T5" fmla="*/ 0 h 4"/>
                  <a:gd name="T6" fmla="*/ 0 w 242"/>
                  <a:gd name="T7" fmla="*/ 3 h 4"/>
                  <a:gd name="T8" fmla="*/ 242 w 242"/>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4">
                    <a:moveTo>
                      <a:pt x="242" y="4"/>
                    </a:moveTo>
                    <a:lnTo>
                      <a:pt x="242" y="0"/>
                    </a:lnTo>
                    <a:lnTo>
                      <a:pt x="0" y="0"/>
                    </a:lnTo>
                    <a:lnTo>
                      <a:pt x="0" y="3"/>
                    </a:lnTo>
                    <a:lnTo>
                      <a:pt x="242" y="4"/>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8" name="Freeform 1864">
                <a:extLst>
                  <a:ext uri="{FF2B5EF4-FFF2-40B4-BE49-F238E27FC236}">
                    <a16:creationId xmlns:a16="http://schemas.microsoft.com/office/drawing/2014/main" id="{2AEF0B08-5B5C-4AEA-83AB-BED8FF3D3188}"/>
                  </a:ext>
                </a:extLst>
              </p:cNvPr>
              <p:cNvSpPr>
                <a:spLocks/>
              </p:cNvSpPr>
              <p:nvPr/>
            </p:nvSpPr>
            <p:spPr bwMode="auto">
              <a:xfrm>
                <a:off x="2670" y="2057"/>
                <a:ext cx="24" cy="12"/>
              </a:xfrm>
              <a:custGeom>
                <a:avLst/>
                <a:gdLst>
                  <a:gd name="T0" fmla="*/ 10 w 24"/>
                  <a:gd name="T1" fmla="*/ 12 h 12"/>
                  <a:gd name="T2" fmla="*/ 24 w 24"/>
                  <a:gd name="T3" fmla="*/ 0 h 12"/>
                  <a:gd name="T4" fmla="*/ 0 w 24"/>
                  <a:gd name="T5" fmla="*/ 0 h 12"/>
                  <a:gd name="T6" fmla="*/ 10 w 24"/>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12">
                    <a:moveTo>
                      <a:pt x="10" y="12"/>
                    </a:moveTo>
                    <a:lnTo>
                      <a:pt x="24" y="0"/>
                    </a:lnTo>
                    <a:lnTo>
                      <a:pt x="0" y="0"/>
                    </a:lnTo>
                    <a:lnTo>
                      <a:pt x="10" y="12"/>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9" name="Freeform 1865">
                <a:extLst>
                  <a:ext uri="{FF2B5EF4-FFF2-40B4-BE49-F238E27FC236}">
                    <a16:creationId xmlns:a16="http://schemas.microsoft.com/office/drawing/2014/main" id="{BCCD783B-E934-4894-9509-0766B0914B25}"/>
                  </a:ext>
                </a:extLst>
              </p:cNvPr>
              <p:cNvSpPr>
                <a:spLocks/>
              </p:cNvSpPr>
              <p:nvPr/>
            </p:nvSpPr>
            <p:spPr bwMode="auto">
              <a:xfrm>
                <a:off x="2727" y="2057"/>
                <a:ext cx="23" cy="11"/>
              </a:xfrm>
              <a:custGeom>
                <a:avLst/>
                <a:gdLst>
                  <a:gd name="T0" fmla="*/ 0 w 23"/>
                  <a:gd name="T1" fmla="*/ 1 h 11"/>
                  <a:gd name="T2" fmla="*/ 23 w 23"/>
                  <a:gd name="T3" fmla="*/ 0 h 11"/>
                  <a:gd name="T4" fmla="*/ 11 w 23"/>
                  <a:gd name="T5" fmla="*/ 11 h 11"/>
                  <a:gd name="T6" fmla="*/ 0 w 23"/>
                  <a:gd name="T7" fmla="*/ 1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1">
                    <a:moveTo>
                      <a:pt x="0" y="1"/>
                    </a:moveTo>
                    <a:lnTo>
                      <a:pt x="23" y="0"/>
                    </a:lnTo>
                    <a:lnTo>
                      <a:pt x="11" y="11"/>
                    </a:lnTo>
                    <a:lnTo>
                      <a:pt x="0" y="1"/>
                    </a:lnTo>
                    <a:close/>
                  </a:path>
                </a:pathLst>
              </a:custGeom>
              <a:solidFill>
                <a:srgbClr val="828F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0" name="Freeform 1866">
                <a:extLst>
                  <a:ext uri="{FF2B5EF4-FFF2-40B4-BE49-F238E27FC236}">
                    <a16:creationId xmlns:a16="http://schemas.microsoft.com/office/drawing/2014/main" id="{66B503F5-E560-458A-95C2-E96DEB7193C1}"/>
                  </a:ext>
                </a:extLst>
              </p:cNvPr>
              <p:cNvSpPr>
                <a:spLocks/>
              </p:cNvSpPr>
              <p:nvPr/>
            </p:nvSpPr>
            <p:spPr bwMode="auto">
              <a:xfrm>
                <a:off x="2670" y="2052"/>
                <a:ext cx="30" cy="8"/>
              </a:xfrm>
              <a:custGeom>
                <a:avLst/>
                <a:gdLst>
                  <a:gd name="T0" fmla="*/ 30 w 30"/>
                  <a:gd name="T1" fmla="*/ 0 h 8"/>
                  <a:gd name="T2" fmla="*/ 0 w 30"/>
                  <a:gd name="T3" fmla="*/ 0 h 8"/>
                  <a:gd name="T4" fmla="*/ 0 w 30"/>
                  <a:gd name="T5" fmla="*/ 5 h 8"/>
                  <a:gd name="T6" fmla="*/ 3 w 30"/>
                  <a:gd name="T7" fmla="*/ 8 h 8"/>
                  <a:gd name="T8" fmla="*/ 21 w 30"/>
                  <a:gd name="T9" fmla="*/ 8 h 8"/>
                  <a:gd name="T10" fmla="*/ 30 w 30"/>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8">
                    <a:moveTo>
                      <a:pt x="30" y="0"/>
                    </a:moveTo>
                    <a:lnTo>
                      <a:pt x="0" y="0"/>
                    </a:lnTo>
                    <a:lnTo>
                      <a:pt x="0" y="5"/>
                    </a:lnTo>
                    <a:lnTo>
                      <a:pt x="3" y="8"/>
                    </a:lnTo>
                    <a:lnTo>
                      <a:pt x="21" y="8"/>
                    </a:lnTo>
                    <a:lnTo>
                      <a:pt x="30"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1" name="Freeform 1867">
                <a:extLst>
                  <a:ext uri="{FF2B5EF4-FFF2-40B4-BE49-F238E27FC236}">
                    <a16:creationId xmlns:a16="http://schemas.microsoft.com/office/drawing/2014/main" id="{04422B25-D165-4885-934E-AB82731835F0}"/>
                  </a:ext>
                </a:extLst>
              </p:cNvPr>
              <p:cNvSpPr>
                <a:spLocks/>
              </p:cNvSpPr>
              <p:nvPr/>
            </p:nvSpPr>
            <p:spPr bwMode="auto">
              <a:xfrm>
                <a:off x="2727" y="2052"/>
                <a:ext cx="29" cy="8"/>
              </a:xfrm>
              <a:custGeom>
                <a:avLst/>
                <a:gdLst>
                  <a:gd name="T0" fmla="*/ 29 w 29"/>
                  <a:gd name="T1" fmla="*/ 0 h 8"/>
                  <a:gd name="T2" fmla="*/ 0 w 29"/>
                  <a:gd name="T3" fmla="*/ 0 h 8"/>
                  <a:gd name="T4" fmla="*/ 0 w 29"/>
                  <a:gd name="T5" fmla="*/ 6 h 8"/>
                  <a:gd name="T6" fmla="*/ 3 w 29"/>
                  <a:gd name="T7" fmla="*/ 8 h 8"/>
                  <a:gd name="T8" fmla="*/ 20 w 29"/>
                  <a:gd name="T9" fmla="*/ 8 h 8"/>
                  <a:gd name="T10" fmla="*/ 29 w 29"/>
                  <a:gd name="T11" fmla="*/ 0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 h="8">
                    <a:moveTo>
                      <a:pt x="29" y="0"/>
                    </a:moveTo>
                    <a:lnTo>
                      <a:pt x="0" y="0"/>
                    </a:lnTo>
                    <a:lnTo>
                      <a:pt x="0" y="6"/>
                    </a:lnTo>
                    <a:lnTo>
                      <a:pt x="3" y="8"/>
                    </a:lnTo>
                    <a:lnTo>
                      <a:pt x="20" y="8"/>
                    </a:lnTo>
                    <a:lnTo>
                      <a:pt x="29" y="0"/>
                    </a:lnTo>
                    <a:close/>
                  </a:path>
                </a:pathLst>
              </a:custGeom>
              <a:solidFill>
                <a:srgbClr val="617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2" name="Freeform 1868">
                <a:extLst>
                  <a:ext uri="{FF2B5EF4-FFF2-40B4-BE49-F238E27FC236}">
                    <a16:creationId xmlns:a16="http://schemas.microsoft.com/office/drawing/2014/main" id="{B24C3B44-A49D-4125-8201-DF5A82FC26A3}"/>
                  </a:ext>
                </a:extLst>
              </p:cNvPr>
              <p:cNvSpPr>
                <a:spLocks/>
              </p:cNvSpPr>
              <p:nvPr/>
            </p:nvSpPr>
            <p:spPr bwMode="auto">
              <a:xfrm>
                <a:off x="2738" y="2067"/>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3" name="Freeform 1869">
                <a:extLst>
                  <a:ext uri="{FF2B5EF4-FFF2-40B4-BE49-F238E27FC236}">
                    <a16:creationId xmlns:a16="http://schemas.microsoft.com/office/drawing/2014/main" id="{0882438B-ED16-4E52-A44B-66C16D9AD17D}"/>
                  </a:ext>
                </a:extLst>
              </p:cNvPr>
              <p:cNvSpPr>
                <a:spLocks/>
              </p:cNvSpPr>
              <p:nvPr/>
            </p:nvSpPr>
            <p:spPr bwMode="auto">
              <a:xfrm>
                <a:off x="2750" y="2057"/>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4" name="Line 1870">
                <a:extLst>
                  <a:ext uri="{FF2B5EF4-FFF2-40B4-BE49-F238E27FC236}">
                    <a16:creationId xmlns:a16="http://schemas.microsoft.com/office/drawing/2014/main" id="{B063E690-4466-4F70-8BAC-98DC9160C488}"/>
                  </a:ext>
                </a:extLst>
              </p:cNvPr>
              <p:cNvSpPr>
                <a:spLocks noChangeShapeType="1"/>
              </p:cNvSpPr>
              <p:nvPr/>
            </p:nvSpPr>
            <p:spPr bwMode="auto">
              <a:xfrm flipV="1">
                <a:off x="2736" y="2056"/>
                <a:ext cx="13" cy="10"/>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5" name="Freeform 1871">
                <a:extLst>
                  <a:ext uri="{FF2B5EF4-FFF2-40B4-BE49-F238E27FC236}">
                    <a16:creationId xmlns:a16="http://schemas.microsoft.com/office/drawing/2014/main" id="{4AE17FE0-CDE8-497D-B828-BF2853E8C643}"/>
                  </a:ext>
                </a:extLst>
              </p:cNvPr>
              <p:cNvSpPr>
                <a:spLocks/>
              </p:cNvSpPr>
              <p:nvPr/>
            </p:nvSpPr>
            <p:spPr bwMode="auto">
              <a:xfrm>
                <a:off x="2688" y="2056"/>
                <a:ext cx="39" cy="16"/>
              </a:xfrm>
              <a:custGeom>
                <a:avLst/>
                <a:gdLst>
                  <a:gd name="T0" fmla="*/ 24 w 39"/>
                  <a:gd name="T1" fmla="*/ 0 h 16"/>
                  <a:gd name="T2" fmla="*/ 39 w 39"/>
                  <a:gd name="T3" fmla="*/ 16 h 16"/>
                  <a:gd name="T4" fmla="*/ 0 w 39"/>
                  <a:gd name="T5" fmla="*/ 16 h 16"/>
                  <a:gd name="T6" fmla="*/ 0 60000 65536"/>
                  <a:gd name="T7" fmla="*/ 0 60000 65536"/>
                  <a:gd name="T8" fmla="*/ 0 60000 65536"/>
                </a:gdLst>
                <a:ahLst/>
                <a:cxnLst>
                  <a:cxn ang="T6">
                    <a:pos x="T0" y="T1"/>
                  </a:cxn>
                  <a:cxn ang="T7">
                    <a:pos x="T2" y="T3"/>
                  </a:cxn>
                  <a:cxn ang="T8">
                    <a:pos x="T4" y="T5"/>
                  </a:cxn>
                </a:cxnLst>
                <a:rect l="0" t="0" r="r" b="b"/>
                <a:pathLst>
                  <a:path w="39" h="16">
                    <a:moveTo>
                      <a:pt x="24" y="0"/>
                    </a:moveTo>
                    <a:lnTo>
                      <a:pt x="39" y="16"/>
                    </a:lnTo>
                    <a:lnTo>
                      <a:pt x="0" y="16"/>
                    </a:lnTo>
                  </a:path>
                </a:pathLst>
              </a:custGeom>
              <a:noFill/>
              <a:ln w="4763">
                <a:solidFill>
                  <a:srgbClr val="D8C6E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46" name="Freeform 1872">
                <a:extLst>
                  <a:ext uri="{FF2B5EF4-FFF2-40B4-BE49-F238E27FC236}">
                    <a16:creationId xmlns:a16="http://schemas.microsoft.com/office/drawing/2014/main" id="{AF2E8CF6-039E-4281-BD3B-C3E4DCDB0FD0}"/>
                  </a:ext>
                </a:extLst>
              </p:cNvPr>
              <p:cNvSpPr>
                <a:spLocks/>
              </p:cNvSpPr>
              <p:nvPr/>
            </p:nvSpPr>
            <p:spPr bwMode="auto">
              <a:xfrm>
                <a:off x="2714" y="2057"/>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7" name="Freeform 1873">
                <a:extLst>
                  <a:ext uri="{FF2B5EF4-FFF2-40B4-BE49-F238E27FC236}">
                    <a16:creationId xmlns:a16="http://schemas.microsoft.com/office/drawing/2014/main" id="{FC63C198-42FC-45B5-937E-2BD9FCCD3CA0}"/>
                  </a:ext>
                </a:extLst>
              </p:cNvPr>
              <p:cNvSpPr>
                <a:spLocks/>
              </p:cNvSpPr>
              <p:nvPr/>
            </p:nvSpPr>
            <p:spPr bwMode="auto">
              <a:xfrm>
                <a:off x="2690" y="207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8" name="Freeform 1874">
                <a:extLst>
                  <a:ext uri="{FF2B5EF4-FFF2-40B4-BE49-F238E27FC236}">
                    <a16:creationId xmlns:a16="http://schemas.microsoft.com/office/drawing/2014/main" id="{6B2409DF-2972-4D0F-BAF2-467C5203018E}"/>
                  </a:ext>
                </a:extLst>
              </p:cNvPr>
              <p:cNvSpPr>
                <a:spLocks/>
              </p:cNvSpPr>
              <p:nvPr/>
            </p:nvSpPr>
            <p:spPr bwMode="auto">
              <a:xfrm>
                <a:off x="2694" y="2057"/>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9" name="Freeform 1875">
                <a:extLst>
                  <a:ext uri="{FF2B5EF4-FFF2-40B4-BE49-F238E27FC236}">
                    <a16:creationId xmlns:a16="http://schemas.microsoft.com/office/drawing/2014/main" id="{61049AB7-26E2-4F0D-B88D-DC9DA9B541E6}"/>
                  </a:ext>
                </a:extLst>
              </p:cNvPr>
              <p:cNvSpPr>
                <a:spLocks/>
              </p:cNvSpPr>
              <p:nvPr/>
            </p:nvSpPr>
            <p:spPr bwMode="auto">
              <a:xfrm>
                <a:off x="2680" y="2068"/>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0" name="Line 1876">
                <a:extLst>
                  <a:ext uri="{FF2B5EF4-FFF2-40B4-BE49-F238E27FC236}">
                    <a16:creationId xmlns:a16="http://schemas.microsoft.com/office/drawing/2014/main" id="{D8050CC6-43EC-49C7-AC8F-BE182C0876E1}"/>
                  </a:ext>
                </a:extLst>
              </p:cNvPr>
              <p:cNvSpPr>
                <a:spLocks noChangeShapeType="1"/>
              </p:cNvSpPr>
              <p:nvPr/>
            </p:nvSpPr>
            <p:spPr bwMode="auto">
              <a:xfrm flipH="1">
                <a:off x="2679" y="2055"/>
                <a:ext cx="14" cy="12"/>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1" name="Line 1877">
                <a:extLst>
                  <a:ext uri="{FF2B5EF4-FFF2-40B4-BE49-F238E27FC236}">
                    <a16:creationId xmlns:a16="http://schemas.microsoft.com/office/drawing/2014/main" id="{3A83916D-F43D-4928-95CF-A1B412EEEFB6}"/>
                  </a:ext>
                </a:extLst>
              </p:cNvPr>
              <p:cNvSpPr>
                <a:spLocks noChangeShapeType="1"/>
              </p:cNvSpPr>
              <p:nvPr/>
            </p:nvSpPr>
            <p:spPr bwMode="auto">
              <a:xfrm flipH="1">
                <a:off x="2617" y="2055"/>
                <a:ext cx="13" cy="11"/>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2" name="Freeform 1878">
                <a:extLst>
                  <a:ext uri="{FF2B5EF4-FFF2-40B4-BE49-F238E27FC236}">
                    <a16:creationId xmlns:a16="http://schemas.microsoft.com/office/drawing/2014/main" id="{CF9C3544-C084-48E5-AEF5-46423D8FB7F9}"/>
                  </a:ext>
                </a:extLst>
              </p:cNvPr>
              <p:cNvSpPr>
                <a:spLocks/>
              </p:cNvSpPr>
              <p:nvPr/>
            </p:nvSpPr>
            <p:spPr bwMode="auto">
              <a:xfrm>
                <a:off x="2632" y="2056"/>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3" name="Freeform 1879">
                <a:extLst>
                  <a:ext uri="{FF2B5EF4-FFF2-40B4-BE49-F238E27FC236}">
                    <a16:creationId xmlns:a16="http://schemas.microsoft.com/office/drawing/2014/main" id="{DC6D6EA0-1854-4505-B666-0C5803F27DE2}"/>
                  </a:ext>
                </a:extLst>
              </p:cNvPr>
              <p:cNvSpPr>
                <a:spLocks/>
              </p:cNvSpPr>
              <p:nvPr/>
            </p:nvSpPr>
            <p:spPr bwMode="auto">
              <a:xfrm>
                <a:off x="2618" y="2067"/>
                <a:ext cx="1" cy="1"/>
              </a:xfrm>
              <a:custGeom>
                <a:avLst/>
                <a:gdLst>
                  <a:gd name="T0" fmla="*/ 0 w 1"/>
                  <a:gd name="T1" fmla="*/ 0 h 1"/>
                  <a:gd name="T2" fmla="*/ 1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4" name="Freeform 1880">
                <a:extLst>
                  <a:ext uri="{FF2B5EF4-FFF2-40B4-BE49-F238E27FC236}">
                    <a16:creationId xmlns:a16="http://schemas.microsoft.com/office/drawing/2014/main" id="{565C81F9-8B33-4322-83DF-390897C306FA}"/>
                  </a:ext>
                </a:extLst>
              </p:cNvPr>
              <p:cNvSpPr>
                <a:spLocks/>
              </p:cNvSpPr>
              <p:nvPr/>
            </p:nvSpPr>
            <p:spPr bwMode="auto">
              <a:xfrm>
                <a:off x="2577" y="2056"/>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5" name="Freeform 1881">
                <a:extLst>
                  <a:ext uri="{FF2B5EF4-FFF2-40B4-BE49-F238E27FC236}">
                    <a16:creationId xmlns:a16="http://schemas.microsoft.com/office/drawing/2014/main" id="{EC8DCC85-0663-4327-AC7D-8BAE06F66FA3}"/>
                  </a:ext>
                </a:extLst>
              </p:cNvPr>
              <p:cNvSpPr>
                <a:spLocks/>
              </p:cNvSpPr>
              <p:nvPr/>
            </p:nvSpPr>
            <p:spPr bwMode="auto">
              <a:xfrm>
                <a:off x="2562" y="2066"/>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6" name="Line 1882">
                <a:extLst>
                  <a:ext uri="{FF2B5EF4-FFF2-40B4-BE49-F238E27FC236}">
                    <a16:creationId xmlns:a16="http://schemas.microsoft.com/office/drawing/2014/main" id="{53B5A559-6D02-4B78-88CC-AF6574021632}"/>
                  </a:ext>
                </a:extLst>
              </p:cNvPr>
              <p:cNvSpPr>
                <a:spLocks noChangeShapeType="1"/>
              </p:cNvSpPr>
              <p:nvPr/>
            </p:nvSpPr>
            <p:spPr bwMode="auto">
              <a:xfrm flipH="1">
                <a:off x="2560" y="2055"/>
                <a:ext cx="16" cy="10"/>
              </a:xfrm>
              <a:prstGeom prst="line">
                <a:avLst/>
              </a:prstGeom>
              <a:noFill/>
              <a:ln w="4763">
                <a:solidFill>
                  <a:srgbClr val="D8C6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7" name="Freeform 1883">
                <a:extLst>
                  <a:ext uri="{FF2B5EF4-FFF2-40B4-BE49-F238E27FC236}">
                    <a16:creationId xmlns:a16="http://schemas.microsoft.com/office/drawing/2014/main" id="{2F73ED29-6DDB-4155-9109-50DFA9A09CFC}"/>
                  </a:ext>
                </a:extLst>
              </p:cNvPr>
              <p:cNvSpPr>
                <a:spLocks/>
              </p:cNvSpPr>
              <p:nvPr/>
            </p:nvSpPr>
            <p:spPr bwMode="auto">
              <a:xfrm>
                <a:off x="2566" y="2055"/>
                <a:ext cx="39" cy="17"/>
              </a:xfrm>
              <a:custGeom>
                <a:avLst/>
                <a:gdLst>
                  <a:gd name="T0" fmla="*/ 26 w 39"/>
                  <a:gd name="T1" fmla="*/ 0 h 17"/>
                  <a:gd name="T2" fmla="*/ 39 w 39"/>
                  <a:gd name="T3" fmla="*/ 17 h 17"/>
                  <a:gd name="T4" fmla="*/ 0 w 39"/>
                  <a:gd name="T5" fmla="*/ 17 h 17"/>
                  <a:gd name="T6" fmla="*/ 0 60000 65536"/>
                  <a:gd name="T7" fmla="*/ 0 60000 65536"/>
                  <a:gd name="T8" fmla="*/ 0 60000 65536"/>
                </a:gdLst>
                <a:ahLst/>
                <a:cxnLst>
                  <a:cxn ang="T6">
                    <a:pos x="T0" y="T1"/>
                  </a:cxn>
                  <a:cxn ang="T7">
                    <a:pos x="T2" y="T3"/>
                  </a:cxn>
                  <a:cxn ang="T8">
                    <a:pos x="T4" y="T5"/>
                  </a:cxn>
                </a:cxnLst>
                <a:rect l="0" t="0" r="r" b="b"/>
                <a:pathLst>
                  <a:path w="39" h="17">
                    <a:moveTo>
                      <a:pt x="26" y="0"/>
                    </a:moveTo>
                    <a:lnTo>
                      <a:pt x="39" y="17"/>
                    </a:lnTo>
                    <a:lnTo>
                      <a:pt x="0" y="17"/>
                    </a:lnTo>
                  </a:path>
                </a:pathLst>
              </a:custGeom>
              <a:noFill/>
              <a:ln w="4763">
                <a:solidFill>
                  <a:srgbClr val="D8C6E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58" name="Freeform 1884">
                <a:extLst>
                  <a:ext uri="{FF2B5EF4-FFF2-40B4-BE49-F238E27FC236}">
                    <a16:creationId xmlns:a16="http://schemas.microsoft.com/office/drawing/2014/main" id="{64E773C0-1466-4B40-9932-D4BC42AE5920}"/>
                  </a:ext>
                </a:extLst>
              </p:cNvPr>
              <p:cNvSpPr>
                <a:spLocks/>
              </p:cNvSpPr>
              <p:nvPr/>
            </p:nvSpPr>
            <p:spPr bwMode="auto">
              <a:xfrm>
                <a:off x="2594" y="2056"/>
                <a:ext cx="1" cy="1"/>
              </a:xfrm>
              <a:custGeom>
                <a:avLst/>
                <a:gdLst>
                  <a:gd name="T0" fmla="*/ 1 w 1"/>
                  <a:gd name="T1" fmla="*/ 0 h 1"/>
                  <a:gd name="T2" fmla="*/ 0 w 1"/>
                  <a:gd name="T3" fmla="*/ 1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1"/>
                    </a:lnTo>
                    <a:lnTo>
                      <a:pt x="1"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9" name="Freeform 1885">
                <a:extLst>
                  <a:ext uri="{FF2B5EF4-FFF2-40B4-BE49-F238E27FC236}">
                    <a16:creationId xmlns:a16="http://schemas.microsoft.com/office/drawing/2014/main" id="{5F868BAB-7C14-45FA-87B3-A99E1EC4D058}"/>
                  </a:ext>
                </a:extLst>
              </p:cNvPr>
              <p:cNvSpPr>
                <a:spLocks/>
              </p:cNvSpPr>
              <p:nvPr/>
            </p:nvSpPr>
            <p:spPr bwMode="auto">
              <a:xfrm>
                <a:off x="2568" y="207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0" name="Freeform 1886">
                <a:extLst>
                  <a:ext uri="{FF2B5EF4-FFF2-40B4-BE49-F238E27FC236}">
                    <a16:creationId xmlns:a16="http://schemas.microsoft.com/office/drawing/2014/main" id="{D1D1B080-20CF-40E5-845F-A0AF8B479F36}"/>
                  </a:ext>
                </a:extLst>
              </p:cNvPr>
              <p:cNvSpPr>
                <a:spLocks/>
              </p:cNvSpPr>
              <p:nvPr/>
            </p:nvSpPr>
            <p:spPr bwMode="auto">
              <a:xfrm>
                <a:off x="2653" y="2057"/>
                <a:ext cx="1" cy="1"/>
              </a:xfrm>
              <a:custGeom>
                <a:avLst/>
                <a:gdLst>
                  <a:gd name="T0" fmla="*/ 1 w 1"/>
                  <a:gd name="T1" fmla="*/ 0 h 1"/>
                  <a:gd name="T2" fmla="*/ 0 w 1"/>
                  <a:gd name="T3" fmla="*/ 1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1"/>
                    </a:lnTo>
                    <a:lnTo>
                      <a:pt x="1"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1" name="Freeform 1887">
                <a:extLst>
                  <a:ext uri="{FF2B5EF4-FFF2-40B4-BE49-F238E27FC236}">
                    <a16:creationId xmlns:a16="http://schemas.microsoft.com/office/drawing/2014/main" id="{8287A1C8-99A8-4586-8F6A-47C447815C27}"/>
                  </a:ext>
                </a:extLst>
              </p:cNvPr>
              <p:cNvSpPr>
                <a:spLocks/>
              </p:cNvSpPr>
              <p:nvPr/>
            </p:nvSpPr>
            <p:spPr bwMode="auto">
              <a:xfrm>
                <a:off x="2629" y="2073"/>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D8C6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2" name="Freeform 1888">
                <a:extLst>
                  <a:ext uri="{FF2B5EF4-FFF2-40B4-BE49-F238E27FC236}">
                    <a16:creationId xmlns:a16="http://schemas.microsoft.com/office/drawing/2014/main" id="{4EDD9451-3D7E-481E-881A-A9EEE92D5063}"/>
                  </a:ext>
                </a:extLst>
              </p:cNvPr>
              <p:cNvSpPr>
                <a:spLocks/>
              </p:cNvSpPr>
              <p:nvPr/>
            </p:nvSpPr>
            <p:spPr bwMode="auto">
              <a:xfrm>
                <a:off x="2520" y="1921"/>
                <a:ext cx="24" cy="12"/>
              </a:xfrm>
              <a:custGeom>
                <a:avLst/>
                <a:gdLst>
                  <a:gd name="T0" fmla="*/ 5 w 24"/>
                  <a:gd name="T1" fmla="*/ 8 h 12"/>
                  <a:gd name="T2" fmla="*/ 3 w 24"/>
                  <a:gd name="T3" fmla="*/ 12 h 12"/>
                  <a:gd name="T4" fmla="*/ 1 w 24"/>
                  <a:gd name="T5" fmla="*/ 10 h 12"/>
                  <a:gd name="T6" fmla="*/ 0 w 24"/>
                  <a:gd name="T7" fmla="*/ 8 h 12"/>
                  <a:gd name="T8" fmla="*/ 0 w 24"/>
                  <a:gd name="T9" fmla="*/ 10 h 12"/>
                  <a:gd name="T10" fmla="*/ 0 w 24"/>
                  <a:gd name="T11" fmla="*/ 11 h 12"/>
                  <a:gd name="T12" fmla="*/ 0 w 24"/>
                  <a:gd name="T13" fmla="*/ 12 h 12"/>
                  <a:gd name="T14" fmla="*/ 2 w 24"/>
                  <a:gd name="T15" fmla="*/ 12 h 12"/>
                  <a:gd name="T16" fmla="*/ 6 w 24"/>
                  <a:gd name="T17" fmla="*/ 9 h 12"/>
                  <a:gd name="T18" fmla="*/ 5 w 24"/>
                  <a:gd name="T19" fmla="*/ 5 h 12"/>
                  <a:gd name="T20" fmla="*/ 3 w 24"/>
                  <a:gd name="T21" fmla="*/ 3 h 12"/>
                  <a:gd name="T22" fmla="*/ 5 w 24"/>
                  <a:gd name="T23" fmla="*/ 1 h 12"/>
                  <a:gd name="T24" fmla="*/ 7 w 24"/>
                  <a:gd name="T25" fmla="*/ 3 h 12"/>
                  <a:gd name="T26" fmla="*/ 8 w 24"/>
                  <a:gd name="T27" fmla="*/ 2 h 12"/>
                  <a:gd name="T28" fmla="*/ 8 w 24"/>
                  <a:gd name="T29" fmla="*/ 1 h 12"/>
                  <a:gd name="T30" fmla="*/ 6 w 24"/>
                  <a:gd name="T31" fmla="*/ 0 h 12"/>
                  <a:gd name="T32" fmla="*/ 2 w 24"/>
                  <a:gd name="T33" fmla="*/ 2 h 12"/>
                  <a:gd name="T34" fmla="*/ 7 w 24"/>
                  <a:gd name="T35" fmla="*/ 6 h 12"/>
                  <a:gd name="T36" fmla="*/ 8 w 24"/>
                  <a:gd name="T37" fmla="*/ 5 h 12"/>
                  <a:gd name="T38" fmla="*/ 9 w 24"/>
                  <a:gd name="T39" fmla="*/ 4 h 12"/>
                  <a:gd name="T40" fmla="*/ 7 w 24"/>
                  <a:gd name="T41" fmla="*/ 10 h 12"/>
                  <a:gd name="T42" fmla="*/ 8 w 24"/>
                  <a:gd name="T43" fmla="*/ 12 h 12"/>
                  <a:gd name="T44" fmla="*/ 12 w 24"/>
                  <a:gd name="T45" fmla="*/ 9 h 12"/>
                  <a:gd name="T46" fmla="*/ 12 w 24"/>
                  <a:gd name="T47" fmla="*/ 11 h 12"/>
                  <a:gd name="T48" fmla="*/ 12 w 24"/>
                  <a:gd name="T49" fmla="*/ 12 h 12"/>
                  <a:gd name="T50" fmla="*/ 15 w 24"/>
                  <a:gd name="T51" fmla="*/ 9 h 12"/>
                  <a:gd name="T52" fmla="*/ 15 w 24"/>
                  <a:gd name="T53" fmla="*/ 9 h 12"/>
                  <a:gd name="T54" fmla="*/ 14 w 24"/>
                  <a:gd name="T55" fmla="*/ 11 h 12"/>
                  <a:gd name="T56" fmla="*/ 14 w 24"/>
                  <a:gd name="T57" fmla="*/ 7 h 12"/>
                  <a:gd name="T58" fmla="*/ 15 w 24"/>
                  <a:gd name="T59" fmla="*/ 3 h 12"/>
                  <a:gd name="T60" fmla="*/ 14 w 24"/>
                  <a:gd name="T61" fmla="*/ 3 h 12"/>
                  <a:gd name="T62" fmla="*/ 13 w 24"/>
                  <a:gd name="T63" fmla="*/ 6 h 12"/>
                  <a:gd name="T64" fmla="*/ 10 w 24"/>
                  <a:gd name="T65" fmla="*/ 11 h 12"/>
                  <a:gd name="T66" fmla="*/ 9 w 24"/>
                  <a:gd name="T67" fmla="*/ 10 h 12"/>
                  <a:gd name="T68" fmla="*/ 11 w 24"/>
                  <a:gd name="T69" fmla="*/ 4 h 12"/>
                  <a:gd name="T70" fmla="*/ 9 w 24"/>
                  <a:gd name="T71" fmla="*/ 4 h 12"/>
                  <a:gd name="T72" fmla="*/ 22 w 24"/>
                  <a:gd name="T73" fmla="*/ 3 h 12"/>
                  <a:gd name="T74" fmla="*/ 19 w 24"/>
                  <a:gd name="T75" fmla="*/ 7 h 12"/>
                  <a:gd name="T76" fmla="*/ 19 w 24"/>
                  <a:gd name="T77" fmla="*/ 4 h 12"/>
                  <a:gd name="T78" fmla="*/ 19 w 24"/>
                  <a:gd name="T79" fmla="*/ 3 h 12"/>
                  <a:gd name="T80" fmla="*/ 16 w 24"/>
                  <a:gd name="T81" fmla="*/ 6 h 12"/>
                  <a:gd name="T82" fmla="*/ 16 w 24"/>
                  <a:gd name="T83" fmla="*/ 6 h 12"/>
                  <a:gd name="T84" fmla="*/ 17 w 24"/>
                  <a:gd name="T85" fmla="*/ 4 h 12"/>
                  <a:gd name="T86" fmla="*/ 17 w 24"/>
                  <a:gd name="T87" fmla="*/ 7 h 12"/>
                  <a:gd name="T88" fmla="*/ 16 w 24"/>
                  <a:gd name="T89" fmla="*/ 12 h 12"/>
                  <a:gd name="T90" fmla="*/ 17 w 24"/>
                  <a:gd name="T91" fmla="*/ 11 h 12"/>
                  <a:gd name="T92" fmla="*/ 18 w 24"/>
                  <a:gd name="T93" fmla="*/ 8 h 12"/>
                  <a:gd name="T94" fmla="*/ 21 w 24"/>
                  <a:gd name="T95" fmla="*/ 4 h 12"/>
                  <a:gd name="T96" fmla="*/ 22 w 24"/>
                  <a:gd name="T97" fmla="*/ 4 h 12"/>
                  <a:gd name="T98" fmla="*/ 20 w 24"/>
                  <a:gd name="T99" fmla="*/ 11 h 12"/>
                  <a:gd name="T100" fmla="*/ 21 w 24"/>
                  <a:gd name="T101" fmla="*/ 12 h 12"/>
                  <a:gd name="T102" fmla="*/ 24 w 24"/>
                  <a:gd name="T103" fmla="*/ 9 h 12"/>
                  <a:gd name="T104" fmla="*/ 24 w 24"/>
                  <a:gd name="T105" fmla="*/ 8 h 12"/>
                  <a:gd name="T106" fmla="*/ 22 w 24"/>
                  <a:gd name="T107" fmla="*/ 11 h 12"/>
                  <a:gd name="T108" fmla="*/ 23 w 24"/>
                  <a:gd name="T109" fmla="*/ 6 h 12"/>
                  <a:gd name="T110" fmla="*/ 23 w 24"/>
                  <a:gd name="T111" fmla="*/ 3 h 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 h="12">
                    <a:moveTo>
                      <a:pt x="2" y="3"/>
                    </a:moveTo>
                    <a:lnTo>
                      <a:pt x="2" y="4"/>
                    </a:lnTo>
                    <a:lnTo>
                      <a:pt x="2" y="5"/>
                    </a:lnTo>
                    <a:lnTo>
                      <a:pt x="3" y="6"/>
                    </a:lnTo>
                    <a:lnTo>
                      <a:pt x="4" y="7"/>
                    </a:lnTo>
                    <a:lnTo>
                      <a:pt x="4" y="8"/>
                    </a:lnTo>
                    <a:lnTo>
                      <a:pt x="5" y="8"/>
                    </a:lnTo>
                    <a:lnTo>
                      <a:pt x="5" y="9"/>
                    </a:lnTo>
                    <a:lnTo>
                      <a:pt x="5" y="10"/>
                    </a:lnTo>
                    <a:lnTo>
                      <a:pt x="4" y="11"/>
                    </a:lnTo>
                    <a:lnTo>
                      <a:pt x="3" y="11"/>
                    </a:lnTo>
                    <a:lnTo>
                      <a:pt x="3" y="12"/>
                    </a:lnTo>
                    <a:lnTo>
                      <a:pt x="2" y="12"/>
                    </a:lnTo>
                    <a:lnTo>
                      <a:pt x="2" y="11"/>
                    </a:lnTo>
                    <a:lnTo>
                      <a:pt x="1" y="11"/>
                    </a:lnTo>
                    <a:lnTo>
                      <a:pt x="1" y="10"/>
                    </a:lnTo>
                    <a:lnTo>
                      <a:pt x="1" y="9"/>
                    </a:lnTo>
                    <a:lnTo>
                      <a:pt x="1" y="8"/>
                    </a:lnTo>
                    <a:lnTo>
                      <a:pt x="0" y="8"/>
                    </a:lnTo>
                    <a:lnTo>
                      <a:pt x="0" y="9"/>
                    </a:lnTo>
                    <a:lnTo>
                      <a:pt x="0" y="10"/>
                    </a:lnTo>
                    <a:lnTo>
                      <a:pt x="0" y="11"/>
                    </a:lnTo>
                    <a:lnTo>
                      <a:pt x="0" y="12"/>
                    </a:lnTo>
                    <a:lnTo>
                      <a:pt x="1" y="12"/>
                    </a:lnTo>
                    <a:lnTo>
                      <a:pt x="2" y="12"/>
                    </a:lnTo>
                    <a:lnTo>
                      <a:pt x="3" y="12"/>
                    </a:lnTo>
                    <a:lnTo>
                      <a:pt x="4" y="12"/>
                    </a:lnTo>
                    <a:lnTo>
                      <a:pt x="5" y="11"/>
                    </a:lnTo>
                    <a:lnTo>
                      <a:pt x="6" y="10"/>
                    </a:lnTo>
                    <a:lnTo>
                      <a:pt x="6" y="9"/>
                    </a:lnTo>
                    <a:lnTo>
                      <a:pt x="6" y="8"/>
                    </a:lnTo>
                    <a:lnTo>
                      <a:pt x="6" y="7"/>
                    </a:lnTo>
                    <a:lnTo>
                      <a:pt x="6" y="6"/>
                    </a:lnTo>
                    <a:lnTo>
                      <a:pt x="5" y="6"/>
                    </a:lnTo>
                    <a:lnTo>
                      <a:pt x="5" y="5"/>
                    </a:lnTo>
                    <a:lnTo>
                      <a:pt x="5" y="4"/>
                    </a:lnTo>
                    <a:lnTo>
                      <a:pt x="4" y="4"/>
                    </a:lnTo>
                    <a:lnTo>
                      <a:pt x="3" y="3"/>
                    </a:lnTo>
                    <a:lnTo>
                      <a:pt x="3" y="2"/>
                    </a:lnTo>
                    <a:lnTo>
                      <a:pt x="3" y="1"/>
                    </a:lnTo>
                    <a:lnTo>
                      <a:pt x="4" y="1"/>
                    </a:lnTo>
                    <a:lnTo>
                      <a:pt x="5" y="1"/>
                    </a:lnTo>
                    <a:lnTo>
                      <a:pt x="5" y="0"/>
                    </a:lnTo>
                    <a:lnTo>
                      <a:pt x="6" y="1"/>
                    </a:lnTo>
                    <a:lnTo>
                      <a:pt x="7" y="2"/>
                    </a:lnTo>
                    <a:lnTo>
                      <a:pt x="7" y="3"/>
                    </a:lnTo>
                    <a:lnTo>
                      <a:pt x="8" y="2"/>
                    </a:lnTo>
                    <a:lnTo>
                      <a:pt x="8" y="1"/>
                    </a:lnTo>
                    <a:lnTo>
                      <a:pt x="8" y="0"/>
                    </a:lnTo>
                    <a:lnTo>
                      <a:pt x="7" y="0"/>
                    </a:lnTo>
                    <a:lnTo>
                      <a:pt x="6" y="0"/>
                    </a:lnTo>
                    <a:lnTo>
                      <a:pt x="5" y="0"/>
                    </a:lnTo>
                    <a:lnTo>
                      <a:pt x="4" y="0"/>
                    </a:lnTo>
                    <a:lnTo>
                      <a:pt x="3" y="1"/>
                    </a:lnTo>
                    <a:lnTo>
                      <a:pt x="2" y="1"/>
                    </a:lnTo>
                    <a:lnTo>
                      <a:pt x="2" y="2"/>
                    </a:lnTo>
                    <a:lnTo>
                      <a:pt x="2" y="3"/>
                    </a:lnTo>
                    <a:lnTo>
                      <a:pt x="7" y="6"/>
                    </a:lnTo>
                    <a:lnTo>
                      <a:pt x="8" y="6"/>
                    </a:lnTo>
                    <a:lnTo>
                      <a:pt x="8" y="5"/>
                    </a:lnTo>
                    <a:lnTo>
                      <a:pt x="8" y="4"/>
                    </a:lnTo>
                    <a:lnTo>
                      <a:pt x="9" y="4"/>
                    </a:lnTo>
                    <a:lnTo>
                      <a:pt x="9" y="5"/>
                    </a:lnTo>
                    <a:lnTo>
                      <a:pt x="9" y="6"/>
                    </a:lnTo>
                    <a:lnTo>
                      <a:pt x="8" y="6"/>
                    </a:lnTo>
                    <a:lnTo>
                      <a:pt x="8" y="7"/>
                    </a:lnTo>
                    <a:lnTo>
                      <a:pt x="8" y="8"/>
                    </a:lnTo>
                    <a:lnTo>
                      <a:pt x="7" y="9"/>
                    </a:lnTo>
                    <a:lnTo>
                      <a:pt x="7" y="10"/>
                    </a:lnTo>
                    <a:lnTo>
                      <a:pt x="7" y="11"/>
                    </a:lnTo>
                    <a:lnTo>
                      <a:pt x="7" y="12"/>
                    </a:lnTo>
                    <a:lnTo>
                      <a:pt x="8" y="12"/>
                    </a:lnTo>
                    <a:lnTo>
                      <a:pt x="9" y="12"/>
                    </a:lnTo>
                    <a:lnTo>
                      <a:pt x="10" y="11"/>
                    </a:lnTo>
                    <a:lnTo>
                      <a:pt x="11" y="10"/>
                    </a:lnTo>
                    <a:lnTo>
                      <a:pt x="11" y="9"/>
                    </a:lnTo>
                    <a:lnTo>
                      <a:pt x="12" y="9"/>
                    </a:lnTo>
                    <a:lnTo>
                      <a:pt x="12" y="8"/>
                    </a:lnTo>
                    <a:lnTo>
                      <a:pt x="12" y="9"/>
                    </a:lnTo>
                    <a:lnTo>
                      <a:pt x="12" y="10"/>
                    </a:lnTo>
                    <a:lnTo>
                      <a:pt x="12" y="11"/>
                    </a:lnTo>
                    <a:lnTo>
                      <a:pt x="12" y="12"/>
                    </a:lnTo>
                    <a:lnTo>
                      <a:pt x="13" y="12"/>
                    </a:lnTo>
                    <a:lnTo>
                      <a:pt x="14" y="11"/>
                    </a:lnTo>
                    <a:lnTo>
                      <a:pt x="15" y="10"/>
                    </a:lnTo>
                    <a:lnTo>
                      <a:pt x="15" y="9"/>
                    </a:lnTo>
                    <a:lnTo>
                      <a:pt x="15" y="8"/>
                    </a:lnTo>
                    <a:lnTo>
                      <a:pt x="15" y="9"/>
                    </a:lnTo>
                    <a:lnTo>
                      <a:pt x="14" y="10"/>
                    </a:lnTo>
                    <a:lnTo>
                      <a:pt x="14" y="11"/>
                    </a:lnTo>
                    <a:lnTo>
                      <a:pt x="13" y="11"/>
                    </a:lnTo>
                    <a:lnTo>
                      <a:pt x="13" y="10"/>
                    </a:lnTo>
                    <a:lnTo>
                      <a:pt x="14" y="9"/>
                    </a:lnTo>
                    <a:lnTo>
                      <a:pt x="14" y="8"/>
                    </a:lnTo>
                    <a:lnTo>
                      <a:pt x="14" y="7"/>
                    </a:lnTo>
                    <a:lnTo>
                      <a:pt x="15" y="6"/>
                    </a:lnTo>
                    <a:lnTo>
                      <a:pt x="15" y="4"/>
                    </a:lnTo>
                    <a:lnTo>
                      <a:pt x="15" y="3"/>
                    </a:lnTo>
                    <a:lnTo>
                      <a:pt x="14" y="3"/>
                    </a:lnTo>
                    <a:lnTo>
                      <a:pt x="14" y="4"/>
                    </a:lnTo>
                    <a:lnTo>
                      <a:pt x="13" y="4"/>
                    </a:lnTo>
                    <a:lnTo>
                      <a:pt x="13" y="5"/>
                    </a:lnTo>
                    <a:lnTo>
                      <a:pt x="13" y="6"/>
                    </a:lnTo>
                    <a:lnTo>
                      <a:pt x="13" y="7"/>
                    </a:lnTo>
                    <a:lnTo>
                      <a:pt x="12" y="7"/>
                    </a:lnTo>
                    <a:lnTo>
                      <a:pt x="12" y="8"/>
                    </a:lnTo>
                    <a:lnTo>
                      <a:pt x="11" y="9"/>
                    </a:lnTo>
                    <a:lnTo>
                      <a:pt x="11" y="10"/>
                    </a:lnTo>
                    <a:lnTo>
                      <a:pt x="10" y="10"/>
                    </a:lnTo>
                    <a:lnTo>
                      <a:pt x="10" y="11"/>
                    </a:lnTo>
                    <a:lnTo>
                      <a:pt x="9" y="11"/>
                    </a:lnTo>
                    <a:lnTo>
                      <a:pt x="9" y="10"/>
                    </a:lnTo>
                    <a:lnTo>
                      <a:pt x="9" y="9"/>
                    </a:lnTo>
                    <a:lnTo>
                      <a:pt x="9" y="8"/>
                    </a:lnTo>
                    <a:lnTo>
                      <a:pt x="10" y="7"/>
                    </a:lnTo>
                    <a:lnTo>
                      <a:pt x="10" y="6"/>
                    </a:lnTo>
                    <a:lnTo>
                      <a:pt x="11" y="5"/>
                    </a:lnTo>
                    <a:lnTo>
                      <a:pt x="11" y="4"/>
                    </a:lnTo>
                    <a:lnTo>
                      <a:pt x="11" y="3"/>
                    </a:lnTo>
                    <a:lnTo>
                      <a:pt x="10" y="3"/>
                    </a:lnTo>
                    <a:lnTo>
                      <a:pt x="9" y="3"/>
                    </a:lnTo>
                    <a:lnTo>
                      <a:pt x="9" y="4"/>
                    </a:lnTo>
                    <a:lnTo>
                      <a:pt x="8" y="4"/>
                    </a:lnTo>
                    <a:lnTo>
                      <a:pt x="7" y="5"/>
                    </a:lnTo>
                    <a:lnTo>
                      <a:pt x="7" y="6"/>
                    </a:lnTo>
                    <a:lnTo>
                      <a:pt x="2" y="3"/>
                    </a:lnTo>
                    <a:lnTo>
                      <a:pt x="22" y="3"/>
                    </a:lnTo>
                    <a:lnTo>
                      <a:pt x="21" y="3"/>
                    </a:lnTo>
                    <a:lnTo>
                      <a:pt x="21" y="4"/>
                    </a:lnTo>
                    <a:lnTo>
                      <a:pt x="20" y="4"/>
                    </a:lnTo>
                    <a:lnTo>
                      <a:pt x="20" y="5"/>
                    </a:lnTo>
                    <a:lnTo>
                      <a:pt x="19" y="6"/>
                    </a:lnTo>
                    <a:lnTo>
                      <a:pt x="19" y="7"/>
                    </a:lnTo>
                    <a:lnTo>
                      <a:pt x="19" y="6"/>
                    </a:lnTo>
                    <a:lnTo>
                      <a:pt x="19" y="5"/>
                    </a:lnTo>
                    <a:lnTo>
                      <a:pt x="19" y="4"/>
                    </a:lnTo>
                    <a:lnTo>
                      <a:pt x="19" y="3"/>
                    </a:lnTo>
                    <a:lnTo>
                      <a:pt x="18" y="3"/>
                    </a:lnTo>
                    <a:lnTo>
                      <a:pt x="17" y="3"/>
                    </a:lnTo>
                    <a:lnTo>
                      <a:pt x="17" y="4"/>
                    </a:lnTo>
                    <a:lnTo>
                      <a:pt x="16" y="5"/>
                    </a:lnTo>
                    <a:lnTo>
                      <a:pt x="16" y="6"/>
                    </a:lnTo>
                    <a:lnTo>
                      <a:pt x="16" y="5"/>
                    </a:lnTo>
                    <a:lnTo>
                      <a:pt x="17" y="5"/>
                    </a:lnTo>
                    <a:lnTo>
                      <a:pt x="17" y="4"/>
                    </a:lnTo>
                    <a:lnTo>
                      <a:pt x="18" y="4"/>
                    </a:lnTo>
                    <a:lnTo>
                      <a:pt x="18" y="5"/>
                    </a:lnTo>
                    <a:lnTo>
                      <a:pt x="17" y="5"/>
                    </a:lnTo>
                    <a:lnTo>
                      <a:pt x="17" y="6"/>
                    </a:lnTo>
                    <a:lnTo>
                      <a:pt x="17" y="7"/>
                    </a:lnTo>
                    <a:lnTo>
                      <a:pt x="17" y="8"/>
                    </a:lnTo>
                    <a:lnTo>
                      <a:pt x="16" y="9"/>
                    </a:lnTo>
                    <a:lnTo>
                      <a:pt x="16" y="11"/>
                    </a:lnTo>
                    <a:lnTo>
                      <a:pt x="16" y="12"/>
                    </a:lnTo>
                    <a:lnTo>
                      <a:pt x="17" y="12"/>
                    </a:lnTo>
                    <a:lnTo>
                      <a:pt x="17" y="11"/>
                    </a:lnTo>
                    <a:lnTo>
                      <a:pt x="17" y="10"/>
                    </a:lnTo>
                    <a:lnTo>
                      <a:pt x="18" y="10"/>
                    </a:lnTo>
                    <a:lnTo>
                      <a:pt x="18" y="9"/>
                    </a:lnTo>
                    <a:lnTo>
                      <a:pt x="18" y="8"/>
                    </a:lnTo>
                    <a:lnTo>
                      <a:pt x="19" y="7"/>
                    </a:lnTo>
                    <a:lnTo>
                      <a:pt x="19" y="6"/>
                    </a:lnTo>
                    <a:lnTo>
                      <a:pt x="20" y="5"/>
                    </a:lnTo>
                    <a:lnTo>
                      <a:pt x="21" y="4"/>
                    </a:lnTo>
                    <a:lnTo>
                      <a:pt x="22" y="4"/>
                    </a:lnTo>
                    <a:lnTo>
                      <a:pt x="22" y="5"/>
                    </a:lnTo>
                    <a:lnTo>
                      <a:pt x="21" y="6"/>
                    </a:lnTo>
                    <a:lnTo>
                      <a:pt x="21" y="7"/>
                    </a:lnTo>
                    <a:lnTo>
                      <a:pt x="21" y="8"/>
                    </a:lnTo>
                    <a:lnTo>
                      <a:pt x="21" y="9"/>
                    </a:lnTo>
                    <a:lnTo>
                      <a:pt x="20" y="10"/>
                    </a:lnTo>
                    <a:lnTo>
                      <a:pt x="20" y="11"/>
                    </a:lnTo>
                    <a:lnTo>
                      <a:pt x="21" y="12"/>
                    </a:lnTo>
                    <a:lnTo>
                      <a:pt x="22" y="11"/>
                    </a:lnTo>
                    <a:lnTo>
                      <a:pt x="23" y="11"/>
                    </a:lnTo>
                    <a:lnTo>
                      <a:pt x="23" y="10"/>
                    </a:lnTo>
                    <a:lnTo>
                      <a:pt x="24" y="9"/>
                    </a:lnTo>
                    <a:lnTo>
                      <a:pt x="24" y="8"/>
                    </a:lnTo>
                    <a:lnTo>
                      <a:pt x="24" y="9"/>
                    </a:lnTo>
                    <a:lnTo>
                      <a:pt x="23" y="9"/>
                    </a:lnTo>
                    <a:lnTo>
                      <a:pt x="22" y="10"/>
                    </a:lnTo>
                    <a:lnTo>
                      <a:pt x="22" y="11"/>
                    </a:lnTo>
                    <a:lnTo>
                      <a:pt x="22" y="10"/>
                    </a:lnTo>
                    <a:lnTo>
                      <a:pt x="22" y="9"/>
                    </a:lnTo>
                    <a:lnTo>
                      <a:pt x="22" y="8"/>
                    </a:lnTo>
                    <a:lnTo>
                      <a:pt x="23" y="7"/>
                    </a:lnTo>
                    <a:lnTo>
                      <a:pt x="23" y="6"/>
                    </a:lnTo>
                    <a:lnTo>
                      <a:pt x="24" y="5"/>
                    </a:lnTo>
                    <a:lnTo>
                      <a:pt x="24" y="4"/>
                    </a:lnTo>
                    <a:lnTo>
                      <a:pt x="23" y="3"/>
                    </a:lnTo>
                    <a:lnTo>
                      <a:pt x="22" y="3"/>
                    </a:ln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3" name="Freeform 1889">
                <a:extLst>
                  <a:ext uri="{FF2B5EF4-FFF2-40B4-BE49-F238E27FC236}">
                    <a16:creationId xmlns:a16="http://schemas.microsoft.com/office/drawing/2014/main" id="{5AAE734E-78C0-4C64-84A6-38520FCAA9F4}"/>
                  </a:ext>
                </a:extLst>
              </p:cNvPr>
              <p:cNvSpPr>
                <a:spLocks/>
              </p:cNvSpPr>
              <p:nvPr/>
            </p:nvSpPr>
            <p:spPr bwMode="auto">
              <a:xfrm>
                <a:off x="2503" y="1924"/>
                <a:ext cx="5" cy="5"/>
              </a:xfrm>
              <a:custGeom>
                <a:avLst/>
                <a:gdLst>
                  <a:gd name="T0" fmla="*/ 2 w 5"/>
                  <a:gd name="T1" fmla="*/ 4 h 5"/>
                  <a:gd name="T2" fmla="*/ 2 w 5"/>
                  <a:gd name="T3" fmla="*/ 4 h 5"/>
                  <a:gd name="T4" fmla="*/ 2 w 5"/>
                  <a:gd name="T5" fmla="*/ 5 h 5"/>
                  <a:gd name="T6" fmla="*/ 2 w 5"/>
                  <a:gd name="T7" fmla="*/ 5 h 5"/>
                  <a:gd name="T8" fmla="*/ 1 w 5"/>
                  <a:gd name="T9" fmla="*/ 5 h 5"/>
                  <a:gd name="T10" fmla="*/ 1 w 5"/>
                  <a:gd name="T11" fmla="*/ 5 h 5"/>
                  <a:gd name="T12" fmla="*/ 1 w 5"/>
                  <a:gd name="T13" fmla="*/ 5 h 5"/>
                  <a:gd name="T14" fmla="*/ 1 w 5"/>
                  <a:gd name="T15" fmla="*/ 4 h 5"/>
                  <a:gd name="T16" fmla="*/ 1 w 5"/>
                  <a:gd name="T17" fmla="*/ 4 h 5"/>
                  <a:gd name="T18" fmla="*/ 0 w 5"/>
                  <a:gd name="T19" fmla="*/ 4 h 5"/>
                  <a:gd name="T20" fmla="*/ 0 w 5"/>
                  <a:gd name="T21" fmla="*/ 4 h 5"/>
                  <a:gd name="T22" fmla="*/ 0 w 5"/>
                  <a:gd name="T23" fmla="*/ 4 h 5"/>
                  <a:gd name="T24" fmla="*/ 0 w 5"/>
                  <a:gd name="T25" fmla="*/ 3 h 5"/>
                  <a:gd name="T26" fmla="*/ 0 w 5"/>
                  <a:gd name="T27" fmla="*/ 3 h 5"/>
                  <a:gd name="T28" fmla="*/ 0 w 5"/>
                  <a:gd name="T29" fmla="*/ 3 h 5"/>
                  <a:gd name="T30" fmla="*/ 0 w 5"/>
                  <a:gd name="T31" fmla="*/ 3 h 5"/>
                  <a:gd name="T32" fmla="*/ 0 w 5"/>
                  <a:gd name="T33" fmla="*/ 3 h 5"/>
                  <a:gd name="T34" fmla="*/ 3 w 5"/>
                  <a:gd name="T35" fmla="*/ 0 h 5"/>
                  <a:gd name="T36" fmla="*/ 4 w 5"/>
                  <a:gd name="T37" fmla="*/ 0 h 5"/>
                  <a:gd name="T38" fmla="*/ 1 w 5"/>
                  <a:gd name="T39" fmla="*/ 3 h 5"/>
                  <a:gd name="T40" fmla="*/ 1 w 5"/>
                  <a:gd name="T41" fmla="*/ 4 h 5"/>
                  <a:gd name="T42" fmla="*/ 4 w 5"/>
                  <a:gd name="T43" fmla="*/ 0 h 5"/>
                  <a:gd name="T44" fmla="*/ 5 w 5"/>
                  <a:gd name="T45" fmla="*/ 1 h 5"/>
                  <a:gd name="T46" fmla="*/ 2 w 5"/>
                  <a:gd name="T47" fmla="*/ 4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2" y="4"/>
                    </a:moveTo>
                    <a:lnTo>
                      <a:pt x="2" y="4"/>
                    </a:lnTo>
                    <a:lnTo>
                      <a:pt x="2" y="5"/>
                    </a:lnTo>
                    <a:lnTo>
                      <a:pt x="1" y="5"/>
                    </a:lnTo>
                    <a:lnTo>
                      <a:pt x="1" y="4"/>
                    </a:lnTo>
                    <a:lnTo>
                      <a:pt x="0" y="4"/>
                    </a:lnTo>
                    <a:lnTo>
                      <a:pt x="0" y="3"/>
                    </a:lnTo>
                    <a:lnTo>
                      <a:pt x="3" y="0"/>
                    </a:lnTo>
                    <a:lnTo>
                      <a:pt x="4" y="0"/>
                    </a:lnTo>
                    <a:lnTo>
                      <a:pt x="1" y="3"/>
                    </a:lnTo>
                    <a:lnTo>
                      <a:pt x="1" y="4"/>
                    </a:lnTo>
                    <a:lnTo>
                      <a:pt x="4" y="0"/>
                    </a:lnTo>
                    <a:lnTo>
                      <a:pt x="5" y="1"/>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4" name="Freeform 1890">
                <a:extLst>
                  <a:ext uri="{FF2B5EF4-FFF2-40B4-BE49-F238E27FC236}">
                    <a16:creationId xmlns:a16="http://schemas.microsoft.com/office/drawing/2014/main" id="{60D66393-4C82-4812-A838-9A0D4FE597BB}"/>
                  </a:ext>
                </a:extLst>
              </p:cNvPr>
              <p:cNvSpPr>
                <a:spLocks/>
              </p:cNvSpPr>
              <p:nvPr/>
            </p:nvSpPr>
            <p:spPr bwMode="auto">
              <a:xfrm>
                <a:off x="2505" y="1926"/>
                <a:ext cx="5" cy="5"/>
              </a:xfrm>
              <a:custGeom>
                <a:avLst/>
                <a:gdLst>
                  <a:gd name="T0" fmla="*/ 3 w 5"/>
                  <a:gd name="T1" fmla="*/ 0 h 5"/>
                  <a:gd name="T2" fmla="*/ 3 w 5"/>
                  <a:gd name="T3" fmla="*/ 0 h 5"/>
                  <a:gd name="T4" fmla="*/ 3 w 5"/>
                  <a:gd name="T5" fmla="*/ 0 h 5"/>
                  <a:gd name="T6" fmla="*/ 3 w 5"/>
                  <a:gd name="T7" fmla="*/ 0 h 5"/>
                  <a:gd name="T8" fmla="*/ 3 w 5"/>
                  <a:gd name="T9" fmla="*/ 0 h 5"/>
                  <a:gd name="T10" fmla="*/ 4 w 5"/>
                  <a:gd name="T11" fmla="*/ 0 h 5"/>
                  <a:gd name="T12" fmla="*/ 4 w 5"/>
                  <a:gd name="T13" fmla="*/ 0 h 5"/>
                  <a:gd name="T14" fmla="*/ 4 w 5"/>
                  <a:gd name="T15" fmla="*/ 0 h 5"/>
                  <a:gd name="T16" fmla="*/ 4 w 5"/>
                  <a:gd name="T17" fmla="*/ 0 h 5"/>
                  <a:gd name="T18" fmla="*/ 4 w 5"/>
                  <a:gd name="T19" fmla="*/ 1 h 5"/>
                  <a:gd name="T20" fmla="*/ 5 w 5"/>
                  <a:gd name="T21" fmla="*/ 1 h 5"/>
                  <a:gd name="T22" fmla="*/ 5 w 5"/>
                  <a:gd name="T23" fmla="*/ 1 h 5"/>
                  <a:gd name="T24" fmla="*/ 5 w 5"/>
                  <a:gd name="T25" fmla="*/ 1 h 5"/>
                  <a:gd name="T26" fmla="*/ 5 w 5"/>
                  <a:gd name="T27" fmla="*/ 2 h 5"/>
                  <a:gd name="T28" fmla="*/ 5 w 5"/>
                  <a:gd name="T29" fmla="*/ 2 h 5"/>
                  <a:gd name="T30" fmla="*/ 5 w 5"/>
                  <a:gd name="T31" fmla="*/ 2 h 5"/>
                  <a:gd name="T32" fmla="*/ 4 w 5"/>
                  <a:gd name="T33" fmla="*/ 2 h 5"/>
                  <a:gd name="T34" fmla="*/ 2 w 5"/>
                  <a:gd name="T35" fmla="*/ 5 h 5"/>
                  <a:gd name="T36" fmla="*/ 1 w 5"/>
                  <a:gd name="T37" fmla="*/ 4 h 5"/>
                  <a:gd name="T38" fmla="*/ 4 w 5"/>
                  <a:gd name="T39" fmla="*/ 1 h 5"/>
                  <a:gd name="T40" fmla="*/ 3 w 5"/>
                  <a:gd name="T41" fmla="*/ 1 h 5"/>
                  <a:gd name="T42" fmla="*/ 1 w 5"/>
                  <a:gd name="T43" fmla="*/ 4 h 5"/>
                  <a:gd name="T44" fmla="*/ 0 w 5"/>
                  <a:gd name="T45" fmla="*/ 3 h 5"/>
                  <a:gd name="T46" fmla="*/ 3 w 5"/>
                  <a:gd name="T47" fmla="*/ 0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3" y="0"/>
                    </a:moveTo>
                    <a:lnTo>
                      <a:pt x="3" y="0"/>
                    </a:lnTo>
                    <a:lnTo>
                      <a:pt x="4" y="0"/>
                    </a:lnTo>
                    <a:lnTo>
                      <a:pt x="4" y="1"/>
                    </a:lnTo>
                    <a:lnTo>
                      <a:pt x="5" y="1"/>
                    </a:lnTo>
                    <a:lnTo>
                      <a:pt x="5" y="2"/>
                    </a:lnTo>
                    <a:lnTo>
                      <a:pt x="4" y="2"/>
                    </a:lnTo>
                    <a:lnTo>
                      <a:pt x="2" y="5"/>
                    </a:lnTo>
                    <a:lnTo>
                      <a:pt x="1" y="4"/>
                    </a:lnTo>
                    <a:lnTo>
                      <a:pt x="4" y="1"/>
                    </a:lnTo>
                    <a:lnTo>
                      <a:pt x="3" y="1"/>
                    </a:lnTo>
                    <a:lnTo>
                      <a:pt x="1" y="4"/>
                    </a:lnTo>
                    <a:lnTo>
                      <a:pt x="0" y="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5" name="Freeform 1891">
                <a:extLst>
                  <a:ext uri="{FF2B5EF4-FFF2-40B4-BE49-F238E27FC236}">
                    <a16:creationId xmlns:a16="http://schemas.microsoft.com/office/drawing/2014/main" id="{53F940D7-7B41-4697-A893-F9D95D3D2AC0}"/>
                  </a:ext>
                </a:extLst>
              </p:cNvPr>
              <p:cNvSpPr>
                <a:spLocks/>
              </p:cNvSpPr>
              <p:nvPr/>
            </p:nvSpPr>
            <p:spPr bwMode="auto">
              <a:xfrm>
                <a:off x="2507" y="1930"/>
                <a:ext cx="5" cy="5"/>
              </a:xfrm>
              <a:custGeom>
                <a:avLst/>
                <a:gdLst>
                  <a:gd name="T0" fmla="*/ 5 w 5"/>
                  <a:gd name="T1" fmla="*/ 2 h 5"/>
                  <a:gd name="T2" fmla="*/ 5 w 5"/>
                  <a:gd name="T3" fmla="*/ 3 h 5"/>
                  <a:gd name="T4" fmla="*/ 5 w 5"/>
                  <a:gd name="T5" fmla="*/ 3 h 5"/>
                  <a:gd name="T6" fmla="*/ 5 w 5"/>
                  <a:gd name="T7" fmla="*/ 3 h 5"/>
                  <a:gd name="T8" fmla="*/ 5 w 5"/>
                  <a:gd name="T9" fmla="*/ 3 h 5"/>
                  <a:gd name="T10" fmla="*/ 5 w 5"/>
                  <a:gd name="T11" fmla="*/ 4 h 5"/>
                  <a:gd name="T12" fmla="*/ 5 w 5"/>
                  <a:gd name="T13" fmla="*/ 4 h 5"/>
                  <a:gd name="T14" fmla="*/ 5 w 5"/>
                  <a:gd name="T15" fmla="*/ 4 h 5"/>
                  <a:gd name="T16" fmla="*/ 5 w 5"/>
                  <a:gd name="T17" fmla="*/ 4 h 5"/>
                  <a:gd name="T18" fmla="*/ 4 w 5"/>
                  <a:gd name="T19" fmla="*/ 4 h 5"/>
                  <a:gd name="T20" fmla="*/ 4 w 5"/>
                  <a:gd name="T21" fmla="*/ 5 h 5"/>
                  <a:gd name="T22" fmla="*/ 4 w 5"/>
                  <a:gd name="T23" fmla="*/ 5 h 5"/>
                  <a:gd name="T24" fmla="*/ 4 w 5"/>
                  <a:gd name="T25" fmla="*/ 5 h 5"/>
                  <a:gd name="T26" fmla="*/ 3 w 5"/>
                  <a:gd name="T27" fmla="*/ 5 h 5"/>
                  <a:gd name="T28" fmla="*/ 3 w 5"/>
                  <a:gd name="T29" fmla="*/ 5 h 5"/>
                  <a:gd name="T30" fmla="*/ 3 w 5"/>
                  <a:gd name="T31" fmla="*/ 5 h 5"/>
                  <a:gd name="T32" fmla="*/ 3 w 5"/>
                  <a:gd name="T33" fmla="*/ 4 h 5"/>
                  <a:gd name="T34" fmla="*/ 0 w 5"/>
                  <a:gd name="T35" fmla="*/ 2 h 5"/>
                  <a:gd name="T36" fmla="*/ 0 w 5"/>
                  <a:gd name="T37" fmla="*/ 1 h 5"/>
                  <a:gd name="T38" fmla="*/ 4 w 5"/>
                  <a:gd name="T39" fmla="*/ 3 h 5"/>
                  <a:gd name="T40" fmla="*/ 4 w 5"/>
                  <a:gd name="T41" fmla="*/ 3 h 5"/>
                  <a:gd name="T42" fmla="*/ 1 w 5"/>
                  <a:gd name="T43" fmla="*/ 0 h 5"/>
                  <a:gd name="T44" fmla="*/ 2 w 5"/>
                  <a:gd name="T45" fmla="*/ 0 h 5"/>
                  <a:gd name="T46" fmla="*/ 5 w 5"/>
                  <a:gd name="T47" fmla="*/ 2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5" y="2"/>
                    </a:moveTo>
                    <a:lnTo>
                      <a:pt x="5" y="3"/>
                    </a:lnTo>
                    <a:lnTo>
                      <a:pt x="5" y="4"/>
                    </a:lnTo>
                    <a:lnTo>
                      <a:pt x="4" y="4"/>
                    </a:lnTo>
                    <a:lnTo>
                      <a:pt x="4" y="5"/>
                    </a:lnTo>
                    <a:lnTo>
                      <a:pt x="3" y="5"/>
                    </a:lnTo>
                    <a:lnTo>
                      <a:pt x="3" y="4"/>
                    </a:lnTo>
                    <a:lnTo>
                      <a:pt x="0" y="2"/>
                    </a:lnTo>
                    <a:lnTo>
                      <a:pt x="0" y="1"/>
                    </a:lnTo>
                    <a:lnTo>
                      <a:pt x="4" y="3"/>
                    </a:lnTo>
                    <a:lnTo>
                      <a:pt x="1" y="0"/>
                    </a:lnTo>
                    <a:lnTo>
                      <a:pt x="2" y="0"/>
                    </a:lnTo>
                    <a:lnTo>
                      <a:pt x="5"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6" name="Freeform 1892">
                <a:extLst>
                  <a:ext uri="{FF2B5EF4-FFF2-40B4-BE49-F238E27FC236}">
                    <a16:creationId xmlns:a16="http://schemas.microsoft.com/office/drawing/2014/main" id="{FD16BD78-D3F5-4007-9C8E-3CC7840E8EB1}"/>
                  </a:ext>
                </a:extLst>
              </p:cNvPr>
              <p:cNvSpPr>
                <a:spLocks/>
              </p:cNvSpPr>
              <p:nvPr/>
            </p:nvSpPr>
            <p:spPr bwMode="auto">
              <a:xfrm>
                <a:off x="2509" y="1928"/>
                <a:ext cx="5" cy="5"/>
              </a:xfrm>
              <a:custGeom>
                <a:avLst/>
                <a:gdLst>
                  <a:gd name="T0" fmla="*/ 1 w 5"/>
                  <a:gd name="T1" fmla="*/ 2 h 5"/>
                  <a:gd name="T2" fmla="*/ 0 w 5"/>
                  <a:gd name="T3" fmla="*/ 2 h 5"/>
                  <a:gd name="T4" fmla="*/ 0 w 5"/>
                  <a:gd name="T5" fmla="*/ 2 h 5"/>
                  <a:gd name="T6" fmla="*/ 0 w 5"/>
                  <a:gd name="T7" fmla="*/ 2 h 5"/>
                  <a:gd name="T8" fmla="*/ 0 w 5"/>
                  <a:gd name="T9" fmla="*/ 1 h 5"/>
                  <a:gd name="T10" fmla="*/ 0 w 5"/>
                  <a:gd name="T11" fmla="*/ 1 h 5"/>
                  <a:gd name="T12" fmla="*/ 0 w 5"/>
                  <a:gd name="T13" fmla="*/ 1 h 5"/>
                  <a:gd name="T14" fmla="*/ 0 w 5"/>
                  <a:gd name="T15" fmla="*/ 1 h 5"/>
                  <a:gd name="T16" fmla="*/ 1 w 5"/>
                  <a:gd name="T17" fmla="*/ 0 h 5"/>
                  <a:gd name="T18" fmla="*/ 1 w 5"/>
                  <a:gd name="T19" fmla="*/ 0 h 5"/>
                  <a:gd name="T20" fmla="*/ 1 w 5"/>
                  <a:gd name="T21" fmla="*/ 0 h 5"/>
                  <a:gd name="T22" fmla="*/ 1 w 5"/>
                  <a:gd name="T23" fmla="*/ 0 h 5"/>
                  <a:gd name="T24" fmla="*/ 1 w 5"/>
                  <a:gd name="T25" fmla="*/ 0 h 5"/>
                  <a:gd name="T26" fmla="*/ 2 w 5"/>
                  <a:gd name="T27" fmla="*/ 0 h 5"/>
                  <a:gd name="T28" fmla="*/ 2 w 5"/>
                  <a:gd name="T29" fmla="*/ 0 h 5"/>
                  <a:gd name="T30" fmla="*/ 2 w 5"/>
                  <a:gd name="T31" fmla="*/ 0 h 5"/>
                  <a:gd name="T32" fmla="*/ 3 w 5"/>
                  <a:gd name="T33" fmla="*/ 0 h 5"/>
                  <a:gd name="T34" fmla="*/ 5 w 5"/>
                  <a:gd name="T35" fmla="*/ 3 h 5"/>
                  <a:gd name="T36" fmla="*/ 5 w 5"/>
                  <a:gd name="T37" fmla="*/ 4 h 5"/>
                  <a:gd name="T38" fmla="*/ 2 w 5"/>
                  <a:gd name="T39" fmla="*/ 1 h 5"/>
                  <a:gd name="T40" fmla="*/ 1 w 5"/>
                  <a:gd name="T41" fmla="*/ 1 h 5"/>
                  <a:gd name="T42" fmla="*/ 4 w 5"/>
                  <a:gd name="T43" fmla="*/ 4 h 5"/>
                  <a:gd name="T44" fmla="*/ 4 w 5"/>
                  <a:gd name="T45" fmla="*/ 5 h 5"/>
                  <a:gd name="T46" fmla="*/ 1 w 5"/>
                  <a:gd name="T47" fmla="*/ 2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1" y="2"/>
                    </a:moveTo>
                    <a:lnTo>
                      <a:pt x="0" y="2"/>
                    </a:lnTo>
                    <a:lnTo>
                      <a:pt x="0" y="1"/>
                    </a:lnTo>
                    <a:lnTo>
                      <a:pt x="1" y="0"/>
                    </a:lnTo>
                    <a:lnTo>
                      <a:pt x="2" y="0"/>
                    </a:lnTo>
                    <a:lnTo>
                      <a:pt x="3" y="0"/>
                    </a:lnTo>
                    <a:lnTo>
                      <a:pt x="5" y="3"/>
                    </a:lnTo>
                    <a:lnTo>
                      <a:pt x="5" y="4"/>
                    </a:lnTo>
                    <a:lnTo>
                      <a:pt x="2" y="1"/>
                    </a:lnTo>
                    <a:lnTo>
                      <a:pt x="1" y="1"/>
                    </a:lnTo>
                    <a:lnTo>
                      <a:pt x="4" y="4"/>
                    </a:lnTo>
                    <a:lnTo>
                      <a:pt x="4" y="5"/>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7" name="Freeform 1893">
                <a:extLst>
                  <a:ext uri="{FF2B5EF4-FFF2-40B4-BE49-F238E27FC236}">
                    <a16:creationId xmlns:a16="http://schemas.microsoft.com/office/drawing/2014/main" id="{76FCFAD3-2C5F-476C-A1D2-26E7D821DB5A}"/>
                  </a:ext>
                </a:extLst>
              </p:cNvPr>
              <p:cNvSpPr>
                <a:spLocks/>
              </p:cNvSpPr>
              <p:nvPr/>
            </p:nvSpPr>
            <p:spPr bwMode="auto">
              <a:xfrm>
                <a:off x="2511" y="1923"/>
                <a:ext cx="5" cy="5"/>
              </a:xfrm>
              <a:custGeom>
                <a:avLst/>
                <a:gdLst>
                  <a:gd name="T0" fmla="*/ 2 w 5"/>
                  <a:gd name="T1" fmla="*/ 5 h 5"/>
                  <a:gd name="T2" fmla="*/ 2 w 5"/>
                  <a:gd name="T3" fmla="*/ 5 h 5"/>
                  <a:gd name="T4" fmla="*/ 2 w 5"/>
                  <a:gd name="T5" fmla="*/ 5 h 5"/>
                  <a:gd name="T6" fmla="*/ 2 w 5"/>
                  <a:gd name="T7" fmla="*/ 5 h 5"/>
                  <a:gd name="T8" fmla="*/ 1 w 5"/>
                  <a:gd name="T9" fmla="*/ 5 h 5"/>
                  <a:gd name="T10" fmla="*/ 1 w 5"/>
                  <a:gd name="T11" fmla="*/ 5 h 5"/>
                  <a:gd name="T12" fmla="*/ 1 w 5"/>
                  <a:gd name="T13" fmla="*/ 5 h 5"/>
                  <a:gd name="T14" fmla="*/ 1 w 5"/>
                  <a:gd name="T15" fmla="*/ 5 h 5"/>
                  <a:gd name="T16" fmla="*/ 1 w 5"/>
                  <a:gd name="T17" fmla="*/ 5 h 5"/>
                  <a:gd name="T18" fmla="*/ 1 w 5"/>
                  <a:gd name="T19" fmla="*/ 5 h 5"/>
                  <a:gd name="T20" fmla="*/ 0 w 5"/>
                  <a:gd name="T21" fmla="*/ 5 h 5"/>
                  <a:gd name="T22" fmla="*/ 0 w 5"/>
                  <a:gd name="T23" fmla="*/ 5 h 5"/>
                  <a:gd name="T24" fmla="*/ 0 w 5"/>
                  <a:gd name="T25" fmla="*/ 4 h 5"/>
                  <a:gd name="T26" fmla="*/ 0 w 5"/>
                  <a:gd name="T27" fmla="*/ 4 h 5"/>
                  <a:gd name="T28" fmla="*/ 0 w 5"/>
                  <a:gd name="T29" fmla="*/ 4 h 5"/>
                  <a:gd name="T30" fmla="*/ 1 w 5"/>
                  <a:gd name="T31" fmla="*/ 4 h 5"/>
                  <a:gd name="T32" fmla="*/ 1 w 5"/>
                  <a:gd name="T33" fmla="*/ 3 h 5"/>
                  <a:gd name="T34" fmla="*/ 3 w 5"/>
                  <a:gd name="T35" fmla="*/ 0 h 5"/>
                  <a:gd name="T36" fmla="*/ 4 w 5"/>
                  <a:gd name="T37" fmla="*/ 1 h 5"/>
                  <a:gd name="T38" fmla="*/ 1 w 5"/>
                  <a:gd name="T39" fmla="*/ 4 h 5"/>
                  <a:gd name="T40" fmla="*/ 2 w 5"/>
                  <a:gd name="T41" fmla="*/ 4 h 5"/>
                  <a:gd name="T42" fmla="*/ 4 w 5"/>
                  <a:gd name="T43" fmla="*/ 1 h 5"/>
                  <a:gd name="T44" fmla="*/ 5 w 5"/>
                  <a:gd name="T45" fmla="*/ 2 h 5"/>
                  <a:gd name="T46" fmla="*/ 2 w 5"/>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2" y="5"/>
                    </a:moveTo>
                    <a:lnTo>
                      <a:pt x="2" y="5"/>
                    </a:lnTo>
                    <a:lnTo>
                      <a:pt x="1" y="5"/>
                    </a:lnTo>
                    <a:lnTo>
                      <a:pt x="0" y="5"/>
                    </a:lnTo>
                    <a:lnTo>
                      <a:pt x="0" y="4"/>
                    </a:lnTo>
                    <a:lnTo>
                      <a:pt x="1" y="4"/>
                    </a:lnTo>
                    <a:lnTo>
                      <a:pt x="1" y="3"/>
                    </a:lnTo>
                    <a:lnTo>
                      <a:pt x="3" y="0"/>
                    </a:lnTo>
                    <a:lnTo>
                      <a:pt x="4" y="1"/>
                    </a:lnTo>
                    <a:lnTo>
                      <a:pt x="1" y="4"/>
                    </a:lnTo>
                    <a:lnTo>
                      <a:pt x="2" y="4"/>
                    </a:lnTo>
                    <a:lnTo>
                      <a:pt x="4" y="1"/>
                    </a:lnTo>
                    <a:lnTo>
                      <a:pt x="5" y="2"/>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8" name="Freeform 1894">
                <a:extLst>
                  <a:ext uri="{FF2B5EF4-FFF2-40B4-BE49-F238E27FC236}">
                    <a16:creationId xmlns:a16="http://schemas.microsoft.com/office/drawing/2014/main" id="{C56072D8-B082-4088-9563-CEE1F0169CFB}"/>
                  </a:ext>
                </a:extLst>
              </p:cNvPr>
              <p:cNvSpPr>
                <a:spLocks/>
              </p:cNvSpPr>
              <p:nvPr/>
            </p:nvSpPr>
            <p:spPr bwMode="auto">
              <a:xfrm>
                <a:off x="2513" y="1926"/>
                <a:ext cx="5" cy="5"/>
              </a:xfrm>
              <a:custGeom>
                <a:avLst/>
                <a:gdLst>
                  <a:gd name="T0" fmla="*/ 3 w 5"/>
                  <a:gd name="T1" fmla="*/ 0 h 5"/>
                  <a:gd name="T2" fmla="*/ 3 w 5"/>
                  <a:gd name="T3" fmla="*/ 0 h 5"/>
                  <a:gd name="T4" fmla="*/ 3 w 5"/>
                  <a:gd name="T5" fmla="*/ 0 h 5"/>
                  <a:gd name="T6" fmla="*/ 3 w 5"/>
                  <a:gd name="T7" fmla="*/ 0 h 5"/>
                  <a:gd name="T8" fmla="*/ 3 w 5"/>
                  <a:gd name="T9" fmla="*/ 0 h 5"/>
                  <a:gd name="T10" fmla="*/ 4 w 5"/>
                  <a:gd name="T11" fmla="*/ 0 h 5"/>
                  <a:gd name="T12" fmla="*/ 4 w 5"/>
                  <a:gd name="T13" fmla="*/ 0 h 5"/>
                  <a:gd name="T14" fmla="*/ 4 w 5"/>
                  <a:gd name="T15" fmla="*/ 0 h 5"/>
                  <a:gd name="T16" fmla="*/ 4 w 5"/>
                  <a:gd name="T17" fmla="*/ 0 h 5"/>
                  <a:gd name="T18" fmla="*/ 4 w 5"/>
                  <a:gd name="T19" fmla="*/ 0 h 5"/>
                  <a:gd name="T20" fmla="*/ 5 w 5"/>
                  <a:gd name="T21" fmla="*/ 1 h 5"/>
                  <a:gd name="T22" fmla="*/ 5 w 5"/>
                  <a:gd name="T23" fmla="*/ 1 h 5"/>
                  <a:gd name="T24" fmla="*/ 5 w 5"/>
                  <a:gd name="T25" fmla="*/ 1 h 5"/>
                  <a:gd name="T26" fmla="*/ 5 w 5"/>
                  <a:gd name="T27" fmla="*/ 1 h 5"/>
                  <a:gd name="T28" fmla="*/ 5 w 5"/>
                  <a:gd name="T29" fmla="*/ 2 h 5"/>
                  <a:gd name="T30" fmla="*/ 4 w 5"/>
                  <a:gd name="T31" fmla="*/ 2 h 5"/>
                  <a:gd name="T32" fmla="*/ 4 w 5"/>
                  <a:gd name="T33" fmla="*/ 2 h 5"/>
                  <a:gd name="T34" fmla="*/ 2 w 5"/>
                  <a:gd name="T35" fmla="*/ 5 h 5"/>
                  <a:gd name="T36" fmla="*/ 1 w 5"/>
                  <a:gd name="T37" fmla="*/ 4 h 5"/>
                  <a:gd name="T38" fmla="*/ 4 w 5"/>
                  <a:gd name="T39" fmla="*/ 1 h 5"/>
                  <a:gd name="T40" fmla="*/ 3 w 5"/>
                  <a:gd name="T41" fmla="*/ 1 h 5"/>
                  <a:gd name="T42" fmla="*/ 1 w 5"/>
                  <a:gd name="T43" fmla="*/ 4 h 5"/>
                  <a:gd name="T44" fmla="*/ 0 w 5"/>
                  <a:gd name="T45" fmla="*/ 3 h 5"/>
                  <a:gd name="T46" fmla="*/ 3 w 5"/>
                  <a:gd name="T47" fmla="*/ 0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3" y="0"/>
                    </a:moveTo>
                    <a:lnTo>
                      <a:pt x="3" y="0"/>
                    </a:lnTo>
                    <a:lnTo>
                      <a:pt x="4" y="0"/>
                    </a:lnTo>
                    <a:lnTo>
                      <a:pt x="5" y="1"/>
                    </a:lnTo>
                    <a:lnTo>
                      <a:pt x="5" y="2"/>
                    </a:lnTo>
                    <a:lnTo>
                      <a:pt x="4" y="2"/>
                    </a:lnTo>
                    <a:lnTo>
                      <a:pt x="2" y="5"/>
                    </a:lnTo>
                    <a:lnTo>
                      <a:pt x="1" y="4"/>
                    </a:lnTo>
                    <a:lnTo>
                      <a:pt x="4" y="1"/>
                    </a:lnTo>
                    <a:lnTo>
                      <a:pt x="3" y="1"/>
                    </a:lnTo>
                    <a:lnTo>
                      <a:pt x="1" y="4"/>
                    </a:lnTo>
                    <a:lnTo>
                      <a:pt x="0" y="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9" name="Freeform 1895">
                <a:extLst>
                  <a:ext uri="{FF2B5EF4-FFF2-40B4-BE49-F238E27FC236}">
                    <a16:creationId xmlns:a16="http://schemas.microsoft.com/office/drawing/2014/main" id="{C76D4FF2-4DDD-488C-B310-F2B8B835F67F}"/>
                  </a:ext>
                </a:extLst>
              </p:cNvPr>
              <p:cNvSpPr>
                <a:spLocks/>
              </p:cNvSpPr>
              <p:nvPr/>
            </p:nvSpPr>
            <p:spPr bwMode="auto">
              <a:xfrm>
                <a:off x="2507" y="1921"/>
                <a:ext cx="5" cy="6"/>
              </a:xfrm>
              <a:custGeom>
                <a:avLst/>
                <a:gdLst>
                  <a:gd name="T0" fmla="*/ 4 w 5"/>
                  <a:gd name="T1" fmla="*/ 3 h 6"/>
                  <a:gd name="T2" fmla="*/ 5 w 5"/>
                  <a:gd name="T3" fmla="*/ 4 h 6"/>
                  <a:gd name="T4" fmla="*/ 5 w 5"/>
                  <a:gd name="T5" fmla="*/ 4 h 6"/>
                  <a:gd name="T6" fmla="*/ 5 w 5"/>
                  <a:gd name="T7" fmla="*/ 4 h 6"/>
                  <a:gd name="T8" fmla="*/ 5 w 5"/>
                  <a:gd name="T9" fmla="*/ 4 h 6"/>
                  <a:gd name="T10" fmla="*/ 5 w 5"/>
                  <a:gd name="T11" fmla="*/ 4 h 6"/>
                  <a:gd name="T12" fmla="*/ 5 w 5"/>
                  <a:gd name="T13" fmla="*/ 5 h 6"/>
                  <a:gd name="T14" fmla="*/ 5 w 5"/>
                  <a:gd name="T15" fmla="*/ 5 h 6"/>
                  <a:gd name="T16" fmla="*/ 5 w 5"/>
                  <a:gd name="T17" fmla="*/ 5 h 6"/>
                  <a:gd name="T18" fmla="*/ 4 w 5"/>
                  <a:gd name="T19" fmla="*/ 5 h 6"/>
                  <a:gd name="T20" fmla="*/ 4 w 5"/>
                  <a:gd name="T21" fmla="*/ 5 h 6"/>
                  <a:gd name="T22" fmla="*/ 4 w 5"/>
                  <a:gd name="T23" fmla="*/ 6 h 6"/>
                  <a:gd name="T24" fmla="*/ 3 w 5"/>
                  <a:gd name="T25" fmla="*/ 6 h 6"/>
                  <a:gd name="T26" fmla="*/ 3 w 5"/>
                  <a:gd name="T27" fmla="*/ 6 h 6"/>
                  <a:gd name="T28" fmla="*/ 3 w 5"/>
                  <a:gd name="T29" fmla="*/ 6 h 6"/>
                  <a:gd name="T30" fmla="*/ 3 w 5"/>
                  <a:gd name="T31" fmla="*/ 5 h 6"/>
                  <a:gd name="T32" fmla="*/ 3 w 5"/>
                  <a:gd name="T33" fmla="*/ 5 h 6"/>
                  <a:gd name="T34" fmla="*/ 0 w 5"/>
                  <a:gd name="T35" fmla="*/ 2 h 6"/>
                  <a:gd name="T36" fmla="*/ 0 w 5"/>
                  <a:gd name="T37" fmla="*/ 1 h 6"/>
                  <a:gd name="T38" fmla="*/ 3 w 5"/>
                  <a:gd name="T39" fmla="*/ 4 h 6"/>
                  <a:gd name="T40" fmla="*/ 4 w 5"/>
                  <a:gd name="T41" fmla="*/ 4 h 6"/>
                  <a:gd name="T42" fmla="*/ 1 w 5"/>
                  <a:gd name="T43" fmla="*/ 1 h 6"/>
                  <a:gd name="T44" fmla="*/ 1 w 5"/>
                  <a:gd name="T45" fmla="*/ 0 h 6"/>
                  <a:gd name="T46" fmla="*/ 4 w 5"/>
                  <a:gd name="T47" fmla="*/ 3 h 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6">
                    <a:moveTo>
                      <a:pt x="4" y="3"/>
                    </a:moveTo>
                    <a:lnTo>
                      <a:pt x="5" y="4"/>
                    </a:lnTo>
                    <a:lnTo>
                      <a:pt x="5" y="5"/>
                    </a:lnTo>
                    <a:lnTo>
                      <a:pt x="4" y="5"/>
                    </a:lnTo>
                    <a:lnTo>
                      <a:pt x="4" y="6"/>
                    </a:lnTo>
                    <a:lnTo>
                      <a:pt x="3" y="6"/>
                    </a:lnTo>
                    <a:lnTo>
                      <a:pt x="3" y="5"/>
                    </a:lnTo>
                    <a:lnTo>
                      <a:pt x="0" y="2"/>
                    </a:lnTo>
                    <a:lnTo>
                      <a:pt x="0" y="1"/>
                    </a:lnTo>
                    <a:lnTo>
                      <a:pt x="3" y="4"/>
                    </a:lnTo>
                    <a:lnTo>
                      <a:pt x="4" y="4"/>
                    </a:lnTo>
                    <a:lnTo>
                      <a:pt x="1" y="1"/>
                    </a:lnTo>
                    <a:lnTo>
                      <a:pt x="1" y="0"/>
                    </a:ln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0" name="Freeform 1896">
                <a:extLst>
                  <a:ext uri="{FF2B5EF4-FFF2-40B4-BE49-F238E27FC236}">
                    <a16:creationId xmlns:a16="http://schemas.microsoft.com/office/drawing/2014/main" id="{7B9B4C5A-E97F-4C66-955E-14E69C9471DD}"/>
                  </a:ext>
                </a:extLst>
              </p:cNvPr>
              <p:cNvSpPr>
                <a:spLocks/>
              </p:cNvSpPr>
              <p:nvPr/>
            </p:nvSpPr>
            <p:spPr bwMode="auto">
              <a:xfrm>
                <a:off x="2509" y="1920"/>
                <a:ext cx="5" cy="5"/>
              </a:xfrm>
              <a:custGeom>
                <a:avLst/>
                <a:gdLst>
                  <a:gd name="T0" fmla="*/ 0 w 5"/>
                  <a:gd name="T1" fmla="*/ 2 h 5"/>
                  <a:gd name="T2" fmla="*/ 0 w 5"/>
                  <a:gd name="T3" fmla="*/ 2 h 5"/>
                  <a:gd name="T4" fmla="*/ 0 w 5"/>
                  <a:gd name="T5" fmla="*/ 2 h 5"/>
                  <a:gd name="T6" fmla="*/ 0 w 5"/>
                  <a:gd name="T7" fmla="*/ 1 h 5"/>
                  <a:gd name="T8" fmla="*/ 0 w 5"/>
                  <a:gd name="T9" fmla="*/ 1 h 5"/>
                  <a:gd name="T10" fmla="*/ 0 w 5"/>
                  <a:gd name="T11" fmla="*/ 1 h 5"/>
                  <a:gd name="T12" fmla="*/ 0 w 5"/>
                  <a:gd name="T13" fmla="*/ 1 h 5"/>
                  <a:gd name="T14" fmla="*/ 0 w 5"/>
                  <a:gd name="T15" fmla="*/ 1 h 5"/>
                  <a:gd name="T16" fmla="*/ 0 w 5"/>
                  <a:gd name="T17" fmla="*/ 0 h 5"/>
                  <a:gd name="T18" fmla="*/ 1 w 5"/>
                  <a:gd name="T19" fmla="*/ 0 h 5"/>
                  <a:gd name="T20" fmla="*/ 1 w 5"/>
                  <a:gd name="T21" fmla="*/ 0 h 5"/>
                  <a:gd name="T22" fmla="*/ 1 w 5"/>
                  <a:gd name="T23" fmla="*/ 0 h 5"/>
                  <a:gd name="T24" fmla="*/ 1 w 5"/>
                  <a:gd name="T25" fmla="*/ 0 h 5"/>
                  <a:gd name="T26" fmla="*/ 1 w 5"/>
                  <a:gd name="T27" fmla="*/ 0 h 5"/>
                  <a:gd name="T28" fmla="*/ 2 w 5"/>
                  <a:gd name="T29" fmla="*/ 0 h 5"/>
                  <a:gd name="T30" fmla="*/ 2 w 5"/>
                  <a:gd name="T31" fmla="*/ 0 h 5"/>
                  <a:gd name="T32" fmla="*/ 2 w 5"/>
                  <a:gd name="T33" fmla="*/ 0 h 5"/>
                  <a:gd name="T34" fmla="*/ 5 w 5"/>
                  <a:gd name="T35" fmla="*/ 3 h 5"/>
                  <a:gd name="T36" fmla="*/ 4 w 5"/>
                  <a:gd name="T37" fmla="*/ 4 h 5"/>
                  <a:gd name="T38" fmla="*/ 1 w 5"/>
                  <a:gd name="T39" fmla="*/ 1 h 5"/>
                  <a:gd name="T40" fmla="*/ 1 w 5"/>
                  <a:gd name="T41" fmla="*/ 1 h 5"/>
                  <a:gd name="T42" fmla="*/ 4 w 5"/>
                  <a:gd name="T43" fmla="*/ 4 h 5"/>
                  <a:gd name="T44" fmla="*/ 3 w 5"/>
                  <a:gd name="T45" fmla="*/ 5 h 5"/>
                  <a:gd name="T46" fmla="*/ 0 w 5"/>
                  <a:gd name="T47" fmla="*/ 2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5">
                    <a:moveTo>
                      <a:pt x="0" y="2"/>
                    </a:moveTo>
                    <a:lnTo>
                      <a:pt x="0" y="2"/>
                    </a:lnTo>
                    <a:lnTo>
                      <a:pt x="0" y="1"/>
                    </a:lnTo>
                    <a:lnTo>
                      <a:pt x="0" y="0"/>
                    </a:lnTo>
                    <a:lnTo>
                      <a:pt x="1" y="0"/>
                    </a:lnTo>
                    <a:lnTo>
                      <a:pt x="2" y="0"/>
                    </a:lnTo>
                    <a:lnTo>
                      <a:pt x="5" y="3"/>
                    </a:lnTo>
                    <a:lnTo>
                      <a:pt x="4" y="4"/>
                    </a:lnTo>
                    <a:lnTo>
                      <a:pt x="1" y="1"/>
                    </a:lnTo>
                    <a:lnTo>
                      <a:pt x="4" y="4"/>
                    </a:lnTo>
                    <a:lnTo>
                      <a:pt x="3" y="5"/>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1" name="Freeform 1897">
                <a:extLst>
                  <a:ext uri="{FF2B5EF4-FFF2-40B4-BE49-F238E27FC236}">
                    <a16:creationId xmlns:a16="http://schemas.microsoft.com/office/drawing/2014/main" id="{9D5E1DF8-63E7-4E8D-A2C6-CD5437700D21}"/>
                  </a:ext>
                </a:extLst>
              </p:cNvPr>
              <p:cNvSpPr>
                <a:spLocks/>
              </p:cNvSpPr>
              <p:nvPr/>
            </p:nvSpPr>
            <p:spPr bwMode="auto">
              <a:xfrm>
                <a:off x="2627" y="2055"/>
                <a:ext cx="41" cy="17"/>
              </a:xfrm>
              <a:custGeom>
                <a:avLst/>
                <a:gdLst>
                  <a:gd name="T0" fmla="*/ 25 w 41"/>
                  <a:gd name="T1" fmla="*/ 0 h 17"/>
                  <a:gd name="T2" fmla="*/ 41 w 41"/>
                  <a:gd name="T3" fmla="*/ 17 h 17"/>
                  <a:gd name="T4" fmla="*/ 0 w 41"/>
                  <a:gd name="T5" fmla="*/ 17 h 17"/>
                  <a:gd name="T6" fmla="*/ 0 60000 65536"/>
                  <a:gd name="T7" fmla="*/ 0 60000 65536"/>
                  <a:gd name="T8" fmla="*/ 0 60000 65536"/>
                </a:gdLst>
                <a:ahLst/>
                <a:cxnLst>
                  <a:cxn ang="T6">
                    <a:pos x="T0" y="T1"/>
                  </a:cxn>
                  <a:cxn ang="T7">
                    <a:pos x="T2" y="T3"/>
                  </a:cxn>
                  <a:cxn ang="T8">
                    <a:pos x="T4" y="T5"/>
                  </a:cxn>
                </a:cxnLst>
                <a:rect l="0" t="0" r="r" b="b"/>
                <a:pathLst>
                  <a:path w="41" h="17">
                    <a:moveTo>
                      <a:pt x="25" y="0"/>
                    </a:moveTo>
                    <a:lnTo>
                      <a:pt x="41" y="17"/>
                    </a:lnTo>
                    <a:lnTo>
                      <a:pt x="0" y="17"/>
                    </a:lnTo>
                  </a:path>
                </a:pathLst>
              </a:custGeom>
              <a:noFill/>
              <a:ln w="4763">
                <a:solidFill>
                  <a:srgbClr val="D8C6E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72" name="Line 1898">
                <a:extLst>
                  <a:ext uri="{FF2B5EF4-FFF2-40B4-BE49-F238E27FC236}">
                    <a16:creationId xmlns:a16="http://schemas.microsoft.com/office/drawing/2014/main" id="{868E3F41-3DC9-4899-9D93-1702993685A9}"/>
                  </a:ext>
                </a:extLst>
              </p:cNvPr>
              <p:cNvSpPr>
                <a:spLocks noChangeShapeType="1"/>
              </p:cNvSpPr>
              <p:nvPr/>
            </p:nvSpPr>
            <p:spPr bwMode="auto">
              <a:xfrm flipV="1">
                <a:off x="2819" y="2573"/>
                <a:ext cx="1" cy="53"/>
              </a:xfrm>
              <a:prstGeom prst="line">
                <a:avLst/>
              </a:prstGeom>
              <a:noFill/>
              <a:ln w="7938">
                <a:solidFill>
                  <a:srgbClr val="231C2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3" name="Freeform 1899">
                <a:extLst>
                  <a:ext uri="{FF2B5EF4-FFF2-40B4-BE49-F238E27FC236}">
                    <a16:creationId xmlns:a16="http://schemas.microsoft.com/office/drawing/2014/main" id="{EB3C222D-5610-41DA-ADE2-D30E2B8CECAD}"/>
                  </a:ext>
                </a:extLst>
              </p:cNvPr>
              <p:cNvSpPr>
                <a:spLocks/>
              </p:cNvSpPr>
              <p:nvPr/>
            </p:nvSpPr>
            <p:spPr bwMode="auto">
              <a:xfrm>
                <a:off x="2821" y="2629"/>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231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4" name="Freeform 1900">
                <a:extLst>
                  <a:ext uri="{FF2B5EF4-FFF2-40B4-BE49-F238E27FC236}">
                    <a16:creationId xmlns:a16="http://schemas.microsoft.com/office/drawing/2014/main" id="{BC07CC31-32E6-4F62-A899-B40FC15083C5}"/>
                  </a:ext>
                </a:extLst>
              </p:cNvPr>
              <p:cNvSpPr>
                <a:spLocks/>
              </p:cNvSpPr>
              <p:nvPr/>
            </p:nvSpPr>
            <p:spPr bwMode="auto">
              <a:xfrm>
                <a:off x="2821" y="2575"/>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231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5" name="Freeform 1901">
                <a:extLst>
                  <a:ext uri="{FF2B5EF4-FFF2-40B4-BE49-F238E27FC236}">
                    <a16:creationId xmlns:a16="http://schemas.microsoft.com/office/drawing/2014/main" id="{F950EE20-712D-4D7E-B014-CB7B1497CC57}"/>
                  </a:ext>
                </a:extLst>
              </p:cNvPr>
              <p:cNvSpPr>
                <a:spLocks/>
              </p:cNvSpPr>
              <p:nvPr/>
            </p:nvSpPr>
            <p:spPr bwMode="auto">
              <a:xfrm>
                <a:off x="2500" y="2034"/>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6" name="Freeform 1902">
                <a:extLst>
                  <a:ext uri="{FF2B5EF4-FFF2-40B4-BE49-F238E27FC236}">
                    <a16:creationId xmlns:a16="http://schemas.microsoft.com/office/drawing/2014/main" id="{E780839E-19CA-4661-90CB-5F7C6B4D530B}"/>
                  </a:ext>
                </a:extLst>
              </p:cNvPr>
              <p:cNvSpPr>
                <a:spLocks/>
              </p:cNvSpPr>
              <p:nvPr/>
            </p:nvSpPr>
            <p:spPr bwMode="auto">
              <a:xfrm>
                <a:off x="2794" y="1938"/>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7" name="Freeform 1903">
                <a:extLst>
                  <a:ext uri="{FF2B5EF4-FFF2-40B4-BE49-F238E27FC236}">
                    <a16:creationId xmlns:a16="http://schemas.microsoft.com/office/drawing/2014/main" id="{9D2B5074-7F6D-4145-B451-E67CA64511FA}"/>
                  </a:ext>
                </a:extLst>
              </p:cNvPr>
              <p:cNvSpPr>
                <a:spLocks/>
              </p:cNvSpPr>
              <p:nvPr/>
            </p:nvSpPr>
            <p:spPr bwMode="auto">
              <a:xfrm>
                <a:off x="2542" y="1987"/>
                <a:ext cx="9" cy="9"/>
              </a:xfrm>
              <a:custGeom>
                <a:avLst/>
                <a:gdLst>
                  <a:gd name="T0" fmla="*/ 5 w 9"/>
                  <a:gd name="T1" fmla="*/ 9 h 9"/>
                  <a:gd name="T2" fmla="*/ 5 w 9"/>
                  <a:gd name="T3" fmla="*/ 9 h 9"/>
                  <a:gd name="T4" fmla="*/ 6 w 9"/>
                  <a:gd name="T5" fmla="*/ 9 h 9"/>
                  <a:gd name="T6" fmla="*/ 7 w 9"/>
                  <a:gd name="T7" fmla="*/ 8 h 9"/>
                  <a:gd name="T8" fmla="*/ 7 w 9"/>
                  <a:gd name="T9" fmla="*/ 8 h 9"/>
                  <a:gd name="T10" fmla="*/ 8 w 9"/>
                  <a:gd name="T11" fmla="*/ 7 h 9"/>
                  <a:gd name="T12" fmla="*/ 8 w 9"/>
                  <a:gd name="T13" fmla="*/ 6 h 9"/>
                  <a:gd name="T14" fmla="*/ 9 w 9"/>
                  <a:gd name="T15" fmla="*/ 5 h 9"/>
                  <a:gd name="T16" fmla="*/ 9 w 9"/>
                  <a:gd name="T17" fmla="*/ 5 h 9"/>
                  <a:gd name="T18" fmla="*/ 9 w 9"/>
                  <a:gd name="T19" fmla="*/ 4 h 9"/>
                  <a:gd name="T20" fmla="*/ 8 w 9"/>
                  <a:gd name="T21" fmla="*/ 3 h 9"/>
                  <a:gd name="T22" fmla="*/ 8 w 9"/>
                  <a:gd name="T23" fmla="*/ 2 h 9"/>
                  <a:gd name="T24" fmla="*/ 7 w 9"/>
                  <a:gd name="T25" fmla="*/ 2 h 9"/>
                  <a:gd name="T26" fmla="*/ 7 w 9"/>
                  <a:gd name="T27" fmla="*/ 1 h 9"/>
                  <a:gd name="T28" fmla="*/ 6 w 9"/>
                  <a:gd name="T29" fmla="*/ 1 h 9"/>
                  <a:gd name="T30" fmla="*/ 5 w 9"/>
                  <a:gd name="T31" fmla="*/ 0 h 9"/>
                  <a:gd name="T32" fmla="*/ 5 w 9"/>
                  <a:gd name="T33" fmla="*/ 0 h 9"/>
                  <a:gd name="T34" fmla="*/ 3 w 9"/>
                  <a:gd name="T35" fmla="*/ 0 h 9"/>
                  <a:gd name="T36" fmla="*/ 3 w 9"/>
                  <a:gd name="T37" fmla="*/ 1 h 9"/>
                  <a:gd name="T38" fmla="*/ 2 w 9"/>
                  <a:gd name="T39" fmla="*/ 1 h 9"/>
                  <a:gd name="T40" fmla="*/ 1 w 9"/>
                  <a:gd name="T41" fmla="*/ 2 h 9"/>
                  <a:gd name="T42" fmla="*/ 1 w 9"/>
                  <a:gd name="T43" fmla="*/ 2 h 9"/>
                  <a:gd name="T44" fmla="*/ 0 w 9"/>
                  <a:gd name="T45" fmla="*/ 3 h 9"/>
                  <a:gd name="T46" fmla="*/ 0 w 9"/>
                  <a:gd name="T47" fmla="*/ 4 h 9"/>
                  <a:gd name="T48" fmla="*/ 0 w 9"/>
                  <a:gd name="T49" fmla="*/ 5 h 9"/>
                  <a:gd name="T50" fmla="*/ 0 w 9"/>
                  <a:gd name="T51" fmla="*/ 5 h 9"/>
                  <a:gd name="T52" fmla="*/ 0 w 9"/>
                  <a:gd name="T53" fmla="*/ 6 h 9"/>
                  <a:gd name="T54" fmla="*/ 1 w 9"/>
                  <a:gd name="T55" fmla="*/ 7 h 9"/>
                  <a:gd name="T56" fmla="*/ 1 w 9"/>
                  <a:gd name="T57" fmla="*/ 8 h 9"/>
                  <a:gd name="T58" fmla="*/ 2 w 9"/>
                  <a:gd name="T59" fmla="*/ 8 h 9"/>
                  <a:gd name="T60" fmla="*/ 3 w 9"/>
                  <a:gd name="T61" fmla="*/ 9 h 9"/>
                  <a:gd name="T62" fmla="*/ 3 w 9"/>
                  <a:gd name="T63" fmla="*/ 9 h 9"/>
                  <a:gd name="T64" fmla="*/ 5 w 9"/>
                  <a:gd name="T65" fmla="*/ 9 h 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 h="9">
                    <a:moveTo>
                      <a:pt x="5" y="9"/>
                    </a:moveTo>
                    <a:lnTo>
                      <a:pt x="5" y="9"/>
                    </a:lnTo>
                    <a:lnTo>
                      <a:pt x="6" y="9"/>
                    </a:lnTo>
                    <a:lnTo>
                      <a:pt x="7" y="8"/>
                    </a:lnTo>
                    <a:lnTo>
                      <a:pt x="8" y="7"/>
                    </a:lnTo>
                    <a:lnTo>
                      <a:pt x="8" y="6"/>
                    </a:lnTo>
                    <a:lnTo>
                      <a:pt x="9" y="5"/>
                    </a:lnTo>
                    <a:lnTo>
                      <a:pt x="9" y="4"/>
                    </a:lnTo>
                    <a:lnTo>
                      <a:pt x="8" y="3"/>
                    </a:lnTo>
                    <a:lnTo>
                      <a:pt x="8" y="2"/>
                    </a:lnTo>
                    <a:lnTo>
                      <a:pt x="7" y="2"/>
                    </a:lnTo>
                    <a:lnTo>
                      <a:pt x="7" y="1"/>
                    </a:lnTo>
                    <a:lnTo>
                      <a:pt x="6" y="1"/>
                    </a:lnTo>
                    <a:lnTo>
                      <a:pt x="5" y="0"/>
                    </a:lnTo>
                    <a:lnTo>
                      <a:pt x="3" y="0"/>
                    </a:lnTo>
                    <a:lnTo>
                      <a:pt x="3" y="1"/>
                    </a:lnTo>
                    <a:lnTo>
                      <a:pt x="2" y="1"/>
                    </a:lnTo>
                    <a:lnTo>
                      <a:pt x="1" y="2"/>
                    </a:lnTo>
                    <a:lnTo>
                      <a:pt x="0" y="3"/>
                    </a:lnTo>
                    <a:lnTo>
                      <a:pt x="0" y="4"/>
                    </a:lnTo>
                    <a:lnTo>
                      <a:pt x="0" y="5"/>
                    </a:lnTo>
                    <a:lnTo>
                      <a:pt x="0" y="6"/>
                    </a:lnTo>
                    <a:lnTo>
                      <a:pt x="1" y="7"/>
                    </a:lnTo>
                    <a:lnTo>
                      <a:pt x="1" y="8"/>
                    </a:lnTo>
                    <a:lnTo>
                      <a:pt x="2" y="8"/>
                    </a:lnTo>
                    <a:lnTo>
                      <a:pt x="3" y="9"/>
                    </a:lnTo>
                    <a:lnTo>
                      <a:pt x="5" y="9"/>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8" name="Freeform 1904">
                <a:extLst>
                  <a:ext uri="{FF2B5EF4-FFF2-40B4-BE49-F238E27FC236}">
                    <a16:creationId xmlns:a16="http://schemas.microsoft.com/office/drawing/2014/main" id="{CDAE07AE-928E-40B6-A6D8-167F78C8A07A}"/>
                  </a:ext>
                </a:extLst>
              </p:cNvPr>
              <p:cNvSpPr>
                <a:spLocks/>
              </p:cNvSpPr>
              <p:nvPr/>
            </p:nvSpPr>
            <p:spPr bwMode="auto">
              <a:xfrm>
                <a:off x="2505" y="1947"/>
                <a:ext cx="4" cy="5"/>
              </a:xfrm>
              <a:custGeom>
                <a:avLst/>
                <a:gdLst>
                  <a:gd name="T0" fmla="*/ 2 w 4"/>
                  <a:gd name="T1" fmla="*/ 5 h 5"/>
                  <a:gd name="T2" fmla="*/ 2 w 4"/>
                  <a:gd name="T3" fmla="*/ 5 h 5"/>
                  <a:gd name="T4" fmla="*/ 3 w 4"/>
                  <a:gd name="T5" fmla="*/ 5 h 5"/>
                  <a:gd name="T6" fmla="*/ 3 w 4"/>
                  <a:gd name="T7" fmla="*/ 4 h 5"/>
                  <a:gd name="T8" fmla="*/ 4 w 4"/>
                  <a:gd name="T9" fmla="*/ 4 h 5"/>
                  <a:gd name="T10" fmla="*/ 4 w 4"/>
                  <a:gd name="T11" fmla="*/ 4 h 5"/>
                  <a:gd name="T12" fmla="*/ 4 w 4"/>
                  <a:gd name="T13" fmla="*/ 3 h 5"/>
                  <a:gd name="T14" fmla="*/ 4 w 4"/>
                  <a:gd name="T15" fmla="*/ 3 h 5"/>
                  <a:gd name="T16" fmla="*/ 4 w 4"/>
                  <a:gd name="T17" fmla="*/ 3 h 5"/>
                  <a:gd name="T18" fmla="*/ 4 w 4"/>
                  <a:gd name="T19" fmla="*/ 2 h 5"/>
                  <a:gd name="T20" fmla="*/ 4 w 4"/>
                  <a:gd name="T21" fmla="*/ 2 h 5"/>
                  <a:gd name="T22" fmla="*/ 4 w 4"/>
                  <a:gd name="T23" fmla="*/ 2 h 5"/>
                  <a:gd name="T24" fmla="*/ 4 w 4"/>
                  <a:gd name="T25" fmla="*/ 1 h 5"/>
                  <a:gd name="T26" fmla="*/ 3 w 4"/>
                  <a:gd name="T27" fmla="*/ 1 h 5"/>
                  <a:gd name="T28" fmla="*/ 3 w 4"/>
                  <a:gd name="T29" fmla="*/ 1 h 5"/>
                  <a:gd name="T30" fmla="*/ 2 w 4"/>
                  <a:gd name="T31" fmla="*/ 0 h 5"/>
                  <a:gd name="T32" fmla="*/ 2 w 4"/>
                  <a:gd name="T33" fmla="*/ 0 h 5"/>
                  <a:gd name="T34" fmla="*/ 2 w 4"/>
                  <a:gd name="T35" fmla="*/ 0 h 5"/>
                  <a:gd name="T36" fmla="*/ 1 w 4"/>
                  <a:gd name="T37" fmla="*/ 1 h 5"/>
                  <a:gd name="T38" fmla="*/ 1 w 4"/>
                  <a:gd name="T39" fmla="*/ 1 h 5"/>
                  <a:gd name="T40" fmla="*/ 1 w 4"/>
                  <a:gd name="T41" fmla="*/ 1 h 5"/>
                  <a:gd name="T42" fmla="*/ 1 w 4"/>
                  <a:gd name="T43" fmla="*/ 2 h 5"/>
                  <a:gd name="T44" fmla="*/ 0 w 4"/>
                  <a:gd name="T45" fmla="*/ 2 h 5"/>
                  <a:gd name="T46" fmla="*/ 0 w 4"/>
                  <a:gd name="T47" fmla="*/ 2 h 5"/>
                  <a:gd name="T48" fmla="*/ 0 w 4"/>
                  <a:gd name="T49" fmla="*/ 3 h 5"/>
                  <a:gd name="T50" fmla="*/ 0 w 4"/>
                  <a:gd name="T51" fmla="*/ 3 h 5"/>
                  <a:gd name="T52" fmla="*/ 0 w 4"/>
                  <a:gd name="T53" fmla="*/ 3 h 5"/>
                  <a:gd name="T54" fmla="*/ 1 w 4"/>
                  <a:gd name="T55" fmla="*/ 4 h 5"/>
                  <a:gd name="T56" fmla="*/ 1 w 4"/>
                  <a:gd name="T57" fmla="*/ 4 h 5"/>
                  <a:gd name="T58" fmla="*/ 1 w 4"/>
                  <a:gd name="T59" fmla="*/ 4 h 5"/>
                  <a:gd name="T60" fmla="*/ 1 w 4"/>
                  <a:gd name="T61" fmla="*/ 5 h 5"/>
                  <a:gd name="T62" fmla="*/ 2 w 4"/>
                  <a:gd name="T63" fmla="*/ 5 h 5"/>
                  <a:gd name="T64" fmla="*/ 2 w 4"/>
                  <a:gd name="T65" fmla="*/ 5 h 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 h="5">
                    <a:moveTo>
                      <a:pt x="2" y="5"/>
                    </a:moveTo>
                    <a:lnTo>
                      <a:pt x="2" y="5"/>
                    </a:lnTo>
                    <a:lnTo>
                      <a:pt x="3" y="5"/>
                    </a:lnTo>
                    <a:lnTo>
                      <a:pt x="3" y="4"/>
                    </a:lnTo>
                    <a:lnTo>
                      <a:pt x="4" y="4"/>
                    </a:lnTo>
                    <a:lnTo>
                      <a:pt x="4" y="3"/>
                    </a:lnTo>
                    <a:lnTo>
                      <a:pt x="4" y="2"/>
                    </a:lnTo>
                    <a:lnTo>
                      <a:pt x="4" y="1"/>
                    </a:lnTo>
                    <a:lnTo>
                      <a:pt x="3" y="1"/>
                    </a:lnTo>
                    <a:lnTo>
                      <a:pt x="2" y="0"/>
                    </a:lnTo>
                    <a:lnTo>
                      <a:pt x="1" y="1"/>
                    </a:lnTo>
                    <a:lnTo>
                      <a:pt x="1" y="2"/>
                    </a:lnTo>
                    <a:lnTo>
                      <a:pt x="0" y="2"/>
                    </a:lnTo>
                    <a:lnTo>
                      <a:pt x="0" y="3"/>
                    </a:lnTo>
                    <a:lnTo>
                      <a:pt x="1" y="4"/>
                    </a:lnTo>
                    <a:lnTo>
                      <a:pt x="1" y="5"/>
                    </a:lnTo>
                    <a:lnTo>
                      <a:pt x="2" y="5"/>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9" name="Freeform 1905">
                <a:extLst>
                  <a:ext uri="{FF2B5EF4-FFF2-40B4-BE49-F238E27FC236}">
                    <a16:creationId xmlns:a16="http://schemas.microsoft.com/office/drawing/2014/main" id="{FB8A7ABF-3BE1-425E-A4D7-3C375AC24F5B}"/>
                  </a:ext>
                </a:extLst>
              </p:cNvPr>
              <p:cNvSpPr>
                <a:spLocks/>
              </p:cNvSpPr>
              <p:nvPr/>
            </p:nvSpPr>
            <p:spPr bwMode="auto">
              <a:xfrm>
                <a:off x="2514" y="1947"/>
                <a:ext cx="4" cy="5"/>
              </a:xfrm>
              <a:custGeom>
                <a:avLst/>
                <a:gdLst>
                  <a:gd name="T0" fmla="*/ 2 w 4"/>
                  <a:gd name="T1" fmla="*/ 5 h 5"/>
                  <a:gd name="T2" fmla="*/ 2 w 4"/>
                  <a:gd name="T3" fmla="*/ 5 h 5"/>
                  <a:gd name="T4" fmla="*/ 3 w 4"/>
                  <a:gd name="T5" fmla="*/ 5 h 5"/>
                  <a:gd name="T6" fmla="*/ 3 w 4"/>
                  <a:gd name="T7" fmla="*/ 4 h 5"/>
                  <a:gd name="T8" fmla="*/ 3 w 4"/>
                  <a:gd name="T9" fmla="*/ 4 h 5"/>
                  <a:gd name="T10" fmla="*/ 4 w 4"/>
                  <a:gd name="T11" fmla="*/ 4 h 5"/>
                  <a:gd name="T12" fmla="*/ 4 w 4"/>
                  <a:gd name="T13" fmla="*/ 3 h 5"/>
                  <a:gd name="T14" fmla="*/ 4 w 4"/>
                  <a:gd name="T15" fmla="*/ 3 h 5"/>
                  <a:gd name="T16" fmla="*/ 4 w 4"/>
                  <a:gd name="T17" fmla="*/ 3 h 5"/>
                  <a:gd name="T18" fmla="*/ 4 w 4"/>
                  <a:gd name="T19" fmla="*/ 2 h 5"/>
                  <a:gd name="T20" fmla="*/ 4 w 4"/>
                  <a:gd name="T21" fmla="*/ 2 h 5"/>
                  <a:gd name="T22" fmla="*/ 4 w 4"/>
                  <a:gd name="T23" fmla="*/ 2 h 5"/>
                  <a:gd name="T24" fmla="*/ 3 w 4"/>
                  <a:gd name="T25" fmla="*/ 1 h 5"/>
                  <a:gd name="T26" fmla="*/ 3 w 4"/>
                  <a:gd name="T27" fmla="*/ 1 h 5"/>
                  <a:gd name="T28" fmla="*/ 3 w 4"/>
                  <a:gd name="T29" fmla="*/ 1 h 5"/>
                  <a:gd name="T30" fmla="*/ 2 w 4"/>
                  <a:gd name="T31" fmla="*/ 0 h 5"/>
                  <a:gd name="T32" fmla="*/ 2 w 4"/>
                  <a:gd name="T33" fmla="*/ 0 h 5"/>
                  <a:gd name="T34" fmla="*/ 2 w 4"/>
                  <a:gd name="T35" fmla="*/ 0 h 5"/>
                  <a:gd name="T36" fmla="*/ 1 w 4"/>
                  <a:gd name="T37" fmla="*/ 1 h 5"/>
                  <a:gd name="T38" fmla="*/ 1 w 4"/>
                  <a:gd name="T39" fmla="*/ 1 h 5"/>
                  <a:gd name="T40" fmla="*/ 1 w 4"/>
                  <a:gd name="T41" fmla="*/ 1 h 5"/>
                  <a:gd name="T42" fmla="*/ 0 w 4"/>
                  <a:gd name="T43" fmla="*/ 2 h 5"/>
                  <a:gd name="T44" fmla="*/ 0 w 4"/>
                  <a:gd name="T45" fmla="*/ 2 h 5"/>
                  <a:gd name="T46" fmla="*/ 0 w 4"/>
                  <a:gd name="T47" fmla="*/ 2 h 5"/>
                  <a:gd name="T48" fmla="*/ 0 w 4"/>
                  <a:gd name="T49" fmla="*/ 3 h 5"/>
                  <a:gd name="T50" fmla="*/ 0 w 4"/>
                  <a:gd name="T51" fmla="*/ 3 h 5"/>
                  <a:gd name="T52" fmla="*/ 0 w 4"/>
                  <a:gd name="T53" fmla="*/ 3 h 5"/>
                  <a:gd name="T54" fmla="*/ 0 w 4"/>
                  <a:gd name="T55" fmla="*/ 4 h 5"/>
                  <a:gd name="T56" fmla="*/ 1 w 4"/>
                  <a:gd name="T57" fmla="*/ 4 h 5"/>
                  <a:gd name="T58" fmla="*/ 1 w 4"/>
                  <a:gd name="T59" fmla="*/ 4 h 5"/>
                  <a:gd name="T60" fmla="*/ 1 w 4"/>
                  <a:gd name="T61" fmla="*/ 5 h 5"/>
                  <a:gd name="T62" fmla="*/ 2 w 4"/>
                  <a:gd name="T63" fmla="*/ 5 h 5"/>
                  <a:gd name="T64" fmla="*/ 2 w 4"/>
                  <a:gd name="T65" fmla="*/ 5 h 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 h="5">
                    <a:moveTo>
                      <a:pt x="2" y="5"/>
                    </a:moveTo>
                    <a:lnTo>
                      <a:pt x="2" y="5"/>
                    </a:lnTo>
                    <a:lnTo>
                      <a:pt x="3" y="5"/>
                    </a:lnTo>
                    <a:lnTo>
                      <a:pt x="3" y="4"/>
                    </a:lnTo>
                    <a:lnTo>
                      <a:pt x="4" y="4"/>
                    </a:lnTo>
                    <a:lnTo>
                      <a:pt x="4" y="3"/>
                    </a:lnTo>
                    <a:lnTo>
                      <a:pt x="4" y="2"/>
                    </a:lnTo>
                    <a:lnTo>
                      <a:pt x="3" y="1"/>
                    </a:lnTo>
                    <a:lnTo>
                      <a:pt x="2" y="0"/>
                    </a:lnTo>
                    <a:lnTo>
                      <a:pt x="1" y="1"/>
                    </a:lnTo>
                    <a:lnTo>
                      <a:pt x="0" y="2"/>
                    </a:lnTo>
                    <a:lnTo>
                      <a:pt x="0" y="3"/>
                    </a:lnTo>
                    <a:lnTo>
                      <a:pt x="0" y="4"/>
                    </a:lnTo>
                    <a:lnTo>
                      <a:pt x="1" y="4"/>
                    </a:lnTo>
                    <a:lnTo>
                      <a:pt x="1" y="5"/>
                    </a:lnTo>
                    <a:lnTo>
                      <a:pt x="2" y="5"/>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0" name="Freeform 1906">
                <a:extLst>
                  <a:ext uri="{FF2B5EF4-FFF2-40B4-BE49-F238E27FC236}">
                    <a16:creationId xmlns:a16="http://schemas.microsoft.com/office/drawing/2014/main" id="{B2831CB8-7219-41A4-B81F-2B62C5CBD4E2}"/>
                  </a:ext>
                </a:extLst>
              </p:cNvPr>
              <p:cNvSpPr>
                <a:spLocks/>
              </p:cNvSpPr>
              <p:nvPr/>
            </p:nvSpPr>
            <p:spPr bwMode="auto">
              <a:xfrm>
                <a:off x="2523" y="1947"/>
                <a:ext cx="4" cy="5"/>
              </a:xfrm>
              <a:custGeom>
                <a:avLst/>
                <a:gdLst>
                  <a:gd name="T0" fmla="*/ 2 w 4"/>
                  <a:gd name="T1" fmla="*/ 5 h 5"/>
                  <a:gd name="T2" fmla="*/ 2 w 4"/>
                  <a:gd name="T3" fmla="*/ 5 h 5"/>
                  <a:gd name="T4" fmla="*/ 3 w 4"/>
                  <a:gd name="T5" fmla="*/ 5 h 5"/>
                  <a:gd name="T6" fmla="*/ 3 w 4"/>
                  <a:gd name="T7" fmla="*/ 4 h 5"/>
                  <a:gd name="T8" fmla="*/ 3 w 4"/>
                  <a:gd name="T9" fmla="*/ 4 h 5"/>
                  <a:gd name="T10" fmla="*/ 3 w 4"/>
                  <a:gd name="T11" fmla="*/ 4 h 5"/>
                  <a:gd name="T12" fmla="*/ 4 w 4"/>
                  <a:gd name="T13" fmla="*/ 3 h 5"/>
                  <a:gd name="T14" fmla="*/ 4 w 4"/>
                  <a:gd name="T15" fmla="*/ 3 h 5"/>
                  <a:gd name="T16" fmla="*/ 4 w 4"/>
                  <a:gd name="T17" fmla="*/ 3 h 5"/>
                  <a:gd name="T18" fmla="*/ 4 w 4"/>
                  <a:gd name="T19" fmla="*/ 2 h 5"/>
                  <a:gd name="T20" fmla="*/ 4 w 4"/>
                  <a:gd name="T21" fmla="*/ 2 h 5"/>
                  <a:gd name="T22" fmla="*/ 3 w 4"/>
                  <a:gd name="T23" fmla="*/ 2 h 5"/>
                  <a:gd name="T24" fmla="*/ 3 w 4"/>
                  <a:gd name="T25" fmla="*/ 1 h 5"/>
                  <a:gd name="T26" fmla="*/ 3 w 4"/>
                  <a:gd name="T27" fmla="*/ 1 h 5"/>
                  <a:gd name="T28" fmla="*/ 3 w 4"/>
                  <a:gd name="T29" fmla="*/ 1 h 5"/>
                  <a:gd name="T30" fmla="*/ 2 w 4"/>
                  <a:gd name="T31" fmla="*/ 0 h 5"/>
                  <a:gd name="T32" fmla="*/ 2 w 4"/>
                  <a:gd name="T33" fmla="*/ 0 h 5"/>
                  <a:gd name="T34" fmla="*/ 1 w 4"/>
                  <a:gd name="T35" fmla="*/ 0 h 5"/>
                  <a:gd name="T36" fmla="*/ 1 w 4"/>
                  <a:gd name="T37" fmla="*/ 1 h 5"/>
                  <a:gd name="T38" fmla="*/ 1 w 4"/>
                  <a:gd name="T39" fmla="*/ 1 h 5"/>
                  <a:gd name="T40" fmla="*/ 0 w 4"/>
                  <a:gd name="T41" fmla="*/ 1 h 5"/>
                  <a:gd name="T42" fmla="*/ 0 w 4"/>
                  <a:gd name="T43" fmla="*/ 2 h 5"/>
                  <a:gd name="T44" fmla="*/ 0 w 4"/>
                  <a:gd name="T45" fmla="*/ 2 h 5"/>
                  <a:gd name="T46" fmla="*/ 0 w 4"/>
                  <a:gd name="T47" fmla="*/ 2 h 5"/>
                  <a:gd name="T48" fmla="*/ 0 w 4"/>
                  <a:gd name="T49" fmla="*/ 3 h 5"/>
                  <a:gd name="T50" fmla="*/ 0 w 4"/>
                  <a:gd name="T51" fmla="*/ 3 h 5"/>
                  <a:gd name="T52" fmla="*/ 0 w 4"/>
                  <a:gd name="T53" fmla="*/ 3 h 5"/>
                  <a:gd name="T54" fmla="*/ 0 w 4"/>
                  <a:gd name="T55" fmla="*/ 4 h 5"/>
                  <a:gd name="T56" fmla="*/ 0 w 4"/>
                  <a:gd name="T57" fmla="*/ 4 h 5"/>
                  <a:gd name="T58" fmla="*/ 1 w 4"/>
                  <a:gd name="T59" fmla="*/ 4 h 5"/>
                  <a:gd name="T60" fmla="*/ 1 w 4"/>
                  <a:gd name="T61" fmla="*/ 5 h 5"/>
                  <a:gd name="T62" fmla="*/ 1 w 4"/>
                  <a:gd name="T63" fmla="*/ 5 h 5"/>
                  <a:gd name="T64" fmla="*/ 2 w 4"/>
                  <a:gd name="T65" fmla="*/ 5 h 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 h="5">
                    <a:moveTo>
                      <a:pt x="2" y="5"/>
                    </a:moveTo>
                    <a:lnTo>
                      <a:pt x="2" y="5"/>
                    </a:lnTo>
                    <a:lnTo>
                      <a:pt x="3" y="5"/>
                    </a:lnTo>
                    <a:lnTo>
                      <a:pt x="3" y="4"/>
                    </a:lnTo>
                    <a:lnTo>
                      <a:pt x="4" y="3"/>
                    </a:lnTo>
                    <a:lnTo>
                      <a:pt x="4" y="2"/>
                    </a:lnTo>
                    <a:lnTo>
                      <a:pt x="3" y="2"/>
                    </a:lnTo>
                    <a:lnTo>
                      <a:pt x="3" y="1"/>
                    </a:lnTo>
                    <a:lnTo>
                      <a:pt x="2" y="0"/>
                    </a:lnTo>
                    <a:lnTo>
                      <a:pt x="1" y="0"/>
                    </a:lnTo>
                    <a:lnTo>
                      <a:pt x="1" y="1"/>
                    </a:lnTo>
                    <a:lnTo>
                      <a:pt x="0" y="1"/>
                    </a:lnTo>
                    <a:lnTo>
                      <a:pt x="0" y="2"/>
                    </a:lnTo>
                    <a:lnTo>
                      <a:pt x="0" y="3"/>
                    </a:lnTo>
                    <a:lnTo>
                      <a:pt x="0" y="4"/>
                    </a:lnTo>
                    <a:lnTo>
                      <a:pt x="1" y="4"/>
                    </a:lnTo>
                    <a:lnTo>
                      <a:pt x="1" y="5"/>
                    </a:lnTo>
                    <a:lnTo>
                      <a:pt x="2" y="5"/>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1" name="Freeform 1907">
                <a:extLst>
                  <a:ext uri="{FF2B5EF4-FFF2-40B4-BE49-F238E27FC236}">
                    <a16:creationId xmlns:a16="http://schemas.microsoft.com/office/drawing/2014/main" id="{9A309116-0DED-42D6-8E52-DDBED488B08B}"/>
                  </a:ext>
                </a:extLst>
              </p:cNvPr>
              <p:cNvSpPr>
                <a:spLocks/>
              </p:cNvSpPr>
              <p:nvPr/>
            </p:nvSpPr>
            <p:spPr bwMode="auto">
              <a:xfrm>
                <a:off x="2733" y="1928"/>
                <a:ext cx="72" cy="11"/>
              </a:xfrm>
              <a:custGeom>
                <a:avLst/>
                <a:gdLst>
                  <a:gd name="T0" fmla="*/ 72 w 72"/>
                  <a:gd name="T1" fmla="*/ 10 h 11"/>
                  <a:gd name="T2" fmla="*/ 72 w 72"/>
                  <a:gd name="T3" fmla="*/ 10 h 11"/>
                  <a:gd name="T4" fmla="*/ 72 w 72"/>
                  <a:gd name="T5" fmla="*/ 10 h 11"/>
                  <a:gd name="T6" fmla="*/ 72 w 72"/>
                  <a:gd name="T7" fmla="*/ 9 h 11"/>
                  <a:gd name="T8" fmla="*/ 72 w 72"/>
                  <a:gd name="T9" fmla="*/ 9 h 11"/>
                  <a:gd name="T10" fmla="*/ 72 w 72"/>
                  <a:gd name="T11" fmla="*/ 9 h 11"/>
                  <a:gd name="T12" fmla="*/ 72 w 72"/>
                  <a:gd name="T13" fmla="*/ 1 h 11"/>
                  <a:gd name="T14" fmla="*/ 72 w 72"/>
                  <a:gd name="T15" fmla="*/ 1 h 11"/>
                  <a:gd name="T16" fmla="*/ 72 w 72"/>
                  <a:gd name="T17" fmla="*/ 1 h 11"/>
                  <a:gd name="T18" fmla="*/ 72 w 72"/>
                  <a:gd name="T19" fmla="*/ 1 h 11"/>
                  <a:gd name="T20" fmla="*/ 72 w 72"/>
                  <a:gd name="T21" fmla="*/ 0 h 11"/>
                  <a:gd name="T22" fmla="*/ 72 w 72"/>
                  <a:gd name="T23" fmla="*/ 0 h 11"/>
                  <a:gd name="T24" fmla="*/ 71 w 72"/>
                  <a:gd name="T25" fmla="*/ 0 h 11"/>
                  <a:gd name="T26" fmla="*/ 0 w 72"/>
                  <a:gd name="T27" fmla="*/ 2 h 11"/>
                  <a:gd name="T28" fmla="*/ 0 w 72"/>
                  <a:gd name="T29" fmla="*/ 2 h 11"/>
                  <a:gd name="T30" fmla="*/ 0 w 72"/>
                  <a:gd name="T31" fmla="*/ 2 h 11"/>
                  <a:gd name="T32" fmla="*/ 0 w 72"/>
                  <a:gd name="T33" fmla="*/ 2 h 11"/>
                  <a:gd name="T34" fmla="*/ 0 w 72"/>
                  <a:gd name="T35" fmla="*/ 2 h 11"/>
                  <a:gd name="T36" fmla="*/ 0 w 72"/>
                  <a:gd name="T37" fmla="*/ 2 h 11"/>
                  <a:gd name="T38" fmla="*/ 0 w 72"/>
                  <a:gd name="T39" fmla="*/ 2 h 11"/>
                  <a:gd name="T40" fmla="*/ 0 w 72"/>
                  <a:gd name="T41" fmla="*/ 10 h 11"/>
                  <a:gd name="T42" fmla="*/ 0 w 72"/>
                  <a:gd name="T43" fmla="*/ 11 h 11"/>
                  <a:gd name="T44" fmla="*/ 0 w 72"/>
                  <a:gd name="T45" fmla="*/ 11 h 11"/>
                  <a:gd name="T46" fmla="*/ 0 w 72"/>
                  <a:gd name="T47" fmla="*/ 11 h 11"/>
                  <a:gd name="T48" fmla="*/ 0 w 72"/>
                  <a:gd name="T49" fmla="*/ 11 h 11"/>
                  <a:gd name="T50" fmla="*/ 72 w 72"/>
                  <a:gd name="T51" fmla="*/ 10 h 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 h="11">
                    <a:moveTo>
                      <a:pt x="72" y="10"/>
                    </a:moveTo>
                    <a:lnTo>
                      <a:pt x="72" y="10"/>
                    </a:lnTo>
                    <a:lnTo>
                      <a:pt x="72" y="9"/>
                    </a:lnTo>
                    <a:lnTo>
                      <a:pt x="72" y="1"/>
                    </a:lnTo>
                    <a:lnTo>
                      <a:pt x="72" y="0"/>
                    </a:lnTo>
                    <a:lnTo>
                      <a:pt x="71" y="0"/>
                    </a:lnTo>
                    <a:lnTo>
                      <a:pt x="0" y="2"/>
                    </a:lnTo>
                    <a:lnTo>
                      <a:pt x="0" y="10"/>
                    </a:lnTo>
                    <a:lnTo>
                      <a:pt x="0" y="11"/>
                    </a:lnTo>
                    <a:lnTo>
                      <a:pt x="72" y="10"/>
                    </a:lnTo>
                    <a:close/>
                  </a:path>
                </a:pathLst>
              </a:custGeom>
              <a:solidFill>
                <a:srgbClr val="525252"/>
              </a:solidFill>
              <a:ln w="1588">
                <a:solidFill>
                  <a:srgbClr val="525252"/>
                </a:solidFill>
                <a:prstDash val="solid"/>
                <a:round/>
                <a:headEnd/>
                <a:tailEnd/>
              </a:ln>
            </p:spPr>
            <p:txBody>
              <a:bodyPr/>
              <a:lstStyle/>
              <a:p>
                <a:endParaRPr lang="en-US"/>
              </a:p>
            </p:txBody>
          </p:sp>
          <p:sp>
            <p:nvSpPr>
              <p:cNvPr id="35182" name="Freeform 1908">
                <a:extLst>
                  <a:ext uri="{FF2B5EF4-FFF2-40B4-BE49-F238E27FC236}">
                    <a16:creationId xmlns:a16="http://schemas.microsoft.com/office/drawing/2014/main" id="{FF27D965-659D-4C2E-ADDD-5E4F924D2E8A}"/>
                  </a:ext>
                </a:extLst>
              </p:cNvPr>
              <p:cNvSpPr>
                <a:spLocks/>
              </p:cNvSpPr>
              <p:nvPr/>
            </p:nvSpPr>
            <p:spPr bwMode="auto">
              <a:xfrm>
                <a:off x="2497" y="1935"/>
                <a:ext cx="295" cy="98"/>
              </a:xfrm>
              <a:custGeom>
                <a:avLst/>
                <a:gdLst>
                  <a:gd name="T0" fmla="*/ 0 w 295"/>
                  <a:gd name="T1" fmla="*/ 98 h 98"/>
                  <a:gd name="T2" fmla="*/ 295 w 295"/>
                  <a:gd name="T3" fmla="*/ 97 h 98"/>
                  <a:gd name="T4" fmla="*/ 295 w 295"/>
                  <a:gd name="T5" fmla="*/ 0 h 98"/>
                  <a:gd name="T6" fmla="*/ 0 60000 65536"/>
                  <a:gd name="T7" fmla="*/ 0 60000 65536"/>
                  <a:gd name="T8" fmla="*/ 0 60000 65536"/>
                </a:gdLst>
                <a:ahLst/>
                <a:cxnLst>
                  <a:cxn ang="T6">
                    <a:pos x="T0" y="T1"/>
                  </a:cxn>
                  <a:cxn ang="T7">
                    <a:pos x="T2" y="T3"/>
                  </a:cxn>
                  <a:cxn ang="T8">
                    <a:pos x="T4" y="T5"/>
                  </a:cxn>
                </a:cxnLst>
                <a:rect l="0" t="0" r="r" b="b"/>
                <a:pathLst>
                  <a:path w="295" h="98">
                    <a:moveTo>
                      <a:pt x="0" y="98"/>
                    </a:moveTo>
                    <a:lnTo>
                      <a:pt x="295" y="97"/>
                    </a:lnTo>
                    <a:lnTo>
                      <a:pt x="295" y="0"/>
                    </a:lnTo>
                  </a:path>
                </a:pathLst>
              </a:custGeom>
              <a:noFill/>
              <a:ln w="7938">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83" name="Freeform 1909">
                <a:extLst>
                  <a:ext uri="{FF2B5EF4-FFF2-40B4-BE49-F238E27FC236}">
                    <a16:creationId xmlns:a16="http://schemas.microsoft.com/office/drawing/2014/main" id="{1FD02542-2310-48AA-BA89-9010F76C6AB7}"/>
                  </a:ext>
                </a:extLst>
              </p:cNvPr>
              <p:cNvSpPr>
                <a:spLocks/>
              </p:cNvSpPr>
              <p:nvPr/>
            </p:nvSpPr>
            <p:spPr bwMode="auto">
              <a:xfrm>
                <a:off x="2762" y="1925"/>
                <a:ext cx="31" cy="5"/>
              </a:xfrm>
              <a:custGeom>
                <a:avLst/>
                <a:gdLst>
                  <a:gd name="T0" fmla="*/ 31 w 31"/>
                  <a:gd name="T1" fmla="*/ 5 h 5"/>
                  <a:gd name="T2" fmla="*/ 31 w 31"/>
                  <a:gd name="T3" fmla="*/ 0 h 5"/>
                  <a:gd name="T4" fmla="*/ 0 w 31"/>
                  <a:gd name="T5" fmla="*/ 1 h 5"/>
                  <a:gd name="T6" fmla="*/ 0 w 31"/>
                  <a:gd name="T7" fmla="*/ 5 h 5"/>
                  <a:gd name="T8" fmla="*/ 31 w 3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5">
                    <a:moveTo>
                      <a:pt x="31" y="5"/>
                    </a:moveTo>
                    <a:lnTo>
                      <a:pt x="31" y="0"/>
                    </a:lnTo>
                    <a:lnTo>
                      <a:pt x="0" y="1"/>
                    </a:lnTo>
                    <a:lnTo>
                      <a:pt x="0" y="5"/>
                    </a:lnTo>
                    <a:lnTo>
                      <a:pt x="31" y="5"/>
                    </a:lnTo>
                    <a:close/>
                  </a:path>
                </a:pathLst>
              </a:custGeom>
              <a:solidFill>
                <a:srgbClr val="A600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4" name="Freeform 1910">
                <a:extLst>
                  <a:ext uri="{FF2B5EF4-FFF2-40B4-BE49-F238E27FC236}">
                    <a16:creationId xmlns:a16="http://schemas.microsoft.com/office/drawing/2014/main" id="{9D6EBB6B-C1D8-4706-ACC2-707E3328EBE8}"/>
                  </a:ext>
                </a:extLst>
              </p:cNvPr>
              <p:cNvSpPr>
                <a:spLocks/>
              </p:cNvSpPr>
              <p:nvPr/>
            </p:nvSpPr>
            <p:spPr bwMode="auto">
              <a:xfrm>
                <a:off x="2733" y="1923"/>
                <a:ext cx="1" cy="1"/>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0 h 1"/>
                  <a:gd name="T12" fmla="*/ 0 w 1"/>
                  <a:gd name="T13" fmla="*/ 0 h 1"/>
                  <a:gd name="T14" fmla="*/ 0 w 1"/>
                  <a:gd name="T15" fmla="*/ 0 h 1"/>
                  <a:gd name="T16" fmla="*/ 1 w 1"/>
                  <a:gd name="T17" fmla="*/ 0 h 1"/>
                  <a:gd name="T18" fmla="*/ 1 w 1"/>
                  <a:gd name="T19" fmla="*/ 0 h 1"/>
                  <a:gd name="T20" fmla="*/ 1 w 1"/>
                  <a:gd name="T21" fmla="*/ 0 h 1"/>
                  <a:gd name="T22" fmla="*/ 1 w 1"/>
                  <a:gd name="T23" fmla="*/ 0 h 1"/>
                  <a:gd name="T24" fmla="*/ 1 w 1"/>
                  <a:gd name="T25" fmla="*/ 0 h 1"/>
                  <a:gd name="T26" fmla="*/ 1 w 1"/>
                  <a:gd name="T27" fmla="*/ 0 h 1"/>
                  <a:gd name="T28" fmla="*/ 1 w 1"/>
                  <a:gd name="T29" fmla="*/ 0 h 1"/>
                  <a:gd name="T30" fmla="*/ 1 w 1"/>
                  <a:gd name="T31" fmla="*/ 0 h 1"/>
                  <a:gd name="T32" fmla="*/ 1 w 1"/>
                  <a:gd name="T33" fmla="*/ 1 h 1"/>
                  <a:gd name="T34" fmla="*/ 1 w 1"/>
                  <a:gd name="T35" fmla="*/ 1 h 1"/>
                  <a:gd name="T36" fmla="*/ 0 w 1"/>
                  <a:gd name="T37" fmla="*/ 1 h 1"/>
                  <a:gd name="T38" fmla="*/ 0 w 1"/>
                  <a:gd name="T39" fmla="*/ 1 h 1"/>
                  <a:gd name="T40" fmla="*/ 0 w 1"/>
                  <a:gd name="T41" fmla="*/ 1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 h="1">
                    <a:moveTo>
                      <a:pt x="0" y="1"/>
                    </a:moveTo>
                    <a:lnTo>
                      <a:pt x="0" y="1"/>
                    </a:lnTo>
                    <a:lnTo>
                      <a:pt x="0" y="0"/>
                    </a:lnTo>
                    <a:lnTo>
                      <a:pt x="1" y="0"/>
                    </a:lnTo>
                    <a:lnTo>
                      <a:pt x="1" y="1"/>
                    </a:lnTo>
                    <a:lnTo>
                      <a:pt x="0" y="1"/>
                    </a:lnTo>
                    <a:close/>
                  </a:path>
                </a:pathLst>
              </a:custGeom>
              <a:solidFill>
                <a:srgbClr val="525252"/>
              </a:solidFill>
              <a:ln w="1588">
                <a:solidFill>
                  <a:srgbClr val="525252"/>
                </a:solidFill>
                <a:prstDash val="solid"/>
                <a:round/>
                <a:headEnd/>
                <a:tailEnd/>
              </a:ln>
            </p:spPr>
            <p:txBody>
              <a:bodyPr/>
              <a:lstStyle/>
              <a:p>
                <a:endParaRPr lang="en-US"/>
              </a:p>
            </p:txBody>
          </p:sp>
          <p:sp>
            <p:nvSpPr>
              <p:cNvPr id="35185" name="Freeform 1911">
                <a:extLst>
                  <a:ext uri="{FF2B5EF4-FFF2-40B4-BE49-F238E27FC236}">
                    <a16:creationId xmlns:a16="http://schemas.microsoft.com/office/drawing/2014/main" id="{057A80B1-F3E8-4AF9-82DA-556B3FE663F7}"/>
                  </a:ext>
                </a:extLst>
              </p:cNvPr>
              <p:cNvSpPr>
                <a:spLocks/>
              </p:cNvSpPr>
              <p:nvPr/>
            </p:nvSpPr>
            <p:spPr bwMode="auto">
              <a:xfrm>
                <a:off x="2773" y="1927"/>
                <a:ext cx="3" cy="2"/>
              </a:xfrm>
              <a:custGeom>
                <a:avLst/>
                <a:gdLst>
                  <a:gd name="T0" fmla="*/ 0 w 3"/>
                  <a:gd name="T1" fmla="*/ 1 h 2"/>
                  <a:gd name="T2" fmla="*/ 0 w 3"/>
                  <a:gd name="T3" fmla="*/ 0 h 2"/>
                  <a:gd name="T4" fmla="*/ 0 w 3"/>
                  <a:gd name="T5" fmla="*/ 0 h 2"/>
                  <a:gd name="T6" fmla="*/ 0 w 3"/>
                  <a:gd name="T7" fmla="*/ 0 h 2"/>
                  <a:gd name="T8" fmla="*/ 1 w 3"/>
                  <a:gd name="T9" fmla="*/ 0 h 2"/>
                  <a:gd name="T10" fmla="*/ 1 w 3"/>
                  <a:gd name="T11" fmla="*/ 0 h 2"/>
                  <a:gd name="T12" fmla="*/ 1 w 3"/>
                  <a:gd name="T13" fmla="*/ 0 h 2"/>
                  <a:gd name="T14" fmla="*/ 1 w 3"/>
                  <a:gd name="T15" fmla="*/ 0 h 2"/>
                  <a:gd name="T16" fmla="*/ 2 w 3"/>
                  <a:gd name="T17" fmla="*/ 0 h 2"/>
                  <a:gd name="T18" fmla="*/ 2 w 3"/>
                  <a:gd name="T19" fmla="*/ 0 h 2"/>
                  <a:gd name="T20" fmla="*/ 2 w 3"/>
                  <a:gd name="T21" fmla="*/ 0 h 2"/>
                  <a:gd name="T22" fmla="*/ 2 w 3"/>
                  <a:gd name="T23" fmla="*/ 0 h 2"/>
                  <a:gd name="T24" fmla="*/ 2 w 3"/>
                  <a:gd name="T25" fmla="*/ 0 h 2"/>
                  <a:gd name="T26" fmla="*/ 3 w 3"/>
                  <a:gd name="T27" fmla="*/ 0 h 2"/>
                  <a:gd name="T28" fmla="*/ 3 w 3"/>
                  <a:gd name="T29" fmla="*/ 0 h 2"/>
                  <a:gd name="T30" fmla="*/ 3 w 3"/>
                  <a:gd name="T31" fmla="*/ 0 h 2"/>
                  <a:gd name="T32" fmla="*/ 3 w 3"/>
                  <a:gd name="T33" fmla="*/ 0 h 2"/>
                  <a:gd name="T34" fmla="*/ 3 w 3"/>
                  <a:gd name="T35" fmla="*/ 1 h 2"/>
                  <a:gd name="T36" fmla="*/ 3 w 3"/>
                  <a:gd name="T37" fmla="*/ 2 h 2"/>
                  <a:gd name="T38" fmla="*/ 3 w 3"/>
                  <a:gd name="T39" fmla="*/ 2 h 2"/>
                  <a:gd name="T40" fmla="*/ 3 w 3"/>
                  <a:gd name="T41" fmla="*/ 2 h 2"/>
                  <a:gd name="T42" fmla="*/ 2 w 3"/>
                  <a:gd name="T43" fmla="*/ 2 h 2"/>
                  <a:gd name="T44" fmla="*/ 2 w 3"/>
                  <a:gd name="T45" fmla="*/ 2 h 2"/>
                  <a:gd name="T46" fmla="*/ 2 w 3"/>
                  <a:gd name="T47" fmla="*/ 2 h 2"/>
                  <a:gd name="T48" fmla="*/ 2 w 3"/>
                  <a:gd name="T49" fmla="*/ 2 h 2"/>
                  <a:gd name="T50" fmla="*/ 2 w 3"/>
                  <a:gd name="T51" fmla="*/ 2 h 2"/>
                  <a:gd name="T52" fmla="*/ 1 w 3"/>
                  <a:gd name="T53" fmla="*/ 2 h 2"/>
                  <a:gd name="T54" fmla="*/ 1 w 3"/>
                  <a:gd name="T55" fmla="*/ 2 h 2"/>
                  <a:gd name="T56" fmla="*/ 1 w 3"/>
                  <a:gd name="T57" fmla="*/ 2 h 2"/>
                  <a:gd name="T58" fmla="*/ 1 w 3"/>
                  <a:gd name="T59" fmla="*/ 2 h 2"/>
                  <a:gd name="T60" fmla="*/ 1 w 3"/>
                  <a:gd name="T61" fmla="*/ 2 h 2"/>
                  <a:gd name="T62" fmla="*/ 0 w 3"/>
                  <a:gd name="T63" fmla="*/ 2 h 2"/>
                  <a:gd name="T64" fmla="*/ 0 w 3"/>
                  <a:gd name="T65" fmla="*/ 2 h 2"/>
                  <a:gd name="T66" fmla="*/ 0 w 3"/>
                  <a:gd name="T67" fmla="*/ 1 h 2"/>
                  <a:gd name="T68" fmla="*/ 0 w 3"/>
                  <a:gd name="T69" fmla="*/ 1 h 2"/>
                  <a:gd name="T70" fmla="*/ 1 w 3"/>
                  <a:gd name="T71" fmla="*/ 1 h 2"/>
                  <a:gd name="T72" fmla="*/ 1 w 3"/>
                  <a:gd name="T73" fmla="*/ 2 h 2"/>
                  <a:gd name="T74" fmla="*/ 1 w 3"/>
                  <a:gd name="T75" fmla="*/ 2 h 2"/>
                  <a:gd name="T76" fmla="*/ 1 w 3"/>
                  <a:gd name="T77" fmla="*/ 2 h 2"/>
                  <a:gd name="T78" fmla="*/ 1 w 3"/>
                  <a:gd name="T79" fmla="*/ 2 h 2"/>
                  <a:gd name="T80" fmla="*/ 2 w 3"/>
                  <a:gd name="T81" fmla="*/ 2 h 2"/>
                  <a:gd name="T82" fmla="*/ 2 w 3"/>
                  <a:gd name="T83" fmla="*/ 2 h 2"/>
                  <a:gd name="T84" fmla="*/ 2 w 3"/>
                  <a:gd name="T85" fmla="*/ 2 h 2"/>
                  <a:gd name="T86" fmla="*/ 2 w 3"/>
                  <a:gd name="T87" fmla="*/ 2 h 2"/>
                  <a:gd name="T88" fmla="*/ 2 w 3"/>
                  <a:gd name="T89" fmla="*/ 2 h 2"/>
                  <a:gd name="T90" fmla="*/ 2 w 3"/>
                  <a:gd name="T91" fmla="*/ 2 h 2"/>
                  <a:gd name="T92" fmla="*/ 2 w 3"/>
                  <a:gd name="T93" fmla="*/ 2 h 2"/>
                  <a:gd name="T94" fmla="*/ 2 w 3"/>
                  <a:gd name="T95" fmla="*/ 1 h 2"/>
                  <a:gd name="T96" fmla="*/ 2 w 3"/>
                  <a:gd name="T97" fmla="*/ 1 h 2"/>
                  <a:gd name="T98" fmla="*/ 2 w 3"/>
                  <a:gd name="T99" fmla="*/ 0 h 2"/>
                  <a:gd name="T100" fmla="*/ 2 w 3"/>
                  <a:gd name="T101" fmla="*/ 0 h 2"/>
                  <a:gd name="T102" fmla="*/ 2 w 3"/>
                  <a:gd name="T103" fmla="*/ 0 h 2"/>
                  <a:gd name="T104" fmla="*/ 2 w 3"/>
                  <a:gd name="T105" fmla="*/ 0 h 2"/>
                  <a:gd name="T106" fmla="*/ 2 w 3"/>
                  <a:gd name="T107" fmla="*/ 0 h 2"/>
                  <a:gd name="T108" fmla="*/ 2 w 3"/>
                  <a:gd name="T109" fmla="*/ 0 h 2"/>
                  <a:gd name="T110" fmla="*/ 2 w 3"/>
                  <a:gd name="T111" fmla="*/ 0 h 2"/>
                  <a:gd name="T112" fmla="*/ 1 w 3"/>
                  <a:gd name="T113" fmla="*/ 0 h 2"/>
                  <a:gd name="T114" fmla="*/ 1 w 3"/>
                  <a:gd name="T115" fmla="*/ 0 h 2"/>
                  <a:gd name="T116" fmla="*/ 1 w 3"/>
                  <a:gd name="T117" fmla="*/ 0 h 2"/>
                  <a:gd name="T118" fmla="*/ 1 w 3"/>
                  <a:gd name="T119" fmla="*/ 0 h 2"/>
                  <a:gd name="T120" fmla="*/ 1 w 3"/>
                  <a:gd name="T121" fmla="*/ 0 h 2"/>
                  <a:gd name="T122" fmla="*/ 1 w 3"/>
                  <a:gd name="T123" fmla="*/ 1 h 2"/>
                  <a:gd name="T124" fmla="*/ 0 w 3"/>
                  <a:gd name="T125" fmla="*/ 1 h 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 h="2">
                    <a:moveTo>
                      <a:pt x="0" y="1"/>
                    </a:moveTo>
                    <a:lnTo>
                      <a:pt x="0" y="0"/>
                    </a:lnTo>
                    <a:lnTo>
                      <a:pt x="1" y="0"/>
                    </a:lnTo>
                    <a:lnTo>
                      <a:pt x="2" y="0"/>
                    </a:lnTo>
                    <a:lnTo>
                      <a:pt x="3" y="0"/>
                    </a:lnTo>
                    <a:lnTo>
                      <a:pt x="3" y="1"/>
                    </a:lnTo>
                    <a:lnTo>
                      <a:pt x="3" y="2"/>
                    </a:lnTo>
                    <a:lnTo>
                      <a:pt x="2" y="2"/>
                    </a:lnTo>
                    <a:lnTo>
                      <a:pt x="1" y="2"/>
                    </a:lnTo>
                    <a:lnTo>
                      <a:pt x="0" y="2"/>
                    </a:lnTo>
                    <a:lnTo>
                      <a:pt x="0" y="1"/>
                    </a:lnTo>
                    <a:lnTo>
                      <a:pt x="1" y="1"/>
                    </a:lnTo>
                    <a:lnTo>
                      <a:pt x="1" y="2"/>
                    </a:lnTo>
                    <a:lnTo>
                      <a:pt x="2" y="2"/>
                    </a:lnTo>
                    <a:lnTo>
                      <a:pt x="2" y="1"/>
                    </a:lnTo>
                    <a:lnTo>
                      <a:pt x="2" y="0"/>
                    </a:lnTo>
                    <a:lnTo>
                      <a:pt x="1" y="0"/>
                    </a:lnTo>
                    <a:lnTo>
                      <a:pt x="1" y="1"/>
                    </a:ln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6" name="Freeform 1912">
                <a:extLst>
                  <a:ext uri="{FF2B5EF4-FFF2-40B4-BE49-F238E27FC236}">
                    <a16:creationId xmlns:a16="http://schemas.microsoft.com/office/drawing/2014/main" id="{DA511BF9-9B32-4208-B6F8-A7158EC32D8E}"/>
                  </a:ext>
                </a:extLst>
              </p:cNvPr>
              <p:cNvSpPr>
                <a:spLocks/>
              </p:cNvSpPr>
              <p:nvPr/>
            </p:nvSpPr>
            <p:spPr bwMode="auto">
              <a:xfrm>
                <a:off x="2779" y="1927"/>
                <a:ext cx="2" cy="2"/>
              </a:xfrm>
              <a:custGeom>
                <a:avLst/>
                <a:gdLst>
                  <a:gd name="T0" fmla="*/ 0 w 2"/>
                  <a:gd name="T1" fmla="*/ 0 h 2"/>
                  <a:gd name="T2" fmla="*/ 0 w 2"/>
                  <a:gd name="T3" fmla="*/ 0 h 2"/>
                  <a:gd name="T4" fmla="*/ 0 w 2"/>
                  <a:gd name="T5" fmla="*/ 0 h 2"/>
                  <a:gd name="T6" fmla="*/ 1 w 2"/>
                  <a:gd name="T7" fmla="*/ 0 h 2"/>
                  <a:gd name="T8" fmla="*/ 1 w 2"/>
                  <a:gd name="T9" fmla="*/ 0 h 2"/>
                  <a:gd name="T10" fmla="*/ 2 w 2"/>
                  <a:gd name="T11" fmla="*/ 0 h 2"/>
                  <a:gd name="T12" fmla="*/ 2 w 2"/>
                  <a:gd name="T13" fmla="*/ 0 h 2"/>
                  <a:gd name="T14" fmla="*/ 2 w 2"/>
                  <a:gd name="T15" fmla="*/ 0 h 2"/>
                  <a:gd name="T16" fmla="*/ 2 w 2"/>
                  <a:gd name="T17" fmla="*/ 1 h 2"/>
                  <a:gd name="T18" fmla="*/ 2 w 2"/>
                  <a:gd name="T19" fmla="*/ 2 h 2"/>
                  <a:gd name="T20" fmla="*/ 2 w 2"/>
                  <a:gd name="T21" fmla="*/ 2 h 2"/>
                  <a:gd name="T22" fmla="*/ 2 w 2"/>
                  <a:gd name="T23" fmla="*/ 2 h 2"/>
                  <a:gd name="T24" fmla="*/ 1 w 2"/>
                  <a:gd name="T25" fmla="*/ 2 h 2"/>
                  <a:gd name="T26" fmla="*/ 1 w 2"/>
                  <a:gd name="T27" fmla="*/ 2 h 2"/>
                  <a:gd name="T28" fmla="*/ 0 w 2"/>
                  <a:gd name="T29" fmla="*/ 2 h 2"/>
                  <a:gd name="T30" fmla="*/ 0 w 2"/>
                  <a:gd name="T31" fmla="*/ 2 h 2"/>
                  <a:gd name="T32" fmla="*/ 0 w 2"/>
                  <a:gd name="T33" fmla="*/ 1 h 2"/>
                  <a:gd name="T34" fmla="*/ 1 w 2"/>
                  <a:gd name="T35" fmla="*/ 1 h 2"/>
                  <a:gd name="T36" fmla="*/ 1 w 2"/>
                  <a:gd name="T37" fmla="*/ 2 h 2"/>
                  <a:gd name="T38" fmla="*/ 1 w 2"/>
                  <a:gd name="T39" fmla="*/ 2 h 2"/>
                  <a:gd name="T40" fmla="*/ 1 w 2"/>
                  <a:gd name="T41" fmla="*/ 2 h 2"/>
                  <a:gd name="T42" fmla="*/ 1 w 2"/>
                  <a:gd name="T43" fmla="*/ 2 h 2"/>
                  <a:gd name="T44" fmla="*/ 2 w 2"/>
                  <a:gd name="T45" fmla="*/ 2 h 2"/>
                  <a:gd name="T46" fmla="*/ 2 w 2"/>
                  <a:gd name="T47" fmla="*/ 1 h 2"/>
                  <a:gd name="T48" fmla="*/ 2 w 2"/>
                  <a:gd name="T49" fmla="*/ 0 h 2"/>
                  <a:gd name="T50" fmla="*/ 2 w 2"/>
                  <a:gd name="T51" fmla="*/ 0 h 2"/>
                  <a:gd name="T52" fmla="*/ 1 w 2"/>
                  <a:gd name="T53" fmla="*/ 0 h 2"/>
                  <a:gd name="T54" fmla="*/ 1 w 2"/>
                  <a:gd name="T55" fmla="*/ 0 h 2"/>
                  <a:gd name="T56" fmla="*/ 1 w 2"/>
                  <a:gd name="T57" fmla="*/ 0 h 2"/>
                  <a:gd name="T58" fmla="*/ 1 w 2"/>
                  <a:gd name="T59" fmla="*/ 0 h 2"/>
                  <a:gd name="T60" fmla="*/ 1 w 2"/>
                  <a:gd name="T61" fmla="*/ 0 h 2"/>
                  <a:gd name="T62" fmla="*/ 0 w 2"/>
                  <a:gd name="T63" fmla="*/ 0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0"/>
                    </a:moveTo>
                    <a:lnTo>
                      <a:pt x="0" y="0"/>
                    </a:lnTo>
                    <a:lnTo>
                      <a:pt x="1" y="0"/>
                    </a:lnTo>
                    <a:lnTo>
                      <a:pt x="2" y="0"/>
                    </a:lnTo>
                    <a:lnTo>
                      <a:pt x="2" y="1"/>
                    </a:lnTo>
                    <a:lnTo>
                      <a:pt x="2" y="2"/>
                    </a:lnTo>
                    <a:lnTo>
                      <a:pt x="1" y="2"/>
                    </a:lnTo>
                    <a:lnTo>
                      <a:pt x="0" y="2"/>
                    </a:lnTo>
                    <a:lnTo>
                      <a:pt x="0" y="1"/>
                    </a:lnTo>
                    <a:lnTo>
                      <a:pt x="0" y="0"/>
                    </a:lnTo>
                    <a:lnTo>
                      <a:pt x="1" y="1"/>
                    </a:lnTo>
                    <a:lnTo>
                      <a:pt x="1" y="2"/>
                    </a:lnTo>
                    <a:lnTo>
                      <a:pt x="2" y="2"/>
                    </a:lnTo>
                    <a:lnTo>
                      <a:pt x="2" y="1"/>
                    </a:lnTo>
                    <a:lnTo>
                      <a:pt x="2" y="0"/>
                    </a:lnTo>
                    <a:lnTo>
                      <a:pt x="1" y="0"/>
                    </a:lnTo>
                    <a:lnTo>
                      <a:pt x="0" y="0"/>
                    </a:lnTo>
                    <a:lnTo>
                      <a:pt x="1" y="0"/>
                    </a:lnTo>
                    <a:lnTo>
                      <a:pt x="1" y="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7" name="Freeform 1913">
                <a:extLst>
                  <a:ext uri="{FF2B5EF4-FFF2-40B4-BE49-F238E27FC236}">
                    <a16:creationId xmlns:a16="http://schemas.microsoft.com/office/drawing/2014/main" id="{09E945C4-DABC-4179-B706-48E1ED547AFC}"/>
                  </a:ext>
                </a:extLst>
              </p:cNvPr>
              <p:cNvSpPr>
                <a:spLocks/>
              </p:cNvSpPr>
              <p:nvPr/>
            </p:nvSpPr>
            <p:spPr bwMode="auto">
              <a:xfrm>
                <a:off x="2784" y="1926"/>
                <a:ext cx="3" cy="3"/>
              </a:xfrm>
              <a:custGeom>
                <a:avLst/>
                <a:gdLst>
                  <a:gd name="T0" fmla="*/ 0 w 3"/>
                  <a:gd name="T1" fmla="*/ 1 h 3"/>
                  <a:gd name="T2" fmla="*/ 1 w 3"/>
                  <a:gd name="T3" fmla="*/ 1 h 3"/>
                  <a:gd name="T4" fmla="*/ 1 w 3"/>
                  <a:gd name="T5" fmla="*/ 1 h 3"/>
                  <a:gd name="T6" fmla="*/ 1 w 3"/>
                  <a:gd name="T7" fmla="*/ 1 h 3"/>
                  <a:gd name="T8" fmla="*/ 2 w 3"/>
                  <a:gd name="T9" fmla="*/ 1 h 3"/>
                  <a:gd name="T10" fmla="*/ 2 w 3"/>
                  <a:gd name="T11" fmla="*/ 1 h 3"/>
                  <a:gd name="T12" fmla="*/ 3 w 3"/>
                  <a:gd name="T13" fmla="*/ 1 h 3"/>
                  <a:gd name="T14" fmla="*/ 3 w 3"/>
                  <a:gd name="T15" fmla="*/ 1 h 3"/>
                  <a:gd name="T16" fmla="*/ 3 w 3"/>
                  <a:gd name="T17" fmla="*/ 2 h 3"/>
                  <a:gd name="T18" fmla="*/ 3 w 3"/>
                  <a:gd name="T19" fmla="*/ 3 h 3"/>
                  <a:gd name="T20" fmla="*/ 3 w 3"/>
                  <a:gd name="T21" fmla="*/ 3 h 3"/>
                  <a:gd name="T22" fmla="*/ 2 w 3"/>
                  <a:gd name="T23" fmla="*/ 3 h 3"/>
                  <a:gd name="T24" fmla="*/ 2 w 3"/>
                  <a:gd name="T25" fmla="*/ 3 h 3"/>
                  <a:gd name="T26" fmla="*/ 1 w 3"/>
                  <a:gd name="T27" fmla="*/ 3 h 3"/>
                  <a:gd name="T28" fmla="*/ 1 w 3"/>
                  <a:gd name="T29" fmla="*/ 3 h 3"/>
                  <a:gd name="T30" fmla="*/ 0 w 3"/>
                  <a:gd name="T31" fmla="*/ 3 h 3"/>
                  <a:gd name="T32" fmla="*/ 0 w 3"/>
                  <a:gd name="T33" fmla="*/ 2 h 3"/>
                  <a:gd name="T34" fmla="*/ 1 w 3"/>
                  <a:gd name="T35" fmla="*/ 2 h 3"/>
                  <a:gd name="T36" fmla="*/ 1 w 3"/>
                  <a:gd name="T37" fmla="*/ 2 h 3"/>
                  <a:gd name="T38" fmla="*/ 1 w 3"/>
                  <a:gd name="T39" fmla="*/ 3 h 3"/>
                  <a:gd name="T40" fmla="*/ 1 w 3"/>
                  <a:gd name="T41" fmla="*/ 3 h 3"/>
                  <a:gd name="T42" fmla="*/ 2 w 3"/>
                  <a:gd name="T43" fmla="*/ 3 h 3"/>
                  <a:gd name="T44" fmla="*/ 2 w 3"/>
                  <a:gd name="T45" fmla="*/ 2 h 3"/>
                  <a:gd name="T46" fmla="*/ 2 w 3"/>
                  <a:gd name="T47" fmla="*/ 2 h 3"/>
                  <a:gd name="T48" fmla="*/ 2 w 3"/>
                  <a:gd name="T49" fmla="*/ 1 h 3"/>
                  <a:gd name="T50" fmla="*/ 2 w 3"/>
                  <a:gd name="T51" fmla="*/ 1 h 3"/>
                  <a:gd name="T52" fmla="*/ 2 w 3"/>
                  <a:gd name="T53" fmla="*/ 1 h 3"/>
                  <a:gd name="T54" fmla="*/ 1 w 3"/>
                  <a:gd name="T55" fmla="*/ 1 h 3"/>
                  <a:gd name="T56" fmla="*/ 1 w 3"/>
                  <a:gd name="T57" fmla="*/ 1 h 3"/>
                  <a:gd name="T58" fmla="*/ 1 w 3"/>
                  <a:gd name="T59" fmla="*/ 1 h 3"/>
                  <a:gd name="T60" fmla="*/ 1 w 3"/>
                  <a:gd name="T61" fmla="*/ 1 h 3"/>
                  <a:gd name="T62" fmla="*/ 0 w 3"/>
                  <a:gd name="T63" fmla="*/ 1 h 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 h="3">
                    <a:moveTo>
                      <a:pt x="0" y="1"/>
                    </a:moveTo>
                    <a:lnTo>
                      <a:pt x="0" y="1"/>
                    </a:lnTo>
                    <a:lnTo>
                      <a:pt x="1" y="1"/>
                    </a:lnTo>
                    <a:lnTo>
                      <a:pt x="2" y="0"/>
                    </a:lnTo>
                    <a:lnTo>
                      <a:pt x="2" y="1"/>
                    </a:lnTo>
                    <a:lnTo>
                      <a:pt x="3" y="1"/>
                    </a:lnTo>
                    <a:lnTo>
                      <a:pt x="3" y="2"/>
                    </a:lnTo>
                    <a:lnTo>
                      <a:pt x="3" y="3"/>
                    </a:lnTo>
                    <a:lnTo>
                      <a:pt x="2" y="3"/>
                    </a:lnTo>
                    <a:lnTo>
                      <a:pt x="1" y="3"/>
                    </a:lnTo>
                    <a:lnTo>
                      <a:pt x="0" y="3"/>
                    </a:lnTo>
                    <a:lnTo>
                      <a:pt x="0" y="2"/>
                    </a:lnTo>
                    <a:lnTo>
                      <a:pt x="0" y="1"/>
                    </a:lnTo>
                    <a:lnTo>
                      <a:pt x="1" y="2"/>
                    </a:lnTo>
                    <a:lnTo>
                      <a:pt x="1" y="3"/>
                    </a:lnTo>
                    <a:lnTo>
                      <a:pt x="2" y="3"/>
                    </a:lnTo>
                    <a:lnTo>
                      <a:pt x="2" y="2"/>
                    </a:lnTo>
                    <a:lnTo>
                      <a:pt x="2" y="1"/>
                    </a:lnTo>
                    <a:lnTo>
                      <a:pt x="1" y="1"/>
                    </a:lnTo>
                    <a:lnTo>
                      <a:pt x="1" y="2"/>
                    </a:ln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8" name="Freeform 1914">
                <a:extLst>
                  <a:ext uri="{FF2B5EF4-FFF2-40B4-BE49-F238E27FC236}">
                    <a16:creationId xmlns:a16="http://schemas.microsoft.com/office/drawing/2014/main" id="{393757EE-92D3-4750-A8A2-CE8EAD8A0C3C}"/>
                  </a:ext>
                </a:extLst>
              </p:cNvPr>
              <p:cNvSpPr>
                <a:spLocks/>
              </p:cNvSpPr>
              <p:nvPr/>
            </p:nvSpPr>
            <p:spPr bwMode="auto">
              <a:xfrm>
                <a:off x="2768" y="1927"/>
                <a:ext cx="3" cy="2"/>
              </a:xfrm>
              <a:custGeom>
                <a:avLst/>
                <a:gdLst>
                  <a:gd name="T0" fmla="*/ 3 w 3"/>
                  <a:gd name="T1" fmla="*/ 0 h 2"/>
                  <a:gd name="T2" fmla="*/ 1 w 3"/>
                  <a:gd name="T3" fmla="*/ 0 h 2"/>
                  <a:gd name="T4" fmla="*/ 1 w 3"/>
                  <a:gd name="T5" fmla="*/ 1 h 2"/>
                  <a:gd name="T6" fmla="*/ 1 w 3"/>
                  <a:gd name="T7" fmla="*/ 1 h 2"/>
                  <a:gd name="T8" fmla="*/ 1 w 3"/>
                  <a:gd name="T9" fmla="*/ 1 h 2"/>
                  <a:gd name="T10" fmla="*/ 2 w 3"/>
                  <a:gd name="T11" fmla="*/ 1 h 2"/>
                  <a:gd name="T12" fmla="*/ 2 w 3"/>
                  <a:gd name="T13" fmla="*/ 1 h 2"/>
                  <a:gd name="T14" fmla="*/ 3 w 3"/>
                  <a:gd name="T15" fmla="*/ 1 h 2"/>
                  <a:gd name="T16" fmla="*/ 3 w 3"/>
                  <a:gd name="T17" fmla="*/ 1 h 2"/>
                  <a:gd name="T18" fmla="*/ 3 w 3"/>
                  <a:gd name="T19" fmla="*/ 2 h 2"/>
                  <a:gd name="T20" fmla="*/ 3 w 3"/>
                  <a:gd name="T21" fmla="*/ 2 h 2"/>
                  <a:gd name="T22" fmla="*/ 2 w 3"/>
                  <a:gd name="T23" fmla="*/ 2 h 2"/>
                  <a:gd name="T24" fmla="*/ 1 w 3"/>
                  <a:gd name="T25" fmla="*/ 2 h 2"/>
                  <a:gd name="T26" fmla="*/ 1 w 3"/>
                  <a:gd name="T27" fmla="*/ 2 h 2"/>
                  <a:gd name="T28" fmla="*/ 0 w 3"/>
                  <a:gd name="T29" fmla="*/ 2 h 2"/>
                  <a:gd name="T30" fmla="*/ 0 w 3"/>
                  <a:gd name="T31" fmla="*/ 2 h 2"/>
                  <a:gd name="T32" fmla="*/ 0 w 3"/>
                  <a:gd name="T33" fmla="*/ 2 h 2"/>
                  <a:gd name="T34" fmla="*/ 1 w 3"/>
                  <a:gd name="T35" fmla="*/ 2 h 2"/>
                  <a:gd name="T36" fmla="*/ 1 w 3"/>
                  <a:gd name="T37" fmla="*/ 2 h 2"/>
                  <a:gd name="T38" fmla="*/ 1 w 3"/>
                  <a:gd name="T39" fmla="*/ 2 h 2"/>
                  <a:gd name="T40" fmla="*/ 1 w 3"/>
                  <a:gd name="T41" fmla="*/ 2 h 2"/>
                  <a:gd name="T42" fmla="*/ 2 w 3"/>
                  <a:gd name="T43" fmla="*/ 2 h 2"/>
                  <a:gd name="T44" fmla="*/ 2 w 3"/>
                  <a:gd name="T45" fmla="*/ 2 h 2"/>
                  <a:gd name="T46" fmla="*/ 2 w 3"/>
                  <a:gd name="T47" fmla="*/ 1 h 2"/>
                  <a:gd name="T48" fmla="*/ 2 w 3"/>
                  <a:gd name="T49" fmla="*/ 1 h 2"/>
                  <a:gd name="T50" fmla="*/ 2 w 3"/>
                  <a:gd name="T51" fmla="*/ 1 h 2"/>
                  <a:gd name="T52" fmla="*/ 1 w 3"/>
                  <a:gd name="T53" fmla="*/ 1 h 2"/>
                  <a:gd name="T54" fmla="*/ 1 w 3"/>
                  <a:gd name="T55" fmla="*/ 1 h 2"/>
                  <a:gd name="T56" fmla="*/ 1 w 3"/>
                  <a:gd name="T57" fmla="*/ 1 h 2"/>
                  <a:gd name="T58" fmla="*/ 1 w 3"/>
                  <a:gd name="T59" fmla="*/ 1 h 2"/>
                  <a:gd name="T60" fmla="*/ 1 w 3"/>
                  <a:gd name="T61" fmla="*/ 1 h 2"/>
                  <a:gd name="T62" fmla="*/ 0 w 3"/>
                  <a:gd name="T63" fmla="*/ 0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 h="2">
                    <a:moveTo>
                      <a:pt x="0" y="0"/>
                    </a:moveTo>
                    <a:lnTo>
                      <a:pt x="3" y="0"/>
                    </a:lnTo>
                    <a:lnTo>
                      <a:pt x="1" y="0"/>
                    </a:lnTo>
                    <a:lnTo>
                      <a:pt x="1" y="1"/>
                    </a:lnTo>
                    <a:lnTo>
                      <a:pt x="2" y="1"/>
                    </a:lnTo>
                    <a:lnTo>
                      <a:pt x="3" y="1"/>
                    </a:lnTo>
                    <a:lnTo>
                      <a:pt x="3" y="2"/>
                    </a:lnTo>
                    <a:lnTo>
                      <a:pt x="2" y="2"/>
                    </a:lnTo>
                    <a:lnTo>
                      <a:pt x="1" y="2"/>
                    </a:lnTo>
                    <a:lnTo>
                      <a:pt x="0" y="2"/>
                    </a:lnTo>
                    <a:lnTo>
                      <a:pt x="1" y="2"/>
                    </a:lnTo>
                    <a:lnTo>
                      <a:pt x="2" y="2"/>
                    </a:lnTo>
                    <a:lnTo>
                      <a:pt x="2" y="1"/>
                    </a:lnTo>
                    <a:lnTo>
                      <a:pt x="1" y="1"/>
                    </a:lnTo>
                    <a:lnTo>
                      <a:pt x="0" y="1"/>
                    </a:lnTo>
                    <a:lnTo>
                      <a:pt x="0" y="0"/>
                    </a:lnTo>
                    <a:close/>
                  </a:path>
                </a:pathLst>
              </a:custGeom>
              <a:solidFill>
                <a:srgbClr val="DEDEDE"/>
              </a:solidFill>
              <a:ln w="1588">
                <a:solidFill>
                  <a:srgbClr val="DEDEDE"/>
                </a:solidFill>
                <a:prstDash val="solid"/>
                <a:round/>
                <a:headEnd/>
                <a:tailEnd/>
              </a:ln>
            </p:spPr>
            <p:txBody>
              <a:bodyPr/>
              <a:lstStyle/>
              <a:p>
                <a:endParaRPr lang="en-US"/>
              </a:p>
            </p:txBody>
          </p:sp>
          <p:sp>
            <p:nvSpPr>
              <p:cNvPr id="35189" name="Freeform 1915">
                <a:extLst>
                  <a:ext uri="{FF2B5EF4-FFF2-40B4-BE49-F238E27FC236}">
                    <a16:creationId xmlns:a16="http://schemas.microsoft.com/office/drawing/2014/main" id="{9B6BF46D-B3E3-4B9D-9911-7C2E316EFA95}"/>
                  </a:ext>
                </a:extLst>
              </p:cNvPr>
              <p:cNvSpPr>
                <a:spLocks/>
              </p:cNvSpPr>
              <p:nvPr/>
            </p:nvSpPr>
            <p:spPr bwMode="auto">
              <a:xfrm>
                <a:off x="2725" y="1922"/>
                <a:ext cx="4" cy="4"/>
              </a:xfrm>
              <a:custGeom>
                <a:avLst/>
                <a:gdLst>
                  <a:gd name="T0" fmla="*/ 1 w 4"/>
                  <a:gd name="T1" fmla="*/ 1 h 4"/>
                  <a:gd name="T2" fmla="*/ 1 w 4"/>
                  <a:gd name="T3" fmla="*/ 1 h 4"/>
                  <a:gd name="T4" fmla="*/ 1 w 4"/>
                  <a:gd name="T5" fmla="*/ 1 h 4"/>
                  <a:gd name="T6" fmla="*/ 1 w 4"/>
                  <a:gd name="T7" fmla="*/ 1 h 4"/>
                  <a:gd name="T8" fmla="*/ 1 w 4"/>
                  <a:gd name="T9" fmla="*/ 1 h 4"/>
                  <a:gd name="T10" fmla="*/ 1 w 4"/>
                  <a:gd name="T11" fmla="*/ 2 h 4"/>
                  <a:gd name="T12" fmla="*/ 1 w 4"/>
                  <a:gd name="T13" fmla="*/ 2 h 4"/>
                  <a:gd name="T14" fmla="*/ 1 w 4"/>
                  <a:gd name="T15" fmla="*/ 3 h 4"/>
                  <a:gd name="T16" fmla="*/ 1 w 4"/>
                  <a:gd name="T17" fmla="*/ 3 h 4"/>
                  <a:gd name="T18" fmla="*/ 2 w 4"/>
                  <a:gd name="T19" fmla="*/ 2 h 4"/>
                  <a:gd name="T20" fmla="*/ 2 w 4"/>
                  <a:gd name="T21" fmla="*/ 2 h 4"/>
                  <a:gd name="T22" fmla="*/ 3 w 4"/>
                  <a:gd name="T23" fmla="*/ 1 h 4"/>
                  <a:gd name="T24" fmla="*/ 3 w 4"/>
                  <a:gd name="T25" fmla="*/ 1 h 4"/>
                  <a:gd name="T26" fmla="*/ 3 w 4"/>
                  <a:gd name="T27" fmla="*/ 1 h 4"/>
                  <a:gd name="T28" fmla="*/ 4 w 4"/>
                  <a:gd name="T29" fmla="*/ 1 h 4"/>
                  <a:gd name="T30" fmla="*/ 4 w 4"/>
                  <a:gd name="T31" fmla="*/ 1 h 4"/>
                  <a:gd name="T32" fmla="*/ 3 w 4"/>
                  <a:gd name="T33" fmla="*/ 2 h 4"/>
                  <a:gd name="T34" fmla="*/ 3 w 4"/>
                  <a:gd name="T35" fmla="*/ 3 h 4"/>
                  <a:gd name="T36" fmla="*/ 3 w 4"/>
                  <a:gd name="T37" fmla="*/ 3 h 4"/>
                  <a:gd name="T38" fmla="*/ 3 w 4"/>
                  <a:gd name="T39" fmla="*/ 3 h 4"/>
                  <a:gd name="T40" fmla="*/ 3 w 4"/>
                  <a:gd name="T41" fmla="*/ 4 h 4"/>
                  <a:gd name="T42" fmla="*/ 3 w 4"/>
                  <a:gd name="T43" fmla="*/ 4 h 4"/>
                  <a:gd name="T44" fmla="*/ 3 w 4"/>
                  <a:gd name="T45" fmla="*/ 4 h 4"/>
                  <a:gd name="T46" fmla="*/ 2 w 4"/>
                  <a:gd name="T47" fmla="*/ 4 h 4"/>
                  <a:gd name="T48" fmla="*/ 2 w 4"/>
                  <a:gd name="T49" fmla="*/ 4 h 4"/>
                  <a:gd name="T50" fmla="*/ 2 w 4"/>
                  <a:gd name="T51" fmla="*/ 4 h 4"/>
                  <a:gd name="T52" fmla="*/ 2 w 4"/>
                  <a:gd name="T53" fmla="*/ 3 h 4"/>
                  <a:gd name="T54" fmla="*/ 2 w 4"/>
                  <a:gd name="T55" fmla="*/ 3 h 4"/>
                  <a:gd name="T56" fmla="*/ 2 w 4"/>
                  <a:gd name="T57" fmla="*/ 4 h 4"/>
                  <a:gd name="T58" fmla="*/ 1 w 4"/>
                  <a:gd name="T59" fmla="*/ 4 h 4"/>
                  <a:gd name="T60" fmla="*/ 1 w 4"/>
                  <a:gd name="T61" fmla="*/ 4 h 4"/>
                  <a:gd name="T62" fmla="*/ 1 w 4"/>
                  <a:gd name="T63" fmla="*/ 4 h 4"/>
                  <a:gd name="T64" fmla="*/ 1 w 4"/>
                  <a:gd name="T65" fmla="*/ 3 h 4"/>
                  <a:gd name="T66" fmla="*/ 0 w 4"/>
                  <a:gd name="T67" fmla="*/ 3 h 4"/>
                  <a:gd name="T68" fmla="*/ 0 w 4"/>
                  <a:gd name="T69" fmla="*/ 2 h 4"/>
                  <a:gd name="T70" fmla="*/ 0 w 4"/>
                  <a:gd name="T71" fmla="*/ 2 h 4"/>
                  <a:gd name="T72" fmla="*/ 1 w 4"/>
                  <a:gd name="T73" fmla="*/ 1 h 4"/>
                  <a:gd name="T74" fmla="*/ 1 w 4"/>
                  <a:gd name="T75" fmla="*/ 1 h 4"/>
                  <a:gd name="T76" fmla="*/ 1 w 4"/>
                  <a:gd name="T77" fmla="*/ 0 h 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 h="4">
                    <a:moveTo>
                      <a:pt x="1" y="0"/>
                    </a:moveTo>
                    <a:lnTo>
                      <a:pt x="1" y="1"/>
                    </a:lnTo>
                    <a:lnTo>
                      <a:pt x="2" y="1"/>
                    </a:lnTo>
                    <a:lnTo>
                      <a:pt x="1" y="1"/>
                    </a:lnTo>
                    <a:lnTo>
                      <a:pt x="1" y="2"/>
                    </a:lnTo>
                    <a:lnTo>
                      <a:pt x="1" y="3"/>
                    </a:lnTo>
                    <a:lnTo>
                      <a:pt x="2" y="2"/>
                    </a:lnTo>
                    <a:lnTo>
                      <a:pt x="3" y="1"/>
                    </a:lnTo>
                    <a:lnTo>
                      <a:pt x="3" y="0"/>
                    </a:lnTo>
                    <a:lnTo>
                      <a:pt x="3" y="1"/>
                    </a:lnTo>
                    <a:lnTo>
                      <a:pt x="4" y="1"/>
                    </a:lnTo>
                    <a:lnTo>
                      <a:pt x="3" y="2"/>
                    </a:lnTo>
                    <a:lnTo>
                      <a:pt x="3" y="3"/>
                    </a:lnTo>
                    <a:lnTo>
                      <a:pt x="3" y="4"/>
                    </a:lnTo>
                    <a:lnTo>
                      <a:pt x="2" y="4"/>
                    </a:lnTo>
                    <a:lnTo>
                      <a:pt x="2" y="3"/>
                    </a:lnTo>
                    <a:lnTo>
                      <a:pt x="2" y="4"/>
                    </a:lnTo>
                    <a:lnTo>
                      <a:pt x="1" y="4"/>
                    </a:lnTo>
                    <a:lnTo>
                      <a:pt x="1" y="3"/>
                    </a:lnTo>
                    <a:lnTo>
                      <a:pt x="0" y="3"/>
                    </a:lnTo>
                    <a:lnTo>
                      <a:pt x="0" y="2"/>
                    </a:lnTo>
                    <a:lnTo>
                      <a:pt x="1" y="1"/>
                    </a:lnTo>
                    <a:lnTo>
                      <a:pt x="1" y="0"/>
                    </a:lnTo>
                    <a:close/>
                  </a:path>
                </a:pathLst>
              </a:custGeom>
              <a:solidFill>
                <a:srgbClr val="DEDEDE"/>
              </a:solidFill>
              <a:ln w="1588">
                <a:solidFill>
                  <a:srgbClr val="DEDEDE"/>
                </a:solidFill>
                <a:prstDash val="solid"/>
                <a:round/>
                <a:headEnd/>
                <a:tailEnd/>
              </a:ln>
            </p:spPr>
            <p:txBody>
              <a:bodyPr/>
              <a:lstStyle/>
              <a:p>
                <a:endParaRPr lang="en-US"/>
              </a:p>
            </p:txBody>
          </p:sp>
          <p:sp>
            <p:nvSpPr>
              <p:cNvPr id="35190" name="Freeform 1916">
                <a:extLst>
                  <a:ext uri="{FF2B5EF4-FFF2-40B4-BE49-F238E27FC236}">
                    <a16:creationId xmlns:a16="http://schemas.microsoft.com/office/drawing/2014/main" id="{415C9730-BB16-4F72-B322-8E7BDA73B2E1}"/>
                  </a:ext>
                </a:extLst>
              </p:cNvPr>
              <p:cNvSpPr>
                <a:spLocks/>
              </p:cNvSpPr>
              <p:nvPr/>
            </p:nvSpPr>
            <p:spPr bwMode="auto">
              <a:xfrm>
                <a:off x="2728" y="1922"/>
                <a:ext cx="3" cy="4"/>
              </a:xfrm>
              <a:custGeom>
                <a:avLst/>
                <a:gdLst>
                  <a:gd name="T0" fmla="*/ 1 w 3"/>
                  <a:gd name="T1" fmla="*/ 1 h 4"/>
                  <a:gd name="T2" fmla="*/ 1 w 3"/>
                  <a:gd name="T3" fmla="*/ 1 h 4"/>
                  <a:gd name="T4" fmla="*/ 1 w 3"/>
                  <a:gd name="T5" fmla="*/ 1 h 4"/>
                  <a:gd name="T6" fmla="*/ 2 w 3"/>
                  <a:gd name="T7" fmla="*/ 1 h 4"/>
                  <a:gd name="T8" fmla="*/ 2 w 3"/>
                  <a:gd name="T9" fmla="*/ 1 h 4"/>
                  <a:gd name="T10" fmla="*/ 2 w 3"/>
                  <a:gd name="T11" fmla="*/ 1 h 4"/>
                  <a:gd name="T12" fmla="*/ 2 w 3"/>
                  <a:gd name="T13" fmla="*/ 1 h 4"/>
                  <a:gd name="T14" fmla="*/ 2 w 3"/>
                  <a:gd name="T15" fmla="*/ 0 h 4"/>
                  <a:gd name="T16" fmla="*/ 2 w 3"/>
                  <a:gd name="T17" fmla="*/ 0 h 4"/>
                  <a:gd name="T18" fmla="*/ 2 w 3"/>
                  <a:gd name="T19" fmla="*/ 0 h 4"/>
                  <a:gd name="T20" fmla="*/ 2 w 3"/>
                  <a:gd name="T21" fmla="*/ 0 h 4"/>
                  <a:gd name="T22" fmla="*/ 2 w 3"/>
                  <a:gd name="T23" fmla="*/ 0 h 4"/>
                  <a:gd name="T24" fmla="*/ 2 w 3"/>
                  <a:gd name="T25" fmla="*/ 1 h 4"/>
                  <a:gd name="T26" fmla="*/ 2 w 3"/>
                  <a:gd name="T27" fmla="*/ 1 h 4"/>
                  <a:gd name="T28" fmla="*/ 2 w 3"/>
                  <a:gd name="T29" fmla="*/ 1 h 4"/>
                  <a:gd name="T30" fmla="*/ 2 w 3"/>
                  <a:gd name="T31" fmla="*/ 2 h 4"/>
                  <a:gd name="T32" fmla="*/ 2 w 3"/>
                  <a:gd name="T33" fmla="*/ 2 h 4"/>
                  <a:gd name="T34" fmla="*/ 1 w 3"/>
                  <a:gd name="T35" fmla="*/ 2 h 4"/>
                  <a:gd name="T36" fmla="*/ 1 w 3"/>
                  <a:gd name="T37" fmla="*/ 2 h 4"/>
                  <a:gd name="T38" fmla="*/ 1 w 3"/>
                  <a:gd name="T39" fmla="*/ 3 h 4"/>
                  <a:gd name="T40" fmla="*/ 1 w 3"/>
                  <a:gd name="T41" fmla="*/ 3 h 4"/>
                  <a:gd name="T42" fmla="*/ 1 w 3"/>
                  <a:gd name="T43" fmla="*/ 3 h 4"/>
                  <a:gd name="T44" fmla="*/ 2 w 3"/>
                  <a:gd name="T45" fmla="*/ 3 h 4"/>
                  <a:gd name="T46" fmla="*/ 2 w 3"/>
                  <a:gd name="T47" fmla="*/ 2 h 4"/>
                  <a:gd name="T48" fmla="*/ 2 w 3"/>
                  <a:gd name="T49" fmla="*/ 2 h 4"/>
                  <a:gd name="T50" fmla="*/ 2 w 3"/>
                  <a:gd name="T51" fmla="*/ 2 h 4"/>
                  <a:gd name="T52" fmla="*/ 2 w 3"/>
                  <a:gd name="T53" fmla="*/ 2 h 4"/>
                  <a:gd name="T54" fmla="*/ 3 w 3"/>
                  <a:gd name="T55" fmla="*/ 2 h 4"/>
                  <a:gd name="T56" fmla="*/ 3 w 3"/>
                  <a:gd name="T57" fmla="*/ 2 h 4"/>
                  <a:gd name="T58" fmla="*/ 3 w 3"/>
                  <a:gd name="T59" fmla="*/ 3 h 4"/>
                  <a:gd name="T60" fmla="*/ 3 w 3"/>
                  <a:gd name="T61" fmla="*/ 3 h 4"/>
                  <a:gd name="T62" fmla="*/ 3 w 3"/>
                  <a:gd name="T63" fmla="*/ 3 h 4"/>
                  <a:gd name="T64" fmla="*/ 2 w 3"/>
                  <a:gd name="T65" fmla="*/ 3 h 4"/>
                  <a:gd name="T66" fmla="*/ 2 w 3"/>
                  <a:gd name="T67" fmla="*/ 3 h 4"/>
                  <a:gd name="T68" fmla="*/ 2 w 3"/>
                  <a:gd name="T69" fmla="*/ 3 h 4"/>
                  <a:gd name="T70" fmla="*/ 1 w 3"/>
                  <a:gd name="T71" fmla="*/ 3 h 4"/>
                  <a:gd name="T72" fmla="*/ 1 w 3"/>
                  <a:gd name="T73" fmla="*/ 4 h 4"/>
                  <a:gd name="T74" fmla="*/ 1 w 3"/>
                  <a:gd name="T75" fmla="*/ 4 h 4"/>
                  <a:gd name="T76" fmla="*/ 0 w 3"/>
                  <a:gd name="T77" fmla="*/ 4 h 4"/>
                  <a:gd name="T78" fmla="*/ 0 w 3"/>
                  <a:gd name="T79" fmla="*/ 4 h 4"/>
                  <a:gd name="T80" fmla="*/ 0 w 3"/>
                  <a:gd name="T81" fmla="*/ 4 h 4"/>
                  <a:gd name="T82" fmla="*/ 0 w 3"/>
                  <a:gd name="T83" fmla="*/ 4 h 4"/>
                  <a:gd name="T84" fmla="*/ 0 w 3"/>
                  <a:gd name="T85" fmla="*/ 4 h 4"/>
                  <a:gd name="T86" fmla="*/ 0 w 3"/>
                  <a:gd name="T87" fmla="*/ 4 h 4"/>
                  <a:gd name="T88" fmla="*/ 0 w 3"/>
                  <a:gd name="T89" fmla="*/ 4 h 4"/>
                  <a:gd name="T90" fmla="*/ 0 w 3"/>
                  <a:gd name="T91" fmla="*/ 3 h 4"/>
                  <a:gd name="T92" fmla="*/ 0 w 3"/>
                  <a:gd name="T93" fmla="*/ 3 h 4"/>
                  <a:gd name="T94" fmla="*/ 0 w 3"/>
                  <a:gd name="T95" fmla="*/ 3 h 4"/>
                  <a:gd name="T96" fmla="*/ 1 w 3"/>
                  <a:gd name="T97" fmla="*/ 2 h 4"/>
                  <a:gd name="T98" fmla="*/ 1 w 3"/>
                  <a:gd name="T99" fmla="*/ 2 h 4"/>
                  <a:gd name="T100" fmla="*/ 1 w 3"/>
                  <a:gd name="T101" fmla="*/ 1 h 4"/>
                  <a:gd name="T102" fmla="*/ 1 w 3"/>
                  <a:gd name="T103" fmla="*/ 1 h 4"/>
                  <a:gd name="T104" fmla="*/ 1 w 3"/>
                  <a:gd name="T105" fmla="*/ 1 h 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 h="4">
                    <a:moveTo>
                      <a:pt x="1" y="1"/>
                    </a:moveTo>
                    <a:lnTo>
                      <a:pt x="1" y="1"/>
                    </a:lnTo>
                    <a:lnTo>
                      <a:pt x="2" y="1"/>
                    </a:lnTo>
                    <a:lnTo>
                      <a:pt x="2" y="0"/>
                    </a:lnTo>
                    <a:lnTo>
                      <a:pt x="2" y="1"/>
                    </a:lnTo>
                    <a:lnTo>
                      <a:pt x="2" y="2"/>
                    </a:lnTo>
                    <a:lnTo>
                      <a:pt x="1" y="2"/>
                    </a:lnTo>
                    <a:lnTo>
                      <a:pt x="1" y="3"/>
                    </a:lnTo>
                    <a:lnTo>
                      <a:pt x="2" y="3"/>
                    </a:lnTo>
                    <a:lnTo>
                      <a:pt x="2" y="2"/>
                    </a:lnTo>
                    <a:lnTo>
                      <a:pt x="3" y="2"/>
                    </a:lnTo>
                    <a:lnTo>
                      <a:pt x="3" y="3"/>
                    </a:lnTo>
                    <a:lnTo>
                      <a:pt x="2" y="3"/>
                    </a:lnTo>
                    <a:lnTo>
                      <a:pt x="1" y="3"/>
                    </a:lnTo>
                    <a:lnTo>
                      <a:pt x="1" y="4"/>
                    </a:lnTo>
                    <a:lnTo>
                      <a:pt x="0" y="4"/>
                    </a:lnTo>
                    <a:lnTo>
                      <a:pt x="0" y="3"/>
                    </a:lnTo>
                    <a:lnTo>
                      <a:pt x="1" y="2"/>
                    </a:lnTo>
                    <a:lnTo>
                      <a:pt x="1" y="1"/>
                    </a:lnTo>
                    <a:close/>
                  </a:path>
                </a:pathLst>
              </a:custGeom>
              <a:solidFill>
                <a:srgbClr val="DEDEDE"/>
              </a:solidFill>
              <a:ln w="1588">
                <a:solidFill>
                  <a:srgbClr val="DEDEDE"/>
                </a:solidFill>
                <a:prstDash val="solid"/>
                <a:round/>
                <a:headEnd/>
                <a:tailEnd/>
              </a:ln>
            </p:spPr>
            <p:txBody>
              <a:bodyPr/>
              <a:lstStyle/>
              <a:p>
                <a:endParaRPr lang="en-US"/>
              </a:p>
            </p:txBody>
          </p:sp>
          <p:sp>
            <p:nvSpPr>
              <p:cNvPr id="35191" name="Freeform 1917">
                <a:extLst>
                  <a:ext uri="{FF2B5EF4-FFF2-40B4-BE49-F238E27FC236}">
                    <a16:creationId xmlns:a16="http://schemas.microsoft.com/office/drawing/2014/main" id="{EE7E3B6E-0BA9-415D-9D0F-BB2596E22D14}"/>
                  </a:ext>
                </a:extLst>
              </p:cNvPr>
              <p:cNvSpPr>
                <a:spLocks/>
              </p:cNvSpPr>
              <p:nvPr/>
            </p:nvSpPr>
            <p:spPr bwMode="auto">
              <a:xfrm>
                <a:off x="2730" y="1922"/>
                <a:ext cx="3" cy="4"/>
              </a:xfrm>
              <a:custGeom>
                <a:avLst/>
                <a:gdLst>
                  <a:gd name="T0" fmla="*/ 3 w 3"/>
                  <a:gd name="T1" fmla="*/ 0 h 4"/>
                  <a:gd name="T2" fmla="*/ 3 w 3"/>
                  <a:gd name="T3" fmla="*/ 0 h 4"/>
                  <a:gd name="T4" fmla="*/ 3 w 3"/>
                  <a:gd name="T5" fmla="*/ 0 h 4"/>
                  <a:gd name="T6" fmla="*/ 3 w 3"/>
                  <a:gd name="T7" fmla="*/ 0 h 4"/>
                  <a:gd name="T8" fmla="*/ 3 w 3"/>
                  <a:gd name="T9" fmla="*/ 0 h 4"/>
                  <a:gd name="T10" fmla="*/ 3 w 3"/>
                  <a:gd name="T11" fmla="*/ 0 h 4"/>
                  <a:gd name="T12" fmla="*/ 2 w 3"/>
                  <a:gd name="T13" fmla="*/ 0 h 4"/>
                  <a:gd name="T14" fmla="*/ 2 w 3"/>
                  <a:gd name="T15" fmla="*/ 0 h 4"/>
                  <a:gd name="T16" fmla="*/ 2 w 3"/>
                  <a:gd name="T17" fmla="*/ 0 h 4"/>
                  <a:gd name="T18" fmla="*/ 1 w 3"/>
                  <a:gd name="T19" fmla="*/ 0 h 4"/>
                  <a:gd name="T20" fmla="*/ 1 w 3"/>
                  <a:gd name="T21" fmla="*/ 0 h 4"/>
                  <a:gd name="T22" fmla="*/ 1 w 3"/>
                  <a:gd name="T23" fmla="*/ 1 h 4"/>
                  <a:gd name="T24" fmla="*/ 1 w 3"/>
                  <a:gd name="T25" fmla="*/ 1 h 4"/>
                  <a:gd name="T26" fmla="*/ 1 w 3"/>
                  <a:gd name="T27" fmla="*/ 1 h 4"/>
                  <a:gd name="T28" fmla="*/ 0 w 3"/>
                  <a:gd name="T29" fmla="*/ 1 h 4"/>
                  <a:gd name="T30" fmla="*/ 0 w 3"/>
                  <a:gd name="T31" fmla="*/ 1 h 4"/>
                  <a:gd name="T32" fmla="*/ 0 w 3"/>
                  <a:gd name="T33" fmla="*/ 1 h 4"/>
                  <a:gd name="T34" fmla="*/ 0 w 3"/>
                  <a:gd name="T35" fmla="*/ 1 h 4"/>
                  <a:gd name="T36" fmla="*/ 0 w 3"/>
                  <a:gd name="T37" fmla="*/ 2 h 4"/>
                  <a:gd name="T38" fmla="*/ 0 w 3"/>
                  <a:gd name="T39" fmla="*/ 2 h 4"/>
                  <a:gd name="T40" fmla="*/ 0 w 3"/>
                  <a:gd name="T41" fmla="*/ 2 h 4"/>
                  <a:gd name="T42" fmla="*/ 0 w 3"/>
                  <a:gd name="T43" fmla="*/ 2 h 4"/>
                  <a:gd name="T44" fmla="*/ 1 w 3"/>
                  <a:gd name="T45" fmla="*/ 2 h 4"/>
                  <a:gd name="T46" fmla="*/ 1 w 3"/>
                  <a:gd name="T47" fmla="*/ 2 h 4"/>
                  <a:gd name="T48" fmla="*/ 1 w 3"/>
                  <a:gd name="T49" fmla="*/ 1 h 4"/>
                  <a:gd name="T50" fmla="*/ 1 w 3"/>
                  <a:gd name="T51" fmla="*/ 1 h 4"/>
                  <a:gd name="T52" fmla="*/ 1 w 3"/>
                  <a:gd name="T53" fmla="*/ 1 h 4"/>
                  <a:gd name="T54" fmla="*/ 1 w 3"/>
                  <a:gd name="T55" fmla="*/ 2 h 4"/>
                  <a:gd name="T56" fmla="*/ 1 w 3"/>
                  <a:gd name="T57" fmla="*/ 2 h 4"/>
                  <a:gd name="T58" fmla="*/ 1 w 3"/>
                  <a:gd name="T59" fmla="*/ 2 h 4"/>
                  <a:gd name="T60" fmla="*/ 1 w 3"/>
                  <a:gd name="T61" fmla="*/ 3 h 4"/>
                  <a:gd name="T62" fmla="*/ 1 w 3"/>
                  <a:gd name="T63" fmla="*/ 3 h 4"/>
                  <a:gd name="T64" fmla="*/ 1 w 3"/>
                  <a:gd name="T65" fmla="*/ 3 h 4"/>
                  <a:gd name="T66" fmla="*/ 1 w 3"/>
                  <a:gd name="T67" fmla="*/ 3 h 4"/>
                  <a:gd name="T68" fmla="*/ 1 w 3"/>
                  <a:gd name="T69" fmla="*/ 4 h 4"/>
                  <a:gd name="T70" fmla="*/ 1 w 3"/>
                  <a:gd name="T71" fmla="*/ 4 h 4"/>
                  <a:gd name="T72" fmla="*/ 1 w 3"/>
                  <a:gd name="T73" fmla="*/ 4 h 4"/>
                  <a:gd name="T74" fmla="*/ 1 w 3"/>
                  <a:gd name="T75" fmla="*/ 4 h 4"/>
                  <a:gd name="T76" fmla="*/ 1 w 3"/>
                  <a:gd name="T77" fmla="*/ 4 h 4"/>
                  <a:gd name="T78" fmla="*/ 1 w 3"/>
                  <a:gd name="T79" fmla="*/ 3 h 4"/>
                  <a:gd name="T80" fmla="*/ 1 w 3"/>
                  <a:gd name="T81" fmla="*/ 3 h 4"/>
                  <a:gd name="T82" fmla="*/ 1 w 3"/>
                  <a:gd name="T83" fmla="*/ 3 h 4"/>
                  <a:gd name="T84" fmla="*/ 1 w 3"/>
                  <a:gd name="T85" fmla="*/ 3 h 4"/>
                  <a:gd name="T86" fmla="*/ 2 w 3"/>
                  <a:gd name="T87" fmla="*/ 3 h 4"/>
                  <a:gd name="T88" fmla="*/ 2 w 3"/>
                  <a:gd name="T89" fmla="*/ 2 h 4"/>
                  <a:gd name="T90" fmla="*/ 2 w 3"/>
                  <a:gd name="T91" fmla="*/ 2 h 4"/>
                  <a:gd name="T92" fmla="*/ 2 w 3"/>
                  <a:gd name="T93" fmla="*/ 2 h 4"/>
                  <a:gd name="T94" fmla="*/ 2 w 3"/>
                  <a:gd name="T95" fmla="*/ 1 h 4"/>
                  <a:gd name="T96" fmla="*/ 2 w 3"/>
                  <a:gd name="T97" fmla="*/ 1 h 4"/>
                  <a:gd name="T98" fmla="*/ 3 w 3"/>
                  <a:gd name="T99" fmla="*/ 1 h 4"/>
                  <a:gd name="T100" fmla="*/ 3 w 3"/>
                  <a:gd name="T101" fmla="*/ 1 h 4"/>
                  <a:gd name="T102" fmla="*/ 3 w 3"/>
                  <a:gd name="T103" fmla="*/ 1 h 4"/>
                  <a:gd name="T104" fmla="*/ 3 w 3"/>
                  <a:gd name="T105" fmla="*/ 1 h 4"/>
                  <a:gd name="T106" fmla="*/ 3 w 3"/>
                  <a:gd name="T107" fmla="*/ 1 h 4"/>
                  <a:gd name="T108" fmla="*/ 3 w 3"/>
                  <a:gd name="T109" fmla="*/ 1 h 4"/>
                  <a:gd name="T110" fmla="*/ 3 w 3"/>
                  <a:gd name="T111" fmla="*/ 0 h 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 h="4">
                    <a:moveTo>
                      <a:pt x="3" y="0"/>
                    </a:moveTo>
                    <a:lnTo>
                      <a:pt x="3" y="0"/>
                    </a:lnTo>
                    <a:lnTo>
                      <a:pt x="2" y="0"/>
                    </a:lnTo>
                    <a:lnTo>
                      <a:pt x="1" y="0"/>
                    </a:lnTo>
                    <a:lnTo>
                      <a:pt x="1" y="1"/>
                    </a:lnTo>
                    <a:lnTo>
                      <a:pt x="0" y="1"/>
                    </a:lnTo>
                    <a:lnTo>
                      <a:pt x="0" y="2"/>
                    </a:lnTo>
                    <a:lnTo>
                      <a:pt x="1" y="2"/>
                    </a:lnTo>
                    <a:lnTo>
                      <a:pt x="1" y="1"/>
                    </a:lnTo>
                    <a:lnTo>
                      <a:pt x="1" y="2"/>
                    </a:lnTo>
                    <a:lnTo>
                      <a:pt x="1" y="3"/>
                    </a:lnTo>
                    <a:lnTo>
                      <a:pt x="1" y="4"/>
                    </a:lnTo>
                    <a:lnTo>
                      <a:pt x="1" y="3"/>
                    </a:lnTo>
                    <a:lnTo>
                      <a:pt x="2" y="3"/>
                    </a:lnTo>
                    <a:lnTo>
                      <a:pt x="2" y="2"/>
                    </a:lnTo>
                    <a:lnTo>
                      <a:pt x="2" y="1"/>
                    </a:lnTo>
                    <a:lnTo>
                      <a:pt x="3" y="1"/>
                    </a:lnTo>
                    <a:lnTo>
                      <a:pt x="3" y="0"/>
                    </a:lnTo>
                    <a:close/>
                  </a:path>
                </a:pathLst>
              </a:custGeom>
              <a:solidFill>
                <a:srgbClr val="DEDEDE"/>
              </a:solidFill>
              <a:ln w="1588">
                <a:solidFill>
                  <a:srgbClr val="DEDEDE"/>
                </a:solidFill>
                <a:prstDash val="solid"/>
                <a:round/>
                <a:headEnd/>
                <a:tailEnd/>
              </a:ln>
            </p:spPr>
            <p:txBody>
              <a:bodyPr/>
              <a:lstStyle/>
              <a:p>
                <a:endParaRPr lang="en-US"/>
              </a:p>
            </p:txBody>
          </p:sp>
          <p:sp>
            <p:nvSpPr>
              <p:cNvPr id="35192" name="Freeform 1918">
                <a:extLst>
                  <a:ext uri="{FF2B5EF4-FFF2-40B4-BE49-F238E27FC236}">
                    <a16:creationId xmlns:a16="http://schemas.microsoft.com/office/drawing/2014/main" id="{27FBAB3E-670D-4630-89F5-472531789916}"/>
                  </a:ext>
                </a:extLst>
              </p:cNvPr>
              <p:cNvSpPr>
                <a:spLocks/>
              </p:cNvSpPr>
              <p:nvPr/>
            </p:nvSpPr>
            <p:spPr bwMode="auto">
              <a:xfrm>
                <a:off x="2734" y="1922"/>
                <a:ext cx="4" cy="3"/>
              </a:xfrm>
              <a:custGeom>
                <a:avLst/>
                <a:gdLst>
                  <a:gd name="T0" fmla="*/ 4 w 4"/>
                  <a:gd name="T1" fmla="*/ 2 h 3"/>
                  <a:gd name="T2" fmla="*/ 4 w 4"/>
                  <a:gd name="T3" fmla="*/ 2 h 3"/>
                  <a:gd name="T4" fmla="*/ 4 w 4"/>
                  <a:gd name="T5" fmla="*/ 2 h 3"/>
                  <a:gd name="T6" fmla="*/ 4 w 4"/>
                  <a:gd name="T7" fmla="*/ 2 h 3"/>
                  <a:gd name="T8" fmla="*/ 4 w 4"/>
                  <a:gd name="T9" fmla="*/ 2 h 3"/>
                  <a:gd name="T10" fmla="*/ 4 w 4"/>
                  <a:gd name="T11" fmla="*/ 2 h 3"/>
                  <a:gd name="T12" fmla="*/ 3 w 4"/>
                  <a:gd name="T13" fmla="*/ 2 h 3"/>
                  <a:gd name="T14" fmla="*/ 3 w 4"/>
                  <a:gd name="T15" fmla="*/ 1 h 3"/>
                  <a:gd name="T16" fmla="*/ 3 w 4"/>
                  <a:gd name="T17" fmla="*/ 1 h 3"/>
                  <a:gd name="T18" fmla="*/ 3 w 4"/>
                  <a:gd name="T19" fmla="*/ 0 h 3"/>
                  <a:gd name="T20" fmla="*/ 2 w 4"/>
                  <a:gd name="T21" fmla="*/ 0 h 3"/>
                  <a:gd name="T22" fmla="*/ 2 w 4"/>
                  <a:gd name="T23" fmla="*/ 1 h 3"/>
                  <a:gd name="T24" fmla="*/ 1 w 4"/>
                  <a:gd name="T25" fmla="*/ 2 h 3"/>
                  <a:gd name="T26" fmla="*/ 0 w 4"/>
                  <a:gd name="T27" fmla="*/ 3 h 3"/>
                  <a:gd name="T28" fmla="*/ 0 w 4"/>
                  <a:gd name="T29" fmla="*/ 3 h 3"/>
                  <a:gd name="T30" fmla="*/ 1 w 4"/>
                  <a:gd name="T31" fmla="*/ 3 h 3"/>
                  <a:gd name="T32" fmla="*/ 1 w 4"/>
                  <a:gd name="T33" fmla="*/ 3 h 3"/>
                  <a:gd name="T34" fmla="*/ 1 w 4"/>
                  <a:gd name="T35" fmla="*/ 3 h 3"/>
                  <a:gd name="T36" fmla="*/ 1 w 4"/>
                  <a:gd name="T37" fmla="*/ 3 h 3"/>
                  <a:gd name="T38" fmla="*/ 1 w 4"/>
                  <a:gd name="T39" fmla="*/ 3 h 3"/>
                  <a:gd name="T40" fmla="*/ 1 w 4"/>
                  <a:gd name="T41" fmla="*/ 3 h 3"/>
                  <a:gd name="T42" fmla="*/ 2 w 4"/>
                  <a:gd name="T43" fmla="*/ 3 h 3"/>
                  <a:gd name="T44" fmla="*/ 2 w 4"/>
                  <a:gd name="T45" fmla="*/ 2 h 3"/>
                  <a:gd name="T46" fmla="*/ 3 w 4"/>
                  <a:gd name="T47" fmla="*/ 2 h 3"/>
                  <a:gd name="T48" fmla="*/ 3 w 4"/>
                  <a:gd name="T49" fmla="*/ 2 h 3"/>
                  <a:gd name="T50" fmla="*/ 4 w 4"/>
                  <a:gd name="T51" fmla="*/ 3 h 3"/>
                  <a:gd name="T52" fmla="*/ 4 w 4"/>
                  <a:gd name="T53" fmla="*/ 3 h 3"/>
                  <a:gd name="T54" fmla="*/ 4 w 4"/>
                  <a:gd name="T55" fmla="*/ 3 h 3"/>
                  <a:gd name="T56" fmla="*/ 4 w 4"/>
                  <a:gd name="T57" fmla="*/ 3 h 3"/>
                  <a:gd name="T58" fmla="*/ 4 w 4"/>
                  <a:gd name="T59" fmla="*/ 3 h 3"/>
                  <a:gd name="T60" fmla="*/ 4 w 4"/>
                  <a:gd name="T61" fmla="*/ 3 h 3"/>
                  <a:gd name="T62" fmla="*/ 4 w 4"/>
                  <a:gd name="T63" fmla="*/ 3 h 3"/>
                  <a:gd name="T64" fmla="*/ 4 w 4"/>
                  <a:gd name="T65" fmla="*/ 2 h 3"/>
                  <a:gd name="T66" fmla="*/ 4 w 4"/>
                  <a:gd name="T67" fmla="*/ 2 h 3"/>
                  <a:gd name="T68" fmla="*/ 4 w 4"/>
                  <a:gd name="T69" fmla="*/ 2 h 3"/>
                  <a:gd name="T70" fmla="*/ 4 w 4"/>
                  <a:gd name="T71" fmla="*/ 2 h 3"/>
                  <a:gd name="T72" fmla="*/ 4 w 4"/>
                  <a:gd name="T73" fmla="*/ 2 h 3"/>
                  <a:gd name="T74" fmla="*/ 2 w 4"/>
                  <a:gd name="T75" fmla="*/ 2 h 3"/>
                  <a:gd name="T76" fmla="*/ 2 w 4"/>
                  <a:gd name="T77" fmla="*/ 2 h 3"/>
                  <a:gd name="T78" fmla="*/ 2 w 4"/>
                  <a:gd name="T79" fmla="*/ 1 h 3"/>
                  <a:gd name="T80" fmla="*/ 2 w 4"/>
                  <a:gd name="T81" fmla="*/ 1 h 3"/>
                  <a:gd name="T82" fmla="*/ 2 w 4"/>
                  <a:gd name="T83" fmla="*/ 1 h 3"/>
                  <a:gd name="T84" fmla="*/ 3 w 4"/>
                  <a:gd name="T85" fmla="*/ 2 h 3"/>
                  <a:gd name="T86" fmla="*/ 3 w 4"/>
                  <a:gd name="T87" fmla="*/ 2 h 3"/>
                  <a:gd name="T88" fmla="*/ 3 w 4"/>
                  <a:gd name="T89" fmla="*/ 2 h 3"/>
                  <a:gd name="T90" fmla="*/ 2 w 4"/>
                  <a:gd name="T91" fmla="*/ 2 h 3"/>
                  <a:gd name="T92" fmla="*/ 2 w 4"/>
                  <a:gd name="T93" fmla="*/ 2 h 3"/>
                  <a:gd name="T94" fmla="*/ 2 w 4"/>
                  <a:gd name="T95" fmla="*/ 2 h 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 h="3">
                    <a:moveTo>
                      <a:pt x="4" y="2"/>
                    </a:moveTo>
                    <a:lnTo>
                      <a:pt x="4" y="2"/>
                    </a:lnTo>
                    <a:lnTo>
                      <a:pt x="3" y="2"/>
                    </a:lnTo>
                    <a:lnTo>
                      <a:pt x="3" y="1"/>
                    </a:lnTo>
                    <a:lnTo>
                      <a:pt x="3" y="0"/>
                    </a:lnTo>
                    <a:lnTo>
                      <a:pt x="2" y="0"/>
                    </a:lnTo>
                    <a:lnTo>
                      <a:pt x="2" y="1"/>
                    </a:lnTo>
                    <a:lnTo>
                      <a:pt x="1" y="2"/>
                    </a:lnTo>
                    <a:lnTo>
                      <a:pt x="0" y="2"/>
                    </a:lnTo>
                    <a:lnTo>
                      <a:pt x="0" y="3"/>
                    </a:lnTo>
                    <a:lnTo>
                      <a:pt x="1" y="3"/>
                    </a:lnTo>
                    <a:lnTo>
                      <a:pt x="2" y="3"/>
                    </a:lnTo>
                    <a:lnTo>
                      <a:pt x="2" y="2"/>
                    </a:lnTo>
                    <a:lnTo>
                      <a:pt x="3" y="2"/>
                    </a:lnTo>
                    <a:lnTo>
                      <a:pt x="3" y="3"/>
                    </a:lnTo>
                    <a:lnTo>
                      <a:pt x="4" y="3"/>
                    </a:lnTo>
                    <a:lnTo>
                      <a:pt x="4" y="2"/>
                    </a:lnTo>
                    <a:lnTo>
                      <a:pt x="2" y="2"/>
                    </a:lnTo>
                    <a:lnTo>
                      <a:pt x="2" y="1"/>
                    </a:lnTo>
                    <a:lnTo>
                      <a:pt x="3" y="1"/>
                    </a:lnTo>
                    <a:lnTo>
                      <a:pt x="3" y="2"/>
                    </a:lnTo>
                    <a:lnTo>
                      <a:pt x="2" y="2"/>
                    </a:lnTo>
                    <a:lnTo>
                      <a:pt x="4"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4866" name="Freeform 1919">
              <a:extLst>
                <a:ext uri="{FF2B5EF4-FFF2-40B4-BE49-F238E27FC236}">
                  <a16:creationId xmlns:a16="http://schemas.microsoft.com/office/drawing/2014/main" id="{535778CD-61A5-4908-8705-E4AD0BCF6F94}"/>
                </a:ext>
              </a:extLst>
            </p:cNvPr>
            <p:cNvSpPr>
              <a:spLocks/>
            </p:cNvSpPr>
            <p:nvPr/>
          </p:nvSpPr>
          <p:spPr bwMode="auto">
            <a:xfrm>
              <a:off x="2734" y="1922"/>
              <a:ext cx="4" cy="3"/>
            </a:xfrm>
            <a:custGeom>
              <a:avLst/>
              <a:gdLst>
                <a:gd name="T0" fmla="*/ 4 w 4"/>
                <a:gd name="T1" fmla="*/ 2 h 3"/>
                <a:gd name="T2" fmla="*/ 4 w 4"/>
                <a:gd name="T3" fmla="*/ 2 h 3"/>
                <a:gd name="T4" fmla="*/ 4 w 4"/>
                <a:gd name="T5" fmla="*/ 2 h 3"/>
                <a:gd name="T6" fmla="*/ 4 w 4"/>
                <a:gd name="T7" fmla="*/ 2 h 3"/>
                <a:gd name="T8" fmla="*/ 4 w 4"/>
                <a:gd name="T9" fmla="*/ 2 h 3"/>
                <a:gd name="T10" fmla="*/ 4 w 4"/>
                <a:gd name="T11" fmla="*/ 2 h 3"/>
                <a:gd name="T12" fmla="*/ 3 w 4"/>
                <a:gd name="T13" fmla="*/ 2 h 3"/>
                <a:gd name="T14" fmla="*/ 3 w 4"/>
                <a:gd name="T15" fmla="*/ 1 h 3"/>
                <a:gd name="T16" fmla="*/ 3 w 4"/>
                <a:gd name="T17" fmla="*/ 1 h 3"/>
                <a:gd name="T18" fmla="*/ 3 w 4"/>
                <a:gd name="T19" fmla="*/ 0 h 3"/>
                <a:gd name="T20" fmla="*/ 2 w 4"/>
                <a:gd name="T21" fmla="*/ 0 h 3"/>
                <a:gd name="T22" fmla="*/ 2 w 4"/>
                <a:gd name="T23" fmla="*/ 1 h 3"/>
                <a:gd name="T24" fmla="*/ 1 w 4"/>
                <a:gd name="T25" fmla="*/ 2 h 3"/>
                <a:gd name="T26" fmla="*/ 0 w 4"/>
                <a:gd name="T27" fmla="*/ 3 h 3"/>
                <a:gd name="T28" fmla="*/ 0 w 4"/>
                <a:gd name="T29" fmla="*/ 3 h 3"/>
                <a:gd name="T30" fmla="*/ 1 w 4"/>
                <a:gd name="T31" fmla="*/ 3 h 3"/>
                <a:gd name="T32" fmla="*/ 1 w 4"/>
                <a:gd name="T33" fmla="*/ 3 h 3"/>
                <a:gd name="T34" fmla="*/ 1 w 4"/>
                <a:gd name="T35" fmla="*/ 3 h 3"/>
                <a:gd name="T36" fmla="*/ 1 w 4"/>
                <a:gd name="T37" fmla="*/ 3 h 3"/>
                <a:gd name="T38" fmla="*/ 1 w 4"/>
                <a:gd name="T39" fmla="*/ 3 h 3"/>
                <a:gd name="T40" fmla="*/ 1 w 4"/>
                <a:gd name="T41" fmla="*/ 3 h 3"/>
                <a:gd name="T42" fmla="*/ 2 w 4"/>
                <a:gd name="T43" fmla="*/ 3 h 3"/>
                <a:gd name="T44" fmla="*/ 2 w 4"/>
                <a:gd name="T45" fmla="*/ 2 h 3"/>
                <a:gd name="T46" fmla="*/ 3 w 4"/>
                <a:gd name="T47" fmla="*/ 2 h 3"/>
                <a:gd name="T48" fmla="*/ 3 w 4"/>
                <a:gd name="T49" fmla="*/ 2 h 3"/>
                <a:gd name="T50" fmla="*/ 4 w 4"/>
                <a:gd name="T51" fmla="*/ 3 h 3"/>
                <a:gd name="T52" fmla="*/ 4 w 4"/>
                <a:gd name="T53" fmla="*/ 3 h 3"/>
                <a:gd name="T54" fmla="*/ 4 w 4"/>
                <a:gd name="T55" fmla="*/ 3 h 3"/>
                <a:gd name="T56" fmla="*/ 4 w 4"/>
                <a:gd name="T57" fmla="*/ 3 h 3"/>
                <a:gd name="T58" fmla="*/ 4 w 4"/>
                <a:gd name="T59" fmla="*/ 3 h 3"/>
                <a:gd name="T60" fmla="*/ 4 w 4"/>
                <a:gd name="T61" fmla="*/ 3 h 3"/>
                <a:gd name="T62" fmla="*/ 4 w 4"/>
                <a:gd name="T63" fmla="*/ 3 h 3"/>
                <a:gd name="T64" fmla="*/ 4 w 4"/>
                <a:gd name="T65" fmla="*/ 2 h 3"/>
                <a:gd name="T66" fmla="*/ 4 w 4"/>
                <a:gd name="T67" fmla="*/ 2 h 3"/>
                <a:gd name="T68" fmla="*/ 4 w 4"/>
                <a:gd name="T69" fmla="*/ 2 h 3"/>
                <a:gd name="T70" fmla="*/ 4 w 4"/>
                <a:gd name="T71" fmla="*/ 2 h 3"/>
                <a:gd name="T72" fmla="*/ 4 w 4"/>
                <a:gd name="T73" fmla="*/ 2 h 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 h="3">
                  <a:moveTo>
                    <a:pt x="4" y="2"/>
                  </a:moveTo>
                  <a:lnTo>
                    <a:pt x="4" y="2"/>
                  </a:lnTo>
                  <a:lnTo>
                    <a:pt x="3" y="2"/>
                  </a:lnTo>
                  <a:lnTo>
                    <a:pt x="3" y="1"/>
                  </a:lnTo>
                  <a:lnTo>
                    <a:pt x="3" y="0"/>
                  </a:lnTo>
                  <a:lnTo>
                    <a:pt x="2" y="0"/>
                  </a:lnTo>
                  <a:lnTo>
                    <a:pt x="2" y="1"/>
                  </a:lnTo>
                  <a:lnTo>
                    <a:pt x="1" y="2"/>
                  </a:lnTo>
                  <a:lnTo>
                    <a:pt x="0" y="2"/>
                  </a:lnTo>
                  <a:lnTo>
                    <a:pt x="0" y="3"/>
                  </a:lnTo>
                  <a:lnTo>
                    <a:pt x="1" y="3"/>
                  </a:lnTo>
                  <a:lnTo>
                    <a:pt x="2" y="3"/>
                  </a:lnTo>
                  <a:lnTo>
                    <a:pt x="2" y="2"/>
                  </a:lnTo>
                  <a:lnTo>
                    <a:pt x="3" y="2"/>
                  </a:lnTo>
                  <a:lnTo>
                    <a:pt x="3" y="3"/>
                  </a:lnTo>
                  <a:lnTo>
                    <a:pt x="4" y="3"/>
                  </a:lnTo>
                  <a:lnTo>
                    <a:pt x="4" y="2"/>
                  </a:lnTo>
                  <a:close/>
                </a:path>
              </a:pathLst>
            </a:custGeom>
            <a:noFill/>
            <a:ln w="1588">
              <a:solidFill>
                <a:srgbClr val="DEDED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7" name="Freeform 1920">
              <a:extLst>
                <a:ext uri="{FF2B5EF4-FFF2-40B4-BE49-F238E27FC236}">
                  <a16:creationId xmlns:a16="http://schemas.microsoft.com/office/drawing/2014/main" id="{3413B731-5765-462F-AEF5-9C4B3284FC86}"/>
                </a:ext>
              </a:extLst>
            </p:cNvPr>
            <p:cNvSpPr>
              <a:spLocks/>
            </p:cNvSpPr>
            <p:nvPr/>
          </p:nvSpPr>
          <p:spPr bwMode="auto">
            <a:xfrm>
              <a:off x="2736" y="1923"/>
              <a:ext cx="1" cy="1"/>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0 h 1"/>
                <a:gd name="T12" fmla="*/ 0 w 1"/>
                <a:gd name="T13" fmla="*/ 0 h 1"/>
                <a:gd name="T14" fmla="*/ 0 w 1"/>
                <a:gd name="T15" fmla="*/ 0 h 1"/>
                <a:gd name="T16" fmla="*/ 0 w 1"/>
                <a:gd name="T17" fmla="*/ 0 h 1"/>
                <a:gd name="T18" fmla="*/ 0 w 1"/>
                <a:gd name="T19" fmla="*/ 0 h 1"/>
                <a:gd name="T20" fmla="*/ 1 w 1"/>
                <a:gd name="T21" fmla="*/ 0 h 1"/>
                <a:gd name="T22" fmla="*/ 1 w 1"/>
                <a:gd name="T23" fmla="*/ 1 h 1"/>
                <a:gd name="T24" fmla="*/ 1 w 1"/>
                <a:gd name="T25" fmla="*/ 1 h 1"/>
                <a:gd name="T26" fmla="*/ 1 w 1"/>
                <a:gd name="T27" fmla="*/ 1 h 1"/>
                <a:gd name="T28" fmla="*/ 1 w 1"/>
                <a:gd name="T29" fmla="*/ 1 h 1"/>
                <a:gd name="T30" fmla="*/ 1 w 1"/>
                <a:gd name="T31" fmla="*/ 1 h 1"/>
                <a:gd name="T32" fmla="*/ 0 w 1"/>
                <a:gd name="T33" fmla="*/ 1 h 1"/>
                <a:gd name="T34" fmla="*/ 0 w 1"/>
                <a:gd name="T35" fmla="*/ 1 h 1"/>
                <a:gd name="T36" fmla="*/ 0 w 1"/>
                <a:gd name="T37" fmla="*/ 1 h 1"/>
                <a:gd name="T38" fmla="*/ 0 w 1"/>
                <a:gd name="T39" fmla="*/ 1 h 1"/>
                <a:gd name="T40" fmla="*/ 0 w 1"/>
                <a:gd name="T41" fmla="*/ 1 h 1"/>
                <a:gd name="T42" fmla="*/ 0 w 1"/>
                <a:gd name="T43" fmla="*/ 1 h 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 h="1">
                  <a:moveTo>
                    <a:pt x="0" y="1"/>
                  </a:moveTo>
                  <a:lnTo>
                    <a:pt x="0" y="1"/>
                  </a:lnTo>
                  <a:lnTo>
                    <a:pt x="0" y="0"/>
                  </a:lnTo>
                  <a:lnTo>
                    <a:pt x="1" y="0"/>
                  </a:lnTo>
                  <a:lnTo>
                    <a:pt x="1" y="1"/>
                  </a:lnTo>
                  <a:lnTo>
                    <a:pt x="0" y="1"/>
                  </a:lnTo>
                  <a:close/>
                </a:path>
              </a:pathLst>
            </a:custGeom>
            <a:noFill/>
            <a:ln w="1588">
              <a:solidFill>
                <a:srgbClr val="DEDED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8" name="Freeform 1921">
              <a:extLst>
                <a:ext uri="{FF2B5EF4-FFF2-40B4-BE49-F238E27FC236}">
                  <a16:creationId xmlns:a16="http://schemas.microsoft.com/office/drawing/2014/main" id="{451FA060-A875-4D73-B9E3-DEE1482665BE}"/>
                </a:ext>
              </a:extLst>
            </p:cNvPr>
            <p:cNvSpPr>
              <a:spLocks/>
            </p:cNvSpPr>
            <p:nvPr/>
          </p:nvSpPr>
          <p:spPr bwMode="auto">
            <a:xfrm>
              <a:off x="2732" y="1923"/>
              <a:ext cx="3" cy="3"/>
            </a:xfrm>
            <a:custGeom>
              <a:avLst/>
              <a:gdLst>
                <a:gd name="T0" fmla="*/ 1 w 3"/>
                <a:gd name="T1" fmla="*/ 0 h 3"/>
                <a:gd name="T2" fmla="*/ 1 w 3"/>
                <a:gd name="T3" fmla="*/ 0 h 3"/>
                <a:gd name="T4" fmla="*/ 2 w 3"/>
                <a:gd name="T5" fmla="*/ 0 h 3"/>
                <a:gd name="T6" fmla="*/ 2 w 3"/>
                <a:gd name="T7" fmla="*/ 0 h 3"/>
                <a:gd name="T8" fmla="*/ 3 w 3"/>
                <a:gd name="T9" fmla="*/ 0 h 3"/>
                <a:gd name="T10" fmla="*/ 3 w 3"/>
                <a:gd name="T11" fmla="*/ 0 h 3"/>
                <a:gd name="T12" fmla="*/ 3 w 3"/>
                <a:gd name="T13" fmla="*/ 0 h 3"/>
                <a:gd name="T14" fmla="*/ 2 w 3"/>
                <a:gd name="T15" fmla="*/ 1 h 3"/>
                <a:gd name="T16" fmla="*/ 2 w 3"/>
                <a:gd name="T17" fmla="*/ 1 h 3"/>
                <a:gd name="T18" fmla="*/ 2 w 3"/>
                <a:gd name="T19" fmla="*/ 1 h 3"/>
                <a:gd name="T20" fmla="*/ 2 w 3"/>
                <a:gd name="T21" fmla="*/ 2 h 3"/>
                <a:gd name="T22" fmla="*/ 3 w 3"/>
                <a:gd name="T23" fmla="*/ 2 h 3"/>
                <a:gd name="T24" fmla="*/ 3 w 3"/>
                <a:gd name="T25" fmla="*/ 2 h 3"/>
                <a:gd name="T26" fmla="*/ 3 w 3"/>
                <a:gd name="T27" fmla="*/ 2 h 3"/>
                <a:gd name="T28" fmla="*/ 3 w 3"/>
                <a:gd name="T29" fmla="*/ 2 h 3"/>
                <a:gd name="T30" fmla="*/ 3 w 3"/>
                <a:gd name="T31" fmla="*/ 3 h 3"/>
                <a:gd name="T32" fmla="*/ 3 w 3"/>
                <a:gd name="T33" fmla="*/ 2 h 3"/>
                <a:gd name="T34" fmla="*/ 2 w 3"/>
                <a:gd name="T35" fmla="*/ 2 h 3"/>
                <a:gd name="T36" fmla="*/ 2 w 3"/>
                <a:gd name="T37" fmla="*/ 2 h 3"/>
                <a:gd name="T38" fmla="*/ 1 w 3"/>
                <a:gd name="T39" fmla="*/ 1 h 3"/>
                <a:gd name="T40" fmla="*/ 1 w 3"/>
                <a:gd name="T41" fmla="*/ 1 h 3"/>
                <a:gd name="T42" fmla="*/ 1 w 3"/>
                <a:gd name="T43" fmla="*/ 2 h 3"/>
                <a:gd name="T44" fmla="*/ 1 w 3"/>
                <a:gd name="T45" fmla="*/ 2 h 3"/>
                <a:gd name="T46" fmla="*/ 1 w 3"/>
                <a:gd name="T47" fmla="*/ 2 h 3"/>
                <a:gd name="T48" fmla="*/ 1 w 3"/>
                <a:gd name="T49" fmla="*/ 2 h 3"/>
                <a:gd name="T50" fmla="*/ 0 w 3"/>
                <a:gd name="T51" fmla="*/ 2 h 3"/>
                <a:gd name="T52" fmla="*/ 0 w 3"/>
                <a:gd name="T53" fmla="*/ 2 h 3"/>
                <a:gd name="T54" fmla="*/ 0 w 3"/>
                <a:gd name="T55" fmla="*/ 2 h 3"/>
                <a:gd name="T56" fmla="*/ 0 w 3"/>
                <a:gd name="T57" fmla="*/ 2 h 3"/>
                <a:gd name="T58" fmla="*/ 0 w 3"/>
                <a:gd name="T59" fmla="*/ 1 h 3"/>
                <a:gd name="T60" fmla="*/ 0 w 3"/>
                <a:gd name="T61" fmla="*/ 1 h 3"/>
                <a:gd name="T62" fmla="*/ 1 w 3"/>
                <a:gd name="T63" fmla="*/ 0 h 3"/>
                <a:gd name="T64" fmla="*/ 1 w 3"/>
                <a:gd name="T65" fmla="*/ 0 h 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 h="3">
                  <a:moveTo>
                    <a:pt x="1" y="0"/>
                  </a:moveTo>
                  <a:lnTo>
                    <a:pt x="1" y="0"/>
                  </a:lnTo>
                  <a:lnTo>
                    <a:pt x="2" y="0"/>
                  </a:lnTo>
                  <a:lnTo>
                    <a:pt x="3" y="0"/>
                  </a:lnTo>
                  <a:lnTo>
                    <a:pt x="3" y="1"/>
                  </a:lnTo>
                  <a:lnTo>
                    <a:pt x="2" y="1"/>
                  </a:lnTo>
                  <a:lnTo>
                    <a:pt x="2" y="2"/>
                  </a:lnTo>
                  <a:lnTo>
                    <a:pt x="3" y="2"/>
                  </a:lnTo>
                  <a:lnTo>
                    <a:pt x="3" y="3"/>
                  </a:lnTo>
                  <a:lnTo>
                    <a:pt x="3" y="2"/>
                  </a:lnTo>
                  <a:lnTo>
                    <a:pt x="2" y="2"/>
                  </a:lnTo>
                  <a:lnTo>
                    <a:pt x="1" y="2"/>
                  </a:lnTo>
                  <a:lnTo>
                    <a:pt x="1" y="1"/>
                  </a:lnTo>
                  <a:lnTo>
                    <a:pt x="1" y="2"/>
                  </a:lnTo>
                  <a:lnTo>
                    <a:pt x="0" y="2"/>
                  </a:lnTo>
                  <a:lnTo>
                    <a:pt x="0" y="1"/>
                  </a:lnTo>
                  <a:lnTo>
                    <a:pt x="0" y="0"/>
                  </a:lnTo>
                  <a:lnTo>
                    <a:pt x="1" y="0"/>
                  </a:lnTo>
                  <a:close/>
                </a:path>
              </a:pathLst>
            </a:custGeom>
            <a:solidFill>
              <a:srgbClr val="DEDEDE"/>
            </a:solidFill>
            <a:ln w="1588">
              <a:solidFill>
                <a:srgbClr val="DEDEDE"/>
              </a:solidFill>
              <a:prstDash val="solid"/>
              <a:round/>
              <a:headEnd/>
              <a:tailEnd/>
            </a:ln>
          </p:spPr>
          <p:txBody>
            <a:bodyPr/>
            <a:lstStyle/>
            <a:p>
              <a:endParaRPr lang="en-US"/>
            </a:p>
          </p:txBody>
        </p:sp>
        <p:sp>
          <p:nvSpPr>
            <p:cNvPr id="34869" name="Freeform 1922">
              <a:extLst>
                <a:ext uri="{FF2B5EF4-FFF2-40B4-BE49-F238E27FC236}">
                  <a16:creationId xmlns:a16="http://schemas.microsoft.com/office/drawing/2014/main" id="{210CB8EC-35CC-40F6-90C3-18DB258DD6C3}"/>
                </a:ext>
              </a:extLst>
            </p:cNvPr>
            <p:cNvSpPr>
              <a:spLocks/>
            </p:cNvSpPr>
            <p:nvPr/>
          </p:nvSpPr>
          <p:spPr bwMode="auto">
            <a:xfrm>
              <a:off x="2733" y="1923"/>
              <a:ext cx="1" cy="1"/>
            </a:xfrm>
            <a:custGeom>
              <a:avLst/>
              <a:gdLst>
                <a:gd name="T0" fmla="*/ 0 w 1"/>
                <a:gd name="T1" fmla="*/ 1 h 1"/>
                <a:gd name="T2" fmla="*/ 0 w 1"/>
                <a:gd name="T3" fmla="*/ 1 h 1"/>
                <a:gd name="T4" fmla="*/ 0 w 1"/>
                <a:gd name="T5" fmla="*/ 1 h 1"/>
                <a:gd name="T6" fmla="*/ 0 w 1"/>
                <a:gd name="T7" fmla="*/ 0 h 1"/>
                <a:gd name="T8" fmla="*/ 0 w 1"/>
                <a:gd name="T9" fmla="*/ 0 h 1"/>
                <a:gd name="T10" fmla="*/ 0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 name="T24" fmla="*/ 1 w 1"/>
                <a:gd name="T25" fmla="*/ 0 h 1"/>
                <a:gd name="T26" fmla="*/ 1 w 1"/>
                <a:gd name="T27" fmla="*/ 0 h 1"/>
                <a:gd name="T28" fmla="*/ 1 w 1"/>
                <a:gd name="T29" fmla="*/ 0 h 1"/>
                <a:gd name="T30" fmla="*/ 1 w 1"/>
                <a:gd name="T31" fmla="*/ 1 h 1"/>
                <a:gd name="T32" fmla="*/ 1 w 1"/>
                <a:gd name="T33" fmla="*/ 1 h 1"/>
                <a:gd name="T34" fmla="*/ 0 w 1"/>
                <a:gd name="T35" fmla="*/ 1 h 1"/>
                <a:gd name="T36" fmla="*/ 0 w 1"/>
                <a:gd name="T37" fmla="*/ 1 h 1"/>
                <a:gd name="T38" fmla="*/ 0 w 1"/>
                <a:gd name="T39" fmla="*/ 1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
                  <a:moveTo>
                    <a:pt x="0" y="1"/>
                  </a:moveTo>
                  <a:lnTo>
                    <a:pt x="0" y="1"/>
                  </a:lnTo>
                  <a:lnTo>
                    <a:pt x="0" y="0"/>
                  </a:lnTo>
                  <a:lnTo>
                    <a:pt x="1" y="0"/>
                  </a:lnTo>
                  <a:lnTo>
                    <a:pt x="1" y="1"/>
                  </a:lnTo>
                  <a:lnTo>
                    <a:pt x="0" y="1"/>
                  </a:ln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0" name="Freeform 1923">
              <a:extLst>
                <a:ext uri="{FF2B5EF4-FFF2-40B4-BE49-F238E27FC236}">
                  <a16:creationId xmlns:a16="http://schemas.microsoft.com/office/drawing/2014/main" id="{1DBFF375-D6DA-47C2-ADBF-A44A32034785}"/>
                </a:ext>
              </a:extLst>
            </p:cNvPr>
            <p:cNvSpPr>
              <a:spLocks/>
            </p:cNvSpPr>
            <p:nvPr/>
          </p:nvSpPr>
          <p:spPr bwMode="auto">
            <a:xfrm>
              <a:off x="2740" y="1922"/>
              <a:ext cx="5" cy="3"/>
            </a:xfrm>
            <a:custGeom>
              <a:avLst/>
              <a:gdLst>
                <a:gd name="T0" fmla="*/ 0 w 5"/>
                <a:gd name="T1" fmla="*/ 0 h 3"/>
                <a:gd name="T2" fmla="*/ 4 w 5"/>
                <a:gd name="T3" fmla="*/ 0 h 3"/>
                <a:gd name="T4" fmla="*/ 5 w 5"/>
                <a:gd name="T5" fmla="*/ 1 h 3"/>
                <a:gd name="T6" fmla="*/ 1 w 5"/>
                <a:gd name="T7" fmla="*/ 1 h 3"/>
                <a:gd name="T8" fmla="*/ 1 w 5"/>
                <a:gd name="T9" fmla="*/ 2 h 3"/>
                <a:gd name="T10" fmla="*/ 4 w 5"/>
                <a:gd name="T11" fmla="*/ 2 h 3"/>
                <a:gd name="T12" fmla="*/ 4 w 5"/>
                <a:gd name="T13" fmla="*/ 2 h 3"/>
                <a:gd name="T14" fmla="*/ 1 w 5"/>
                <a:gd name="T15" fmla="*/ 2 h 3"/>
                <a:gd name="T16" fmla="*/ 1 w 5"/>
                <a:gd name="T17" fmla="*/ 3 h 3"/>
                <a:gd name="T18" fmla="*/ 5 w 5"/>
                <a:gd name="T19" fmla="*/ 3 h 3"/>
                <a:gd name="T20" fmla="*/ 5 w 5"/>
                <a:gd name="T21" fmla="*/ 3 h 3"/>
                <a:gd name="T22" fmla="*/ 0 w 5"/>
                <a:gd name="T23" fmla="*/ 3 h 3"/>
                <a:gd name="T24" fmla="*/ 0 w 5"/>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3">
                  <a:moveTo>
                    <a:pt x="0" y="0"/>
                  </a:moveTo>
                  <a:lnTo>
                    <a:pt x="4" y="0"/>
                  </a:lnTo>
                  <a:lnTo>
                    <a:pt x="5" y="1"/>
                  </a:lnTo>
                  <a:lnTo>
                    <a:pt x="1" y="1"/>
                  </a:lnTo>
                  <a:lnTo>
                    <a:pt x="1" y="2"/>
                  </a:lnTo>
                  <a:lnTo>
                    <a:pt x="4" y="2"/>
                  </a:lnTo>
                  <a:lnTo>
                    <a:pt x="1" y="2"/>
                  </a:lnTo>
                  <a:lnTo>
                    <a:pt x="1" y="3"/>
                  </a:lnTo>
                  <a:lnTo>
                    <a:pt x="5" y="3"/>
                  </a:lnTo>
                  <a:lnTo>
                    <a:pt x="0" y="3"/>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1" name="Freeform 1924">
              <a:extLst>
                <a:ext uri="{FF2B5EF4-FFF2-40B4-BE49-F238E27FC236}">
                  <a16:creationId xmlns:a16="http://schemas.microsoft.com/office/drawing/2014/main" id="{C4856E0D-4133-4CF7-AB30-6D5192F3ACBC}"/>
                </a:ext>
              </a:extLst>
            </p:cNvPr>
            <p:cNvSpPr>
              <a:spLocks/>
            </p:cNvSpPr>
            <p:nvPr/>
          </p:nvSpPr>
          <p:spPr bwMode="auto">
            <a:xfrm>
              <a:off x="2746" y="1922"/>
              <a:ext cx="4" cy="3"/>
            </a:xfrm>
            <a:custGeom>
              <a:avLst/>
              <a:gdLst>
                <a:gd name="T0" fmla="*/ 1 w 4"/>
                <a:gd name="T1" fmla="*/ 1 h 3"/>
                <a:gd name="T2" fmla="*/ 1 w 4"/>
                <a:gd name="T3" fmla="*/ 3 h 3"/>
                <a:gd name="T4" fmla="*/ 0 w 4"/>
                <a:gd name="T5" fmla="*/ 3 h 3"/>
                <a:gd name="T6" fmla="*/ 0 w 4"/>
                <a:gd name="T7" fmla="*/ 0 h 3"/>
                <a:gd name="T8" fmla="*/ 3 w 4"/>
                <a:gd name="T9" fmla="*/ 2 h 3"/>
                <a:gd name="T10" fmla="*/ 3 w 4"/>
                <a:gd name="T11" fmla="*/ 0 h 3"/>
                <a:gd name="T12" fmla="*/ 4 w 4"/>
                <a:gd name="T13" fmla="*/ 0 h 3"/>
                <a:gd name="T14" fmla="*/ 4 w 4"/>
                <a:gd name="T15" fmla="*/ 3 h 3"/>
                <a:gd name="T16" fmla="*/ 1 w 4"/>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3">
                  <a:moveTo>
                    <a:pt x="1" y="1"/>
                  </a:moveTo>
                  <a:lnTo>
                    <a:pt x="1" y="3"/>
                  </a:lnTo>
                  <a:lnTo>
                    <a:pt x="0" y="3"/>
                  </a:lnTo>
                  <a:lnTo>
                    <a:pt x="0" y="0"/>
                  </a:lnTo>
                  <a:lnTo>
                    <a:pt x="3" y="2"/>
                  </a:lnTo>
                  <a:lnTo>
                    <a:pt x="3" y="0"/>
                  </a:lnTo>
                  <a:lnTo>
                    <a:pt x="4" y="0"/>
                  </a:lnTo>
                  <a:lnTo>
                    <a:pt x="4" y="3"/>
                  </a:lnTo>
                  <a:lnTo>
                    <a:pt x="1"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2" name="Freeform 1925">
              <a:extLst>
                <a:ext uri="{FF2B5EF4-FFF2-40B4-BE49-F238E27FC236}">
                  <a16:creationId xmlns:a16="http://schemas.microsoft.com/office/drawing/2014/main" id="{D37B4B8D-65B5-48B7-B413-68D8752BC6F1}"/>
                </a:ext>
              </a:extLst>
            </p:cNvPr>
            <p:cNvSpPr>
              <a:spLocks/>
            </p:cNvSpPr>
            <p:nvPr/>
          </p:nvSpPr>
          <p:spPr bwMode="auto">
            <a:xfrm>
              <a:off x="2751" y="1922"/>
              <a:ext cx="5" cy="3"/>
            </a:xfrm>
            <a:custGeom>
              <a:avLst/>
              <a:gdLst>
                <a:gd name="T0" fmla="*/ 2 w 5"/>
                <a:gd name="T1" fmla="*/ 1 h 3"/>
                <a:gd name="T2" fmla="*/ 0 w 5"/>
                <a:gd name="T3" fmla="*/ 1 h 3"/>
                <a:gd name="T4" fmla="*/ 0 w 5"/>
                <a:gd name="T5" fmla="*/ 0 h 3"/>
                <a:gd name="T6" fmla="*/ 5 w 5"/>
                <a:gd name="T7" fmla="*/ 0 h 3"/>
                <a:gd name="T8" fmla="*/ 5 w 5"/>
                <a:gd name="T9" fmla="*/ 1 h 3"/>
                <a:gd name="T10" fmla="*/ 3 w 5"/>
                <a:gd name="T11" fmla="*/ 1 h 3"/>
                <a:gd name="T12" fmla="*/ 3 w 5"/>
                <a:gd name="T13" fmla="*/ 3 h 3"/>
                <a:gd name="T14" fmla="*/ 2 w 5"/>
                <a:gd name="T15" fmla="*/ 3 h 3"/>
                <a:gd name="T16" fmla="*/ 2 w 5"/>
                <a:gd name="T17" fmla="*/ 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1"/>
                  </a:moveTo>
                  <a:lnTo>
                    <a:pt x="0" y="1"/>
                  </a:lnTo>
                  <a:lnTo>
                    <a:pt x="0" y="0"/>
                  </a:lnTo>
                  <a:lnTo>
                    <a:pt x="5" y="0"/>
                  </a:lnTo>
                  <a:lnTo>
                    <a:pt x="5" y="1"/>
                  </a:lnTo>
                  <a:lnTo>
                    <a:pt x="3" y="1"/>
                  </a:lnTo>
                  <a:lnTo>
                    <a:pt x="3" y="3"/>
                  </a:lnTo>
                  <a:lnTo>
                    <a:pt x="2" y="3"/>
                  </a:lnTo>
                  <a:lnTo>
                    <a:pt x="2"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3" name="Freeform 1926">
              <a:extLst>
                <a:ext uri="{FF2B5EF4-FFF2-40B4-BE49-F238E27FC236}">
                  <a16:creationId xmlns:a16="http://schemas.microsoft.com/office/drawing/2014/main" id="{165FBC8C-CE74-4784-9AEC-7A737E3F2D51}"/>
                </a:ext>
              </a:extLst>
            </p:cNvPr>
            <p:cNvSpPr>
              <a:spLocks/>
            </p:cNvSpPr>
            <p:nvPr/>
          </p:nvSpPr>
          <p:spPr bwMode="auto">
            <a:xfrm>
              <a:off x="2757" y="1922"/>
              <a:ext cx="4" cy="3"/>
            </a:xfrm>
            <a:custGeom>
              <a:avLst/>
              <a:gdLst>
                <a:gd name="T0" fmla="*/ 0 w 4"/>
                <a:gd name="T1" fmla="*/ 0 h 3"/>
                <a:gd name="T2" fmla="*/ 4 w 4"/>
                <a:gd name="T3" fmla="*/ 0 h 3"/>
                <a:gd name="T4" fmla="*/ 4 w 4"/>
                <a:gd name="T5" fmla="*/ 0 h 3"/>
                <a:gd name="T6" fmla="*/ 1 w 4"/>
                <a:gd name="T7" fmla="*/ 0 h 3"/>
                <a:gd name="T8" fmla="*/ 1 w 4"/>
                <a:gd name="T9" fmla="*/ 1 h 3"/>
                <a:gd name="T10" fmla="*/ 3 w 4"/>
                <a:gd name="T11" fmla="*/ 1 h 3"/>
                <a:gd name="T12" fmla="*/ 3 w 4"/>
                <a:gd name="T13" fmla="*/ 2 h 3"/>
                <a:gd name="T14" fmla="*/ 1 w 4"/>
                <a:gd name="T15" fmla="*/ 2 h 3"/>
                <a:gd name="T16" fmla="*/ 1 w 4"/>
                <a:gd name="T17" fmla="*/ 3 h 3"/>
                <a:gd name="T18" fmla="*/ 4 w 4"/>
                <a:gd name="T19" fmla="*/ 3 h 3"/>
                <a:gd name="T20" fmla="*/ 4 w 4"/>
                <a:gd name="T21" fmla="*/ 3 h 3"/>
                <a:gd name="T22" fmla="*/ 0 w 4"/>
                <a:gd name="T23" fmla="*/ 3 h 3"/>
                <a:gd name="T24" fmla="*/ 0 w 4"/>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0" y="0"/>
                  </a:moveTo>
                  <a:lnTo>
                    <a:pt x="4" y="0"/>
                  </a:lnTo>
                  <a:lnTo>
                    <a:pt x="1" y="0"/>
                  </a:lnTo>
                  <a:lnTo>
                    <a:pt x="1" y="1"/>
                  </a:lnTo>
                  <a:lnTo>
                    <a:pt x="3" y="1"/>
                  </a:lnTo>
                  <a:lnTo>
                    <a:pt x="3" y="2"/>
                  </a:lnTo>
                  <a:lnTo>
                    <a:pt x="1" y="2"/>
                  </a:lnTo>
                  <a:lnTo>
                    <a:pt x="1" y="3"/>
                  </a:lnTo>
                  <a:lnTo>
                    <a:pt x="4" y="3"/>
                  </a:lnTo>
                  <a:lnTo>
                    <a:pt x="0" y="3"/>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4" name="Freeform 1927">
              <a:extLst>
                <a:ext uri="{FF2B5EF4-FFF2-40B4-BE49-F238E27FC236}">
                  <a16:creationId xmlns:a16="http://schemas.microsoft.com/office/drawing/2014/main" id="{FA1112F1-FEE4-43F7-8052-840C5B6CD124}"/>
                </a:ext>
              </a:extLst>
            </p:cNvPr>
            <p:cNvSpPr>
              <a:spLocks/>
            </p:cNvSpPr>
            <p:nvPr/>
          </p:nvSpPr>
          <p:spPr bwMode="auto">
            <a:xfrm>
              <a:off x="2762" y="1922"/>
              <a:ext cx="5" cy="3"/>
            </a:xfrm>
            <a:custGeom>
              <a:avLst/>
              <a:gdLst>
                <a:gd name="T0" fmla="*/ 0 w 5"/>
                <a:gd name="T1" fmla="*/ 0 h 3"/>
                <a:gd name="T2" fmla="*/ 3 w 5"/>
                <a:gd name="T3" fmla="*/ 0 h 3"/>
                <a:gd name="T4" fmla="*/ 3 w 5"/>
                <a:gd name="T5" fmla="*/ 0 h 3"/>
                <a:gd name="T6" fmla="*/ 4 w 5"/>
                <a:gd name="T7" fmla="*/ 0 h 3"/>
                <a:gd name="T8" fmla="*/ 4 w 5"/>
                <a:gd name="T9" fmla="*/ 0 h 3"/>
                <a:gd name="T10" fmla="*/ 4 w 5"/>
                <a:gd name="T11" fmla="*/ 0 h 3"/>
                <a:gd name="T12" fmla="*/ 5 w 5"/>
                <a:gd name="T13" fmla="*/ 0 h 3"/>
                <a:gd name="T14" fmla="*/ 5 w 5"/>
                <a:gd name="T15" fmla="*/ 0 h 3"/>
                <a:gd name="T16" fmla="*/ 5 w 5"/>
                <a:gd name="T17" fmla="*/ 1 h 3"/>
                <a:gd name="T18" fmla="*/ 5 w 5"/>
                <a:gd name="T19" fmla="*/ 1 h 3"/>
                <a:gd name="T20" fmla="*/ 5 w 5"/>
                <a:gd name="T21" fmla="*/ 1 h 3"/>
                <a:gd name="T22" fmla="*/ 5 w 5"/>
                <a:gd name="T23" fmla="*/ 1 h 3"/>
                <a:gd name="T24" fmla="*/ 5 w 5"/>
                <a:gd name="T25" fmla="*/ 1 h 3"/>
                <a:gd name="T26" fmla="*/ 5 w 5"/>
                <a:gd name="T27" fmla="*/ 2 h 3"/>
                <a:gd name="T28" fmla="*/ 4 w 5"/>
                <a:gd name="T29" fmla="*/ 2 h 3"/>
                <a:gd name="T30" fmla="*/ 4 w 5"/>
                <a:gd name="T31" fmla="*/ 2 h 3"/>
                <a:gd name="T32" fmla="*/ 4 w 5"/>
                <a:gd name="T33" fmla="*/ 2 h 3"/>
                <a:gd name="T34" fmla="*/ 4 w 5"/>
                <a:gd name="T35" fmla="*/ 2 h 3"/>
                <a:gd name="T36" fmla="*/ 5 w 5"/>
                <a:gd name="T37" fmla="*/ 3 h 3"/>
                <a:gd name="T38" fmla="*/ 4 w 5"/>
                <a:gd name="T39" fmla="*/ 3 h 3"/>
                <a:gd name="T40" fmla="*/ 3 w 5"/>
                <a:gd name="T41" fmla="*/ 2 h 3"/>
                <a:gd name="T42" fmla="*/ 1 w 5"/>
                <a:gd name="T43" fmla="*/ 2 h 3"/>
                <a:gd name="T44" fmla="*/ 1 w 5"/>
                <a:gd name="T45" fmla="*/ 3 h 3"/>
                <a:gd name="T46" fmla="*/ 0 w 5"/>
                <a:gd name="T47" fmla="*/ 3 h 3"/>
                <a:gd name="T48" fmla="*/ 0 w 5"/>
                <a:gd name="T49" fmla="*/ 0 h 3"/>
                <a:gd name="T50" fmla="*/ 1 w 5"/>
                <a:gd name="T51" fmla="*/ 2 h 3"/>
                <a:gd name="T52" fmla="*/ 3 w 5"/>
                <a:gd name="T53" fmla="*/ 2 h 3"/>
                <a:gd name="T54" fmla="*/ 3 w 5"/>
                <a:gd name="T55" fmla="*/ 2 h 3"/>
                <a:gd name="T56" fmla="*/ 3 w 5"/>
                <a:gd name="T57" fmla="*/ 2 h 3"/>
                <a:gd name="T58" fmla="*/ 4 w 5"/>
                <a:gd name="T59" fmla="*/ 1 h 3"/>
                <a:gd name="T60" fmla="*/ 4 w 5"/>
                <a:gd name="T61" fmla="*/ 1 h 3"/>
                <a:gd name="T62" fmla="*/ 4 w 5"/>
                <a:gd name="T63" fmla="*/ 1 h 3"/>
                <a:gd name="T64" fmla="*/ 4 w 5"/>
                <a:gd name="T65" fmla="*/ 1 h 3"/>
                <a:gd name="T66" fmla="*/ 4 w 5"/>
                <a:gd name="T67" fmla="*/ 1 h 3"/>
                <a:gd name="T68" fmla="*/ 4 w 5"/>
                <a:gd name="T69" fmla="*/ 1 h 3"/>
                <a:gd name="T70" fmla="*/ 4 w 5"/>
                <a:gd name="T71" fmla="*/ 1 h 3"/>
                <a:gd name="T72" fmla="*/ 4 w 5"/>
                <a:gd name="T73" fmla="*/ 1 h 3"/>
                <a:gd name="T74" fmla="*/ 4 w 5"/>
                <a:gd name="T75" fmla="*/ 1 h 3"/>
                <a:gd name="T76" fmla="*/ 4 w 5"/>
                <a:gd name="T77" fmla="*/ 0 h 3"/>
                <a:gd name="T78" fmla="*/ 3 w 5"/>
                <a:gd name="T79" fmla="*/ 0 h 3"/>
                <a:gd name="T80" fmla="*/ 3 w 5"/>
                <a:gd name="T81" fmla="*/ 0 h 3"/>
                <a:gd name="T82" fmla="*/ 3 w 5"/>
                <a:gd name="T83" fmla="*/ 0 h 3"/>
                <a:gd name="T84" fmla="*/ 1 w 5"/>
                <a:gd name="T85" fmla="*/ 0 h 3"/>
                <a:gd name="T86" fmla="*/ 1 w 5"/>
                <a:gd name="T87" fmla="*/ 2 h 3"/>
                <a:gd name="T88" fmla="*/ 0 w 5"/>
                <a:gd name="T89" fmla="*/ 0 h 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 h="3">
                  <a:moveTo>
                    <a:pt x="0" y="0"/>
                  </a:moveTo>
                  <a:lnTo>
                    <a:pt x="3" y="0"/>
                  </a:lnTo>
                  <a:lnTo>
                    <a:pt x="4" y="0"/>
                  </a:lnTo>
                  <a:lnTo>
                    <a:pt x="5" y="0"/>
                  </a:lnTo>
                  <a:lnTo>
                    <a:pt x="5" y="1"/>
                  </a:lnTo>
                  <a:lnTo>
                    <a:pt x="5" y="2"/>
                  </a:lnTo>
                  <a:lnTo>
                    <a:pt x="4" y="2"/>
                  </a:lnTo>
                  <a:lnTo>
                    <a:pt x="5" y="3"/>
                  </a:lnTo>
                  <a:lnTo>
                    <a:pt x="4" y="3"/>
                  </a:lnTo>
                  <a:lnTo>
                    <a:pt x="3" y="2"/>
                  </a:lnTo>
                  <a:lnTo>
                    <a:pt x="1" y="2"/>
                  </a:lnTo>
                  <a:lnTo>
                    <a:pt x="1" y="3"/>
                  </a:lnTo>
                  <a:lnTo>
                    <a:pt x="0" y="3"/>
                  </a:lnTo>
                  <a:lnTo>
                    <a:pt x="0" y="0"/>
                  </a:lnTo>
                  <a:lnTo>
                    <a:pt x="1" y="2"/>
                  </a:lnTo>
                  <a:lnTo>
                    <a:pt x="3" y="2"/>
                  </a:lnTo>
                  <a:lnTo>
                    <a:pt x="4" y="1"/>
                  </a:lnTo>
                  <a:lnTo>
                    <a:pt x="4" y="0"/>
                  </a:lnTo>
                  <a:lnTo>
                    <a:pt x="3" y="0"/>
                  </a:lnTo>
                  <a:lnTo>
                    <a:pt x="1" y="0"/>
                  </a:lnTo>
                  <a:lnTo>
                    <a:pt x="1" y="2"/>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5" name="Freeform 1928">
              <a:extLst>
                <a:ext uri="{FF2B5EF4-FFF2-40B4-BE49-F238E27FC236}">
                  <a16:creationId xmlns:a16="http://schemas.microsoft.com/office/drawing/2014/main" id="{73278D7B-FBE3-49F8-96C7-3D8FD69CB55A}"/>
                </a:ext>
              </a:extLst>
            </p:cNvPr>
            <p:cNvSpPr>
              <a:spLocks/>
            </p:cNvSpPr>
            <p:nvPr/>
          </p:nvSpPr>
          <p:spPr bwMode="auto">
            <a:xfrm>
              <a:off x="2768" y="1922"/>
              <a:ext cx="5" cy="3"/>
            </a:xfrm>
            <a:custGeom>
              <a:avLst/>
              <a:gdLst>
                <a:gd name="T0" fmla="*/ 0 w 5"/>
                <a:gd name="T1" fmla="*/ 0 h 3"/>
                <a:gd name="T2" fmla="*/ 3 w 5"/>
                <a:gd name="T3" fmla="*/ 0 h 3"/>
                <a:gd name="T4" fmla="*/ 3 w 5"/>
                <a:gd name="T5" fmla="*/ 0 h 3"/>
                <a:gd name="T6" fmla="*/ 4 w 5"/>
                <a:gd name="T7" fmla="*/ 0 h 3"/>
                <a:gd name="T8" fmla="*/ 4 w 5"/>
                <a:gd name="T9" fmla="*/ 0 h 3"/>
                <a:gd name="T10" fmla="*/ 4 w 5"/>
                <a:gd name="T11" fmla="*/ 0 h 3"/>
                <a:gd name="T12" fmla="*/ 5 w 5"/>
                <a:gd name="T13" fmla="*/ 0 h 3"/>
                <a:gd name="T14" fmla="*/ 5 w 5"/>
                <a:gd name="T15" fmla="*/ 0 h 3"/>
                <a:gd name="T16" fmla="*/ 5 w 5"/>
                <a:gd name="T17" fmla="*/ 1 h 3"/>
                <a:gd name="T18" fmla="*/ 5 w 5"/>
                <a:gd name="T19" fmla="*/ 1 h 3"/>
                <a:gd name="T20" fmla="*/ 5 w 5"/>
                <a:gd name="T21" fmla="*/ 1 h 3"/>
                <a:gd name="T22" fmla="*/ 5 w 5"/>
                <a:gd name="T23" fmla="*/ 1 h 3"/>
                <a:gd name="T24" fmla="*/ 5 w 5"/>
                <a:gd name="T25" fmla="*/ 2 h 3"/>
                <a:gd name="T26" fmla="*/ 4 w 5"/>
                <a:gd name="T27" fmla="*/ 2 h 3"/>
                <a:gd name="T28" fmla="*/ 4 w 5"/>
                <a:gd name="T29" fmla="*/ 2 h 3"/>
                <a:gd name="T30" fmla="*/ 4 w 5"/>
                <a:gd name="T31" fmla="*/ 2 h 3"/>
                <a:gd name="T32" fmla="*/ 3 w 5"/>
                <a:gd name="T33" fmla="*/ 2 h 3"/>
                <a:gd name="T34" fmla="*/ 3 w 5"/>
                <a:gd name="T35" fmla="*/ 2 h 3"/>
                <a:gd name="T36" fmla="*/ 1 w 5"/>
                <a:gd name="T37" fmla="*/ 2 h 3"/>
                <a:gd name="T38" fmla="*/ 1 w 5"/>
                <a:gd name="T39" fmla="*/ 3 h 3"/>
                <a:gd name="T40" fmla="*/ 0 w 5"/>
                <a:gd name="T41" fmla="*/ 3 h 3"/>
                <a:gd name="T42" fmla="*/ 0 w 5"/>
                <a:gd name="T43" fmla="*/ 0 h 3"/>
                <a:gd name="T44" fmla="*/ 1 w 5"/>
                <a:gd name="T45" fmla="*/ 1 h 3"/>
                <a:gd name="T46" fmla="*/ 3 w 5"/>
                <a:gd name="T47" fmla="*/ 1 h 3"/>
                <a:gd name="T48" fmla="*/ 3 w 5"/>
                <a:gd name="T49" fmla="*/ 1 h 3"/>
                <a:gd name="T50" fmla="*/ 3 w 5"/>
                <a:gd name="T51" fmla="*/ 1 h 3"/>
                <a:gd name="T52" fmla="*/ 4 w 5"/>
                <a:gd name="T53" fmla="*/ 1 h 3"/>
                <a:gd name="T54" fmla="*/ 4 w 5"/>
                <a:gd name="T55" fmla="*/ 1 h 3"/>
                <a:gd name="T56" fmla="*/ 4 w 5"/>
                <a:gd name="T57" fmla="*/ 1 h 3"/>
                <a:gd name="T58" fmla="*/ 4 w 5"/>
                <a:gd name="T59" fmla="*/ 1 h 3"/>
                <a:gd name="T60" fmla="*/ 4 w 5"/>
                <a:gd name="T61" fmla="*/ 1 h 3"/>
                <a:gd name="T62" fmla="*/ 4 w 5"/>
                <a:gd name="T63" fmla="*/ 1 h 3"/>
                <a:gd name="T64" fmla="*/ 4 w 5"/>
                <a:gd name="T65" fmla="*/ 1 h 3"/>
                <a:gd name="T66" fmla="*/ 4 w 5"/>
                <a:gd name="T67" fmla="*/ 1 h 3"/>
                <a:gd name="T68" fmla="*/ 4 w 5"/>
                <a:gd name="T69" fmla="*/ 1 h 3"/>
                <a:gd name="T70" fmla="*/ 4 w 5"/>
                <a:gd name="T71" fmla="*/ 0 h 3"/>
                <a:gd name="T72" fmla="*/ 4 w 5"/>
                <a:gd name="T73" fmla="*/ 0 h 3"/>
                <a:gd name="T74" fmla="*/ 3 w 5"/>
                <a:gd name="T75" fmla="*/ 0 h 3"/>
                <a:gd name="T76" fmla="*/ 3 w 5"/>
                <a:gd name="T77" fmla="*/ 0 h 3"/>
                <a:gd name="T78" fmla="*/ 3 w 5"/>
                <a:gd name="T79" fmla="*/ 0 h 3"/>
                <a:gd name="T80" fmla="*/ 1 w 5"/>
                <a:gd name="T81" fmla="*/ 0 h 3"/>
                <a:gd name="T82" fmla="*/ 1 w 5"/>
                <a:gd name="T83" fmla="*/ 1 h 3"/>
                <a:gd name="T84" fmla="*/ 0 w 5"/>
                <a:gd name="T85" fmla="*/ 0 h 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 h="3">
                  <a:moveTo>
                    <a:pt x="0" y="0"/>
                  </a:moveTo>
                  <a:lnTo>
                    <a:pt x="3" y="0"/>
                  </a:lnTo>
                  <a:lnTo>
                    <a:pt x="4" y="0"/>
                  </a:lnTo>
                  <a:lnTo>
                    <a:pt x="5" y="0"/>
                  </a:lnTo>
                  <a:lnTo>
                    <a:pt x="5" y="1"/>
                  </a:lnTo>
                  <a:lnTo>
                    <a:pt x="5" y="2"/>
                  </a:lnTo>
                  <a:lnTo>
                    <a:pt x="4" y="2"/>
                  </a:lnTo>
                  <a:lnTo>
                    <a:pt x="3" y="2"/>
                  </a:lnTo>
                  <a:lnTo>
                    <a:pt x="1" y="2"/>
                  </a:lnTo>
                  <a:lnTo>
                    <a:pt x="1" y="3"/>
                  </a:lnTo>
                  <a:lnTo>
                    <a:pt x="0" y="3"/>
                  </a:lnTo>
                  <a:lnTo>
                    <a:pt x="0" y="0"/>
                  </a:lnTo>
                  <a:lnTo>
                    <a:pt x="1" y="1"/>
                  </a:lnTo>
                  <a:lnTo>
                    <a:pt x="3" y="1"/>
                  </a:lnTo>
                  <a:lnTo>
                    <a:pt x="4" y="1"/>
                  </a:lnTo>
                  <a:lnTo>
                    <a:pt x="4" y="0"/>
                  </a:lnTo>
                  <a:lnTo>
                    <a:pt x="3" y="0"/>
                  </a:lnTo>
                  <a:lnTo>
                    <a:pt x="1" y="0"/>
                  </a:lnTo>
                  <a:lnTo>
                    <a:pt x="1" y="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6" name="Freeform 1929">
              <a:extLst>
                <a:ext uri="{FF2B5EF4-FFF2-40B4-BE49-F238E27FC236}">
                  <a16:creationId xmlns:a16="http://schemas.microsoft.com/office/drawing/2014/main" id="{560DE5DF-F7E5-4A95-AE51-2AE869424429}"/>
                </a:ext>
              </a:extLst>
            </p:cNvPr>
            <p:cNvSpPr>
              <a:spLocks/>
            </p:cNvSpPr>
            <p:nvPr/>
          </p:nvSpPr>
          <p:spPr bwMode="auto">
            <a:xfrm>
              <a:off x="2774" y="1922"/>
              <a:ext cx="5" cy="3"/>
            </a:xfrm>
            <a:custGeom>
              <a:avLst/>
              <a:gdLst>
                <a:gd name="T0" fmla="*/ 0 w 5"/>
                <a:gd name="T1" fmla="*/ 0 h 3"/>
                <a:gd name="T2" fmla="*/ 2 w 5"/>
                <a:gd name="T3" fmla="*/ 0 h 3"/>
                <a:gd name="T4" fmla="*/ 3 w 5"/>
                <a:gd name="T5" fmla="*/ 0 h 3"/>
                <a:gd name="T6" fmla="*/ 4 w 5"/>
                <a:gd name="T7" fmla="*/ 0 h 3"/>
                <a:gd name="T8" fmla="*/ 4 w 5"/>
                <a:gd name="T9" fmla="*/ 0 h 3"/>
                <a:gd name="T10" fmla="*/ 4 w 5"/>
                <a:gd name="T11" fmla="*/ 0 h 3"/>
                <a:gd name="T12" fmla="*/ 4 w 5"/>
                <a:gd name="T13" fmla="*/ 0 h 3"/>
                <a:gd name="T14" fmla="*/ 5 w 5"/>
                <a:gd name="T15" fmla="*/ 0 h 3"/>
                <a:gd name="T16" fmla="*/ 5 w 5"/>
                <a:gd name="T17" fmla="*/ 0 h 3"/>
                <a:gd name="T18" fmla="*/ 5 w 5"/>
                <a:gd name="T19" fmla="*/ 1 h 3"/>
                <a:gd name="T20" fmla="*/ 5 w 5"/>
                <a:gd name="T21" fmla="*/ 1 h 3"/>
                <a:gd name="T22" fmla="*/ 5 w 5"/>
                <a:gd name="T23" fmla="*/ 1 h 3"/>
                <a:gd name="T24" fmla="*/ 4 w 5"/>
                <a:gd name="T25" fmla="*/ 1 h 3"/>
                <a:gd name="T26" fmla="*/ 4 w 5"/>
                <a:gd name="T27" fmla="*/ 1 h 3"/>
                <a:gd name="T28" fmla="*/ 4 w 5"/>
                <a:gd name="T29" fmla="*/ 2 h 3"/>
                <a:gd name="T30" fmla="*/ 4 w 5"/>
                <a:gd name="T31" fmla="*/ 2 h 3"/>
                <a:gd name="T32" fmla="*/ 4 w 5"/>
                <a:gd name="T33" fmla="*/ 2 h 3"/>
                <a:gd name="T34" fmla="*/ 4 w 5"/>
                <a:gd name="T35" fmla="*/ 2 h 3"/>
                <a:gd name="T36" fmla="*/ 5 w 5"/>
                <a:gd name="T37" fmla="*/ 3 h 3"/>
                <a:gd name="T38" fmla="*/ 4 w 5"/>
                <a:gd name="T39" fmla="*/ 3 h 3"/>
                <a:gd name="T40" fmla="*/ 2 w 5"/>
                <a:gd name="T41" fmla="*/ 2 h 3"/>
                <a:gd name="T42" fmla="*/ 1 w 5"/>
                <a:gd name="T43" fmla="*/ 2 h 3"/>
                <a:gd name="T44" fmla="*/ 1 w 5"/>
                <a:gd name="T45" fmla="*/ 3 h 3"/>
                <a:gd name="T46" fmla="*/ 0 w 5"/>
                <a:gd name="T47" fmla="*/ 3 h 3"/>
                <a:gd name="T48" fmla="*/ 0 w 5"/>
                <a:gd name="T49" fmla="*/ 0 h 3"/>
                <a:gd name="T50" fmla="*/ 1 w 5"/>
                <a:gd name="T51" fmla="*/ 1 h 3"/>
                <a:gd name="T52" fmla="*/ 2 w 5"/>
                <a:gd name="T53" fmla="*/ 1 h 3"/>
                <a:gd name="T54" fmla="*/ 3 w 5"/>
                <a:gd name="T55" fmla="*/ 1 h 3"/>
                <a:gd name="T56" fmla="*/ 3 w 5"/>
                <a:gd name="T57" fmla="*/ 1 h 3"/>
                <a:gd name="T58" fmla="*/ 3 w 5"/>
                <a:gd name="T59" fmla="*/ 1 h 3"/>
                <a:gd name="T60" fmla="*/ 4 w 5"/>
                <a:gd name="T61" fmla="*/ 1 h 3"/>
                <a:gd name="T62" fmla="*/ 4 w 5"/>
                <a:gd name="T63" fmla="*/ 1 h 3"/>
                <a:gd name="T64" fmla="*/ 4 w 5"/>
                <a:gd name="T65" fmla="*/ 1 h 3"/>
                <a:gd name="T66" fmla="*/ 4 w 5"/>
                <a:gd name="T67" fmla="*/ 1 h 3"/>
                <a:gd name="T68" fmla="*/ 4 w 5"/>
                <a:gd name="T69" fmla="*/ 1 h 3"/>
                <a:gd name="T70" fmla="*/ 4 w 5"/>
                <a:gd name="T71" fmla="*/ 1 h 3"/>
                <a:gd name="T72" fmla="*/ 4 w 5"/>
                <a:gd name="T73" fmla="*/ 1 h 3"/>
                <a:gd name="T74" fmla="*/ 4 w 5"/>
                <a:gd name="T75" fmla="*/ 0 h 3"/>
                <a:gd name="T76" fmla="*/ 4 w 5"/>
                <a:gd name="T77" fmla="*/ 0 h 3"/>
                <a:gd name="T78" fmla="*/ 3 w 5"/>
                <a:gd name="T79" fmla="*/ 0 h 3"/>
                <a:gd name="T80" fmla="*/ 3 w 5"/>
                <a:gd name="T81" fmla="*/ 0 h 3"/>
                <a:gd name="T82" fmla="*/ 3 w 5"/>
                <a:gd name="T83" fmla="*/ 0 h 3"/>
                <a:gd name="T84" fmla="*/ 2 w 5"/>
                <a:gd name="T85" fmla="*/ 0 h 3"/>
                <a:gd name="T86" fmla="*/ 1 w 5"/>
                <a:gd name="T87" fmla="*/ 0 h 3"/>
                <a:gd name="T88" fmla="*/ 1 w 5"/>
                <a:gd name="T89" fmla="*/ 1 h 3"/>
                <a:gd name="T90" fmla="*/ 0 w 5"/>
                <a:gd name="T91" fmla="*/ 0 h 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 h="3">
                  <a:moveTo>
                    <a:pt x="0" y="0"/>
                  </a:moveTo>
                  <a:lnTo>
                    <a:pt x="2" y="0"/>
                  </a:lnTo>
                  <a:lnTo>
                    <a:pt x="3" y="0"/>
                  </a:lnTo>
                  <a:lnTo>
                    <a:pt x="4" y="0"/>
                  </a:lnTo>
                  <a:lnTo>
                    <a:pt x="5" y="0"/>
                  </a:lnTo>
                  <a:lnTo>
                    <a:pt x="5" y="1"/>
                  </a:lnTo>
                  <a:lnTo>
                    <a:pt x="4" y="1"/>
                  </a:lnTo>
                  <a:lnTo>
                    <a:pt x="4" y="2"/>
                  </a:lnTo>
                  <a:lnTo>
                    <a:pt x="5" y="3"/>
                  </a:lnTo>
                  <a:lnTo>
                    <a:pt x="4" y="3"/>
                  </a:lnTo>
                  <a:lnTo>
                    <a:pt x="2" y="2"/>
                  </a:lnTo>
                  <a:lnTo>
                    <a:pt x="1" y="2"/>
                  </a:lnTo>
                  <a:lnTo>
                    <a:pt x="1" y="3"/>
                  </a:lnTo>
                  <a:lnTo>
                    <a:pt x="0" y="3"/>
                  </a:lnTo>
                  <a:lnTo>
                    <a:pt x="0" y="0"/>
                  </a:lnTo>
                  <a:lnTo>
                    <a:pt x="1" y="1"/>
                  </a:lnTo>
                  <a:lnTo>
                    <a:pt x="2" y="1"/>
                  </a:lnTo>
                  <a:lnTo>
                    <a:pt x="3" y="1"/>
                  </a:lnTo>
                  <a:lnTo>
                    <a:pt x="4" y="1"/>
                  </a:lnTo>
                  <a:lnTo>
                    <a:pt x="4" y="0"/>
                  </a:lnTo>
                  <a:lnTo>
                    <a:pt x="3" y="0"/>
                  </a:lnTo>
                  <a:lnTo>
                    <a:pt x="2" y="0"/>
                  </a:lnTo>
                  <a:lnTo>
                    <a:pt x="1" y="0"/>
                  </a:lnTo>
                  <a:lnTo>
                    <a:pt x="1" y="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7" name="Freeform 1930">
              <a:extLst>
                <a:ext uri="{FF2B5EF4-FFF2-40B4-BE49-F238E27FC236}">
                  <a16:creationId xmlns:a16="http://schemas.microsoft.com/office/drawing/2014/main" id="{84881998-E119-4322-BBB7-643F7DCDC7DD}"/>
                </a:ext>
              </a:extLst>
            </p:cNvPr>
            <p:cNvSpPr>
              <a:spLocks/>
            </p:cNvSpPr>
            <p:nvPr/>
          </p:nvSpPr>
          <p:spPr bwMode="auto">
            <a:xfrm>
              <a:off x="2782" y="1921"/>
              <a:ext cx="5" cy="4"/>
            </a:xfrm>
            <a:custGeom>
              <a:avLst/>
              <a:gdLst>
                <a:gd name="T0" fmla="*/ 1 w 5"/>
                <a:gd name="T1" fmla="*/ 3 h 4"/>
                <a:gd name="T2" fmla="*/ 1 w 5"/>
                <a:gd name="T3" fmla="*/ 3 h 4"/>
                <a:gd name="T4" fmla="*/ 2 w 5"/>
                <a:gd name="T5" fmla="*/ 3 h 4"/>
                <a:gd name="T6" fmla="*/ 2 w 5"/>
                <a:gd name="T7" fmla="*/ 3 h 4"/>
                <a:gd name="T8" fmla="*/ 3 w 5"/>
                <a:gd name="T9" fmla="*/ 3 h 4"/>
                <a:gd name="T10" fmla="*/ 3 w 5"/>
                <a:gd name="T11" fmla="*/ 3 h 4"/>
                <a:gd name="T12" fmla="*/ 3 w 5"/>
                <a:gd name="T13" fmla="*/ 3 h 4"/>
                <a:gd name="T14" fmla="*/ 4 w 5"/>
                <a:gd name="T15" fmla="*/ 3 h 4"/>
                <a:gd name="T16" fmla="*/ 4 w 5"/>
                <a:gd name="T17" fmla="*/ 3 h 4"/>
                <a:gd name="T18" fmla="*/ 3 w 5"/>
                <a:gd name="T19" fmla="*/ 2 h 4"/>
                <a:gd name="T20" fmla="*/ 1 w 5"/>
                <a:gd name="T21" fmla="*/ 2 h 4"/>
                <a:gd name="T22" fmla="*/ 0 w 5"/>
                <a:gd name="T23" fmla="*/ 2 h 4"/>
                <a:gd name="T24" fmla="*/ 0 w 5"/>
                <a:gd name="T25" fmla="*/ 1 h 4"/>
                <a:gd name="T26" fmla="*/ 0 w 5"/>
                <a:gd name="T27" fmla="*/ 1 h 4"/>
                <a:gd name="T28" fmla="*/ 1 w 5"/>
                <a:gd name="T29" fmla="*/ 1 h 4"/>
                <a:gd name="T30" fmla="*/ 2 w 5"/>
                <a:gd name="T31" fmla="*/ 0 h 4"/>
                <a:gd name="T32" fmla="*/ 3 w 5"/>
                <a:gd name="T33" fmla="*/ 0 h 4"/>
                <a:gd name="T34" fmla="*/ 3 w 5"/>
                <a:gd name="T35" fmla="*/ 1 h 4"/>
                <a:gd name="T36" fmla="*/ 4 w 5"/>
                <a:gd name="T37" fmla="*/ 1 h 4"/>
                <a:gd name="T38" fmla="*/ 4 w 5"/>
                <a:gd name="T39" fmla="*/ 1 h 4"/>
                <a:gd name="T40" fmla="*/ 4 w 5"/>
                <a:gd name="T41" fmla="*/ 1 h 4"/>
                <a:gd name="T42" fmla="*/ 3 w 5"/>
                <a:gd name="T43" fmla="*/ 1 h 4"/>
                <a:gd name="T44" fmla="*/ 3 w 5"/>
                <a:gd name="T45" fmla="*/ 1 h 4"/>
                <a:gd name="T46" fmla="*/ 3 w 5"/>
                <a:gd name="T47" fmla="*/ 1 h 4"/>
                <a:gd name="T48" fmla="*/ 2 w 5"/>
                <a:gd name="T49" fmla="*/ 1 h 4"/>
                <a:gd name="T50" fmla="*/ 2 w 5"/>
                <a:gd name="T51" fmla="*/ 1 h 4"/>
                <a:gd name="T52" fmla="*/ 1 w 5"/>
                <a:gd name="T53" fmla="*/ 1 h 4"/>
                <a:gd name="T54" fmla="*/ 1 w 5"/>
                <a:gd name="T55" fmla="*/ 1 h 4"/>
                <a:gd name="T56" fmla="*/ 1 w 5"/>
                <a:gd name="T57" fmla="*/ 2 h 4"/>
                <a:gd name="T58" fmla="*/ 2 w 5"/>
                <a:gd name="T59" fmla="*/ 2 h 4"/>
                <a:gd name="T60" fmla="*/ 4 w 5"/>
                <a:gd name="T61" fmla="*/ 2 h 4"/>
                <a:gd name="T62" fmla="*/ 5 w 5"/>
                <a:gd name="T63" fmla="*/ 2 h 4"/>
                <a:gd name="T64" fmla="*/ 5 w 5"/>
                <a:gd name="T65" fmla="*/ 3 h 4"/>
                <a:gd name="T66" fmla="*/ 4 w 5"/>
                <a:gd name="T67" fmla="*/ 3 h 4"/>
                <a:gd name="T68" fmla="*/ 4 w 5"/>
                <a:gd name="T69" fmla="*/ 4 h 4"/>
                <a:gd name="T70" fmla="*/ 3 w 5"/>
                <a:gd name="T71" fmla="*/ 4 h 4"/>
                <a:gd name="T72" fmla="*/ 2 w 5"/>
                <a:gd name="T73" fmla="*/ 4 h 4"/>
                <a:gd name="T74" fmla="*/ 1 w 5"/>
                <a:gd name="T75" fmla="*/ 4 h 4"/>
                <a:gd name="T76" fmla="*/ 0 w 5"/>
                <a:gd name="T77" fmla="*/ 4 h 4"/>
                <a:gd name="T78" fmla="*/ 0 w 5"/>
                <a:gd name="T79" fmla="*/ 3 h 4"/>
                <a:gd name="T80" fmla="*/ 0 w 5"/>
                <a:gd name="T81" fmla="*/ 3 h 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 h="4">
                  <a:moveTo>
                    <a:pt x="0" y="3"/>
                  </a:moveTo>
                  <a:lnTo>
                    <a:pt x="1" y="3"/>
                  </a:lnTo>
                  <a:lnTo>
                    <a:pt x="2" y="3"/>
                  </a:lnTo>
                  <a:lnTo>
                    <a:pt x="3" y="3"/>
                  </a:lnTo>
                  <a:lnTo>
                    <a:pt x="4" y="3"/>
                  </a:lnTo>
                  <a:lnTo>
                    <a:pt x="3" y="2"/>
                  </a:lnTo>
                  <a:lnTo>
                    <a:pt x="2" y="2"/>
                  </a:lnTo>
                  <a:lnTo>
                    <a:pt x="1" y="2"/>
                  </a:lnTo>
                  <a:lnTo>
                    <a:pt x="0" y="2"/>
                  </a:lnTo>
                  <a:lnTo>
                    <a:pt x="0" y="1"/>
                  </a:lnTo>
                  <a:lnTo>
                    <a:pt x="1" y="1"/>
                  </a:lnTo>
                  <a:lnTo>
                    <a:pt x="2" y="0"/>
                  </a:lnTo>
                  <a:lnTo>
                    <a:pt x="3" y="0"/>
                  </a:lnTo>
                  <a:lnTo>
                    <a:pt x="3" y="1"/>
                  </a:lnTo>
                  <a:lnTo>
                    <a:pt x="4" y="1"/>
                  </a:lnTo>
                  <a:lnTo>
                    <a:pt x="5" y="1"/>
                  </a:lnTo>
                  <a:lnTo>
                    <a:pt x="4" y="1"/>
                  </a:lnTo>
                  <a:lnTo>
                    <a:pt x="3" y="1"/>
                  </a:lnTo>
                  <a:lnTo>
                    <a:pt x="2" y="1"/>
                  </a:lnTo>
                  <a:lnTo>
                    <a:pt x="1" y="1"/>
                  </a:lnTo>
                  <a:lnTo>
                    <a:pt x="1" y="2"/>
                  </a:lnTo>
                  <a:lnTo>
                    <a:pt x="2" y="2"/>
                  </a:lnTo>
                  <a:lnTo>
                    <a:pt x="3" y="2"/>
                  </a:lnTo>
                  <a:lnTo>
                    <a:pt x="4" y="2"/>
                  </a:lnTo>
                  <a:lnTo>
                    <a:pt x="5" y="2"/>
                  </a:lnTo>
                  <a:lnTo>
                    <a:pt x="5" y="3"/>
                  </a:lnTo>
                  <a:lnTo>
                    <a:pt x="4" y="3"/>
                  </a:lnTo>
                  <a:lnTo>
                    <a:pt x="4" y="4"/>
                  </a:lnTo>
                  <a:lnTo>
                    <a:pt x="3" y="4"/>
                  </a:lnTo>
                  <a:lnTo>
                    <a:pt x="2" y="4"/>
                  </a:lnTo>
                  <a:lnTo>
                    <a:pt x="1" y="4"/>
                  </a:lnTo>
                  <a:lnTo>
                    <a:pt x="0" y="4"/>
                  </a:lnTo>
                  <a:lnTo>
                    <a:pt x="0" y="3"/>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8" name="Freeform 1931">
              <a:extLst>
                <a:ext uri="{FF2B5EF4-FFF2-40B4-BE49-F238E27FC236}">
                  <a16:creationId xmlns:a16="http://schemas.microsoft.com/office/drawing/2014/main" id="{EDE158A7-DF89-4042-AF59-E3D5C214679D}"/>
                </a:ext>
              </a:extLst>
            </p:cNvPr>
            <p:cNvSpPr>
              <a:spLocks/>
            </p:cNvSpPr>
            <p:nvPr/>
          </p:nvSpPr>
          <p:spPr bwMode="auto">
            <a:xfrm>
              <a:off x="2788" y="1921"/>
              <a:ext cx="5" cy="4"/>
            </a:xfrm>
            <a:custGeom>
              <a:avLst/>
              <a:gdLst>
                <a:gd name="T0" fmla="*/ 0 w 5"/>
                <a:gd name="T1" fmla="*/ 0 h 4"/>
                <a:gd name="T2" fmla="*/ 5 w 5"/>
                <a:gd name="T3" fmla="*/ 0 h 4"/>
                <a:gd name="T4" fmla="*/ 5 w 5"/>
                <a:gd name="T5" fmla="*/ 1 h 4"/>
                <a:gd name="T6" fmla="*/ 1 w 5"/>
                <a:gd name="T7" fmla="*/ 1 h 4"/>
                <a:gd name="T8" fmla="*/ 1 w 5"/>
                <a:gd name="T9" fmla="*/ 2 h 4"/>
                <a:gd name="T10" fmla="*/ 3 w 5"/>
                <a:gd name="T11" fmla="*/ 2 h 4"/>
                <a:gd name="T12" fmla="*/ 3 w 5"/>
                <a:gd name="T13" fmla="*/ 2 h 4"/>
                <a:gd name="T14" fmla="*/ 1 w 5"/>
                <a:gd name="T15" fmla="*/ 2 h 4"/>
                <a:gd name="T16" fmla="*/ 1 w 5"/>
                <a:gd name="T17" fmla="*/ 3 h 4"/>
                <a:gd name="T18" fmla="*/ 5 w 5"/>
                <a:gd name="T19" fmla="*/ 3 h 4"/>
                <a:gd name="T20" fmla="*/ 5 w 5"/>
                <a:gd name="T21" fmla="*/ 4 h 4"/>
                <a:gd name="T22" fmla="*/ 0 w 5"/>
                <a:gd name="T23" fmla="*/ 4 h 4"/>
                <a:gd name="T24" fmla="*/ 0 w 5"/>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4">
                  <a:moveTo>
                    <a:pt x="0" y="0"/>
                  </a:moveTo>
                  <a:lnTo>
                    <a:pt x="5" y="0"/>
                  </a:lnTo>
                  <a:lnTo>
                    <a:pt x="5" y="1"/>
                  </a:lnTo>
                  <a:lnTo>
                    <a:pt x="1" y="1"/>
                  </a:lnTo>
                  <a:lnTo>
                    <a:pt x="1" y="2"/>
                  </a:lnTo>
                  <a:lnTo>
                    <a:pt x="3" y="2"/>
                  </a:lnTo>
                  <a:lnTo>
                    <a:pt x="1" y="2"/>
                  </a:lnTo>
                  <a:lnTo>
                    <a:pt x="1" y="3"/>
                  </a:lnTo>
                  <a:lnTo>
                    <a:pt x="5" y="3"/>
                  </a:lnTo>
                  <a:lnTo>
                    <a:pt x="5" y="4"/>
                  </a:lnTo>
                  <a:lnTo>
                    <a:pt x="0" y="4"/>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79" name="Freeform 1932">
              <a:extLst>
                <a:ext uri="{FF2B5EF4-FFF2-40B4-BE49-F238E27FC236}">
                  <a16:creationId xmlns:a16="http://schemas.microsoft.com/office/drawing/2014/main" id="{ECEEDE6C-B31D-454F-8E9D-D4843DB0351C}"/>
                </a:ext>
              </a:extLst>
            </p:cNvPr>
            <p:cNvSpPr>
              <a:spLocks/>
            </p:cNvSpPr>
            <p:nvPr/>
          </p:nvSpPr>
          <p:spPr bwMode="auto">
            <a:xfrm>
              <a:off x="2478" y="2244"/>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0" name="Freeform 1933">
              <a:extLst>
                <a:ext uri="{FF2B5EF4-FFF2-40B4-BE49-F238E27FC236}">
                  <a16:creationId xmlns:a16="http://schemas.microsoft.com/office/drawing/2014/main" id="{B2055E81-1E54-4C32-B6BF-2CED13B1DA9B}"/>
                </a:ext>
              </a:extLst>
            </p:cNvPr>
            <p:cNvSpPr>
              <a:spLocks/>
            </p:cNvSpPr>
            <p:nvPr/>
          </p:nvSpPr>
          <p:spPr bwMode="auto">
            <a:xfrm>
              <a:off x="2815" y="2251"/>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1" name="Line 1934">
              <a:extLst>
                <a:ext uri="{FF2B5EF4-FFF2-40B4-BE49-F238E27FC236}">
                  <a16:creationId xmlns:a16="http://schemas.microsoft.com/office/drawing/2014/main" id="{478D7513-2220-4D44-ABB6-387C77058864}"/>
                </a:ext>
              </a:extLst>
            </p:cNvPr>
            <p:cNvSpPr>
              <a:spLocks noChangeShapeType="1"/>
            </p:cNvSpPr>
            <p:nvPr/>
          </p:nvSpPr>
          <p:spPr bwMode="auto">
            <a:xfrm>
              <a:off x="2476" y="2242"/>
              <a:ext cx="337" cy="7"/>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2" name="Line 1935">
              <a:extLst>
                <a:ext uri="{FF2B5EF4-FFF2-40B4-BE49-F238E27FC236}">
                  <a16:creationId xmlns:a16="http://schemas.microsoft.com/office/drawing/2014/main" id="{9F63E3F8-9C19-4D57-85A1-D3C80A413424}"/>
                </a:ext>
              </a:extLst>
            </p:cNvPr>
            <p:cNvSpPr>
              <a:spLocks noChangeShapeType="1"/>
            </p:cNvSpPr>
            <p:nvPr/>
          </p:nvSpPr>
          <p:spPr bwMode="auto">
            <a:xfrm>
              <a:off x="2476" y="2405"/>
              <a:ext cx="337" cy="12"/>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3" name="Freeform 1936">
              <a:extLst>
                <a:ext uri="{FF2B5EF4-FFF2-40B4-BE49-F238E27FC236}">
                  <a16:creationId xmlns:a16="http://schemas.microsoft.com/office/drawing/2014/main" id="{839071D5-6AC3-47C5-A547-8F25EDE57A92}"/>
                </a:ext>
              </a:extLst>
            </p:cNvPr>
            <p:cNvSpPr>
              <a:spLocks/>
            </p:cNvSpPr>
            <p:nvPr/>
          </p:nvSpPr>
          <p:spPr bwMode="auto">
            <a:xfrm>
              <a:off x="2478" y="240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4" name="Freeform 1937">
              <a:extLst>
                <a:ext uri="{FF2B5EF4-FFF2-40B4-BE49-F238E27FC236}">
                  <a16:creationId xmlns:a16="http://schemas.microsoft.com/office/drawing/2014/main" id="{7FCF0599-AE36-437B-BB82-707E3B00626E}"/>
                </a:ext>
              </a:extLst>
            </p:cNvPr>
            <p:cNvSpPr>
              <a:spLocks/>
            </p:cNvSpPr>
            <p:nvPr/>
          </p:nvSpPr>
          <p:spPr bwMode="auto">
            <a:xfrm>
              <a:off x="2816" y="2419"/>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5" name="Freeform 1938">
              <a:extLst>
                <a:ext uri="{FF2B5EF4-FFF2-40B4-BE49-F238E27FC236}">
                  <a16:creationId xmlns:a16="http://schemas.microsoft.com/office/drawing/2014/main" id="{F190BAEA-5276-49F0-B374-502A7A60767C}"/>
                </a:ext>
              </a:extLst>
            </p:cNvPr>
            <p:cNvSpPr>
              <a:spLocks/>
            </p:cNvSpPr>
            <p:nvPr/>
          </p:nvSpPr>
          <p:spPr bwMode="auto">
            <a:xfrm>
              <a:off x="2478" y="208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6" name="Freeform 1939">
              <a:extLst>
                <a:ext uri="{FF2B5EF4-FFF2-40B4-BE49-F238E27FC236}">
                  <a16:creationId xmlns:a16="http://schemas.microsoft.com/office/drawing/2014/main" id="{1A62D8E3-AA03-4BED-9325-DE07ABA8BD48}"/>
                </a:ext>
              </a:extLst>
            </p:cNvPr>
            <p:cNvSpPr>
              <a:spLocks/>
            </p:cNvSpPr>
            <p:nvPr/>
          </p:nvSpPr>
          <p:spPr bwMode="auto">
            <a:xfrm>
              <a:off x="2812" y="2082"/>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87" name="Line 1940">
              <a:extLst>
                <a:ext uri="{FF2B5EF4-FFF2-40B4-BE49-F238E27FC236}">
                  <a16:creationId xmlns:a16="http://schemas.microsoft.com/office/drawing/2014/main" id="{0869E9FE-0FC4-4361-938A-2B289E07CB38}"/>
                </a:ext>
              </a:extLst>
            </p:cNvPr>
            <p:cNvSpPr>
              <a:spLocks noChangeShapeType="1"/>
            </p:cNvSpPr>
            <p:nvPr/>
          </p:nvSpPr>
          <p:spPr bwMode="auto">
            <a:xfrm>
              <a:off x="2476" y="2079"/>
              <a:ext cx="334" cy="1"/>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8" name="Freeform 1941">
              <a:extLst>
                <a:ext uri="{FF2B5EF4-FFF2-40B4-BE49-F238E27FC236}">
                  <a16:creationId xmlns:a16="http://schemas.microsoft.com/office/drawing/2014/main" id="{57EFDBF7-1FEE-4DB8-9F88-56616CFC7B2A}"/>
                </a:ext>
              </a:extLst>
            </p:cNvPr>
            <p:cNvSpPr>
              <a:spLocks/>
            </p:cNvSpPr>
            <p:nvPr/>
          </p:nvSpPr>
          <p:spPr bwMode="auto">
            <a:xfrm>
              <a:off x="2518" y="2080"/>
              <a:ext cx="243" cy="21"/>
            </a:xfrm>
            <a:custGeom>
              <a:avLst/>
              <a:gdLst>
                <a:gd name="T0" fmla="*/ 243 w 243"/>
                <a:gd name="T1" fmla="*/ 0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0"/>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9" name="Freeform 1942">
              <a:extLst>
                <a:ext uri="{FF2B5EF4-FFF2-40B4-BE49-F238E27FC236}">
                  <a16:creationId xmlns:a16="http://schemas.microsoft.com/office/drawing/2014/main" id="{C33B8F16-FCC7-4C0E-A2E9-C9A580C9DB0A}"/>
                </a:ext>
              </a:extLst>
            </p:cNvPr>
            <p:cNvSpPr>
              <a:spLocks/>
            </p:cNvSpPr>
            <p:nvPr/>
          </p:nvSpPr>
          <p:spPr bwMode="auto">
            <a:xfrm>
              <a:off x="2763" y="2082"/>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0" name="Freeform 1943">
              <a:extLst>
                <a:ext uri="{FF2B5EF4-FFF2-40B4-BE49-F238E27FC236}">
                  <a16:creationId xmlns:a16="http://schemas.microsoft.com/office/drawing/2014/main" id="{947E4B4B-A37F-4586-96D1-AD6954E07D8A}"/>
                </a:ext>
              </a:extLst>
            </p:cNvPr>
            <p:cNvSpPr>
              <a:spLocks/>
            </p:cNvSpPr>
            <p:nvPr/>
          </p:nvSpPr>
          <p:spPr bwMode="auto">
            <a:xfrm>
              <a:off x="2520" y="2103"/>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1" name="Freeform 1944">
              <a:extLst>
                <a:ext uri="{FF2B5EF4-FFF2-40B4-BE49-F238E27FC236}">
                  <a16:creationId xmlns:a16="http://schemas.microsoft.com/office/drawing/2014/main" id="{814FEE37-A95B-43E1-AE17-CF31F61D6338}"/>
                </a:ext>
              </a:extLst>
            </p:cNvPr>
            <p:cNvSpPr>
              <a:spLocks/>
            </p:cNvSpPr>
            <p:nvPr/>
          </p:nvSpPr>
          <p:spPr bwMode="auto">
            <a:xfrm>
              <a:off x="2763" y="2124"/>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2" name="Freeform 1945">
              <a:extLst>
                <a:ext uri="{FF2B5EF4-FFF2-40B4-BE49-F238E27FC236}">
                  <a16:creationId xmlns:a16="http://schemas.microsoft.com/office/drawing/2014/main" id="{9F842DD7-5826-487B-97F9-75EE4FE15BE8}"/>
                </a:ext>
              </a:extLst>
            </p:cNvPr>
            <p:cNvSpPr>
              <a:spLocks/>
            </p:cNvSpPr>
            <p:nvPr/>
          </p:nvSpPr>
          <p:spPr bwMode="auto">
            <a:xfrm>
              <a:off x="2520" y="2144"/>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3" name="Freeform 1946">
              <a:extLst>
                <a:ext uri="{FF2B5EF4-FFF2-40B4-BE49-F238E27FC236}">
                  <a16:creationId xmlns:a16="http://schemas.microsoft.com/office/drawing/2014/main" id="{E25A64CA-140B-4DD0-9CC7-8A447B0C239A}"/>
                </a:ext>
              </a:extLst>
            </p:cNvPr>
            <p:cNvSpPr>
              <a:spLocks/>
            </p:cNvSpPr>
            <p:nvPr/>
          </p:nvSpPr>
          <p:spPr bwMode="auto">
            <a:xfrm>
              <a:off x="2518" y="2121"/>
              <a:ext cx="243" cy="21"/>
            </a:xfrm>
            <a:custGeom>
              <a:avLst/>
              <a:gdLst>
                <a:gd name="T0" fmla="*/ 243 w 243"/>
                <a:gd name="T1" fmla="*/ 1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1"/>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4" name="Line 1947">
              <a:extLst>
                <a:ext uri="{FF2B5EF4-FFF2-40B4-BE49-F238E27FC236}">
                  <a16:creationId xmlns:a16="http://schemas.microsoft.com/office/drawing/2014/main" id="{AC9DF695-7A41-4BCC-884B-387059894D13}"/>
                </a:ext>
              </a:extLst>
            </p:cNvPr>
            <p:cNvSpPr>
              <a:spLocks noChangeShapeType="1"/>
            </p:cNvSpPr>
            <p:nvPr/>
          </p:nvSpPr>
          <p:spPr bwMode="auto">
            <a:xfrm>
              <a:off x="2518" y="2162"/>
              <a:ext cx="1" cy="21"/>
            </a:xfrm>
            <a:prstGeom prst="line">
              <a:avLst/>
            </a:prstGeom>
            <a:noFill/>
            <a:ln w="7938">
              <a:solidFill>
                <a:srgbClr val="3D40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5" name="Freeform 1948">
              <a:extLst>
                <a:ext uri="{FF2B5EF4-FFF2-40B4-BE49-F238E27FC236}">
                  <a16:creationId xmlns:a16="http://schemas.microsoft.com/office/drawing/2014/main" id="{273CEBF6-EFCA-4AB0-8798-D5C3CFFBF4A2}"/>
                </a:ext>
              </a:extLst>
            </p:cNvPr>
            <p:cNvSpPr>
              <a:spLocks/>
            </p:cNvSpPr>
            <p:nvPr/>
          </p:nvSpPr>
          <p:spPr bwMode="auto">
            <a:xfrm>
              <a:off x="2520" y="2165"/>
              <a:ext cx="1" cy="1"/>
            </a:xfrm>
            <a:custGeom>
              <a:avLst/>
              <a:gdLst>
                <a:gd name="T0" fmla="*/ 1 w 1"/>
                <a:gd name="T1" fmla="*/ 0 h 1"/>
                <a:gd name="T2" fmla="*/ 0 w 1"/>
                <a:gd name="T3" fmla="*/ 0 h 1"/>
                <a:gd name="T4" fmla="*/ 1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lnTo>
                    <a:pt x="0" y="0"/>
                  </a:lnTo>
                  <a:lnTo>
                    <a:pt x="1"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6" name="Freeform 1949">
              <a:extLst>
                <a:ext uri="{FF2B5EF4-FFF2-40B4-BE49-F238E27FC236}">
                  <a16:creationId xmlns:a16="http://schemas.microsoft.com/office/drawing/2014/main" id="{36975AEA-786F-4183-93B8-21AFE175F423}"/>
                </a:ext>
              </a:extLst>
            </p:cNvPr>
            <p:cNvSpPr>
              <a:spLocks/>
            </p:cNvSpPr>
            <p:nvPr/>
          </p:nvSpPr>
          <p:spPr bwMode="auto">
            <a:xfrm>
              <a:off x="2520" y="2185"/>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7" name="Freeform 1950">
              <a:extLst>
                <a:ext uri="{FF2B5EF4-FFF2-40B4-BE49-F238E27FC236}">
                  <a16:creationId xmlns:a16="http://schemas.microsoft.com/office/drawing/2014/main" id="{9F16F063-C165-437B-B43D-1B3C20EDC7E3}"/>
                </a:ext>
              </a:extLst>
            </p:cNvPr>
            <p:cNvSpPr>
              <a:spLocks/>
            </p:cNvSpPr>
            <p:nvPr/>
          </p:nvSpPr>
          <p:spPr bwMode="auto">
            <a:xfrm>
              <a:off x="2763" y="220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8" name="Freeform 1951">
              <a:extLst>
                <a:ext uri="{FF2B5EF4-FFF2-40B4-BE49-F238E27FC236}">
                  <a16:creationId xmlns:a16="http://schemas.microsoft.com/office/drawing/2014/main" id="{16ABF5FD-2339-4266-A174-AEF06EF514E5}"/>
                </a:ext>
              </a:extLst>
            </p:cNvPr>
            <p:cNvSpPr>
              <a:spLocks/>
            </p:cNvSpPr>
            <p:nvPr/>
          </p:nvSpPr>
          <p:spPr bwMode="auto">
            <a:xfrm>
              <a:off x="2520" y="2226"/>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99" name="Freeform 1952">
              <a:extLst>
                <a:ext uri="{FF2B5EF4-FFF2-40B4-BE49-F238E27FC236}">
                  <a16:creationId xmlns:a16="http://schemas.microsoft.com/office/drawing/2014/main" id="{86D243E9-E3AF-41A2-9654-55864602F7D0}"/>
                </a:ext>
              </a:extLst>
            </p:cNvPr>
            <p:cNvSpPr>
              <a:spLocks/>
            </p:cNvSpPr>
            <p:nvPr/>
          </p:nvSpPr>
          <p:spPr bwMode="auto">
            <a:xfrm>
              <a:off x="2518" y="2204"/>
              <a:ext cx="243" cy="20"/>
            </a:xfrm>
            <a:custGeom>
              <a:avLst/>
              <a:gdLst>
                <a:gd name="T0" fmla="*/ 243 w 243"/>
                <a:gd name="T1" fmla="*/ 2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2"/>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0" name="Freeform 1953">
              <a:extLst>
                <a:ext uri="{FF2B5EF4-FFF2-40B4-BE49-F238E27FC236}">
                  <a16:creationId xmlns:a16="http://schemas.microsoft.com/office/drawing/2014/main" id="{142B2DCE-03C8-45F8-BEA0-8E41AC361FCE}"/>
                </a:ext>
              </a:extLst>
            </p:cNvPr>
            <p:cNvSpPr>
              <a:spLocks/>
            </p:cNvSpPr>
            <p:nvPr/>
          </p:nvSpPr>
          <p:spPr bwMode="auto">
            <a:xfrm>
              <a:off x="2518" y="2244"/>
              <a:ext cx="243" cy="20"/>
            </a:xfrm>
            <a:custGeom>
              <a:avLst/>
              <a:gdLst>
                <a:gd name="T0" fmla="*/ 243 w 243"/>
                <a:gd name="T1" fmla="*/ 4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4"/>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1" name="Freeform 1954">
              <a:extLst>
                <a:ext uri="{FF2B5EF4-FFF2-40B4-BE49-F238E27FC236}">
                  <a16:creationId xmlns:a16="http://schemas.microsoft.com/office/drawing/2014/main" id="{2AD36F3A-D78E-430D-AEDA-CB4F88EEA485}"/>
                </a:ext>
              </a:extLst>
            </p:cNvPr>
            <p:cNvSpPr>
              <a:spLocks/>
            </p:cNvSpPr>
            <p:nvPr/>
          </p:nvSpPr>
          <p:spPr bwMode="auto">
            <a:xfrm>
              <a:off x="2763" y="2250"/>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2" name="Freeform 1955">
              <a:extLst>
                <a:ext uri="{FF2B5EF4-FFF2-40B4-BE49-F238E27FC236}">
                  <a16:creationId xmlns:a16="http://schemas.microsoft.com/office/drawing/2014/main" id="{FFAA7B53-FA7E-46AF-A872-AB20541E888F}"/>
                </a:ext>
              </a:extLst>
            </p:cNvPr>
            <p:cNvSpPr>
              <a:spLocks/>
            </p:cNvSpPr>
            <p:nvPr/>
          </p:nvSpPr>
          <p:spPr bwMode="auto">
            <a:xfrm>
              <a:off x="2520" y="2267"/>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3" name="Freeform 1956">
              <a:extLst>
                <a:ext uri="{FF2B5EF4-FFF2-40B4-BE49-F238E27FC236}">
                  <a16:creationId xmlns:a16="http://schemas.microsoft.com/office/drawing/2014/main" id="{247EC3EB-B278-4433-8AE9-8B66E64B1772}"/>
                </a:ext>
              </a:extLst>
            </p:cNvPr>
            <p:cNvSpPr>
              <a:spLocks/>
            </p:cNvSpPr>
            <p:nvPr/>
          </p:nvSpPr>
          <p:spPr bwMode="auto">
            <a:xfrm>
              <a:off x="2763" y="2291"/>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4" name="Freeform 1957">
              <a:extLst>
                <a:ext uri="{FF2B5EF4-FFF2-40B4-BE49-F238E27FC236}">
                  <a16:creationId xmlns:a16="http://schemas.microsoft.com/office/drawing/2014/main" id="{48BED557-BA68-4994-8361-EAF7C10BE8CD}"/>
                </a:ext>
              </a:extLst>
            </p:cNvPr>
            <p:cNvSpPr>
              <a:spLocks/>
            </p:cNvSpPr>
            <p:nvPr/>
          </p:nvSpPr>
          <p:spPr bwMode="auto">
            <a:xfrm>
              <a:off x="2520" y="2308"/>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5" name="Freeform 1958">
              <a:extLst>
                <a:ext uri="{FF2B5EF4-FFF2-40B4-BE49-F238E27FC236}">
                  <a16:creationId xmlns:a16="http://schemas.microsoft.com/office/drawing/2014/main" id="{3D839335-1A8D-430D-81A9-746F55DEED42}"/>
                </a:ext>
              </a:extLst>
            </p:cNvPr>
            <p:cNvSpPr>
              <a:spLocks/>
            </p:cNvSpPr>
            <p:nvPr/>
          </p:nvSpPr>
          <p:spPr bwMode="auto">
            <a:xfrm>
              <a:off x="2518" y="2285"/>
              <a:ext cx="243" cy="20"/>
            </a:xfrm>
            <a:custGeom>
              <a:avLst/>
              <a:gdLst>
                <a:gd name="T0" fmla="*/ 243 w 243"/>
                <a:gd name="T1" fmla="*/ 5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5"/>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6" name="Freeform 1959">
              <a:extLst>
                <a:ext uri="{FF2B5EF4-FFF2-40B4-BE49-F238E27FC236}">
                  <a16:creationId xmlns:a16="http://schemas.microsoft.com/office/drawing/2014/main" id="{B0D9FCF2-C5FE-4B34-9B60-23BE0670B763}"/>
                </a:ext>
              </a:extLst>
            </p:cNvPr>
            <p:cNvSpPr>
              <a:spLocks/>
            </p:cNvSpPr>
            <p:nvPr/>
          </p:nvSpPr>
          <p:spPr bwMode="auto">
            <a:xfrm>
              <a:off x="2518" y="2326"/>
              <a:ext cx="243" cy="20"/>
            </a:xfrm>
            <a:custGeom>
              <a:avLst/>
              <a:gdLst>
                <a:gd name="T0" fmla="*/ 243 w 243"/>
                <a:gd name="T1" fmla="*/ 6 h 20"/>
                <a:gd name="T2" fmla="*/ 0 w 243"/>
                <a:gd name="T3" fmla="*/ 0 h 20"/>
                <a:gd name="T4" fmla="*/ 0 w 243"/>
                <a:gd name="T5" fmla="*/ 20 h 20"/>
                <a:gd name="T6" fmla="*/ 0 60000 65536"/>
                <a:gd name="T7" fmla="*/ 0 60000 65536"/>
                <a:gd name="T8" fmla="*/ 0 60000 65536"/>
              </a:gdLst>
              <a:ahLst/>
              <a:cxnLst>
                <a:cxn ang="T6">
                  <a:pos x="T0" y="T1"/>
                </a:cxn>
                <a:cxn ang="T7">
                  <a:pos x="T2" y="T3"/>
                </a:cxn>
                <a:cxn ang="T8">
                  <a:pos x="T4" y="T5"/>
                </a:cxn>
              </a:cxnLst>
              <a:rect l="0" t="0" r="r" b="b"/>
              <a:pathLst>
                <a:path w="243" h="20">
                  <a:moveTo>
                    <a:pt x="243" y="6"/>
                  </a:moveTo>
                  <a:lnTo>
                    <a:pt x="0" y="0"/>
                  </a:lnTo>
                  <a:lnTo>
                    <a:pt x="0" y="20"/>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7" name="Freeform 1960">
              <a:extLst>
                <a:ext uri="{FF2B5EF4-FFF2-40B4-BE49-F238E27FC236}">
                  <a16:creationId xmlns:a16="http://schemas.microsoft.com/office/drawing/2014/main" id="{F245F4DB-A814-4B9B-91FE-A004A068B2C5}"/>
                </a:ext>
              </a:extLst>
            </p:cNvPr>
            <p:cNvSpPr>
              <a:spLocks/>
            </p:cNvSpPr>
            <p:nvPr/>
          </p:nvSpPr>
          <p:spPr bwMode="auto">
            <a:xfrm>
              <a:off x="2763" y="2333"/>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8" name="Freeform 1961">
              <a:extLst>
                <a:ext uri="{FF2B5EF4-FFF2-40B4-BE49-F238E27FC236}">
                  <a16:creationId xmlns:a16="http://schemas.microsoft.com/office/drawing/2014/main" id="{F52B9491-292A-45FA-9EBB-AA7539FE9D9B}"/>
                </a:ext>
              </a:extLst>
            </p:cNvPr>
            <p:cNvSpPr>
              <a:spLocks/>
            </p:cNvSpPr>
            <p:nvPr/>
          </p:nvSpPr>
          <p:spPr bwMode="auto">
            <a:xfrm>
              <a:off x="2520" y="2349"/>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09" name="Freeform 1962">
              <a:extLst>
                <a:ext uri="{FF2B5EF4-FFF2-40B4-BE49-F238E27FC236}">
                  <a16:creationId xmlns:a16="http://schemas.microsoft.com/office/drawing/2014/main" id="{19773280-0C54-4DB3-8EB1-C72893AE6DD9}"/>
                </a:ext>
              </a:extLst>
            </p:cNvPr>
            <p:cNvSpPr>
              <a:spLocks/>
            </p:cNvSpPr>
            <p:nvPr/>
          </p:nvSpPr>
          <p:spPr bwMode="auto">
            <a:xfrm>
              <a:off x="2763" y="2375"/>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0" name="Freeform 1963">
              <a:extLst>
                <a:ext uri="{FF2B5EF4-FFF2-40B4-BE49-F238E27FC236}">
                  <a16:creationId xmlns:a16="http://schemas.microsoft.com/office/drawing/2014/main" id="{2D4C91F5-9538-4FAB-BAE2-3CB1875192CD}"/>
                </a:ext>
              </a:extLst>
            </p:cNvPr>
            <p:cNvSpPr>
              <a:spLocks/>
            </p:cNvSpPr>
            <p:nvPr/>
          </p:nvSpPr>
          <p:spPr bwMode="auto">
            <a:xfrm>
              <a:off x="2520" y="2390"/>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1" name="Freeform 1964">
              <a:extLst>
                <a:ext uri="{FF2B5EF4-FFF2-40B4-BE49-F238E27FC236}">
                  <a16:creationId xmlns:a16="http://schemas.microsoft.com/office/drawing/2014/main" id="{4BE3655A-4B07-40F1-A080-68086EE2F374}"/>
                </a:ext>
              </a:extLst>
            </p:cNvPr>
            <p:cNvSpPr>
              <a:spLocks/>
            </p:cNvSpPr>
            <p:nvPr/>
          </p:nvSpPr>
          <p:spPr bwMode="auto">
            <a:xfrm>
              <a:off x="2518" y="2367"/>
              <a:ext cx="243" cy="21"/>
            </a:xfrm>
            <a:custGeom>
              <a:avLst/>
              <a:gdLst>
                <a:gd name="T0" fmla="*/ 243 w 243"/>
                <a:gd name="T1" fmla="*/ 7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7"/>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2" name="Freeform 1965">
              <a:extLst>
                <a:ext uri="{FF2B5EF4-FFF2-40B4-BE49-F238E27FC236}">
                  <a16:creationId xmlns:a16="http://schemas.microsoft.com/office/drawing/2014/main" id="{B02C5165-6DB1-4D1F-AE7B-3BA708CC05CA}"/>
                </a:ext>
              </a:extLst>
            </p:cNvPr>
            <p:cNvSpPr>
              <a:spLocks/>
            </p:cNvSpPr>
            <p:nvPr/>
          </p:nvSpPr>
          <p:spPr bwMode="auto">
            <a:xfrm>
              <a:off x="2518" y="2408"/>
              <a:ext cx="243" cy="21"/>
            </a:xfrm>
            <a:custGeom>
              <a:avLst/>
              <a:gdLst>
                <a:gd name="T0" fmla="*/ 243 w 243"/>
                <a:gd name="T1" fmla="*/ 8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8"/>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3" name="Freeform 1966">
              <a:extLst>
                <a:ext uri="{FF2B5EF4-FFF2-40B4-BE49-F238E27FC236}">
                  <a16:creationId xmlns:a16="http://schemas.microsoft.com/office/drawing/2014/main" id="{499BDD68-8B72-488A-BD03-F0B67FEFEAD9}"/>
                </a:ext>
              </a:extLst>
            </p:cNvPr>
            <p:cNvSpPr>
              <a:spLocks/>
            </p:cNvSpPr>
            <p:nvPr/>
          </p:nvSpPr>
          <p:spPr bwMode="auto">
            <a:xfrm>
              <a:off x="2763" y="2417"/>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4" name="Freeform 1967">
              <a:extLst>
                <a:ext uri="{FF2B5EF4-FFF2-40B4-BE49-F238E27FC236}">
                  <a16:creationId xmlns:a16="http://schemas.microsoft.com/office/drawing/2014/main" id="{033096CF-EA01-4CE4-ADB8-2EBB5D8BB493}"/>
                </a:ext>
              </a:extLst>
            </p:cNvPr>
            <p:cNvSpPr>
              <a:spLocks/>
            </p:cNvSpPr>
            <p:nvPr/>
          </p:nvSpPr>
          <p:spPr bwMode="auto">
            <a:xfrm>
              <a:off x="2520" y="2431"/>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5" name="Freeform 1968">
              <a:extLst>
                <a:ext uri="{FF2B5EF4-FFF2-40B4-BE49-F238E27FC236}">
                  <a16:creationId xmlns:a16="http://schemas.microsoft.com/office/drawing/2014/main" id="{5414F39A-AF24-4253-BAD1-EEECFE99F40E}"/>
                </a:ext>
              </a:extLst>
            </p:cNvPr>
            <p:cNvSpPr>
              <a:spLocks/>
            </p:cNvSpPr>
            <p:nvPr/>
          </p:nvSpPr>
          <p:spPr bwMode="auto">
            <a:xfrm>
              <a:off x="2763" y="2459"/>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6" name="Freeform 1969">
              <a:extLst>
                <a:ext uri="{FF2B5EF4-FFF2-40B4-BE49-F238E27FC236}">
                  <a16:creationId xmlns:a16="http://schemas.microsoft.com/office/drawing/2014/main" id="{02095BBF-0A3A-490D-BE2D-ED85BCC392ED}"/>
                </a:ext>
              </a:extLst>
            </p:cNvPr>
            <p:cNvSpPr>
              <a:spLocks/>
            </p:cNvSpPr>
            <p:nvPr/>
          </p:nvSpPr>
          <p:spPr bwMode="auto">
            <a:xfrm>
              <a:off x="2520" y="2472"/>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17" name="Freeform 1970">
              <a:extLst>
                <a:ext uri="{FF2B5EF4-FFF2-40B4-BE49-F238E27FC236}">
                  <a16:creationId xmlns:a16="http://schemas.microsoft.com/office/drawing/2014/main" id="{4F653CB6-1DD4-478A-B57C-2C0105D9A9B8}"/>
                </a:ext>
              </a:extLst>
            </p:cNvPr>
            <p:cNvSpPr>
              <a:spLocks/>
            </p:cNvSpPr>
            <p:nvPr/>
          </p:nvSpPr>
          <p:spPr bwMode="auto">
            <a:xfrm>
              <a:off x="2518" y="2449"/>
              <a:ext cx="243" cy="21"/>
            </a:xfrm>
            <a:custGeom>
              <a:avLst/>
              <a:gdLst>
                <a:gd name="T0" fmla="*/ 243 w 243"/>
                <a:gd name="T1" fmla="*/ 8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8"/>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8" name="Freeform 1971">
              <a:extLst>
                <a:ext uri="{FF2B5EF4-FFF2-40B4-BE49-F238E27FC236}">
                  <a16:creationId xmlns:a16="http://schemas.microsoft.com/office/drawing/2014/main" id="{7DB75BAA-C012-4E86-B769-86D0E8A51DFF}"/>
                </a:ext>
              </a:extLst>
            </p:cNvPr>
            <p:cNvSpPr>
              <a:spLocks/>
            </p:cNvSpPr>
            <p:nvPr/>
          </p:nvSpPr>
          <p:spPr bwMode="auto">
            <a:xfrm>
              <a:off x="2518" y="2490"/>
              <a:ext cx="243" cy="21"/>
            </a:xfrm>
            <a:custGeom>
              <a:avLst/>
              <a:gdLst>
                <a:gd name="T0" fmla="*/ 243 w 243"/>
                <a:gd name="T1" fmla="*/ 10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10"/>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9" name="Freeform 1972">
              <a:extLst>
                <a:ext uri="{FF2B5EF4-FFF2-40B4-BE49-F238E27FC236}">
                  <a16:creationId xmlns:a16="http://schemas.microsoft.com/office/drawing/2014/main" id="{D0B5CE4E-7EE3-48D6-A6F4-2737BBFDDBED}"/>
                </a:ext>
              </a:extLst>
            </p:cNvPr>
            <p:cNvSpPr>
              <a:spLocks/>
            </p:cNvSpPr>
            <p:nvPr/>
          </p:nvSpPr>
          <p:spPr bwMode="auto">
            <a:xfrm>
              <a:off x="2763" y="2501"/>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0" name="Freeform 1973">
              <a:extLst>
                <a:ext uri="{FF2B5EF4-FFF2-40B4-BE49-F238E27FC236}">
                  <a16:creationId xmlns:a16="http://schemas.microsoft.com/office/drawing/2014/main" id="{AB8D801E-9CA1-4D0B-9254-EB9F7C82C3FA}"/>
                </a:ext>
              </a:extLst>
            </p:cNvPr>
            <p:cNvSpPr>
              <a:spLocks/>
            </p:cNvSpPr>
            <p:nvPr/>
          </p:nvSpPr>
          <p:spPr bwMode="auto">
            <a:xfrm>
              <a:off x="2520" y="2513"/>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1" name="Freeform 1974">
              <a:extLst>
                <a:ext uri="{FF2B5EF4-FFF2-40B4-BE49-F238E27FC236}">
                  <a16:creationId xmlns:a16="http://schemas.microsoft.com/office/drawing/2014/main" id="{4EC21810-C32F-434E-B4A5-07F0D9B0B83C}"/>
                </a:ext>
              </a:extLst>
            </p:cNvPr>
            <p:cNvSpPr>
              <a:spLocks/>
            </p:cNvSpPr>
            <p:nvPr/>
          </p:nvSpPr>
          <p:spPr bwMode="auto">
            <a:xfrm>
              <a:off x="2763" y="2543"/>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2" name="Freeform 1975">
              <a:extLst>
                <a:ext uri="{FF2B5EF4-FFF2-40B4-BE49-F238E27FC236}">
                  <a16:creationId xmlns:a16="http://schemas.microsoft.com/office/drawing/2014/main" id="{3FF9A835-0066-4640-8535-8F86F1FFA29E}"/>
                </a:ext>
              </a:extLst>
            </p:cNvPr>
            <p:cNvSpPr>
              <a:spLocks/>
            </p:cNvSpPr>
            <p:nvPr/>
          </p:nvSpPr>
          <p:spPr bwMode="auto">
            <a:xfrm>
              <a:off x="2520" y="2554"/>
              <a:ext cx="1" cy="1"/>
            </a:xfrm>
            <a:custGeom>
              <a:avLst/>
              <a:gdLst>
                <a:gd name="T0" fmla="*/ 0 w 1"/>
                <a:gd name="T1" fmla="*/ 0 h 1"/>
                <a:gd name="T2" fmla="*/ 1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1" y="0"/>
                  </a:lnTo>
                  <a:lnTo>
                    <a:pt x="0" y="0"/>
                  </a:lnTo>
                  <a:close/>
                </a:path>
              </a:pathLst>
            </a:custGeom>
            <a:solidFill>
              <a:srgbClr val="3D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3" name="Freeform 1976">
              <a:extLst>
                <a:ext uri="{FF2B5EF4-FFF2-40B4-BE49-F238E27FC236}">
                  <a16:creationId xmlns:a16="http://schemas.microsoft.com/office/drawing/2014/main" id="{4FF03D7E-817A-4379-BE91-D8F4E7BE5ABE}"/>
                </a:ext>
              </a:extLst>
            </p:cNvPr>
            <p:cNvSpPr>
              <a:spLocks/>
            </p:cNvSpPr>
            <p:nvPr/>
          </p:nvSpPr>
          <p:spPr bwMode="auto">
            <a:xfrm>
              <a:off x="2518" y="2531"/>
              <a:ext cx="243" cy="21"/>
            </a:xfrm>
            <a:custGeom>
              <a:avLst/>
              <a:gdLst>
                <a:gd name="T0" fmla="*/ 243 w 243"/>
                <a:gd name="T1" fmla="*/ 11 h 21"/>
                <a:gd name="T2" fmla="*/ 0 w 243"/>
                <a:gd name="T3" fmla="*/ 0 h 21"/>
                <a:gd name="T4" fmla="*/ 0 w 243"/>
                <a:gd name="T5" fmla="*/ 21 h 21"/>
                <a:gd name="T6" fmla="*/ 0 60000 65536"/>
                <a:gd name="T7" fmla="*/ 0 60000 65536"/>
                <a:gd name="T8" fmla="*/ 0 60000 65536"/>
              </a:gdLst>
              <a:ahLst/>
              <a:cxnLst>
                <a:cxn ang="T6">
                  <a:pos x="T0" y="T1"/>
                </a:cxn>
                <a:cxn ang="T7">
                  <a:pos x="T2" y="T3"/>
                </a:cxn>
                <a:cxn ang="T8">
                  <a:pos x="T4" y="T5"/>
                </a:cxn>
              </a:cxnLst>
              <a:rect l="0" t="0" r="r" b="b"/>
              <a:pathLst>
                <a:path w="243" h="21">
                  <a:moveTo>
                    <a:pt x="243" y="11"/>
                  </a:moveTo>
                  <a:lnTo>
                    <a:pt x="0" y="0"/>
                  </a:lnTo>
                  <a:lnTo>
                    <a:pt x="0" y="21"/>
                  </a:lnTo>
                </a:path>
              </a:pathLst>
            </a:custGeom>
            <a:noFill/>
            <a:ln w="7938">
              <a:solidFill>
                <a:srgbClr val="3D40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4" name="Line 1977">
              <a:extLst>
                <a:ext uri="{FF2B5EF4-FFF2-40B4-BE49-F238E27FC236}">
                  <a16:creationId xmlns:a16="http://schemas.microsoft.com/office/drawing/2014/main" id="{1DEB932F-7E5A-4531-9022-69B2BB4D0140}"/>
                </a:ext>
              </a:extLst>
            </p:cNvPr>
            <p:cNvSpPr>
              <a:spLocks noChangeShapeType="1"/>
            </p:cNvSpPr>
            <p:nvPr/>
          </p:nvSpPr>
          <p:spPr bwMode="auto">
            <a:xfrm flipH="1" flipV="1">
              <a:off x="2476" y="2619"/>
              <a:ext cx="335" cy="16"/>
            </a:xfrm>
            <a:prstGeom prst="line">
              <a:avLst/>
            </a:prstGeom>
            <a:noFill/>
            <a:ln w="7938">
              <a:solidFill>
                <a:srgbClr val="3D4C6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25" name="Freeform 1978">
              <a:extLst>
                <a:ext uri="{FF2B5EF4-FFF2-40B4-BE49-F238E27FC236}">
                  <a16:creationId xmlns:a16="http://schemas.microsoft.com/office/drawing/2014/main" id="{A2069D12-F7B1-4D09-965E-3A68E9F8293A}"/>
                </a:ext>
              </a:extLst>
            </p:cNvPr>
            <p:cNvSpPr>
              <a:spLocks/>
            </p:cNvSpPr>
            <p:nvPr/>
          </p:nvSpPr>
          <p:spPr bwMode="auto">
            <a:xfrm>
              <a:off x="2814" y="2637"/>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3D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6" name="Freeform 1979">
              <a:extLst>
                <a:ext uri="{FF2B5EF4-FFF2-40B4-BE49-F238E27FC236}">
                  <a16:creationId xmlns:a16="http://schemas.microsoft.com/office/drawing/2014/main" id="{9E2502C3-195D-43D7-85BF-F2480A601F73}"/>
                </a:ext>
              </a:extLst>
            </p:cNvPr>
            <p:cNvSpPr>
              <a:spLocks/>
            </p:cNvSpPr>
            <p:nvPr/>
          </p:nvSpPr>
          <p:spPr bwMode="auto">
            <a:xfrm>
              <a:off x="2478" y="2620"/>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3D4C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7" name="Freeform 1980">
              <a:extLst>
                <a:ext uri="{FF2B5EF4-FFF2-40B4-BE49-F238E27FC236}">
                  <a16:creationId xmlns:a16="http://schemas.microsoft.com/office/drawing/2014/main" id="{BCD6E7C3-0567-469D-ADD1-0375F771BF13}"/>
                </a:ext>
              </a:extLst>
            </p:cNvPr>
            <p:cNvSpPr>
              <a:spLocks/>
            </p:cNvSpPr>
            <p:nvPr/>
          </p:nvSpPr>
          <p:spPr bwMode="auto">
            <a:xfrm>
              <a:off x="2520" y="210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8" name="Freeform 1981">
              <a:extLst>
                <a:ext uri="{FF2B5EF4-FFF2-40B4-BE49-F238E27FC236}">
                  <a16:creationId xmlns:a16="http://schemas.microsoft.com/office/drawing/2014/main" id="{893FB32F-C0BF-47A3-B363-958E853430DB}"/>
                </a:ext>
              </a:extLst>
            </p:cNvPr>
            <p:cNvSpPr>
              <a:spLocks/>
            </p:cNvSpPr>
            <p:nvPr/>
          </p:nvSpPr>
          <p:spPr bwMode="auto">
            <a:xfrm>
              <a:off x="2762" y="2083"/>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9" name="Freeform 1982">
              <a:extLst>
                <a:ext uri="{FF2B5EF4-FFF2-40B4-BE49-F238E27FC236}">
                  <a16:creationId xmlns:a16="http://schemas.microsoft.com/office/drawing/2014/main" id="{D010CC1A-DF9B-4D5C-93E3-448FF8973D44}"/>
                </a:ext>
              </a:extLst>
            </p:cNvPr>
            <p:cNvSpPr>
              <a:spLocks/>
            </p:cNvSpPr>
            <p:nvPr/>
          </p:nvSpPr>
          <p:spPr bwMode="auto">
            <a:xfrm>
              <a:off x="2518" y="2080"/>
              <a:ext cx="243" cy="22"/>
            </a:xfrm>
            <a:custGeom>
              <a:avLst/>
              <a:gdLst>
                <a:gd name="T0" fmla="*/ 0 w 243"/>
                <a:gd name="T1" fmla="*/ 21 h 22"/>
                <a:gd name="T2" fmla="*/ 243 w 243"/>
                <a:gd name="T3" fmla="*/ 22 h 22"/>
                <a:gd name="T4" fmla="*/ 243 w 243"/>
                <a:gd name="T5" fmla="*/ 0 h 22"/>
                <a:gd name="T6" fmla="*/ 0 60000 65536"/>
                <a:gd name="T7" fmla="*/ 0 60000 65536"/>
                <a:gd name="T8" fmla="*/ 0 60000 65536"/>
              </a:gdLst>
              <a:ahLst/>
              <a:cxnLst>
                <a:cxn ang="T6">
                  <a:pos x="T0" y="T1"/>
                </a:cxn>
                <a:cxn ang="T7">
                  <a:pos x="T2" y="T3"/>
                </a:cxn>
                <a:cxn ang="T8">
                  <a:pos x="T4" y="T5"/>
                </a:cxn>
              </a:cxnLst>
              <a:rect l="0" t="0" r="r" b="b"/>
              <a:pathLst>
                <a:path w="243" h="22">
                  <a:moveTo>
                    <a:pt x="0" y="21"/>
                  </a:moveTo>
                  <a:lnTo>
                    <a:pt x="243" y="22"/>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0" name="Freeform 1983">
              <a:extLst>
                <a:ext uri="{FF2B5EF4-FFF2-40B4-BE49-F238E27FC236}">
                  <a16:creationId xmlns:a16="http://schemas.microsoft.com/office/drawing/2014/main" id="{2F4247CD-95BE-4541-85C6-6EE2774960F7}"/>
                </a:ext>
              </a:extLst>
            </p:cNvPr>
            <p:cNvSpPr>
              <a:spLocks/>
            </p:cNvSpPr>
            <p:nvPr/>
          </p:nvSpPr>
          <p:spPr bwMode="auto">
            <a:xfrm>
              <a:off x="2518" y="2122"/>
              <a:ext cx="243" cy="21"/>
            </a:xfrm>
            <a:custGeom>
              <a:avLst/>
              <a:gdLst>
                <a:gd name="T0" fmla="*/ 0 w 243"/>
                <a:gd name="T1" fmla="*/ 20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20"/>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1" name="Freeform 1984">
              <a:extLst>
                <a:ext uri="{FF2B5EF4-FFF2-40B4-BE49-F238E27FC236}">
                  <a16:creationId xmlns:a16="http://schemas.microsoft.com/office/drawing/2014/main" id="{965A4B2B-4F39-4B04-B026-974DA724E306}"/>
                </a:ext>
              </a:extLst>
            </p:cNvPr>
            <p:cNvSpPr>
              <a:spLocks/>
            </p:cNvSpPr>
            <p:nvPr/>
          </p:nvSpPr>
          <p:spPr bwMode="auto">
            <a:xfrm>
              <a:off x="2520" y="2143"/>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2" name="Freeform 1985">
              <a:extLst>
                <a:ext uri="{FF2B5EF4-FFF2-40B4-BE49-F238E27FC236}">
                  <a16:creationId xmlns:a16="http://schemas.microsoft.com/office/drawing/2014/main" id="{9733EA44-7718-4442-80AB-5CACE987041F}"/>
                </a:ext>
              </a:extLst>
            </p:cNvPr>
            <p:cNvSpPr>
              <a:spLocks/>
            </p:cNvSpPr>
            <p:nvPr/>
          </p:nvSpPr>
          <p:spPr bwMode="auto">
            <a:xfrm>
              <a:off x="2762" y="2125"/>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3" name="Freeform 1986">
              <a:extLst>
                <a:ext uri="{FF2B5EF4-FFF2-40B4-BE49-F238E27FC236}">
                  <a16:creationId xmlns:a16="http://schemas.microsoft.com/office/drawing/2014/main" id="{0127902C-CF28-44B8-A046-BC900C171E44}"/>
                </a:ext>
              </a:extLst>
            </p:cNvPr>
            <p:cNvSpPr>
              <a:spLocks/>
            </p:cNvSpPr>
            <p:nvPr/>
          </p:nvSpPr>
          <p:spPr bwMode="auto">
            <a:xfrm>
              <a:off x="2520" y="2185"/>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4" name="Freeform 1987">
              <a:extLst>
                <a:ext uri="{FF2B5EF4-FFF2-40B4-BE49-F238E27FC236}">
                  <a16:creationId xmlns:a16="http://schemas.microsoft.com/office/drawing/2014/main" id="{6B0061A5-B685-4616-B648-583BB29996F3}"/>
                </a:ext>
              </a:extLst>
            </p:cNvPr>
            <p:cNvSpPr>
              <a:spLocks/>
            </p:cNvSpPr>
            <p:nvPr/>
          </p:nvSpPr>
          <p:spPr bwMode="auto">
            <a:xfrm>
              <a:off x="2762" y="2167"/>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5" name="Freeform 1988">
              <a:extLst>
                <a:ext uri="{FF2B5EF4-FFF2-40B4-BE49-F238E27FC236}">
                  <a16:creationId xmlns:a16="http://schemas.microsoft.com/office/drawing/2014/main" id="{BBDED912-D25A-420F-AFAF-BBF237DB5645}"/>
                </a:ext>
              </a:extLst>
            </p:cNvPr>
            <p:cNvSpPr>
              <a:spLocks/>
            </p:cNvSpPr>
            <p:nvPr/>
          </p:nvSpPr>
          <p:spPr bwMode="auto">
            <a:xfrm>
              <a:off x="2518" y="2164"/>
              <a:ext cx="243" cy="21"/>
            </a:xfrm>
            <a:custGeom>
              <a:avLst/>
              <a:gdLst>
                <a:gd name="T0" fmla="*/ 0 w 243"/>
                <a:gd name="T1" fmla="*/ 19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9"/>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6" name="Freeform 1989">
              <a:extLst>
                <a:ext uri="{FF2B5EF4-FFF2-40B4-BE49-F238E27FC236}">
                  <a16:creationId xmlns:a16="http://schemas.microsoft.com/office/drawing/2014/main" id="{6C194E49-0A1C-4724-8540-740A999B4219}"/>
                </a:ext>
              </a:extLst>
            </p:cNvPr>
            <p:cNvSpPr>
              <a:spLocks/>
            </p:cNvSpPr>
            <p:nvPr/>
          </p:nvSpPr>
          <p:spPr bwMode="auto">
            <a:xfrm>
              <a:off x="2518" y="2206"/>
              <a:ext cx="243" cy="21"/>
            </a:xfrm>
            <a:custGeom>
              <a:avLst/>
              <a:gdLst>
                <a:gd name="T0" fmla="*/ 0 w 243"/>
                <a:gd name="T1" fmla="*/ 18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8"/>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7" name="Freeform 1990">
              <a:extLst>
                <a:ext uri="{FF2B5EF4-FFF2-40B4-BE49-F238E27FC236}">
                  <a16:creationId xmlns:a16="http://schemas.microsoft.com/office/drawing/2014/main" id="{2EF42A01-9E24-401C-92CE-185C2E84495F}"/>
                </a:ext>
              </a:extLst>
            </p:cNvPr>
            <p:cNvSpPr>
              <a:spLocks/>
            </p:cNvSpPr>
            <p:nvPr/>
          </p:nvSpPr>
          <p:spPr bwMode="auto">
            <a:xfrm>
              <a:off x="2520" y="2225"/>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8" name="Freeform 1991">
              <a:extLst>
                <a:ext uri="{FF2B5EF4-FFF2-40B4-BE49-F238E27FC236}">
                  <a16:creationId xmlns:a16="http://schemas.microsoft.com/office/drawing/2014/main" id="{31C9E9BD-532F-4CD6-9F9C-D382491EACBA}"/>
                </a:ext>
              </a:extLst>
            </p:cNvPr>
            <p:cNvSpPr>
              <a:spLocks/>
            </p:cNvSpPr>
            <p:nvPr/>
          </p:nvSpPr>
          <p:spPr bwMode="auto">
            <a:xfrm>
              <a:off x="2762" y="2209"/>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39" name="Freeform 1992">
              <a:extLst>
                <a:ext uri="{FF2B5EF4-FFF2-40B4-BE49-F238E27FC236}">
                  <a16:creationId xmlns:a16="http://schemas.microsoft.com/office/drawing/2014/main" id="{0B4F733F-45D5-419F-9197-1A98D35CABC6}"/>
                </a:ext>
              </a:extLst>
            </p:cNvPr>
            <p:cNvSpPr>
              <a:spLocks/>
            </p:cNvSpPr>
            <p:nvPr/>
          </p:nvSpPr>
          <p:spPr bwMode="auto">
            <a:xfrm>
              <a:off x="2520" y="226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40" name="Freeform 1993">
              <a:extLst>
                <a:ext uri="{FF2B5EF4-FFF2-40B4-BE49-F238E27FC236}">
                  <a16:creationId xmlns:a16="http://schemas.microsoft.com/office/drawing/2014/main" id="{8CE77295-55FF-44BE-8155-EC497A4BBE07}"/>
                </a:ext>
              </a:extLst>
            </p:cNvPr>
            <p:cNvSpPr>
              <a:spLocks/>
            </p:cNvSpPr>
            <p:nvPr/>
          </p:nvSpPr>
          <p:spPr bwMode="auto">
            <a:xfrm>
              <a:off x="2762" y="2251"/>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41" name="Freeform 1994">
              <a:extLst>
                <a:ext uri="{FF2B5EF4-FFF2-40B4-BE49-F238E27FC236}">
                  <a16:creationId xmlns:a16="http://schemas.microsoft.com/office/drawing/2014/main" id="{084FEF1B-89D5-4E7E-991A-3209CE96948A}"/>
                </a:ext>
              </a:extLst>
            </p:cNvPr>
            <p:cNvSpPr>
              <a:spLocks/>
            </p:cNvSpPr>
            <p:nvPr/>
          </p:nvSpPr>
          <p:spPr bwMode="auto">
            <a:xfrm>
              <a:off x="2518" y="2248"/>
              <a:ext cx="243" cy="21"/>
            </a:xfrm>
            <a:custGeom>
              <a:avLst/>
              <a:gdLst>
                <a:gd name="T0" fmla="*/ 0 w 243"/>
                <a:gd name="T1" fmla="*/ 16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6"/>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2" name="Freeform 1995">
              <a:extLst>
                <a:ext uri="{FF2B5EF4-FFF2-40B4-BE49-F238E27FC236}">
                  <a16:creationId xmlns:a16="http://schemas.microsoft.com/office/drawing/2014/main" id="{288AAD82-C774-4689-8C53-5C122FC783FA}"/>
                </a:ext>
              </a:extLst>
            </p:cNvPr>
            <p:cNvSpPr>
              <a:spLocks/>
            </p:cNvSpPr>
            <p:nvPr/>
          </p:nvSpPr>
          <p:spPr bwMode="auto">
            <a:xfrm>
              <a:off x="2518" y="2290"/>
              <a:ext cx="243" cy="20"/>
            </a:xfrm>
            <a:custGeom>
              <a:avLst/>
              <a:gdLst>
                <a:gd name="T0" fmla="*/ 0 w 243"/>
                <a:gd name="T1" fmla="*/ 15 h 20"/>
                <a:gd name="T2" fmla="*/ 243 w 243"/>
                <a:gd name="T3" fmla="*/ 20 h 20"/>
                <a:gd name="T4" fmla="*/ 243 w 243"/>
                <a:gd name="T5" fmla="*/ 0 h 20"/>
                <a:gd name="T6" fmla="*/ 0 60000 65536"/>
                <a:gd name="T7" fmla="*/ 0 60000 65536"/>
                <a:gd name="T8" fmla="*/ 0 60000 65536"/>
              </a:gdLst>
              <a:ahLst/>
              <a:cxnLst>
                <a:cxn ang="T6">
                  <a:pos x="T0" y="T1"/>
                </a:cxn>
                <a:cxn ang="T7">
                  <a:pos x="T2" y="T3"/>
                </a:cxn>
                <a:cxn ang="T8">
                  <a:pos x="T4" y="T5"/>
                </a:cxn>
              </a:cxnLst>
              <a:rect l="0" t="0" r="r" b="b"/>
              <a:pathLst>
                <a:path w="243" h="20">
                  <a:moveTo>
                    <a:pt x="0" y="15"/>
                  </a:moveTo>
                  <a:lnTo>
                    <a:pt x="243" y="20"/>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3" name="Freeform 1996">
              <a:extLst>
                <a:ext uri="{FF2B5EF4-FFF2-40B4-BE49-F238E27FC236}">
                  <a16:creationId xmlns:a16="http://schemas.microsoft.com/office/drawing/2014/main" id="{B2CF908D-8C93-49C1-BEAD-784B3B68504B}"/>
                </a:ext>
              </a:extLst>
            </p:cNvPr>
            <p:cNvSpPr>
              <a:spLocks/>
            </p:cNvSpPr>
            <p:nvPr/>
          </p:nvSpPr>
          <p:spPr bwMode="auto">
            <a:xfrm>
              <a:off x="2520" y="2307"/>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44" name="Freeform 1997">
              <a:extLst>
                <a:ext uri="{FF2B5EF4-FFF2-40B4-BE49-F238E27FC236}">
                  <a16:creationId xmlns:a16="http://schemas.microsoft.com/office/drawing/2014/main" id="{3FD69908-92F1-45E0-97A1-ED792D86B81A}"/>
                </a:ext>
              </a:extLst>
            </p:cNvPr>
            <p:cNvSpPr>
              <a:spLocks/>
            </p:cNvSpPr>
            <p:nvPr/>
          </p:nvSpPr>
          <p:spPr bwMode="auto">
            <a:xfrm>
              <a:off x="2762" y="2292"/>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45" name="Freeform 1998">
              <a:extLst>
                <a:ext uri="{FF2B5EF4-FFF2-40B4-BE49-F238E27FC236}">
                  <a16:creationId xmlns:a16="http://schemas.microsoft.com/office/drawing/2014/main" id="{C93412EF-0036-45A9-8AA6-D06E103D976B}"/>
                </a:ext>
              </a:extLst>
            </p:cNvPr>
            <p:cNvSpPr>
              <a:spLocks/>
            </p:cNvSpPr>
            <p:nvPr/>
          </p:nvSpPr>
          <p:spPr bwMode="auto">
            <a:xfrm>
              <a:off x="2520" y="2348"/>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46" name="Freeform 1999">
              <a:extLst>
                <a:ext uri="{FF2B5EF4-FFF2-40B4-BE49-F238E27FC236}">
                  <a16:creationId xmlns:a16="http://schemas.microsoft.com/office/drawing/2014/main" id="{00051E46-2DE5-4B3F-9EE9-733086751B94}"/>
                </a:ext>
              </a:extLst>
            </p:cNvPr>
            <p:cNvSpPr>
              <a:spLocks/>
            </p:cNvSpPr>
            <p:nvPr/>
          </p:nvSpPr>
          <p:spPr bwMode="auto">
            <a:xfrm>
              <a:off x="2762" y="2334"/>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47" name="Freeform 2000">
              <a:extLst>
                <a:ext uri="{FF2B5EF4-FFF2-40B4-BE49-F238E27FC236}">
                  <a16:creationId xmlns:a16="http://schemas.microsoft.com/office/drawing/2014/main" id="{361701DB-61E6-4849-933B-1EBAEDFF1ECA}"/>
                </a:ext>
              </a:extLst>
            </p:cNvPr>
            <p:cNvSpPr>
              <a:spLocks/>
            </p:cNvSpPr>
            <p:nvPr/>
          </p:nvSpPr>
          <p:spPr bwMode="auto">
            <a:xfrm>
              <a:off x="2518" y="2332"/>
              <a:ext cx="243" cy="21"/>
            </a:xfrm>
            <a:custGeom>
              <a:avLst/>
              <a:gdLst>
                <a:gd name="T0" fmla="*/ 0 w 243"/>
                <a:gd name="T1" fmla="*/ 14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4"/>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8" name="Freeform 2001">
              <a:extLst>
                <a:ext uri="{FF2B5EF4-FFF2-40B4-BE49-F238E27FC236}">
                  <a16:creationId xmlns:a16="http://schemas.microsoft.com/office/drawing/2014/main" id="{10ABB2D6-4370-4C65-957C-6DAF54C250C4}"/>
                </a:ext>
              </a:extLst>
            </p:cNvPr>
            <p:cNvSpPr>
              <a:spLocks/>
            </p:cNvSpPr>
            <p:nvPr/>
          </p:nvSpPr>
          <p:spPr bwMode="auto">
            <a:xfrm>
              <a:off x="2518" y="2374"/>
              <a:ext cx="243" cy="21"/>
            </a:xfrm>
            <a:custGeom>
              <a:avLst/>
              <a:gdLst>
                <a:gd name="T0" fmla="*/ 0 w 243"/>
                <a:gd name="T1" fmla="*/ 14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4"/>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9" name="Freeform 2002">
              <a:extLst>
                <a:ext uri="{FF2B5EF4-FFF2-40B4-BE49-F238E27FC236}">
                  <a16:creationId xmlns:a16="http://schemas.microsoft.com/office/drawing/2014/main" id="{84D9A955-8E0C-4A74-A92C-3FEB14D1B825}"/>
                </a:ext>
              </a:extLst>
            </p:cNvPr>
            <p:cNvSpPr>
              <a:spLocks/>
            </p:cNvSpPr>
            <p:nvPr/>
          </p:nvSpPr>
          <p:spPr bwMode="auto">
            <a:xfrm>
              <a:off x="2520" y="2389"/>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0" name="Freeform 2003">
              <a:extLst>
                <a:ext uri="{FF2B5EF4-FFF2-40B4-BE49-F238E27FC236}">
                  <a16:creationId xmlns:a16="http://schemas.microsoft.com/office/drawing/2014/main" id="{F18E666D-D681-40AB-BD4F-67AE3C7AE9FA}"/>
                </a:ext>
              </a:extLst>
            </p:cNvPr>
            <p:cNvSpPr>
              <a:spLocks/>
            </p:cNvSpPr>
            <p:nvPr/>
          </p:nvSpPr>
          <p:spPr bwMode="auto">
            <a:xfrm>
              <a:off x="2762" y="2376"/>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1" name="Freeform 2004">
              <a:extLst>
                <a:ext uri="{FF2B5EF4-FFF2-40B4-BE49-F238E27FC236}">
                  <a16:creationId xmlns:a16="http://schemas.microsoft.com/office/drawing/2014/main" id="{8444BF37-3F2E-4EB1-90FF-F0C6D8E809BA}"/>
                </a:ext>
              </a:extLst>
            </p:cNvPr>
            <p:cNvSpPr>
              <a:spLocks/>
            </p:cNvSpPr>
            <p:nvPr/>
          </p:nvSpPr>
          <p:spPr bwMode="auto">
            <a:xfrm>
              <a:off x="2520" y="2430"/>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2" name="Freeform 2005">
              <a:extLst>
                <a:ext uri="{FF2B5EF4-FFF2-40B4-BE49-F238E27FC236}">
                  <a16:creationId xmlns:a16="http://schemas.microsoft.com/office/drawing/2014/main" id="{485DEEEA-6F07-4128-AAC5-5DA2011CF9DB}"/>
                </a:ext>
              </a:extLst>
            </p:cNvPr>
            <p:cNvSpPr>
              <a:spLocks/>
            </p:cNvSpPr>
            <p:nvPr/>
          </p:nvSpPr>
          <p:spPr bwMode="auto">
            <a:xfrm>
              <a:off x="2762" y="2418"/>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3" name="Freeform 2006">
              <a:extLst>
                <a:ext uri="{FF2B5EF4-FFF2-40B4-BE49-F238E27FC236}">
                  <a16:creationId xmlns:a16="http://schemas.microsoft.com/office/drawing/2014/main" id="{9395C8C6-2B44-40B1-BBBC-AE0D44C1E903}"/>
                </a:ext>
              </a:extLst>
            </p:cNvPr>
            <p:cNvSpPr>
              <a:spLocks/>
            </p:cNvSpPr>
            <p:nvPr/>
          </p:nvSpPr>
          <p:spPr bwMode="auto">
            <a:xfrm>
              <a:off x="2518" y="2416"/>
              <a:ext cx="243" cy="21"/>
            </a:xfrm>
            <a:custGeom>
              <a:avLst/>
              <a:gdLst>
                <a:gd name="T0" fmla="*/ 0 w 243"/>
                <a:gd name="T1" fmla="*/ 13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3"/>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4" name="Freeform 2007">
              <a:extLst>
                <a:ext uri="{FF2B5EF4-FFF2-40B4-BE49-F238E27FC236}">
                  <a16:creationId xmlns:a16="http://schemas.microsoft.com/office/drawing/2014/main" id="{5ABEED02-FA47-4C25-8F8C-7F851ECEECCE}"/>
                </a:ext>
              </a:extLst>
            </p:cNvPr>
            <p:cNvSpPr>
              <a:spLocks/>
            </p:cNvSpPr>
            <p:nvPr/>
          </p:nvSpPr>
          <p:spPr bwMode="auto">
            <a:xfrm>
              <a:off x="2518" y="2457"/>
              <a:ext cx="243" cy="22"/>
            </a:xfrm>
            <a:custGeom>
              <a:avLst/>
              <a:gdLst>
                <a:gd name="T0" fmla="*/ 0 w 243"/>
                <a:gd name="T1" fmla="*/ 13 h 22"/>
                <a:gd name="T2" fmla="*/ 243 w 243"/>
                <a:gd name="T3" fmla="*/ 22 h 22"/>
                <a:gd name="T4" fmla="*/ 243 w 243"/>
                <a:gd name="T5" fmla="*/ 0 h 22"/>
                <a:gd name="T6" fmla="*/ 0 60000 65536"/>
                <a:gd name="T7" fmla="*/ 0 60000 65536"/>
                <a:gd name="T8" fmla="*/ 0 60000 65536"/>
              </a:gdLst>
              <a:ahLst/>
              <a:cxnLst>
                <a:cxn ang="T6">
                  <a:pos x="T0" y="T1"/>
                </a:cxn>
                <a:cxn ang="T7">
                  <a:pos x="T2" y="T3"/>
                </a:cxn>
                <a:cxn ang="T8">
                  <a:pos x="T4" y="T5"/>
                </a:cxn>
              </a:cxnLst>
              <a:rect l="0" t="0" r="r" b="b"/>
              <a:pathLst>
                <a:path w="243" h="22">
                  <a:moveTo>
                    <a:pt x="0" y="13"/>
                  </a:moveTo>
                  <a:lnTo>
                    <a:pt x="243" y="22"/>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5" name="Freeform 2008">
              <a:extLst>
                <a:ext uri="{FF2B5EF4-FFF2-40B4-BE49-F238E27FC236}">
                  <a16:creationId xmlns:a16="http://schemas.microsoft.com/office/drawing/2014/main" id="{433AD6F8-74A5-45EC-B442-9A39BC2D2600}"/>
                </a:ext>
              </a:extLst>
            </p:cNvPr>
            <p:cNvSpPr>
              <a:spLocks/>
            </p:cNvSpPr>
            <p:nvPr/>
          </p:nvSpPr>
          <p:spPr bwMode="auto">
            <a:xfrm>
              <a:off x="2520" y="247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6" name="Freeform 2009">
              <a:extLst>
                <a:ext uri="{FF2B5EF4-FFF2-40B4-BE49-F238E27FC236}">
                  <a16:creationId xmlns:a16="http://schemas.microsoft.com/office/drawing/2014/main" id="{9F61F6F0-702B-477D-987E-33ED07D76959}"/>
                </a:ext>
              </a:extLst>
            </p:cNvPr>
            <p:cNvSpPr>
              <a:spLocks/>
            </p:cNvSpPr>
            <p:nvPr/>
          </p:nvSpPr>
          <p:spPr bwMode="auto">
            <a:xfrm>
              <a:off x="2762" y="2460"/>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7" name="Freeform 2010">
              <a:extLst>
                <a:ext uri="{FF2B5EF4-FFF2-40B4-BE49-F238E27FC236}">
                  <a16:creationId xmlns:a16="http://schemas.microsoft.com/office/drawing/2014/main" id="{B49C1F63-454A-412E-BB59-517BF496AA46}"/>
                </a:ext>
              </a:extLst>
            </p:cNvPr>
            <p:cNvSpPr>
              <a:spLocks/>
            </p:cNvSpPr>
            <p:nvPr/>
          </p:nvSpPr>
          <p:spPr bwMode="auto">
            <a:xfrm>
              <a:off x="2520" y="2512"/>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8" name="Freeform 2011">
              <a:extLst>
                <a:ext uri="{FF2B5EF4-FFF2-40B4-BE49-F238E27FC236}">
                  <a16:creationId xmlns:a16="http://schemas.microsoft.com/office/drawing/2014/main" id="{D0AC6829-571F-4CE5-A308-3F8ACED582F9}"/>
                </a:ext>
              </a:extLst>
            </p:cNvPr>
            <p:cNvSpPr>
              <a:spLocks/>
            </p:cNvSpPr>
            <p:nvPr/>
          </p:nvSpPr>
          <p:spPr bwMode="auto">
            <a:xfrm>
              <a:off x="2762" y="2502"/>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59" name="Freeform 2012">
              <a:extLst>
                <a:ext uri="{FF2B5EF4-FFF2-40B4-BE49-F238E27FC236}">
                  <a16:creationId xmlns:a16="http://schemas.microsoft.com/office/drawing/2014/main" id="{4260A8D4-BB53-4403-8E20-331884CE292D}"/>
                </a:ext>
              </a:extLst>
            </p:cNvPr>
            <p:cNvSpPr>
              <a:spLocks/>
            </p:cNvSpPr>
            <p:nvPr/>
          </p:nvSpPr>
          <p:spPr bwMode="auto">
            <a:xfrm>
              <a:off x="2518" y="2500"/>
              <a:ext cx="243" cy="21"/>
            </a:xfrm>
            <a:custGeom>
              <a:avLst/>
              <a:gdLst>
                <a:gd name="T0" fmla="*/ 0 w 243"/>
                <a:gd name="T1" fmla="*/ 11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1"/>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0" name="Freeform 2013">
              <a:extLst>
                <a:ext uri="{FF2B5EF4-FFF2-40B4-BE49-F238E27FC236}">
                  <a16:creationId xmlns:a16="http://schemas.microsoft.com/office/drawing/2014/main" id="{55A0AC50-C5DB-4086-AC96-61FADB537ADB}"/>
                </a:ext>
              </a:extLst>
            </p:cNvPr>
            <p:cNvSpPr>
              <a:spLocks/>
            </p:cNvSpPr>
            <p:nvPr/>
          </p:nvSpPr>
          <p:spPr bwMode="auto">
            <a:xfrm>
              <a:off x="2518" y="2542"/>
              <a:ext cx="243" cy="21"/>
            </a:xfrm>
            <a:custGeom>
              <a:avLst/>
              <a:gdLst>
                <a:gd name="T0" fmla="*/ 0 w 243"/>
                <a:gd name="T1" fmla="*/ 10 h 21"/>
                <a:gd name="T2" fmla="*/ 243 w 243"/>
                <a:gd name="T3" fmla="*/ 21 h 21"/>
                <a:gd name="T4" fmla="*/ 243 w 243"/>
                <a:gd name="T5" fmla="*/ 0 h 21"/>
                <a:gd name="T6" fmla="*/ 0 60000 65536"/>
                <a:gd name="T7" fmla="*/ 0 60000 65536"/>
                <a:gd name="T8" fmla="*/ 0 60000 65536"/>
              </a:gdLst>
              <a:ahLst/>
              <a:cxnLst>
                <a:cxn ang="T6">
                  <a:pos x="T0" y="T1"/>
                </a:cxn>
                <a:cxn ang="T7">
                  <a:pos x="T2" y="T3"/>
                </a:cxn>
                <a:cxn ang="T8">
                  <a:pos x="T4" y="T5"/>
                </a:cxn>
              </a:cxnLst>
              <a:rect l="0" t="0" r="r" b="b"/>
              <a:pathLst>
                <a:path w="243" h="21">
                  <a:moveTo>
                    <a:pt x="0" y="10"/>
                  </a:moveTo>
                  <a:lnTo>
                    <a:pt x="243" y="21"/>
                  </a:lnTo>
                  <a:lnTo>
                    <a:pt x="243" y="0"/>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1" name="Freeform 2014">
              <a:extLst>
                <a:ext uri="{FF2B5EF4-FFF2-40B4-BE49-F238E27FC236}">
                  <a16:creationId xmlns:a16="http://schemas.microsoft.com/office/drawing/2014/main" id="{6C2CA499-6E37-4ECE-BEF1-000D60D4833B}"/>
                </a:ext>
              </a:extLst>
            </p:cNvPr>
            <p:cNvSpPr>
              <a:spLocks/>
            </p:cNvSpPr>
            <p:nvPr/>
          </p:nvSpPr>
          <p:spPr bwMode="auto">
            <a:xfrm>
              <a:off x="2520" y="2553"/>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62" name="Freeform 2015">
              <a:extLst>
                <a:ext uri="{FF2B5EF4-FFF2-40B4-BE49-F238E27FC236}">
                  <a16:creationId xmlns:a16="http://schemas.microsoft.com/office/drawing/2014/main" id="{4D6EC804-E33B-4330-8DD2-FFCE44781FBD}"/>
                </a:ext>
              </a:extLst>
            </p:cNvPr>
            <p:cNvSpPr>
              <a:spLocks/>
            </p:cNvSpPr>
            <p:nvPr/>
          </p:nvSpPr>
          <p:spPr bwMode="auto">
            <a:xfrm>
              <a:off x="2762" y="2544"/>
              <a:ext cx="2" cy="1"/>
            </a:xfrm>
            <a:custGeom>
              <a:avLst/>
              <a:gdLst>
                <a:gd name="T0" fmla="*/ 2 w 2"/>
                <a:gd name="T1" fmla="*/ 0 h 1"/>
                <a:gd name="T2" fmla="*/ 0 w 2"/>
                <a:gd name="T3" fmla="*/ 0 h 1"/>
                <a:gd name="T4" fmla="*/ 2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2" y="0"/>
                  </a:moveTo>
                  <a:lnTo>
                    <a:pt x="0" y="0"/>
                  </a:lnTo>
                  <a:lnTo>
                    <a:pt x="2"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63" name="Freeform 2016">
              <a:extLst>
                <a:ext uri="{FF2B5EF4-FFF2-40B4-BE49-F238E27FC236}">
                  <a16:creationId xmlns:a16="http://schemas.microsoft.com/office/drawing/2014/main" id="{44795CFD-F9BC-4FB9-AE1C-6C76C3492725}"/>
                </a:ext>
              </a:extLst>
            </p:cNvPr>
            <p:cNvSpPr>
              <a:spLocks/>
            </p:cNvSpPr>
            <p:nvPr/>
          </p:nvSpPr>
          <p:spPr bwMode="auto">
            <a:xfrm>
              <a:off x="2484" y="2248"/>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64" name="Freeform 2017">
              <a:extLst>
                <a:ext uri="{FF2B5EF4-FFF2-40B4-BE49-F238E27FC236}">
                  <a16:creationId xmlns:a16="http://schemas.microsoft.com/office/drawing/2014/main" id="{8C96124C-A62B-4E1E-BEB9-D09DD22AB45E}"/>
                </a:ext>
              </a:extLst>
            </p:cNvPr>
            <p:cNvSpPr>
              <a:spLocks/>
            </p:cNvSpPr>
            <p:nvPr/>
          </p:nvSpPr>
          <p:spPr bwMode="auto">
            <a:xfrm>
              <a:off x="2518" y="2249"/>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65" name="Line 2018">
              <a:extLst>
                <a:ext uri="{FF2B5EF4-FFF2-40B4-BE49-F238E27FC236}">
                  <a16:creationId xmlns:a16="http://schemas.microsoft.com/office/drawing/2014/main" id="{E2636AA3-74FC-4B58-B808-D60858571E28}"/>
                </a:ext>
              </a:extLst>
            </p:cNvPr>
            <p:cNvSpPr>
              <a:spLocks noChangeShapeType="1"/>
            </p:cNvSpPr>
            <p:nvPr/>
          </p:nvSpPr>
          <p:spPr bwMode="auto">
            <a:xfrm>
              <a:off x="2481" y="2246"/>
              <a:ext cx="35"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6" name="Line 2019">
              <a:extLst>
                <a:ext uri="{FF2B5EF4-FFF2-40B4-BE49-F238E27FC236}">
                  <a16:creationId xmlns:a16="http://schemas.microsoft.com/office/drawing/2014/main" id="{1B39CA18-BECD-44EC-9C24-BC611278C9C3}"/>
                </a:ext>
              </a:extLst>
            </p:cNvPr>
            <p:cNvSpPr>
              <a:spLocks noChangeShapeType="1"/>
            </p:cNvSpPr>
            <p:nvPr/>
          </p:nvSpPr>
          <p:spPr bwMode="auto">
            <a:xfrm>
              <a:off x="2762" y="2252"/>
              <a:ext cx="49"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7" name="Freeform 2020">
              <a:extLst>
                <a:ext uri="{FF2B5EF4-FFF2-40B4-BE49-F238E27FC236}">
                  <a16:creationId xmlns:a16="http://schemas.microsoft.com/office/drawing/2014/main" id="{0896D336-212B-427C-927A-C8BAD15B9316}"/>
                </a:ext>
              </a:extLst>
            </p:cNvPr>
            <p:cNvSpPr>
              <a:spLocks/>
            </p:cNvSpPr>
            <p:nvPr/>
          </p:nvSpPr>
          <p:spPr bwMode="auto">
            <a:xfrm>
              <a:off x="2765" y="2254"/>
              <a:ext cx="1" cy="1"/>
            </a:xfrm>
            <a:custGeom>
              <a:avLst/>
              <a:gdLst>
                <a:gd name="T0" fmla="*/ 0 w 1"/>
                <a:gd name="T1" fmla="*/ 0 h 1"/>
                <a:gd name="T2" fmla="*/ 0 w 1"/>
                <a:gd name="T3" fmla="*/ 1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1"/>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68" name="Freeform 2021">
              <a:extLst>
                <a:ext uri="{FF2B5EF4-FFF2-40B4-BE49-F238E27FC236}">
                  <a16:creationId xmlns:a16="http://schemas.microsoft.com/office/drawing/2014/main" id="{246F39DF-1FDB-4E12-BFCB-FC62BBE627E6}"/>
                </a:ext>
              </a:extLst>
            </p:cNvPr>
            <p:cNvSpPr>
              <a:spLocks/>
            </p:cNvSpPr>
            <p:nvPr/>
          </p:nvSpPr>
          <p:spPr bwMode="auto">
            <a:xfrm>
              <a:off x="2813" y="2255"/>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69" name="Freeform 2022">
              <a:extLst>
                <a:ext uri="{FF2B5EF4-FFF2-40B4-BE49-F238E27FC236}">
                  <a16:creationId xmlns:a16="http://schemas.microsoft.com/office/drawing/2014/main" id="{609D8181-8217-4DF2-B40A-3281BF55C356}"/>
                </a:ext>
              </a:extLst>
            </p:cNvPr>
            <p:cNvSpPr>
              <a:spLocks/>
            </p:cNvSpPr>
            <p:nvPr/>
          </p:nvSpPr>
          <p:spPr bwMode="auto">
            <a:xfrm>
              <a:off x="2485" y="241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70" name="Freeform 2023">
              <a:extLst>
                <a:ext uri="{FF2B5EF4-FFF2-40B4-BE49-F238E27FC236}">
                  <a16:creationId xmlns:a16="http://schemas.microsoft.com/office/drawing/2014/main" id="{F450C3CA-865B-4E42-8AD4-988805980BC6}"/>
                </a:ext>
              </a:extLst>
            </p:cNvPr>
            <p:cNvSpPr>
              <a:spLocks/>
            </p:cNvSpPr>
            <p:nvPr/>
          </p:nvSpPr>
          <p:spPr bwMode="auto">
            <a:xfrm>
              <a:off x="2519" y="2413"/>
              <a:ext cx="1" cy="1"/>
            </a:xfrm>
            <a:custGeom>
              <a:avLst/>
              <a:gdLst>
                <a:gd name="T0" fmla="*/ 0 w 1"/>
                <a:gd name="T1" fmla="*/ 1 h 1"/>
                <a:gd name="T2" fmla="*/ 0 w 1"/>
                <a:gd name="T3" fmla="*/ 0 h 1"/>
                <a:gd name="T4" fmla="*/ 0 w 1"/>
                <a:gd name="T5" fmla="*/ 1 h 1"/>
                <a:gd name="T6" fmla="*/ 0 60000 65536"/>
                <a:gd name="T7" fmla="*/ 0 60000 65536"/>
                <a:gd name="T8" fmla="*/ 0 60000 65536"/>
              </a:gdLst>
              <a:ahLst/>
              <a:cxnLst>
                <a:cxn ang="T6">
                  <a:pos x="T0" y="T1"/>
                </a:cxn>
                <a:cxn ang="T7">
                  <a:pos x="T2" y="T3"/>
                </a:cxn>
                <a:cxn ang="T8">
                  <a:pos x="T4" y="T5"/>
                </a:cxn>
              </a:cxnLst>
              <a:rect l="0" t="0" r="r" b="b"/>
              <a:pathLst>
                <a:path w="1" h="1">
                  <a:moveTo>
                    <a:pt x="0" y="1"/>
                  </a:moveTo>
                  <a:lnTo>
                    <a:pt x="0" y="0"/>
                  </a:lnTo>
                  <a:lnTo>
                    <a:pt x="0" y="1"/>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71" name="Line 2024">
              <a:extLst>
                <a:ext uri="{FF2B5EF4-FFF2-40B4-BE49-F238E27FC236}">
                  <a16:creationId xmlns:a16="http://schemas.microsoft.com/office/drawing/2014/main" id="{551CC082-0AD7-4932-A0F0-5B6E1A514D9C}"/>
                </a:ext>
              </a:extLst>
            </p:cNvPr>
            <p:cNvSpPr>
              <a:spLocks noChangeShapeType="1"/>
            </p:cNvSpPr>
            <p:nvPr/>
          </p:nvSpPr>
          <p:spPr bwMode="auto">
            <a:xfrm>
              <a:off x="2483" y="2409"/>
              <a:ext cx="33" cy="2"/>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2" name="Line 2025">
              <a:extLst>
                <a:ext uri="{FF2B5EF4-FFF2-40B4-BE49-F238E27FC236}">
                  <a16:creationId xmlns:a16="http://schemas.microsoft.com/office/drawing/2014/main" id="{32677F32-9F4D-4D06-9328-DBEB78DF2187}"/>
                </a:ext>
              </a:extLst>
            </p:cNvPr>
            <p:cNvSpPr>
              <a:spLocks noChangeShapeType="1"/>
            </p:cNvSpPr>
            <p:nvPr/>
          </p:nvSpPr>
          <p:spPr bwMode="auto">
            <a:xfrm>
              <a:off x="2762" y="2420"/>
              <a:ext cx="50"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3" name="Freeform 2026">
              <a:extLst>
                <a:ext uri="{FF2B5EF4-FFF2-40B4-BE49-F238E27FC236}">
                  <a16:creationId xmlns:a16="http://schemas.microsoft.com/office/drawing/2014/main" id="{41D0B38D-CB08-41B1-94E8-F7F20F8E3822}"/>
                </a:ext>
              </a:extLst>
            </p:cNvPr>
            <p:cNvSpPr>
              <a:spLocks/>
            </p:cNvSpPr>
            <p:nvPr/>
          </p:nvSpPr>
          <p:spPr bwMode="auto">
            <a:xfrm>
              <a:off x="2764" y="2421"/>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74" name="Freeform 2027">
              <a:extLst>
                <a:ext uri="{FF2B5EF4-FFF2-40B4-BE49-F238E27FC236}">
                  <a16:creationId xmlns:a16="http://schemas.microsoft.com/office/drawing/2014/main" id="{842DD2AD-F486-4592-8FF8-9F87F020F75E}"/>
                </a:ext>
              </a:extLst>
            </p:cNvPr>
            <p:cNvSpPr>
              <a:spLocks/>
            </p:cNvSpPr>
            <p:nvPr/>
          </p:nvSpPr>
          <p:spPr bwMode="auto">
            <a:xfrm>
              <a:off x="2814" y="2423"/>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75" name="Freeform 2028">
              <a:extLst>
                <a:ext uri="{FF2B5EF4-FFF2-40B4-BE49-F238E27FC236}">
                  <a16:creationId xmlns:a16="http://schemas.microsoft.com/office/drawing/2014/main" id="{DC0A39CE-33B1-4664-BCFF-31ECCC8690CA}"/>
                </a:ext>
              </a:extLst>
            </p:cNvPr>
            <p:cNvSpPr>
              <a:spLocks/>
            </p:cNvSpPr>
            <p:nvPr/>
          </p:nvSpPr>
          <p:spPr bwMode="auto">
            <a:xfrm>
              <a:off x="2484" y="2085"/>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76" name="Freeform 2029">
              <a:extLst>
                <a:ext uri="{FF2B5EF4-FFF2-40B4-BE49-F238E27FC236}">
                  <a16:creationId xmlns:a16="http://schemas.microsoft.com/office/drawing/2014/main" id="{E1BFBFB4-D8DD-46E9-9FB8-D5598A0F6F37}"/>
                </a:ext>
              </a:extLst>
            </p:cNvPr>
            <p:cNvSpPr>
              <a:spLocks/>
            </p:cNvSpPr>
            <p:nvPr/>
          </p:nvSpPr>
          <p:spPr bwMode="auto">
            <a:xfrm>
              <a:off x="2519" y="2085"/>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77" name="Line 2030">
              <a:extLst>
                <a:ext uri="{FF2B5EF4-FFF2-40B4-BE49-F238E27FC236}">
                  <a16:creationId xmlns:a16="http://schemas.microsoft.com/office/drawing/2014/main" id="{3F58EC7D-5029-4685-87A3-D884E7F648A1}"/>
                </a:ext>
              </a:extLst>
            </p:cNvPr>
            <p:cNvSpPr>
              <a:spLocks noChangeShapeType="1"/>
            </p:cNvSpPr>
            <p:nvPr/>
          </p:nvSpPr>
          <p:spPr bwMode="auto">
            <a:xfrm>
              <a:off x="2481" y="2083"/>
              <a:ext cx="35"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8" name="Line 2031">
              <a:extLst>
                <a:ext uri="{FF2B5EF4-FFF2-40B4-BE49-F238E27FC236}">
                  <a16:creationId xmlns:a16="http://schemas.microsoft.com/office/drawing/2014/main" id="{60FE12B6-71DC-4B29-AD43-41DEA35AD94A}"/>
                </a:ext>
              </a:extLst>
            </p:cNvPr>
            <p:cNvSpPr>
              <a:spLocks noChangeShapeType="1"/>
            </p:cNvSpPr>
            <p:nvPr/>
          </p:nvSpPr>
          <p:spPr bwMode="auto">
            <a:xfrm>
              <a:off x="2762" y="2085"/>
              <a:ext cx="46" cy="1"/>
            </a:xfrm>
            <a:prstGeom prst="line">
              <a:avLst/>
            </a:prstGeom>
            <a:noFill/>
            <a:ln w="7938">
              <a:solidFill>
                <a:srgbClr val="E2E5E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9" name="Freeform 2032">
              <a:extLst>
                <a:ext uri="{FF2B5EF4-FFF2-40B4-BE49-F238E27FC236}">
                  <a16:creationId xmlns:a16="http://schemas.microsoft.com/office/drawing/2014/main" id="{EB8206D2-E5FA-436F-AB8E-964EB2BF5B99}"/>
                </a:ext>
              </a:extLst>
            </p:cNvPr>
            <p:cNvSpPr>
              <a:spLocks/>
            </p:cNvSpPr>
            <p:nvPr/>
          </p:nvSpPr>
          <p:spPr bwMode="auto">
            <a:xfrm>
              <a:off x="2764" y="2086"/>
              <a:ext cx="1" cy="2"/>
            </a:xfrm>
            <a:custGeom>
              <a:avLst/>
              <a:gdLst>
                <a:gd name="T0" fmla="*/ 0 w 1"/>
                <a:gd name="T1" fmla="*/ 0 h 2"/>
                <a:gd name="T2" fmla="*/ 0 w 1"/>
                <a:gd name="T3" fmla="*/ 2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lnTo>
                    <a:pt x="0" y="2"/>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80" name="Freeform 2033">
              <a:extLst>
                <a:ext uri="{FF2B5EF4-FFF2-40B4-BE49-F238E27FC236}">
                  <a16:creationId xmlns:a16="http://schemas.microsoft.com/office/drawing/2014/main" id="{DD31A1AD-010F-4FC5-8ABF-8D5220AE4BB0}"/>
                </a:ext>
              </a:extLst>
            </p:cNvPr>
            <p:cNvSpPr>
              <a:spLocks/>
            </p:cNvSpPr>
            <p:nvPr/>
          </p:nvSpPr>
          <p:spPr bwMode="auto">
            <a:xfrm>
              <a:off x="2811" y="2086"/>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81" name="Freeform 2034">
              <a:extLst>
                <a:ext uri="{FF2B5EF4-FFF2-40B4-BE49-F238E27FC236}">
                  <a16:creationId xmlns:a16="http://schemas.microsoft.com/office/drawing/2014/main" id="{D325D601-B81D-4DA7-A38A-FD73F52CDA4D}"/>
                </a:ext>
              </a:extLst>
            </p:cNvPr>
            <p:cNvSpPr>
              <a:spLocks/>
            </p:cNvSpPr>
            <p:nvPr/>
          </p:nvSpPr>
          <p:spPr bwMode="auto">
            <a:xfrm>
              <a:off x="2485" y="2411"/>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82" name="Freeform 2035">
              <a:extLst>
                <a:ext uri="{FF2B5EF4-FFF2-40B4-BE49-F238E27FC236}">
                  <a16:creationId xmlns:a16="http://schemas.microsoft.com/office/drawing/2014/main" id="{4B86784D-049F-44EA-9BB6-48AFFA12DBE1}"/>
                </a:ext>
              </a:extLst>
            </p:cNvPr>
            <p:cNvSpPr>
              <a:spLocks/>
            </p:cNvSpPr>
            <p:nvPr/>
          </p:nvSpPr>
          <p:spPr bwMode="auto">
            <a:xfrm>
              <a:off x="2477" y="2573"/>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83" name="Freeform 2036">
              <a:extLst>
                <a:ext uri="{FF2B5EF4-FFF2-40B4-BE49-F238E27FC236}">
                  <a16:creationId xmlns:a16="http://schemas.microsoft.com/office/drawing/2014/main" id="{6A844D41-427E-48A5-BB07-E94D707D988F}"/>
                </a:ext>
              </a:extLst>
            </p:cNvPr>
            <p:cNvSpPr>
              <a:spLocks/>
            </p:cNvSpPr>
            <p:nvPr/>
          </p:nvSpPr>
          <p:spPr bwMode="auto">
            <a:xfrm>
              <a:off x="2476" y="2409"/>
              <a:ext cx="6" cy="161"/>
            </a:xfrm>
            <a:custGeom>
              <a:avLst/>
              <a:gdLst>
                <a:gd name="T0" fmla="*/ 6 w 6"/>
                <a:gd name="T1" fmla="*/ 0 h 161"/>
                <a:gd name="T2" fmla="*/ 0 w 6"/>
                <a:gd name="T3" fmla="*/ 2 h 161"/>
                <a:gd name="T4" fmla="*/ 0 w 6"/>
                <a:gd name="T5" fmla="*/ 161 h 161"/>
                <a:gd name="T6" fmla="*/ 0 60000 65536"/>
                <a:gd name="T7" fmla="*/ 0 60000 65536"/>
                <a:gd name="T8" fmla="*/ 0 60000 65536"/>
              </a:gdLst>
              <a:ahLst/>
              <a:cxnLst>
                <a:cxn ang="T6">
                  <a:pos x="T0" y="T1"/>
                </a:cxn>
                <a:cxn ang="T7">
                  <a:pos x="T2" y="T3"/>
                </a:cxn>
                <a:cxn ang="T8">
                  <a:pos x="T4" y="T5"/>
                </a:cxn>
              </a:cxnLst>
              <a:rect l="0" t="0" r="r" b="b"/>
              <a:pathLst>
                <a:path w="6" h="161">
                  <a:moveTo>
                    <a:pt x="6" y="0"/>
                  </a:moveTo>
                  <a:lnTo>
                    <a:pt x="0" y="2"/>
                  </a:lnTo>
                  <a:lnTo>
                    <a:pt x="0" y="161"/>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4" name="Freeform 2037">
              <a:extLst>
                <a:ext uri="{FF2B5EF4-FFF2-40B4-BE49-F238E27FC236}">
                  <a16:creationId xmlns:a16="http://schemas.microsoft.com/office/drawing/2014/main" id="{B590895B-F2D5-479A-993E-544FAEB3B57F}"/>
                </a:ext>
              </a:extLst>
            </p:cNvPr>
            <p:cNvSpPr>
              <a:spLocks/>
            </p:cNvSpPr>
            <p:nvPr/>
          </p:nvSpPr>
          <p:spPr bwMode="auto">
            <a:xfrm>
              <a:off x="2476" y="2246"/>
              <a:ext cx="6" cy="159"/>
            </a:xfrm>
            <a:custGeom>
              <a:avLst/>
              <a:gdLst>
                <a:gd name="T0" fmla="*/ 6 w 6"/>
                <a:gd name="T1" fmla="*/ 0 h 159"/>
                <a:gd name="T2" fmla="*/ 0 w 6"/>
                <a:gd name="T3" fmla="*/ 2 h 159"/>
                <a:gd name="T4" fmla="*/ 0 w 6"/>
                <a:gd name="T5" fmla="*/ 159 h 159"/>
                <a:gd name="T6" fmla="*/ 0 60000 65536"/>
                <a:gd name="T7" fmla="*/ 0 60000 65536"/>
                <a:gd name="T8" fmla="*/ 0 60000 65536"/>
              </a:gdLst>
              <a:ahLst/>
              <a:cxnLst>
                <a:cxn ang="T6">
                  <a:pos x="T0" y="T1"/>
                </a:cxn>
                <a:cxn ang="T7">
                  <a:pos x="T2" y="T3"/>
                </a:cxn>
                <a:cxn ang="T8">
                  <a:pos x="T4" y="T5"/>
                </a:cxn>
              </a:cxnLst>
              <a:rect l="0" t="0" r="r" b="b"/>
              <a:pathLst>
                <a:path w="6" h="159">
                  <a:moveTo>
                    <a:pt x="6" y="0"/>
                  </a:moveTo>
                  <a:lnTo>
                    <a:pt x="0" y="2"/>
                  </a:lnTo>
                  <a:lnTo>
                    <a:pt x="0" y="159"/>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5" name="Freeform 2038">
              <a:extLst>
                <a:ext uri="{FF2B5EF4-FFF2-40B4-BE49-F238E27FC236}">
                  <a16:creationId xmlns:a16="http://schemas.microsoft.com/office/drawing/2014/main" id="{8CADB0DE-C7E8-4052-B0EA-E14CE8CCC43E}"/>
                </a:ext>
              </a:extLst>
            </p:cNvPr>
            <p:cNvSpPr>
              <a:spLocks/>
            </p:cNvSpPr>
            <p:nvPr/>
          </p:nvSpPr>
          <p:spPr bwMode="auto">
            <a:xfrm>
              <a:off x="2485" y="2248"/>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86" name="Freeform 2039">
              <a:extLst>
                <a:ext uri="{FF2B5EF4-FFF2-40B4-BE49-F238E27FC236}">
                  <a16:creationId xmlns:a16="http://schemas.microsoft.com/office/drawing/2014/main" id="{C8829B65-B217-4B67-BF85-D54ABDAFB49F}"/>
                </a:ext>
              </a:extLst>
            </p:cNvPr>
            <p:cNvSpPr>
              <a:spLocks/>
            </p:cNvSpPr>
            <p:nvPr/>
          </p:nvSpPr>
          <p:spPr bwMode="auto">
            <a:xfrm>
              <a:off x="2477" y="2407"/>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87" name="Freeform 2040">
              <a:extLst>
                <a:ext uri="{FF2B5EF4-FFF2-40B4-BE49-F238E27FC236}">
                  <a16:creationId xmlns:a16="http://schemas.microsoft.com/office/drawing/2014/main" id="{2A751612-0756-4A66-BBF0-F8F49EA1A057}"/>
                </a:ext>
              </a:extLst>
            </p:cNvPr>
            <p:cNvSpPr>
              <a:spLocks/>
            </p:cNvSpPr>
            <p:nvPr/>
          </p:nvSpPr>
          <p:spPr bwMode="auto">
            <a:xfrm>
              <a:off x="2484" y="2085"/>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88" name="Freeform 2041">
              <a:extLst>
                <a:ext uri="{FF2B5EF4-FFF2-40B4-BE49-F238E27FC236}">
                  <a16:creationId xmlns:a16="http://schemas.microsoft.com/office/drawing/2014/main" id="{1491F816-F1E1-4066-91DC-CD2AA4969BA3}"/>
                </a:ext>
              </a:extLst>
            </p:cNvPr>
            <p:cNvSpPr>
              <a:spLocks/>
            </p:cNvSpPr>
            <p:nvPr/>
          </p:nvSpPr>
          <p:spPr bwMode="auto">
            <a:xfrm>
              <a:off x="2477" y="2244"/>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89" name="Freeform 2042">
              <a:extLst>
                <a:ext uri="{FF2B5EF4-FFF2-40B4-BE49-F238E27FC236}">
                  <a16:creationId xmlns:a16="http://schemas.microsoft.com/office/drawing/2014/main" id="{4E6541D7-9DEE-4E30-8FE1-C0E13A4290D3}"/>
                </a:ext>
              </a:extLst>
            </p:cNvPr>
            <p:cNvSpPr>
              <a:spLocks/>
            </p:cNvSpPr>
            <p:nvPr/>
          </p:nvSpPr>
          <p:spPr bwMode="auto">
            <a:xfrm>
              <a:off x="2476" y="2083"/>
              <a:ext cx="5" cy="159"/>
            </a:xfrm>
            <a:custGeom>
              <a:avLst/>
              <a:gdLst>
                <a:gd name="T0" fmla="*/ 5 w 5"/>
                <a:gd name="T1" fmla="*/ 0 h 159"/>
                <a:gd name="T2" fmla="*/ 0 w 5"/>
                <a:gd name="T3" fmla="*/ 2 h 159"/>
                <a:gd name="T4" fmla="*/ 0 w 5"/>
                <a:gd name="T5" fmla="*/ 159 h 159"/>
                <a:gd name="T6" fmla="*/ 0 60000 65536"/>
                <a:gd name="T7" fmla="*/ 0 60000 65536"/>
                <a:gd name="T8" fmla="*/ 0 60000 65536"/>
              </a:gdLst>
              <a:ahLst/>
              <a:cxnLst>
                <a:cxn ang="T6">
                  <a:pos x="T0" y="T1"/>
                </a:cxn>
                <a:cxn ang="T7">
                  <a:pos x="T2" y="T3"/>
                </a:cxn>
                <a:cxn ang="T8">
                  <a:pos x="T4" y="T5"/>
                </a:cxn>
              </a:cxnLst>
              <a:rect l="0" t="0" r="r" b="b"/>
              <a:pathLst>
                <a:path w="5" h="159">
                  <a:moveTo>
                    <a:pt x="5" y="0"/>
                  </a:moveTo>
                  <a:lnTo>
                    <a:pt x="0" y="2"/>
                  </a:lnTo>
                  <a:lnTo>
                    <a:pt x="0" y="159"/>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0" name="Freeform 2043">
              <a:extLst>
                <a:ext uri="{FF2B5EF4-FFF2-40B4-BE49-F238E27FC236}">
                  <a16:creationId xmlns:a16="http://schemas.microsoft.com/office/drawing/2014/main" id="{E570FF42-7F38-4140-997B-ACBAC32C4951}"/>
                </a:ext>
              </a:extLst>
            </p:cNvPr>
            <p:cNvSpPr>
              <a:spLocks/>
            </p:cNvSpPr>
            <p:nvPr/>
          </p:nvSpPr>
          <p:spPr bwMode="auto">
            <a:xfrm>
              <a:off x="2476" y="1894"/>
              <a:ext cx="335" cy="184"/>
            </a:xfrm>
            <a:custGeom>
              <a:avLst/>
              <a:gdLst>
                <a:gd name="T0" fmla="*/ 335 w 335"/>
                <a:gd name="T1" fmla="*/ 0 h 184"/>
                <a:gd name="T2" fmla="*/ 0 w 335"/>
                <a:gd name="T3" fmla="*/ 5 h 184"/>
                <a:gd name="T4" fmla="*/ 0 w 335"/>
                <a:gd name="T5" fmla="*/ 184 h 184"/>
                <a:gd name="T6" fmla="*/ 0 60000 65536"/>
                <a:gd name="T7" fmla="*/ 0 60000 65536"/>
                <a:gd name="T8" fmla="*/ 0 60000 65536"/>
              </a:gdLst>
              <a:ahLst/>
              <a:cxnLst>
                <a:cxn ang="T6">
                  <a:pos x="T0" y="T1"/>
                </a:cxn>
                <a:cxn ang="T7">
                  <a:pos x="T2" y="T3"/>
                </a:cxn>
                <a:cxn ang="T8">
                  <a:pos x="T4" y="T5"/>
                </a:cxn>
              </a:cxnLst>
              <a:rect l="0" t="0" r="r" b="b"/>
              <a:pathLst>
                <a:path w="335" h="184">
                  <a:moveTo>
                    <a:pt x="335" y="0"/>
                  </a:moveTo>
                  <a:lnTo>
                    <a:pt x="0" y="5"/>
                  </a:lnTo>
                  <a:lnTo>
                    <a:pt x="0" y="184"/>
                  </a:lnTo>
                </a:path>
              </a:pathLst>
            </a:custGeom>
            <a:noFill/>
            <a:ln w="7938">
              <a:solidFill>
                <a:srgbClr val="E2E5E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1" name="Freeform 2044">
              <a:extLst>
                <a:ext uri="{FF2B5EF4-FFF2-40B4-BE49-F238E27FC236}">
                  <a16:creationId xmlns:a16="http://schemas.microsoft.com/office/drawing/2014/main" id="{FE1C229F-1663-4E75-8AB3-9630B42D607E}"/>
                </a:ext>
              </a:extLst>
            </p:cNvPr>
            <p:cNvSpPr>
              <a:spLocks/>
            </p:cNvSpPr>
            <p:nvPr/>
          </p:nvSpPr>
          <p:spPr bwMode="auto">
            <a:xfrm>
              <a:off x="2814" y="1896"/>
              <a:ext cx="1" cy="2"/>
            </a:xfrm>
            <a:custGeom>
              <a:avLst/>
              <a:gdLst>
                <a:gd name="T0" fmla="*/ 0 w 1"/>
                <a:gd name="T1" fmla="*/ 2 h 2"/>
                <a:gd name="T2" fmla="*/ 0 w 1"/>
                <a:gd name="T3" fmla="*/ 0 h 2"/>
                <a:gd name="T4" fmla="*/ 0 w 1"/>
                <a:gd name="T5" fmla="*/ 2 h 2"/>
                <a:gd name="T6" fmla="*/ 0 60000 65536"/>
                <a:gd name="T7" fmla="*/ 0 60000 65536"/>
                <a:gd name="T8" fmla="*/ 0 60000 65536"/>
              </a:gdLst>
              <a:ahLst/>
              <a:cxnLst>
                <a:cxn ang="T6">
                  <a:pos x="T0" y="T1"/>
                </a:cxn>
                <a:cxn ang="T7">
                  <a:pos x="T2" y="T3"/>
                </a:cxn>
                <a:cxn ang="T8">
                  <a:pos x="T4" y="T5"/>
                </a:cxn>
              </a:cxnLst>
              <a:rect l="0" t="0" r="r" b="b"/>
              <a:pathLst>
                <a:path w="1" h="2">
                  <a:moveTo>
                    <a:pt x="0" y="2"/>
                  </a:moveTo>
                  <a:lnTo>
                    <a:pt x="0" y="0"/>
                  </a:lnTo>
                  <a:lnTo>
                    <a:pt x="0" y="2"/>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2" name="Freeform 2045">
              <a:extLst>
                <a:ext uri="{FF2B5EF4-FFF2-40B4-BE49-F238E27FC236}">
                  <a16:creationId xmlns:a16="http://schemas.microsoft.com/office/drawing/2014/main" id="{A14EA9D0-591B-4CE3-9040-8F1A081BDCD1}"/>
                </a:ext>
              </a:extLst>
            </p:cNvPr>
            <p:cNvSpPr>
              <a:spLocks/>
            </p:cNvSpPr>
            <p:nvPr/>
          </p:nvSpPr>
          <p:spPr bwMode="auto">
            <a:xfrm>
              <a:off x="2477" y="2080"/>
              <a:ext cx="2" cy="1"/>
            </a:xfrm>
            <a:custGeom>
              <a:avLst/>
              <a:gdLst>
                <a:gd name="T0" fmla="*/ 0 w 2"/>
                <a:gd name="T1" fmla="*/ 0 h 1"/>
                <a:gd name="T2" fmla="*/ 2 w 2"/>
                <a:gd name="T3" fmla="*/ 0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lnTo>
                    <a:pt x="2" y="0"/>
                  </a:lnTo>
                  <a:lnTo>
                    <a:pt x="0" y="0"/>
                  </a:lnTo>
                  <a:close/>
                </a:path>
              </a:pathLst>
            </a:custGeom>
            <a:solidFill>
              <a:srgbClr val="E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573099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45" name="Line 145">
            <a:extLst>
              <a:ext uri="{FF2B5EF4-FFF2-40B4-BE49-F238E27FC236}">
                <a16:creationId xmlns:a16="http://schemas.microsoft.com/office/drawing/2014/main" id="{C6D6335F-1790-4E54-B5B1-D5B7AAFE2053}"/>
              </a:ext>
            </a:extLst>
          </p:cNvPr>
          <p:cNvSpPr>
            <a:spLocks noChangeShapeType="1"/>
          </p:cNvSpPr>
          <p:nvPr/>
        </p:nvSpPr>
        <p:spPr bwMode="auto">
          <a:xfrm>
            <a:off x="3614738" y="3616325"/>
            <a:ext cx="622300" cy="384175"/>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58" name="Line 158">
            <a:extLst>
              <a:ext uri="{FF2B5EF4-FFF2-40B4-BE49-F238E27FC236}">
                <a16:creationId xmlns:a16="http://schemas.microsoft.com/office/drawing/2014/main" id="{384A6BC4-3D3A-4AED-A868-CBFE5D1DACBF}"/>
              </a:ext>
            </a:extLst>
          </p:cNvPr>
          <p:cNvSpPr>
            <a:spLocks noChangeShapeType="1"/>
          </p:cNvSpPr>
          <p:nvPr/>
        </p:nvSpPr>
        <p:spPr bwMode="auto">
          <a:xfrm flipH="1" flipV="1">
            <a:off x="5902325" y="4937125"/>
            <a:ext cx="657225" cy="428625"/>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09" name="Oval 909">
            <a:extLst>
              <a:ext uri="{FF2B5EF4-FFF2-40B4-BE49-F238E27FC236}">
                <a16:creationId xmlns:a16="http://schemas.microsoft.com/office/drawing/2014/main" id="{9ADDEF04-0E24-42E8-8C30-1D798065B6C8}"/>
              </a:ext>
            </a:extLst>
          </p:cNvPr>
          <p:cNvSpPr>
            <a:spLocks noChangeArrowheads="1"/>
          </p:cNvSpPr>
          <p:nvPr/>
        </p:nvSpPr>
        <p:spPr bwMode="auto">
          <a:xfrm>
            <a:off x="3636963" y="3732213"/>
            <a:ext cx="2860675" cy="1466850"/>
          </a:xfrm>
          <a:prstGeom prst="ellipse">
            <a:avLst/>
          </a:prstGeom>
          <a:solidFill>
            <a:srgbClr val="0066CC"/>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46" name="Line 146">
            <a:extLst>
              <a:ext uri="{FF2B5EF4-FFF2-40B4-BE49-F238E27FC236}">
                <a16:creationId xmlns:a16="http://schemas.microsoft.com/office/drawing/2014/main" id="{FFD41355-FDE1-4AC3-9CB6-052B653E0A61}"/>
              </a:ext>
            </a:extLst>
          </p:cNvPr>
          <p:cNvSpPr>
            <a:spLocks noChangeShapeType="1"/>
          </p:cNvSpPr>
          <p:nvPr/>
        </p:nvSpPr>
        <p:spPr bwMode="auto">
          <a:xfrm flipV="1">
            <a:off x="3498850" y="4865688"/>
            <a:ext cx="612775" cy="312737"/>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47" name="Line 147">
            <a:extLst>
              <a:ext uri="{FF2B5EF4-FFF2-40B4-BE49-F238E27FC236}">
                <a16:creationId xmlns:a16="http://schemas.microsoft.com/office/drawing/2014/main" id="{ED611DA3-70CB-4126-918C-EC6326C83681}"/>
              </a:ext>
            </a:extLst>
          </p:cNvPr>
          <p:cNvSpPr>
            <a:spLocks noChangeShapeType="1"/>
          </p:cNvSpPr>
          <p:nvPr/>
        </p:nvSpPr>
        <p:spPr bwMode="auto">
          <a:xfrm flipV="1">
            <a:off x="6007100" y="3527425"/>
            <a:ext cx="600075" cy="406400"/>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6870" name="Group 99">
            <a:extLst>
              <a:ext uri="{FF2B5EF4-FFF2-40B4-BE49-F238E27FC236}">
                <a16:creationId xmlns:a16="http://schemas.microsoft.com/office/drawing/2014/main" id="{8960D6CF-AD00-4325-8D93-79CA2A43DB78}"/>
              </a:ext>
            </a:extLst>
          </p:cNvPr>
          <p:cNvGrpSpPr>
            <a:grpSpLocks/>
          </p:cNvGrpSpPr>
          <p:nvPr/>
        </p:nvGrpSpPr>
        <p:grpSpPr bwMode="auto">
          <a:xfrm>
            <a:off x="3841750" y="3960813"/>
            <a:ext cx="2366963" cy="1211262"/>
            <a:chOff x="1952" y="2535"/>
            <a:chExt cx="1096" cy="606"/>
          </a:xfrm>
        </p:grpSpPr>
        <p:sp>
          <p:nvSpPr>
            <p:cNvPr id="51300" name="Oval 100">
              <a:extLst>
                <a:ext uri="{FF2B5EF4-FFF2-40B4-BE49-F238E27FC236}">
                  <a16:creationId xmlns:a16="http://schemas.microsoft.com/office/drawing/2014/main" id="{B3270A08-E767-4D4E-B4EC-C54A018515C5}"/>
                </a:ext>
              </a:extLst>
            </p:cNvPr>
            <p:cNvSpPr>
              <a:spLocks noChangeArrowheads="1"/>
            </p:cNvSpPr>
            <p:nvPr/>
          </p:nvSpPr>
          <p:spPr bwMode="auto">
            <a:xfrm>
              <a:off x="2294" y="2554"/>
              <a:ext cx="265" cy="198"/>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01" name="Oval 101">
              <a:extLst>
                <a:ext uri="{FF2B5EF4-FFF2-40B4-BE49-F238E27FC236}">
                  <a16:creationId xmlns:a16="http://schemas.microsoft.com/office/drawing/2014/main" id="{BB3FC05B-6DAE-4111-83CA-A6B4630A215B}"/>
                </a:ext>
              </a:extLst>
            </p:cNvPr>
            <p:cNvSpPr>
              <a:spLocks noChangeArrowheads="1"/>
            </p:cNvSpPr>
            <p:nvPr/>
          </p:nvSpPr>
          <p:spPr bwMode="auto">
            <a:xfrm>
              <a:off x="2515" y="2535"/>
              <a:ext cx="215"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02" name="Oval 102">
              <a:extLst>
                <a:ext uri="{FF2B5EF4-FFF2-40B4-BE49-F238E27FC236}">
                  <a16:creationId xmlns:a16="http://schemas.microsoft.com/office/drawing/2014/main" id="{681CFE4E-2057-4365-AD26-FA56A010723F}"/>
                </a:ext>
              </a:extLst>
            </p:cNvPr>
            <p:cNvSpPr>
              <a:spLocks noChangeArrowheads="1"/>
            </p:cNvSpPr>
            <p:nvPr/>
          </p:nvSpPr>
          <p:spPr bwMode="auto">
            <a:xfrm>
              <a:off x="2711" y="2702"/>
              <a:ext cx="337"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03" name="Oval 103">
              <a:extLst>
                <a:ext uri="{FF2B5EF4-FFF2-40B4-BE49-F238E27FC236}">
                  <a16:creationId xmlns:a16="http://schemas.microsoft.com/office/drawing/2014/main" id="{1D3DE96C-A476-41C2-B700-1FBFC6EA6D10}"/>
                </a:ext>
              </a:extLst>
            </p:cNvPr>
            <p:cNvSpPr>
              <a:spLocks noChangeArrowheads="1"/>
            </p:cNvSpPr>
            <p:nvPr/>
          </p:nvSpPr>
          <p:spPr bwMode="auto">
            <a:xfrm>
              <a:off x="2074" y="2813"/>
              <a:ext cx="386"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04" name="Oval 104">
              <a:extLst>
                <a:ext uri="{FF2B5EF4-FFF2-40B4-BE49-F238E27FC236}">
                  <a16:creationId xmlns:a16="http://schemas.microsoft.com/office/drawing/2014/main" id="{5A01E776-9D2C-4AD4-960B-D67964548CDF}"/>
                </a:ext>
              </a:extLst>
            </p:cNvPr>
            <p:cNvSpPr>
              <a:spLocks noChangeArrowheads="1"/>
            </p:cNvSpPr>
            <p:nvPr/>
          </p:nvSpPr>
          <p:spPr bwMode="auto">
            <a:xfrm>
              <a:off x="2613" y="2850"/>
              <a:ext cx="287" cy="216"/>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05" name="Oval 105">
              <a:extLst>
                <a:ext uri="{FF2B5EF4-FFF2-40B4-BE49-F238E27FC236}">
                  <a16:creationId xmlns:a16="http://schemas.microsoft.com/office/drawing/2014/main" id="{E949FF46-8055-4067-88C4-9D61B250E629}"/>
                </a:ext>
              </a:extLst>
            </p:cNvPr>
            <p:cNvSpPr>
              <a:spLocks noChangeArrowheads="1"/>
            </p:cNvSpPr>
            <p:nvPr/>
          </p:nvSpPr>
          <p:spPr bwMode="auto">
            <a:xfrm>
              <a:off x="1976" y="2869"/>
              <a:ext cx="215"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06" name="Oval 106">
              <a:extLst>
                <a:ext uri="{FF2B5EF4-FFF2-40B4-BE49-F238E27FC236}">
                  <a16:creationId xmlns:a16="http://schemas.microsoft.com/office/drawing/2014/main" id="{5F242C32-365C-4685-A15B-D9CBABC67317}"/>
                </a:ext>
              </a:extLst>
            </p:cNvPr>
            <p:cNvSpPr>
              <a:spLocks noChangeArrowheads="1"/>
            </p:cNvSpPr>
            <p:nvPr/>
          </p:nvSpPr>
          <p:spPr bwMode="auto">
            <a:xfrm>
              <a:off x="1952" y="2739"/>
              <a:ext cx="214"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07" name="Oval 107">
              <a:extLst>
                <a:ext uri="{FF2B5EF4-FFF2-40B4-BE49-F238E27FC236}">
                  <a16:creationId xmlns:a16="http://schemas.microsoft.com/office/drawing/2014/main" id="{D1B4AD67-6CF2-46EF-B736-1519BB46B34B}"/>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08" name="Oval 108">
              <a:extLst>
                <a:ext uri="{FF2B5EF4-FFF2-40B4-BE49-F238E27FC236}">
                  <a16:creationId xmlns:a16="http://schemas.microsoft.com/office/drawing/2014/main" id="{63BB1129-A657-4770-AAE3-6D460FA59215}"/>
                </a:ext>
              </a:extLst>
            </p:cNvPr>
            <p:cNvSpPr>
              <a:spLocks noChangeArrowheads="1"/>
            </p:cNvSpPr>
            <p:nvPr/>
          </p:nvSpPr>
          <p:spPr bwMode="auto">
            <a:xfrm>
              <a:off x="2343" y="2887"/>
              <a:ext cx="338"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09" name="Oval 109">
              <a:extLst>
                <a:ext uri="{FF2B5EF4-FFF2-40B4-BE49-F238E27FC236}">
                  <a16:creationId xmlns:a16="http://schemas.microsoft.com/office/drawing/2014/main" id="{9A03A359-6B32-4E77-AF6D-2256766BE243}"/>
                </a:ext>
              </a:extLst>
            </p:cNvPr>
            <p:cNvSpPr>
              <a:spLocks noChangeArrowheads="1"/>
            </p:cNvSpPr>
            <p:nvPr/>
          </p:nvSpPr>
          <p:spPr bwMode="auto">
            <a:xfrm>
              <a:off x="2759"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10" name="Oval 110">
              <a:extLst>
                <a:ext uri="{FF2B5EF4-FFF2-40B4-BE49-F238E27FC236}">
                  <a16:creationId xmlns:a16="http://schemas.microsoft.com/office/drawing/2014/main" id="{9C58DA42-7DBE-4D1C-88C3-B2B1003C7897}"/>
                </a:ext>
              </a:extLst>
            </p:cNvPr>
            <p:cNvSpPr>
              <a:spLocks noChangeArrowheads="1"/>
            </p:cNvSpPr>
            <p:nvPr/>
          </p:nvSpPr>
          <p:spPr bwMode="auto">
            <a:xfrm>
              <a:off x="2686" y="2535"/>
              <a:ext cx="239"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311" name="Freeform 111">
              <a:extLst>
                <a:ext uri="{FF2B5EF4-FFF2-40B4-BE49-F238E27FC236}">
                  <a16:creationId xmlns:a16="http://schemas.microsoft.com/office/drawing/2014/main" id="{634CA4EB-88ED-4F9B-9E9F-AC0C3B64A209}"/>
                </a:ext>
              </a:extLst>
            </p:cNvPr>
            <p:cNvSpPr>
              <a:spLocks/>
            </p:cNvSpPr>
            <p:nvPr/>
          </p:nvSpPr>
          <p:spPr bwMode="auto">
            <a:xfrm>
              <a:off x="2039" y="2581"/>
              <a:ext cx="950" cy="484"/>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6 h 484"/>
                <a:gd name="T20" fmla="*/ 797 w 950"/>
                <a:gd name="T21" fmla="*/ 250 h 484"/>
                <a:gd name="T22" fmla="*/ 775 w 950"/>
                <a:gd name="T23" fmla="*/ 289 h 484"/>
                <a:gd name="T24" fmla="*/ 662 w 950"/>
                <a:gd name="T25" fmla="*/ 441 h 484"/>
                <a:gd name="T26" fmla="*/ 286 w 950"/>
                <a:gd name="T27" fmla="*/ 483 h 484"/>
                <a:gd name="T28" fmla="*/ 92 w 950"/>
                <a:gd name="T29" fmla="*/ 453 h 484"/>
                <a:gd name="T30" fmla="*/ 30 w 950"/>
                <a:gd name="T31" fmla="*/ 358 h 484"/>
                <a:gd name="T32" fmla="*/ 30 w 950"/>
                <a:gd name="T33" fmla="*/ 261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1204" name="Rectangle 4">
            <a:extLst>
              <a:ext uri="{FF2B5EF4-FFF2-40B4-BE49-F238E27FC236}">
                <a16:creationId xmlns:a16="http://schemas.microsoft.com/office/drawing/2014/main" id="{65D3394D-DF56-40BE-A3AE-EA96DEDEA688}"/>
              </a:ext>
            </a:extLst>
          </p:cNvPr>
          <p:cNvSpPr>
            <a:spLocks noGrp="1" noChangeArrowheads="1"/>
          </p:cNvSpPr>
          <p:nvPr>
            <p:ph type="title"/>
          </p:nvPr>
        </p:nvSpPr>
        <p:spPr/>
        <p:txBody>
          <a:bodyPr/>
          <a:lstStyle/>
          <a:p>
            <a:pPr>
              <a:defRPr/>
            </a:pPr>
            <a:r>
              <a:rPr lang="en-US" altLang="en-US"/>
              <a:t>MAN</a:t>
            </a:r>
          </a:p>
        </p:txBody>
      </p:sp>
      <p:sp>
        <p:nvSpPr>
          <p:cNvPr id="2" name="Content Placeholder 1">
            <a:extLst>
              <a:ext uri="{FF2B5EF4-FFF2-40B4-BE49-F238E27FC236}">
                <a16:creationId xmlns:a16="http://schemas.microsoft.com/office/drawing/2014/main" id="{D161A739-06E9-4F0E-9114-63F2C4E024BC}"/>
              </a:ext>
            </a:extLst>
          </p:cNvPr>
          <p:cNvSpPr>
            <a:spLocks noGrp="1"/>
          </p:cNvSpPr>
          <p:nvPr>
            <p:ph idx="1"/>
          </p:nvPr>
        </p:nvSpPr>
        <p:spPr/>
        <p:txBody>
          <a:bodyPr/>
          <a:lstStyle/>
          <a:p>
            <a:r>
              <a:rPr lang="en-US" dirty="0"/>
              <a:t>A network which cover an entire city</a:t>
            </a:r>
          </a:p>
          <a:p>
            <a:r>
              <a:rPr lang="en-US" dirty="0"/>
              <a:t>A single network or a number of connected LANs </a:t>
            </a:r>
          </a:p>
          <a:p>
            <a:endParaRPr lang="en-US" dirty="0"/>
          </a:p>
        </p:txBody>
      </p:sp>
      <p:sp>
        <p:nvSpPr>
          <p:cNvPr id="51323" name="Rectangle 123">
            <a:extLst>
              <a:ext uri="{FF2B5EF4-FFF2-40B4-BE49-F238E27FC236}">
                <a16:creationId xmlns:a16="http://schemas.microsoft.com/office/drawing/2014/main" id="{E0480147-09BB-4004-8930-EF4E50C6AB73}"/>
              </a:ext>
            </a:extLst>
          </p:cNvPr>
          <p:cNvSpPr>
            <a:spLocks noChangeArrowheads="1"/>
          </p:cNvSpPr>
          <p:nvPr/>
        </p:nvSpPr>
        <p:spPr bwMode="auto">
          <a:xfrm>
            <a:off x="4406900" y="4105275"/>
            <a:ext cx="15684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2000" b="1">
                <a:latin typeface="Arial" charset="0"/>
              </a:rPr>
              <a:t>Public city </a:t>
            </a:r>
          </a:p>
          <a:p>
            <a:pPr algn="ctr">
              <a:defRPr/>
            </a:pPr>
            <a:r>
              <a:rPr lang="en-US" altLang="en-US" sz="2000" b="1">
                <a:latin typeface="Arial" charset="0"/>
              </a:rPr>
              <a:t>network</a:t>
            </a:r>
          </a:p>
        </p:txBody>
      </p:sp>
      <p:sp>
        <p:nvSpPr>
          <p:cNvPr id="51398" name="Rectangle 198">
            <a:extLst>
              <a:ext uri="{FF2B5EF4-FFF2-40B4-BE49-F238E27FC236}">
                <a16:creationId xmlns:a16="http://schemas.microsoft.com/office/drawing/2014/main" id="{63BB6E12-AED6-4781-9037-46CD26C32A36}"/>
              </a:ext>
            </a:extLst>
          </p:cNvPr>
          <p:cNvSpPr>
            <a:spLocks noChangeArrowheads="1"/>
          </p:cNvSpPr>
          <p:nvPr/>
        </p:nvSpPr>
        <p:spPr bwMode="auto">
          <a:xfrm>
            <a:off x="3740150" y="2995613"/>
            <a:ext cx="700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defRPr/>
            </a:pPr>
            <a:r>
              <a:rPr lang="en-US" altLang="en-US" sz="2000" b="1">
                <a:latin typeface="Arial" charset="0"/>
              </a:rPr>
              <a:t>LAN</a:t>
            </a:r>
          </a:p>
        </p:txBody>
      </p:sp>
      <p:sp>
        <p:nvSpPr>
          <p:cNvPr id="51399" name="Rectangle 199">
            <a:extLst>
              <a:ext uri="{FF2B5EF4-FFF2-40B4-BE49-F238E27FC236}">
                <a16:creationId xmlns:a16="http://schemas.microsoft.com/office/drawing/2014/main" id="{6DD2D149-54E6-4C9F-82C5-1845B0D87056}"/>
              </a:ext>
            </a:extLst>
          </p:cNvPr>
          <p:cNvSpPr>
            <a:spLocks noChangeArrowheads="1"/>
          </p:cNvSpPr>
          <p:nvPr/>
        </p:nvSpPr>
        <p:spPr bwMode="auto">
          <a:xfrm>
            <a:off x="5646738" y="2640013"/>
            <a:ext cx="700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defRPr/>
            </a:pPr>
            <a:r>
              <a:rPr lang="en-US" altLang="en-US" sz="2000" b="1">
                <a:latin typeface="Arial" charset="0"/>
              </a:rPr>
              <a:t>LAN</a:t>
            </a:r>
          </a:p>
        </p:txBody>
      </p:sp>
      <p:sp>
        <p:nvSpPr>
          <p:cNvPr id="51400" name="Rectangle 200">
            <a:extLst>
              <a:ext uri="{FF2B5EF4-FFF2-40B4-BE49-F238E27FC236}">
                <a16:creationId xmlns:a16="http://schemas.microsoft.com/office/drawing/2014/main" id="{52090C25-A407-4D42-80BB-C93834AA0527}"/>
              </a:ext>
            </a:extLst>
          </p:cNvPr>
          <p:cNvSpPr>
            <a:spLocks noChangeArrowheads="1"/>
          </p:cNvSpPr>
          <p:nvPr/>
        </p:nvSpPr>
        <p:spPr bwMode="auto">
          <a:xfrm>
            <a:off x="6816725" y="4802188"/>
            <a:ext cx="700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defRPr/>
            </a:pPr>
            <a:r>
              <a:rPr lang="en-US" altLang="en-US" sz="2000" b="1">
                <a:latin typeface="Arial" charset="0"/>
              </a:rPr>
              <a:t>LAN</a:t>
            </a:r>
          </a:p>
        </p:txBody>
      </p:sp>
      <p:sp>
        <p:nvSpPr>
          <p:cNvPr id="51401" name="Rectangle 201">
            <a:extLst>
              <a:ext uri="{FF2B5EF4-FFF2-40B4-BE49-F238E27FC236}">
                <a16:creationId xmlns:a16="http://schemas.microsoft.com/office/drawing/2014/main" id="{0BCD6AF5-D99C-49C6-B98C-9C444D27396C}"/>
              </a:ext>
            </a:extLst>
          </p:cNvPr>
          <p:cNvSpPr>
            <a:spLocks noChangeArrowheads="1"/>
          </p:cNvSpPr>
          <p:nvPr/>
        </p:nvSpPr>
        <p:spPr bwMode="auto">
          <a:xfrm>
            <a:off x="1354138" y="4649788"/>
            <a:ext cx="700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defRPr/>
            </a:pPr>
            <a:r>
              <a:rPr lang="en-US" altLang="en-US" sz="2000" b="1">
                <a:latin typeface="Arial" charset="0"/>
              </a:rPr>
              <a:t>LAN</a:t>
            </a:r>
          </a:p>
        </p:txBody>
      </p:sp>
      <p:grpSp>
        <p:nvGrpSpPr>
          <p:cNvPr id="36877" name="Group 740">
            <a:extLst>
              <a:ext uri="{FF2B5EF4-FFF2-40B4-BE49-F238E27FC236}">
                <a16:creationId xmlns:a16="http://schemas.microsoft.com/office/drawing/2014/main" id="{15A2EA25-5EBC-47F1-A2B7-3146044FFEB4}"/>
              </a:ext>
            </a:extLst>
          </p:cNvPr>
          <p:cNvGrpSpPr>
            <a:grpSpLocks/>
          </p:cNvGrpSpPr>
          <p:nvPr/>
        </p:nvGrpSpPr>
        <p:grpSpPr bwMode="auto">
          <a:xfrm>
            <a:off x="1533525" y="2854325"/>
            <a:ext cx="2239963" cy="1235075"/>
            <a:chOff x="508" y="1228"/>
            <a:chExt cx="1564" cy="785"/>
          </a:xfrm>
        </p:grpSpPr>
        <p:grpSp>
          <p:nvGrpSpPr>
            <p:cNvPr id="37139" name="Group 727">
              <a:extLst>
                <a:ext uri="{FF2B5EF4-FFF2-40B4-BE49-F238E27FC236}">
                  <a16:creationId xmlns:a16="http://schemas.microsoft.com/office/drawing/2014/main" id="{E6112497-746B-440A-A276-983FA28C14D1}"/>
                </a:ext>
              </a:extLst>
            </p:cNvPr>
            <p:cNvGrpSpPr>
              <a:grpSpLocks/>
            </p:cNvGrpSpPr>
            <p:nvPr/>
          </p:nvGrpSpPr>
          <p:grpSpPr bwMode="auto">
            <a:xfrm>
              <a:off x="508" y="1228"/>
              <a:ext cx="1564" cy="785"/>
              <a:chOff x="1952" y="2535"/>
              <a:chExt cx="1096" cy="606"/>
            </a:xfrm>
          </p:grpSpPr>
          <p:sp>
            <p:nvSpPr>
              <p:cNvPr id="51928" name="Oval 728">
                <a:extLst>
                  <a:ext uri="{FF2B5EF4-FFF2-40B4-BE49-F238E27FC236}">
                    <a16:creationId xmlns:a16="http://schemas.microsoft.com/office/drawing/2014/main" id="{A477BC0A-0830-4A55-B00E-870AEB6AA000}"/>
                  </a:ext>
                </a:extLst>
              </p:cNvPr>
              <p:cNvSpPr>
                <a:spLocks noChangeArrowheads="1"/>
              </p:cNvSpPr>
              <p:nvPr/>
            </p:nvSpPr>
            <p:spPr bwMode="auto">
              <a:xfrm>
                <a:off x="2294" y="2554"/>
                <a:ext cx="265"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29" name="Oval 729">
                <a:extLst>
                  <a:ext uri="{FF2B5EF4-FFF2-40B4-BE49-F238E27FC236}">
                    <a16:creationId xmlns:a16="http://schemas.microsoft.com/office/drawing/2014/main" id="{EE5180E3-B408-4FCF-9C26-9FACFEC82599}"/>
                  </a:ext>
                </a:extLst>
              </p:cNvPr>
              <p:cNvSpPr>
                <a:spLocks noChangeArrowheads="1"/>
              </p:cNvSpPr>
              <p:nvPr/>
            </p:nvSpPr>
            <p:spPr bwMode="auto">
              <a:xfrm>
                <a:off x="2515" y="2535"/>
                <a:ext cx="215"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0" name="Oval 730">
                <a:extLst>
                  <a:ext uri="{FF2B5EF4-FFF2-40B4-BE49-F238E27FC236}">
                    <a16:creationId xmlns:a16="http://schemas.microsoft.com/office/drawing/2014/main" id="{8C269EA0-07A6-4409-8C15-47F4A1192C16}"/>
                  </a:ext>
                </a:extLst>
              </p:cNvPr>
              <p:cNvSpPr>
                <a:spLocks noChangeArrowheads="1"/>
              </p:cNvSpPr>
              <p:nvPr/>
            </p:nvSpPr>
            <p:spPr bwMode="auto">
              <a:xfrm>
                <a:off x="2711" y="2702"/>
                <a:ext cx="337"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1" name="Oval 731">
                <a:extLst>
                  <a:ext uri="{FF2B5EF4-FFF2-40B4-BE49-F238E27FC236}">
                    <a16:creationId xmlns:a16="http://schemas.microsoft.com/office/drawing/2014/main" id="{F5F3072B-AA87-4E8E-8C71-03F3F4822D2A}"/>
                  </a:ext>
                </a:extLst>
              </p:cNvPr>
              <p:cNvSpPr>
                <a:spLocks noChangeArrowheads="1"/>
              </p:cNvSpPr>
              <p:nvPr/>
            </p:nvSpPr>
            <p:spPr bwMode="auto">
              <a:xfrm>
                <a:off x="2074" y="2813"/>
                <a:ext cx="386"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2" name="Oval 732">
                <a:extLst>
                  <a:ext uri="{FF2B5EF4-FFF2-40B4-BE49-F238E27FC236}">
                    <a16:creationId xmlns:a16="http://schemas.microsoft.com/office/drawing/2014/main" id="{DC3DC0A3-1172-4773-85FA-B9D7713EB18A}"/>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3" name="Oval 733">
                <a:extLst>
                  <a:ext uri="{FF2B5EF4-FFF2-40B4-BE49-F238E27FC236}">
                    <a16:creationId xmlns:a16="http://schemas.microsoft.com/office/drawing/2014/main" id="{9DCB156D-D41C-419C-9DA1-ED23E5F60D0A}"/>
                  </a:ext>
                </a:extLst>
              </p:cNvPr>
              <p:cNvSpPr>
                <a:spLocks noChangeArrowheads="1"/>
              </p:cNvSpPr>
              <p:nvPr/>
            </p:nvSpPr>
            <p:spPr bwMode="auto">
              <a:xfrm>
                <a:off x="1976" y="2869"/>
                <a:ext cx="215"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4" name="Oval 734">
                <a:extLst>
                  <a:ext uri="{FF2B5EF4-FFF2-40B4-BE49-F238E27FC236}">
                    <a16:creationId xmlns:a16="http://schemas.microsoft.com/office/drawing/2014/main" id="{7579D419-6C2D-4F7E-A36C-0E9ECFDA079A}"/>
                  </a:ext>
                </a:extLst>
              </p:cNvPr>
              <p:cNvSpPr>
                <a:spLocks noChangeArrowheads="1"/>
              </p:cNvSpPr>
              <p:nvPr/>
            </p:nvSpPr>
            <p:spPr bwMode="auto">
              <a:xfrm>
                <a:off x="1952" y="2739"/>
                <a:ext cx="214"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5" name="Oval 735">
                <a:extLst>
                  <a:ext uri="{FF2B5EF4-FFF2-40B4-BE49-F238E27FC236}">
                    <a16:creationId xmlns:a16="http://schemas.microsoft.com/office/drawing/2014/main" id="{676359C9-16F7-4AC8-8AA3-849E8534E9D2}"/>
                  </a:ext>
                </a:extLst>
              </p:cNvPr>
              <p:cNvSpPr>
                <a:spLocks noChangeArrowheads="1"/>
              </p:cNvSpPr>
              <p:nvPr/>
            </p:nvSpPr>
            <p:spPr bwMode="auto">
              <a:xfrm>
                <a:off x="2050" y="2591"/>
                <a:ext cx="337"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6" name="Oval 736">
                <a:extLst>
                  <a:ext uri="{FF2B5EF4-FFF2-40B4-BE49-F238E27FC236}">
                    <a16:creationId xmlns:a16="http://schemas.microsoft.com/office/drawing/2014/main" id="{A2392275-66FB-4E10-9AB3-7919D81BF3A2}"/>
                  </a:ext>
                </a:extLst>
              </p:cNvPr>
              <p:cNvSpPr>
                <a:spLocks noChangeArrowheads="1"/>
              </p:cNvSpPr>
              <p:nvPr/>
            </p:nvSpPr>
            <p:spPr bwMode="auto">
              <a:xfrm>
                <a:off x="2343" y="2887"/>
                <a:ext cx="339"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7" name="Oval 737">
                <a:extLst>
                  <a:ext uri="{FF2B5EF4-FFF2-40B4-BE49-F238E27FC236}">
                    <a16:creationId xmlns:a16="http://schemas.microsoft.com/office/drawing/2014/main" id="{055B8F41-D5DD-44B0-8E95-0AC126074857}"/>
                  </a:ext>
                </a:extLst>
              </p:cNvPr>
              <p:cNvSpPr>
                <a:spLocks noChangeArrowheads="1"/>
              </p:cNvSpPr>
              <p:nvPr/>
            </p:nvSpPr>
            <p:spPr bwMode="auto">
              <a:xfrm>
                <a:off x="2759"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8" name="Oval 738">
                <a:extLst>
                  <a:ext uri="{FF2B5EF4-FFF2-40B4-BE49-F238E27FC236}">
                    <a16:creationId xmlns:a16="http://schemas.microsoft.com/office/drawing/2014/main" id="{8543EC54-79C1-4004-BD6C-CE4E9CEB6291}"/>
                  </a:ext>
                </a:extLst>
              </p:cNvPr>
              <p:cNvSpPr>
                <a:spLocks noChangeArrowheads="1"/>
              </p:cNvSpPr>
              <p:nvPr/>
            </p:nvSpPr>
            <p:spPr bwMode="auto">
              <a:xfrm>
                <a:off x="2686" y="2535"/>
                <a:ext cx="239"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39" name="Freeform 739">
                <a:extLst>
                  <a:ext uri="{FF2B5EF4-FFF2-40B4-BE49-F238E27FC236}">
                    <a16:creationId xmlns:a16="http://schemas.microsoft.com/office/drawing/2014/main" id="{6B10BDC7-B6EA-4DC2-9AF2-81645F377D48}"/>
                  </a:ext>
                </a:extLst>
              </p:cNvPr>
              <p:cNvSpPr>
                <a:spLocks/>
              </p:cNvSpPr>
              <p:nvPr/>
            </p:nvSpPr>
            <p:spPr bwMode="auto">
              <a:xfrm>
                <a:off x="2039" y="2581"/>
                <a:ext cx="950" cy="484"/>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6 h 484"/>
                  <a:gd name="T20" fmla="*/ 797 w 950"/>
                  <a:gd name="T21" fmla="*/ 250 h 484"/>
                  <a:gd name="T22" fmla="*/ 775 w 950"/>
                  <a:gd name="T23" fmla="*/ 289 h 484"/>
                  <a:gd name="T24" fmla="*/ 662 w 950"/>
                  <a:gd name="T25" fmla="*/ 441 h 484"/>
                  <a:gd name="T26" fmla="*/ 286 w 950"/>
                  <a:gd name="T27" fmla="*/ 483 h 484"/>
                  <a:gd name="T28" fmla="*/ 92 w 950"/>
                  <a:gd name="T29" fmla="*/ 453 h 484"/>
                  <a:gd name="T30" fmla="*/ 30 w 950"/>
                  <a:gd name="T31" fmla="*/ 358 h 484"/>
                  <a:gd name="T32" fmla="*/ 30 w 950"/>
                  <a:gd name="T33" fmla="*/ 261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7140" name="Group 604">
              <a:extLst>
                <a:ext uri="{FF2B5EF4-FFF2-40B4-BE49-F238E27FC236}">
                  <a16:creationId xmlns:a16="http://schemas.microsoft.com/office/drawing/2014/main" id="{7F1042C4-4B9A-4307-9271-B9FD995CA395}"/>
                </a:ext>
              </a:extLst>
            </p:cNvPr>
            <p:cNvGrpSpPr>
              <a:grpSpLocks/>
            </p:cNvGrpSpPr>
            <p:nvPr/>
          </p:nvGrpSpPr>
          <p:grpSpPr bwMode="auto">
            <a:xfrm>
              <a:off x="705" y="1376"/>
              <a:ext cx="1040" cy="422"/>
              <a:chOff x="1738" y="823"/>
              <a:chExt cx="1040" cy="422"/>
            </a:xfrm>
          </p:grpSpPr>
          <p:grpSp>
            <p:nvGrpSpPr>
              <p:cNvPr id="37141" name="Group 545">
                <a:extLst>
                  <a:ext uri="{FF2B5EF4-FFF2-40B4-BE49-F238E27FC236}">
                    <a16:creationId xmlns:a16="http://schemas.microsoft.com/office/drawing/2014/main" id="{94007CAF-3B0D-430D-975C-406997BC730C}"/>
                  </a:ext>
                </a:extLst>
              </p:cNvPr>
              <p:cNvGrpSpPr>
                <a:grpSpLocks/>
              </p:cNvGrpSpPr>
              <p:nvPr/>
            </p:nvGrpSpPr>
            <p:grpSpPr bwMode="auto">
              <a:xfrm>
                <a:off x="1842" y="823"/>
                <a:ext cx="214" cy="259"/>
                <a:chOff x="960" y="1538"/>
                <a:chExt cx="214" cy="259"/>
              </a:xfrm>
            </p:grpSpPr>
            <p:sp>
              <p:nvSpPr>
                <p:cNvPr id="51746" name="Freeform 546">
                  <a:extLst>
                    <a:ext uri="{FF2B5EF4-FFF2-40B4-BE49-F238E27FC236}">
                      <a16:creationId xmlns:a16="http://schemas.microsoft.com/office/drawing/2014/main" id="{F39C2209-75BA-45BB-86A5-1BFC8A306DBD}"/>
                    </a:ext>
                  </a:extLst>
                </p:cNvPr>
                <p:cNvSpPr>
                  <a:spLocks/>
                </p:cNvSpPr>
                <p:nvPr/>
              </p:nvSpPr>
              <p:spPr bwMode="auto">
                <a:xfrm>
                  <a:off x="962" y="1689"/>
                  <a:ext cx="176" cy="29"/>
                </a:xfrm>
                <a:custGeom>
                  <a:avLst/>
                  <a:gdLst>
                    <a:gd name="T0" fmla="*/ 152 w 566"/>
                    <a:gd name="T1" fmla="*/ 0 h 73"/>
                    <a:gd name="T2" fmla="*/ 176 w 566"/>
                    <a:gd name="T3" fmla="*/ 29 h 73"/>
                    <a:gd name="T4" fmla="*/ 0 w 566"/>
                    <a:gd name="T5" fmla="*/ 29 h 73"/>
                    <a:gd name="T6" fmla="*/ 23 w 566"/>
                    <a:gd name="T7" fmla="*/ 0 h 73"/>
                    <a:gd name="T8" fmla="*/ 15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47" name="Freeform 547">
                  <a:extLst>
                    <a:ext uri="{FF2B5EF4-FFF2-40B4-BE49-F238E27FC236}">
                      <a16:creationId xmlns:a16="http://schemas.microsoft.com/office/drawing/2014/main" id="{BC8275CC-4D38-4D27-B48A-87E4E3DAEF99}"/>
                    </a:ext>
                  </a:extLst>
                </p:cNvPr>
                <p:cNvSpPr>
                  <a:spLocks/>
                </p:cNvSpPr>
                <p:nvPr/>
              </p:nvSpPr>
              <p:spPr bwMode="auto">
                <a:xfrm>
                  <a:off x="1006" y="1683"/>
                  <a:ext cx="85" cy="20"/>
                </a:xfrm>
                <a:custGeom>
                  <a:avLst/>
                  <a:gdLst>
                    <a:gd name="T0" fmla="*/ 85 w 269"/>
                    <a:gd name="T1" fmla="*/ 9 h 50"/>
                    <a:gd name="T2" fmla="*/ 83 w 269"/>
                    <a:gd name="T3" fmla="*/ 7 h 50"/>
                    <a:gd name="T4" fmla="*/ 81 w 269"/>
                    <a:gd name="T5" fmla="*/ 6 h 50"/>
                    <a:gd name="T6" fmla="*/ 77 w 269"/>
                    <a:gd name="T7" fmla="*/ 4 h 50"/>
                    <a:gd name="T8" fmla="*/ 72 w 269"/>
                    <a:gd name="T9" fmla="*/ 3 h 50"/>
                    <a:gd name="T10" fmla="*/ 67 w 269"/>
                    <a:gd name="T11" fmla="*/ 2 h 50"/>
                    <a:gd name="T12" fmla="*/ 60 w 269"/>
                    <a:gd name="T13" fmla="*/ 1 h 50"/>
                    <a:gd name="T14" fmla="*/ 53 w 269"/>
                    <a:gd name="T15" fmla="*/ 0 h 50"/>
                    <a:gd name="T16" fmla="*/ 46 w 269"/>
                    <a:gd name="T17" fmla="*/ 0 h 50"/>
                    <a:gd name="T18" fmla="*/ 39 w 269"/>
                    <a:gd name="T19" fmla="*/ 0 h 50"/>
                    <a:gd name="T20" fmla="*/ 31 w 269"/>
                    <a:gd name="T21" fmla="*/ 0 h 50"/>
                    <a:gd name="T22" fmla="*/ 24 w 269"/>
                    <a:gd name="T23" fmla="*/ 1 h 50"/>
                    <a:gd name="T24" fmla="*/ 18 w 269"/>
                    <a:gd name="T25" fmla="*/ 2 h 50"/>
                    <a:gd name="T26" fmla="*/ 12 w 269"/>
                    <a:gd name="T27" fmla="*/ 3 h 50"/>
                    <a:gd name="T28" fmla="*/ 8 w 269"/>
                    <a:gd name="T29" fmla="*/ 4 h 50"/>
                    <a:gd name="T30" fmla="*/ 4 w 269"/>
                    <a:gd name="T31" fmla="*/ 6 h 50"/>
                    <a:gd name="T32" fmla="*/ 2 w 269"/>
                    <a:gd name="T33" fmla="*/ 7 h 50"/>
                    <a:gd name="T34" fmla="*/ 0 w 269"/>
                    <a:gd name="T35" fmla="*/ 9 h 50"/>
                    <a:gd name="T36" fmla="*/ 0 w 269"/>
                    <a:gd name="T37" fmla="*/ 11 h 50"/>
                    <a:gd name="T38" fmla="*/ 2 w 269"/>
                    <a:gd name="T39" fmla="*/ 12 h 50"/>
                    <a:gd name="T40" fmla="*/ 4 w 269"/>
                    <a:gd name="T41" fmla="*/ 14 h 50"/>
                    <a:gd name="T42" fmla="*/ 8 w 269"/>
                    <a:gd name="T43" fmla="*/ 15 h 50"/>
                    <a:gd name="T44" fmla="*/ 12 w 269"/>
                    <a:gd name="T45" fmla="*/ 17 h 50"/>
                    <a:gd name="T46" fmla="*/ 18 w 269"/>
                    <a:gd name="T47" fmla="*/ 18 h 50"/>
                    <a:gd name="T48" fmla="*/ 24 w 269"/>
                    <a:gd name="T49" fmla="*/ 19 h 50"/>
                    <a:gd name="T50" fmla="*/ 31 w 269"/>
                    <a:gd name="T51" fmla="*/ 19 h 50"/>
                    <a:gd name="T52" fmla="*/ 39 w 269"/>
                    <a:gd name="T53" fmla="*/ 20 h 50"/>
                    <a:gd name="T54" fmla="*/ 46 w 269"/>
                    <a:gd name="T55" fmla="*/ 20 h 50"/>
                    <a:gd name="T56" fmla="*/ 53 w 269"/>
                    <a:gd name="T57" fmla="*/ 19 h 50"/>
                    <a:gd name="T58" fmla="*/ 60 w 269"/>
                    <a:gd name="T59" fmla="*/ 19 h 50"/>
                    <a:gd name="T60" fmla="*/ 67 w 269"/>
                    <a:gd name="T61" fmla="*/ 18 h 50"/>
                    <a:gd name="T62" fmla="*/ 72 w 269"/>
                    <a:gd name="T63" fmla="*/ 17 h 50"/>
                    <a:gd name="T64" fmla="*/ 77 w 269"/>
                    <a:gd name="T65" fmla="*/ 15 h 50"/>
                    <a:gd name="T66" fmla="*/ 81 w 269"/>
                    <a:gd name="T67" fmla="*/ 14 h 50"/>
                    <a:gd name="T68" fmla="*/ 83 w 269"/>
                    <a:gd name="T69" fmla="*/ 12 h 50"/>
                    <a:gd name="T70" fmla="*/ 85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48" name="Freeform 548">
                  <a:extLst>
                    <a:ext uri="{FF2B5EF4-FFF2-40B4-BE49-F238E27FC236}">
                      <a16:creationId xmlns:a16="http://schemas.microsoft.com/office/drawing/2014/main" id="{07B67B0A-B62F-44F1-B08A-E703F40FFE49}"/>
                    </a:ext>
                  </a:extLst>
                </p:cNvPr>
                <p:cNvSpPr>
                  <a:spLocks/>
                </p:cNvSpPr>
                <p:nvPr/>
              </p:nvSpPr>
              <p:spPr bwMode="auto">
                <a:xfrm>
                  <a:off x="1006" y="1693"/>
                  <a:ext cx="85" cy="15"/>
                </a:xfrm>
                <a:custGeom>
                  <a:avLst/>
                  <a:gdLst>
                    <a:gd name="T0" fmla="*/ 85 w 269"/>
                    <a:gd name="T1" fmla="*/ 6 h 37"/>
                    <a:gd name="T2" fmla="*/ 83 w 269"/>
                    <a:gd name="T3" fmla="*/ 7 h 37"/>
                    <a:gd name="T4" fmla="*/ 81 w 269"/>
                    <a:gd name="T5" fmla="*/ 9 h 37"/>
                    <a:gd name="T6" fmla="*/ 77 w 269"/>
                    <a:gd name="T7" fmla="*/ 11 h 37"/>
                    <a:gd name="T8" fmla="*/ 72 w 269"/>
                    <a:gd name="T9" fmla="*/ 12 h 37"/>
                    <a:gd name="T10" fmla="*/ 67 w 269"/>
                    <a:gd name="T11" fmla="*/ 13 h 37"/>
                    <a:gd name="T12" fmla="*/ 60 w 269"/>
                    <a:gd name="T13" fmla="*/ 14 h 37"/>
                    <a:gd name="T14" fmla="*/ 53 w 269"/>
                    <a:gd name="T15" fmla="*/ 14 h 37"/>
                    <a:gd name="T16" fmla="*/ 46 w 269"/>
                    <a:gd name="T17" fmla="*/ 15 h 37"/>
                    <a:gd name="T18" fmla="*/ 39 w 269"/>
                    <a:gd name="T19" fmla="*/ 15 h 37"/>
                    <a:gd name="T20" fmla="*/ 31 w 269"/>
                    <a:gd name="T21" fmla="*/ 14 h 37"/>
                    <a:gd name="T22" fmla="*/ 24 w 269"/>
                    <a:gd name="T23" fmla="*/ 14 h 37"/>
                    <a:gd name="T24" fmla="*/ 18 w 269"/>
                    <a:gd name="T25" fmla="*/ 13 h 37"/>
                    <a:gd name="T26" fmla="*/ 12 w 269"/>
                    <a:gd name="T27" fmla="*/ 12 h 37"/>
                    <a:gd name="T28" fmla="*/ 8 w 269"/>
                    <a:gd name="T29" fmla="*/ 11 h 37"/>
                    <a:gd name="T30" fmla="*/ 4 w 269"/>
                    <a:gd name="T31" fmla="*/ 9 h 37"/>
                    <a:gd name="T32" fmla="*/ 2 w 269"/>
                    <a:gd name="T33" fmla="*/ 7 h 37"/>
                    <a:gd name="T34" fmla="*/ 0 w 269"/>
                    <a:gd name="T35" fmla="*/ 6 h 37"/>
                    <a:gd name="T36" fmla="*/ 0 w 269"/>
                    <a:gd name="T37" fmla="*/ 0 h 37"/>
                    <a:gd name="T38" fmla="*/ 1 w 269"/>
                    <a:gd name="T39" fmla="*/ 2 h 37"/>
                    <a:gd name="T40" fmla="*/ 3 w 269"/>
                    <a:gd name="T41" fmla="*/ 4 h 37"/>
                    <a:gd name="T42" fmla="*/ 6 w 269"/>
                    <a:gd name="T43" fmla="*/ 5 h 37"/>
                    <a:gd name="T44" fmla="*/ 10 w 269"/>
                    <a:gd name="T45" fmla="*/ 6 h 37"/>
                    <a:gd name="T46" fmla="*/ 15 w 269"/>
                    <a:gd name="T47" fmla="*/ 8 h 37"/>
                    <a:gd name="T48" fmla="*/ 21 w 269"/>
                    <a:gd name="T49" fmla="*/ 9 h 37"/>
                    <a:gd name="T50" fmla="*/ 28 w 269"/>
                    <a:gd name="T51" fmla="*/ 9 h 37"/>
                    <a:gd name="T52" fmla="*/ 35 w 269"/>
                    <a:gd name="T53" fmla="*/ 10 h 37"/>
                    <a:gd name="T54" fmla="*/ 42 w 269"/>
                    <a:gd name="T55" fmla="*/ 10 h 37"/>
                    <a:gd name="T56" fmla="*/ 50 w 269"/>
                    <a:gd name="T57" fmla="*/ 10 h 37"/>
                    <a:gd name="T58" fmla="*/ 57 w 269"/>
                    <a:gd name="T59" fmla="*/ 9 h 37"/>
                    <a:gd name="T60" fmla="*/ 64 w 269"/>
                    <a:gd name="T61" fmla="*/ 9 h 37"/>
                    <a:gd name="T62" fmla="*/ 70 w 269"/>
                    <a:gd name="T63" fmla="*/ 8 h 37"/>
                    <a:gd name="T64" fmla="*/ 75 w 269"/>
                    <a:gd name="T65" fmla="*/ 6 h 37"/>
                    <a:gd name="T66" fmla="*/ 79 w 269"/>
                    <a:gd name="T67" fmla="*/ 5 h 37"/>
                    <a:gd name="T68" fmla="*/ 82 w 269"/>
                    <a:gd name="T69" fmla="*/ 4 h 37"/>
                    <a:gd name="T70" fmla="*/ 84 w 269"/>
                    <a:gd name="T71" fmla="*/ 2 h 37"/>
                    <a:gd name="T72" fmla="*/ 8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49" name="Freeform 549">
                  <a:extLst>
                    <a:ext uri="{FF2B5EF4-FFF2-40B4-BE49-F238E27FC236}">
                      <a16:creationId xmlns:a16="http://schemas.microsoft.com/office/drawing/2014/main" id="{971B9C94-D246-4E7F-B30F-9A76F390A16E}"/>
                    </a:ext>
                  </a:extLst>
                </p:cNvPr>
                <p:cNvSpPr>
                  <a:spLocks/>
                </p:cNvSpPr>
                <p:nvPr/>
              </p:nvSpPr>
              <p:spPr bwMode="auto">
                <a:xfrm>
                  <a:off x="960" y="1717"/>
                  <a:ext cx="177" cy="67"/>
                </a:xfrm>
                <a:custGeom>
                  <a:avLst/>
                  <a:gdLst>
                    <a:gd name="T0" fmla="*/ 0 w 568"/>
                    <a:gd name="T1" fmla="*/ 67 h 168"/>
                    <a:gd name="T2" fmla="*/ 177 w 568"/>
                    <a:gd name="T3" fmla="*/ 67 h 168"/>
                    <a:gd name="T4" fmla="*/ 177 w 568"/>
                    <a:gd name="T5" fmla="*/ 0 h 168"/>
                    <a:gd name="T6" fmla="*/ 0 w 568"/>
                    <a:gd name="T7" fmla="*/ 0 h 168"/>
                    <a:gd name="T8" fmla="*/ 0 w 568"/>
                    <a:gd name="T9" fmla="*/ 67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50" name="Freeform 550">
                  <a:extLst>
                    <a:ext uri="{FF2B5EF4-FFF2-40B4-BE49-F238E27FC236}">
                      <a16:creationId xmlns:a16="http://schemas.microsoft.com/office/drawing/2014/main" id="{9A616F56-9E14-47FF-94F8-21FD8EED6BFA}"/>
                    </a:ext>
                  </a:extLst>
                </p:cNvPr>
                <p:cNvSpPr>
                  <a:spLocks/>
                </p:cNvSpPr>
                <p:nvPr/>
              </p:nvSpPr>
              <p:spPr bwMode="auto">
                <a:xfrm>
                  <a:off x="988" y="1685"/>
                  <a:ext cx="116" cy="11"/>
                </a:xfrm>
                <a:custGeom>
                  <a:avLst/>
                  <a:gdLst>
                    <a:gd name="T0" fmla="*/ 0 w 373"/>
                    <a:gd name="T1" fmla="*/ 11 h 29"/>
                    <a:gd name="T2" fmla="*/ 0 w 373"/>
                    <a:gd name="T3" fmla="*/ 0 h 29"/>
                    <a:gd name="T4" fmla="*/ 116 w 373"/>
                    <a:gd name="T5" fmla="*/ 0 h 29"/>
                    <a:gd name="T6" fmla="*/ 116 w 373"/>
                    <a:gd name="T7" fmla="*/ 11 h 29"/>
                    <a:gd name="T8" fmla="*/ 0 w 373"/>
                    <a:gd name="T9" fmla="*/ 1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51" name="Freeform 551">
                  <a:extLst>
                    <a:ext uri="{FF2B5EF4-FFF2-40B4-BE49-F238E27FC236}">
                      <a16:creationId xmlns:a16="http://schemas.microsoft.com/office/drawing/2014/main" id="{0A952BEF-DBC8-456A-9DC4-F430EFD33596}"/>
                    </a:ext>
                  </a:extLst>
                </p:cNvPr>
                <p:cNvSpPr>
                  <a:spLocks/>
                </p:cNvSpPr>
                <p:nvPr/>
              </p:nvSpPr>
              <p:spPr bwMode="auto">
                <a:xfrm>
                  <a:off x="960" y="1716"/>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52" name="Freeform 552">
                  <a:extLst>
                    <a:ext uri="{FF2B5EF4-FFF2-40B4-BE49-F238E27FC236}">
                      <a16:creationId xmlns:a16="http://schemas.microsoft.com/office/drawing/2014/main" id="{3D715A03-319D-433B-8E4B-130BF9FBF830}"/>
                    </a:ext>
                  </a:extLst>
                </p:cNvPr>
                <p:cNvSpPr>
                  <a:spLocks/>
                </p:cNvSpPr>
                <p:nvPr/>
              </p:nvSpPr>
              <p:spPr bwMode="auto">
                <a:xfrm>
                  <a:off x="1006" y="1725"/>
                  <a:ext cx="16" cy="10"/>
                </a:xfrm>
                <a:custGeom>
                  <a:avLst/>
                  <a:gdLst>
                    <a:gd name="T0" fmla="*/ 5 w 47"/>
                    <a:gd name="T1" fmla="*/ 10 h 30"/>
                    <a:gd name="T2" fmla="*/ 4 w 47"/>
                    <a:gd name="T3" fmla="*/ 10 h 30"/>
                    <a:gd name="T4" fmla="*/ 3 w 47"/>
                    <a:gd name="T5" fmla="*/ 9 h 30"/>
                    <a:gd name="T6" fmla="*/ 2 w 47"/>
                    <a:gd name="T7" fmla="*/ 9 h 30"/>
                    <a:gd name="T8" fmla="*/ 1 w 47"/>
                    <a:gd name="T9" fmla="*/ 8 h 30"/>
                    <a:gd name="T10" fmla="*/ 1 w 47"/>
                    <a:gd name="T11" fmla="*/ 8 h 30"/>
                    <a:gd name="T12" fmla="*/ 1 w 47"/>
                    <a:gd name="T13" fmla="*/ 7 h 30"/>
                    <a:gd name="T14" fmla="*/ 0 w 47"/>
                    <a:gd name="T15" fmla="*/ 6 h 30"/>
                    <a:gd name="T16" fmla="*/ 0 w 47"/>
                    <a:gd name="T17" fmla="*/ 5 h 30"/>
                    <a:gd name="T18" fmla="*/ 0 w 47"/>
                    <a:gd name="T19" fmla="*/ 4 h 30"/>
                    <a:gd name="T20" fmla="*/ 0 w 47"/>
                    <a:gd name="T21" fmla="*/ 4 h 30"/>
                    <a:gd name="T22" fmla="*/ 1 w 47"/>
                    <a:gd name="T23" fmla="*/ 3 h 30"/>
                    <a:gd name="T24" fmla="*/ 1 w 47"/>
                    <a:gd name="T25" fmla="*/ 2 h 30"/>
                    <a:gd name="T26" fmla="*/ 1 w 47"/>
                    <a:gd name="T27" fmla="*/ 1 h 30"/>
                    <a:gd name="T28" fmla="*/ 2 w 47"/>
                    <a:gd name="T29" fmla="*/ 1 h 30"/>
                    <a:gd name="T30" fmla="*/ 3 w 47"/>
                    <a:gd name="T31" fmla="*/ 0 h 30"/>
                    <a:gd name="T32" fmla="*/ 4 w 47"/>
                    <a:gd name="T33" fmla="*/ 0 h 30"/>
                    <a:gd name="T34" fmla="*/ 5 w 47"/>
                    <a:gd name="T35" fmla="*/ 0 h 30"/>
                    <a:gd name="T36" fmla="*/ 11 w 47"/>
                    <a:gd name="T37" fmla="*/ 0 h 30"/>
                    <a:gd name="T38" fmla="*/ 12 w 47"/>
                    <a:gd name="T39" fmla="*/ 0 h 30"/>
                    <a:gd name="T40" fmla="*/ 12 w 47"/>
                    <a:gd name="T41" fmla="*/ 0 h 30"/>
                    <a:gd name="T42" fmla="*/ 13 w 47"/>
                    <a:gd name="T43" fmla="*/ 1 h 30"/>
                    <a:gd name="T44" fmla="*/ 14 w 47"/>
                    <a:gd name="T45" fmla="*/ 1 h 30"/>
                    <a:gd name="T46" fmla="*/ 14 w 47"/>
                    <a:gd name="T47" fmla="*/ 2 h 30"/>
                    <a:gd name="T48" fmla="*/ 15 w 47"/>
                    <a:gd name="T49" fmla="*/ 2 h 30"/>
                    <a:gd name="T50" fmla="*/ 15 w 47"/>
                    <a:gd name="T51" fmla="*/ 3 h 30"/>
                    <a:gd name="T52" fmla="*/ 16 w 47"/>
                    <a:gd name="T53" fmla="*/ 4 h 30"/>
                    <a:gd name="T54" fmla="*/ 16 w 47"/>
                    <a:gd name="T55" fmla="*/ 5 h 30"/>
                    <a:gd name="T56" fmla="*/ 16 w 47"/>
                    <a:gd name="T57" fmla="*/ 6 h 30"/>
                    <a:gd name="T58" fmla="*/ 15 w 47"/>
                    <a:gd name="T59" fmla="*/ 7 h 30"/>
                    <a:gd name="T60" fmla="*/ 15 w 47"/>
                    <a:gd name="T61" fmla="*/ 7 h 30"/>
                    <a:gd name="T62" fmla="*/ 14 w 47"/>
                    <a:gd name="T63" fmla="*/ 8 h 30"/>
                    <a:gd name="T64" fmla="*/ 14 w 47"/>
                    <a:gd name="T65" fmla="*/ 9 h 30"/>
                    <a:gd name="T66" fmla="*/ 13 w 47"/>
                    <a:gd name="T67" fmla="*/ 9 h 30"/>
                    <a:gd name="T68" fmla="*/ 12 w 47"/>
                    <a:gd name="T69" fmla="*/ 9 h 30"/>
                    <a:gd name="T70" fmla="*/ 12 w 47"/>
                    <a:gd name="T71" fmla="*/ 10 h 30"/>
                    <a:gd name="T72" fmla="*/ 11 w 47"/>
                    <a:gd name="T73" fmla="*/ 10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53" name="Freeform 553">
                  <a:extLst>
                    <a:ext uri="{FF2B5EF4-FFF2-40B4-BE49-F238E27FC236}">
                      <a16:creationId xmlns:a16="http://schemas.microsoft.com/office/drawing/2014/main" id="{96E91F7D-EDB2-4F26-94E1-91991F1ECADA}"/>
                    </a:ext>
                  </a:extLst>
                </p:cNvPr>
                <p:cNvSpPr>
                  <a:spLocks/>
                </p:cNvSpPr>
                <p:nvPr/>
              </p:nvSpPr>
              <p:spPr bwMode="auto">
                <a:xfrm>
                  <a:off x="974" y="1756"/>
                  <a:ext cx="201" cy="35"/>
                </a:xfrm>
                <a:custGeom>
                  <a:avLst/>
                  <a:gdLst>
                    <a:gd name="T0" fmla="*/ 0 w 646"/>
                    <a:gd name="T1" fmla="*/ 35 h 87"/>
                    <a:gd name="T2" fmla="*/ 201 w 646"/>
                    <a:gd name="T3" fmla="*/ 35 h 87"/>
                    <a:gd name="T4" fmla="*/ 190 w 646"/>
                    <a:gd name="T5" fmla="*/ 0 h 87"/>
                    <a:gd name="T6" fmla="*/ 13 w 646"/>
                    <a:gd name="T7" fmla="*/ 0 h 87"/>
                    <a:gd name="T8" fmla="*/ 0 w 646"/>
                    <a:gd name="T9" fmla="*/ 35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54" name="Freeform 554">
                  <a:extLst>
                    <a:ext uri="{FF2B5EF4-FFF2-40B4-BE49-F238E27FC236}">
                      <a16:creationId xmlns:a16="http://schemas.microsoft.com/office/drawing/2014/main" id="{D369D1B7-EDA2-41C2-9A60-7628772DDB6F}"/>
                    </a:ext>
                  </a:extLst>
                </p:cNvPr>
                <p:cNvSpPr>
                  <a:spLocks/>
                </p:cNvSpPr>
                <p:nvPr/>
              </p:nvSpPr>
              <p:spPr bwMode="auto">
                <a:xfrm>
                  <a:off x="974" y="1791"/>
                  <a:ext cx="201" cy="7"/>
                </a:xfrm>
                <a:custGeom>
                  <a:avLst/>
                  <a:gdLst>
                    <a:gd name="T0" fmla="*/ 0 w 646"/>
                    <a:gd name="T1" fmla="*/ 7 h 17"/>
                    <a:gd name="T2" fmla="*/ 0 w 646"/>
                    <a:gd name="T3" fmla="*/ 0 h 17"/>
                    <a:gd name="T4" fmla="*/ 201 w 646"/>
                    <a:gd name="T5" fmla="*/ 0 h 17"/>
                    <a:gd name="T6" fmla="*/ 201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55" name="Freeform 555">
                  <a:extLst>
                    <a:ext uri="{FF2B5EF4-FFF2-40B4-BE49-F238E27FC236}">
                      <a16:creationId xmlns:a16="http://schemas.microsoft.com/office/drawing/2014/main" id="{BA1FC739-197F-4FB1-A8AC-4192FC50AA10}"/>
                    </a:ext>
                  </a:extLst>
                </p:cNvPr>
                <p:cNvSpPr>
                  <a:spLocks/>
                </p:cNvSpPr>
                <p:nvPr/>
              </p:nvSpPr>
              <p:spPr bwMode="auto">
                <a:xfrm>
                  <a:off x="984" y="1761"/>
                  <a:ext cx="180" cy="25"/>
                </a:xfrm>
                <a:custGeom>
                  <a:avLst/>
                  <a:gdLst>
                    <a:gd name="T0" fmla="*/ 0 w 578"/>
                    <a:gd name="T1" fmla="*/ 25 h 63"/>
                    <a:gd name="T2" fmla="*/ 180 w 578"/>
                    <a:gd name="T3" fmla="*/ 25 h 63"/>
                    <a:gd name="T4" fmla="*/ 173 w 578"/>
                    <a:gd name="T5" fmla="*/ 0 h 63"/>
                    <a:gd name="T6" fmla="*/ 8 w 578"/>
                    <a:gd name="T7" fmla="*/ 0 h 63"/>
                    <a:gd name="T8" fmla="*/ 0 w 578"/>
                    <a:gd name="T9" fmla="*/ 2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56" name="Freeform 556">
                  <a:extLst>
                    <a:ext uri="{FF2B5EF4-FFF2-40B4-BE49-F238E27FC236}">
                      <a16:creationId xmlns:a16="http://schemas.microsoft.com/office/drawing/2014/main" id="{2BB1A5F2-1AF8-49E2-AEBB-A3B7D86E8FD4}"/>
                    </a:ext>
                  </a:extLst>
                </p:cNvPr>
                <p:cNvSpPr>
                  <a:spLocks/>
                </p:cNvSpPr>
                <p:nvPr/>
              </p:nvSpPr>
              <p:spPr bwMode="auto">
                <a:xfrm>
                  <a:off x="976" y="1538"/>
                  <a:ext cx="144" cy="146"/>
                </a:xfrm>
                <a:custGeom>
                  <a:avLst/>
                  <a:gdLst>
                    <a:gd name="T0" fmla="*/ 144 w 467"/>
                    <a:gd name="T1" fmla="*/ 143 h 366"/>
                    <a:gd name="T2" fmla="*/ 144 w 467"/>
                    <a:gd name="T3" fmla="*/ 144 h 366"/>
                    <a:gd name="T4" fmla="*/ 144 w 467"/>
                    <a:gd name="T5" fmla="*/ 144 h 366"/>
                    <a:gd name="T6" fmla="*/ 143 w 467"/>
                    <a:gd name="T7" fmla="*/ 144 h 366"/>
                    <a:gd name="T8" fmla="*/ 143 w 467"/>
                    <a:gd name="T9" fmla="*/ 145 h 366"/>
                    <a:gd name="T10" fmla="*/ 143 w 467"/>
                    <a:gd name="T11" fmla="*/ 145 h 366"/>
                    <a:gd name="T12" fmla="*/ 142 w 467"/>
                    <a:gd name="T13" fmla="*/ 146 h 366"/>
                    <a:gd name="T14" fmla="*/ 142 w 467"/>
                    <a:gd name="T15" fmla="*/ 146 h 366"/>
                    <a:gd name="T16" fmla="*/ 142 w 467"/>
                    <a:gd name="T17" fmla="*/ 146 h 366"/>
                    <a:gd name="T18" fmla="*/ 2 w 467"/>
                    <a:gd name="T19" fmla="*/ 146 h 366"/>
                    <a:gd name="T20" fmla="*/ 2 w 467"/>
                    <a:gd name="T21" fmla="*/ 146 h 366"/>
                    <a:gd name="T22" fmla="*/ 1 w 467"/>
                    <a:gd name="T23" fmla="*/ 145 h 366"/>
                    <a:gd name="T24" fmla="*/ 1 w 467"/>
                    <a:gd name="T25" fmla="*/ 145 h 366"/>
                    <a:gd name="T26" fmla="*/ 0 w 467"/>
                    <a:gd name="T27" fmla="*/ 145 h 366"/>
                    <a:gd name="T28" fmla="*/ 0 w 467"/>
                    <a:gd name="T29" fmla="*/ 144 h 366"/>
                    <a:gd name="T30" fmla="*/ 0 w 467"/>
                    <a:gd name="T31" fmla="*/ 144 h 366"/>
                    <a:gd name="T32" fmla="*/ 0 w 467"/>
                    <a:gd name="T33" fmla="*/ 143 h 366"/>
                    <a:gd name="T34" fmla="*/ 0 w 467"/>
                    <a:gd name="T35" fmla="*/ 143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2 w 467"/>
                    <a:gd name="T55" fmla="*/ 0 h 366"/>
                    <a:gd name="T56" fmla="*/ 142 w 467"/>
                    <a:gd name="T57" fmla="*/ 0 h 366"/>
                    <a:gd name="T58" fmla="*/ 142 w 467"/>
                    <a:gd name="T59" fmla="*/ 0 h 366"/>
                    <a:gd name="T60" fmla="*/ 143 w 467"/>
                    <a:gd name="T61" fmla="*/ 0 h 366"/>
                    <a:gd name="T62" fmla="*/ 143 w 467"/>
                    <a:gd name="T63" fmla="*/ 1 h 366"/>
                    <a:gd name="T64" fmla="*/ 143 w 467"/>
                    <a:gd name="T65" fmla="*/ 1 h 366"/>
                    <a:gd name="T66" fmla="*/ 144 w 467"/>
                    <a:gd name="T67" fmla="*/ 2 h 366"/>
                    <a:gd name="T68" fmla="*/ 144 w 467"/>
                    <a:gd name="T69" fmla="*/ 2 h 366"/>
                    <a:gd name="T70" fmla="*/ 144 w 467"/>
                    <a:gd name="T71" fmla="*/ 2 h 366"/>
                    <a:gd name="T72" fmla="*/ 144 w 467"/>
                    <a:gd name="T73" fmla="*/ 143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57" name="Freeform 557">
                  <a:extLst>
                    <a:ext uri="{FF2B5EF4-FFF2-40B4-BE49-F238E27FC236}">
                      <a16:creationId xmlns:a16="http://schemas.microsoft.com/office/drawing/2014/main" id="{967EAC38-B441-4F11-AE87-9F8BF33A003E}"/>
                    </a:ext>
                  </a:extLst>
                </p:cNvPr>
                <p:cNvSpPr>
                  <a:spLocks/>
                </p:cNvSpPr>
                <p:nvPr/>
              </p:nvSpPr>
              <p:spPr bwMode="auto">
                <a:xfrm>
                  <a:off x="1082" y="1732"/>
                  <a:ext cx="44" cy="0"/>
                </a:xfrm>
                <a:custGeom>
                  <a:avLst/>
                  <a:gdLst>
                    <a:gd name="T0" fmla="*/ 0 w 142"/>
                    <a:gd name="T1" fmla="*/ 0 h 1"/>
                    <a:gd name="T2" fmla="*/ 44 w 142"/>
                    <a:gd name="T3" fmla="*/ 0 h 1"/>
                    <a:gd name="T4" fmla="*/ 4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58" name="Rectangle 558">
                  <a:extLst>
                    <a:ext uri="{FF2B5EF4-FFF2-40B4-BE49-F238E27FC236}">
                      <a16:creationId xmlns:a16="http://schemas.microsoft.com/office/drawing/2014/main" id="{90B1216C-A45A-4F3B-BA01-B5F92FCE95C3}"/>
                    </a:ext>
                  </a:extLst>
                </p:cNvPr>
                <p:cNvSpPr>
                  <a:spLocks noChangeArrowheads="1"/>
                </p:cNvSpPr>
                <p:nvPr/>
              </p:nvSpPr>
              <p:spPr bwMode="auto">
                <a:xfrm>
                  <a:off x="993" y="1560"/>
                  <a:ext cx="113" cy="106"/>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759" name="Freeform 559">
                  <a:extLst>
                    <a:ext uri="{FF2B5EF4-FFF2-40B4-BE49-F238E27FC236}">
                      <a16:creationId xmlns:a16="http://schemas.microsoft.com/office/drawing/2014/main" id="{AE9E3ADC-F160-4183-A2E6-74CA15F45ED6}"/>
                    </a:ext>
                  </a:extLst>
                </p:cNvPr>
                <p:cNvSpPr>
                  <a:spLocks/>
                </p:cNvSpPr>
                <p:nvPr/>
              </p:nvSpPr>
              <p:spPr bwMode="auto">
                <a:xfrm>
                  <a:off x="996" y="1559"/>
                  <a:ext cx="109" cy="109"/>
                </a:xfrm>
                <a:custGeom>
                  <a:avLst/>
                  <a:gdLst>
                    <a:gd name="T0" fmla="*/ 2 w 346"/>
                    <a:gd name="T1" fmla="*/ 105 h 274"/>
                    <a:gd name="T2" fmla="*/ 105 w 346"/>
                    <a:gd name="T3" fmla="*/ 105 h 274"/>
                    <a:gd name="T4" fmla="*/ 105 w 346"/>
                    <a:gd name="T5" fmla="*/ 105 h 274"/>
                    <a:gd name="T6" fmla="*/ 106 w 346"/>
                    <a:gd name="T7" fmla="*/ 105 h 274"/>
                    <a:gd name="T8" fmla="*/ 106 w 346"/>
                    <a:gd name="T9" fmla="*/ 105 h 274"/>
                    <a:gd name="T10" fmla="*/ 106 w 346"/>
                    <a:gd name="T11" fmla="*/ 105 h 274"/>
                    <a:gd name="T12" fmla="*/ 106 w 346"/>
                    <a:gd name="T13" fmla="*/ 105 h 274"/>
                    <a:gd name="T14" fmla="*/ 106 w 346"/>
                    <a:gd name="T15" fmla="*/ 104 h 274"/>
                    <a:gd name="T16" fmla="*/ 106 w 346"/>
                    <a:gd name="T17" fmla="*/ 104 h 274"/>
                    <a:gd name="T18" fmla="*/ 106 w 346"/>
                    <a:gd name="T19" fmla="*/ 103 h 274"/>
                    <a:gd name="T20" fmla="*/ 106 w 346"/>
                    <a:gd name="T21" fmla="*/ 4 h 274"/>
                    <a:gd name="T22" fmla="*/ 106 w 346"/>
                    <a:gd name="T23" fmla="*/ 3 h 274"/>
                    <a:gd name="T24" fmla="*/ 106 w 346"/>
                    <a:gd name="T25" fmla="*/ 3 h 274"/>
                    <a:gd name="T26" fmla="*/ 106 w 346"/>
                    <a:gd name="T27" fmla="*/ 2 h 274"/>
                    <a:gd name="T28" fmla="*/ 108 w 346"/>
                    <a:gd name="T29" fmla="*/ 0 h 274"/>
                    <a:gd name="T30" fmla="*/ 108 w 346"/>
                    <a:gd name="T31" fmla="*/ 0 h 274"/>
                    <a:gd name="T32" fmla="*/ 108 w 346"/>
                    <a:gd name="T33" fmla="*/ 0 h 274"/>
                    <a:gd name="T34" fmla="*/ 108 w 346"/>
                    <a:gd name="T35" fmla="*/ 1 h 274"/>
                    <a:gd name="T36" fmla="*/ 109 w 346"/>
                    <a:gd name="T37" fmla="*/ 2 h 274"/>
                    <a:gd name="T38" fmla="*/ 109 w 346"/>
                    <a:gd name="T39" fmla="*/ 2 h 274"/>
                    <a:gd name="T40" fmla="*/ 109 w 346"/>
                    <a:gd name="T41" fmla="*/ 105 h 274"/>
                    <a:gd name="T42" fmla="*/ 109 w 346"/>
                    <a:gd name="T43" fmla="*/ 106 h 274"/>
                    <a:gd name="T44" fmla="*/ 108 w 346"/>
                    <a:gd name="T45" fmla="*/ 106 h 274"/>
                    <a:gd name="T46" fmla="*/ 108 w 346"/>
                    <a:gd name="T47" fmla="*/ 107 h 274"/>
                    <a:gd name="T48" fmla="*/ 108 w 346"/>
                    <a:gd name="T49" fmla="*/ 107 h 274"/>
                    <a:gd name="T50" fmla="*/ 108 w 346"/>
                    <a:gd name="T51" fmla="*/ 107 h 274"/>
                    <a:gd name="T52" fmla="*/ 108 w 346"/>
                    <a:gd name="T53" fmla="*/ 108 h 274"/>
                    <a:gd name="T54" fmla="*/ 107 w 346"/>
                    <a:gd name="T55" fmla="*/ 108 h 274"/>
                    <a:gd name="T56" fmla="*/ 107 w 346"/>
                    <a:gd name="T57" fmla="*/ 108 h 274"/>
                    <a:gd name="T58" fmla="*/ 107 w 346"/>
                    <a:gd name="T59" fmla="*/ 108 h 274"/>
                    <a:gd name="T60" fmla="*/ 107 w 346"/>
                    <a:gd name="T61" fmla="*/ 108 h 274"/>
                    <a:gd name="T62" fmla="*/ 106 w 346"/>
                    <a:gd name="T63" fmla="*/ 108 h 274"/>
                    <a:gd name="T64" fmla="*/ 106 w 346"/>
                    <a:gd name="T65" fmla="*/ 109 h 274"/>
                    <a:gd name="T66" fmla="*/ 0 w 346"/>
                    <a:gd name="T67" fmla="*/ 109 h 274"/>
                    <a:gd name="T68" fmla="*/ 2 w 346"/>
                    <a:gd name="T69" fmla="*/ 105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60" name="Freeform 560">
                  <a:extLst>
                    <a:ext uri="{FF2B5EF4-FFF2-40B4-BE49-F238E27FC236}">
                      <a16:creationId xmlns:a16="http://schemas.microsoft.com/office/drawing/2014/main" id="{8D0E6F85-AB38-467A-B684-8C8D3722F5AF}"/>
                    </a:ext>
                  </a:extLst>
                </p:cNvPr>
                <p:cNvSpPr>
                  <a:spLocks/>
                </p:cNvSpPr>
                <p:nvPr/>
              </p:nvSpPr>
              <p:spPr bwMode="auto">
                <a:xfrm>
                  <a:off x="992" y="1554"/>
                  <a:ext cx="113" cy="113"/>
                </a:xfrm>
                <a:custGeom>
                  <a:avLst/>
                  <a:gdLst>
                    <a:gd name="T0" fmla="*/ 110 w 364"/>
                    <a:gd name="T1" fmla="*/ 0 h 282"/>
                    <a:gd name="T2" fmla="*/ 111 w 364"/>
                    <a:gd name="T3" fmla="*/ 0 h 282"/>
                    <a:gd name="T4" fmla="*/ 111 w 364"/>
                    <a:gd name="T5" fmla="*/ 0 h 282"/>
                    <a:gd name="T6" fmla="*/ 111 w 364"/>
                    <a:gd name="T7" fmla="*/ 0 h 282"/>
                    <a:gd name="T8" fmla="*/ 111 w 364"/>
                    <a:gd name="T9" fmla="*/ 0 h 282"/>
                    <a:gd name="T10" fmla="*/ 111 w 364"/>
                    <a:gd name="T11" fmla="*/ 0 h 282"/>
                    <a:gd name="T12" fmla="*/ 112 w 364"/>
                    <a:gd name="T13" fmla="*/ 1 h 282"/>
                    <a:gd name="T14" fmla="*/ 112 w 364"/>
                    <a:gd name="T15" fmla="*/ 1 h 282"/>
                    <a:gd name="T16" fmla="*/ 112 w 364"/>
                    <a:gd name="T17" fmla="*/ 2 h 282"/>
                    <a:gd name="T18" fmla="*/ 112 w 364"/>
                    <a:gd name="T19" fmla="*/ 2 h 282"/>
                    <a:gd name="T20" fmla="*/ 113 w 364"/>
                    <a:gd name="T21" fmla="*/ 2 h 282"/>
                    <a:gd name="T22" fmla="*/ 113 w 364"/>
                    <a:gd name="T23" fmla="*/ 3 h 282"/>
                    <a:gd name="T24" fmla="*/ 113 w 364"/>
                    <a:gd name="T25" fmla="*/ 109 h 282"/>
                    <a:gd name="T26" fmla="*/ 113 w 364"/>
                    <a:gd name="T27" fmla="*/ 110 h 282"/>
                    <a:gd name="T28" fmla="*/ 112 w 364"/>
                    <a:gd name="T29" fmla="*/ 110 h 282"/>
                    <a:gd name="T30" fmla="*/ 112 w 364"/>
                    <a:gd name="T31" fmla="*/ 111 h 282"/>
                    <a:gd name="T32" fmla="*/ 112 w 364"/>
                    <a:gd name="T33" fmla="*/ 111 h 282"/>
                    <a:gd name="T34" fmla="*/ 112 w 364"/>
                    <a:gd name="T35" fmla="*/ 111 h 282"/>
                    <a:gd name="T36" fmla="*/ 112 w 364"/>
                    <a:gd name="T37" fmla="*/ 112 h 282"/>
                    <a:gd name="T38" fmla="*/ 111 w 364"/>
                    <a:gd name="T39" fmla="*/ 112 h 282"/>
                    <a:gd name="T40" fmla="*/ 111 w 364"/>
                    <a:gd name="T41" fmla="*/ 112 h 282"/>
                    <a:gd name="T42" fmla="*/ 111 w 364"/>
                    <a:gd name="T43" fmla="*/ 112 h 282"/>
                    <a:gd name="T44" fmla="*/ 111 w 364"/>
                    <a:gd name="T45" fmla="*/ 112 h 282"/>
                    <a:gd name="T46" fmla="*/ 111 w 364"/>
                    <a:gd name="T47" fmla="*/ 112 h 282"/>
                    <a:gd name="T48" fmla="*/ 110 w 364"/>
                    <a:gd name="T49" fmla="*/ 113 h 282"/>
                    <a:gd name="T50" fmla="*/ 2 w 364"/>
                    <a:gd name="T51" fmla="*/ 113 h 282"/>
                    <a:gd name="T52" fmla="*/ 2 w 364"/>
                    <a:gd name="T53" fmla="*/ 112 h 282"/>
                    <a:gd name="T54" fmla="*/ 2 w 364"/>
                    <a:gd name="T55" fmla="*/ 112 h 282"/>
                    <a:gd name="T56" fmla="*/ 2 w 364"/>
                    <a:gd name="T57" fmla="*/ 112 h 282"/>
                    <a:gd name="T58" fmla="*/ 1 w 364"/>
                    <a:gd name="T59" fmla="*/ 112 h 282"/>
                    <a:gd name="T60" fmla="*/ 1 w 364"/>
                    <a:gd name="T61" fmla="*/ 112 h 282"/>
                    <a:gd name="T62" fmla="*/ 1 w 364"/>
                    <a:gd name="T63" fmla="*/ 112 h 282"/>
                    <a:gd name="T64" fmla="*/ 0 w 364"/>
                    <a:gd name="T65" fmla="*/ 112 h 282"/>
                    <a:gd name="T66" fmla="*/ 0 w 364"/>
                    <a:gd name="T67" fmla="*/ 111 h 282"/>
                    <a:gd name="T68" fmla="*/ 0 w 364"/>
                    <a:gd name="T69" fmla="*/ 111 h 282"/>
                    <a:gd name="T70" fmla="*/ 0 w 364"/>
                    <a:gd name="T71" fmla="*/ 111 h 282"/>
                    <a:gd name="T72" fmla="*/ 0 w 364"/>
                    <a:gd name="T73" fmla="*/ 110 h 282"/>
                    <a:gd name="T74" fmla="*/ 0 w 364"/>
                    <a:gd name="T75" fmla="*/ 110 h 282"/>
                    <a:gd name="T76" fmla="*/ 0 w 364"/>
                    <a:gd name="T77" fmla="*/ 109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0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61" name="Freeform 561">
                  <a:extLst>
                    <a:ext uri="{FF2B5EF4-FFF2-40B4-BE49-F238E27FC236}">
                      <a16:creationId xmlns:a16="http://schemas.microsoft.com/office/drawing/2014/main" id="{C1B4C40F-5C15-4E5C-A981-77D007402822}"/>
                    </a:ext>
                  </a:extLst>
                </p:cNvPr>
                <p:cNvSpPr>
                  <a:spLocks/>
                </p:cNvSpPr>
                <p:nvPr/>
              </p:nvSpPr>
              <p:spPr bwMode="auto">
                <a:xfrm>
                  <a:off x="992" y="1554"/>
                  <a:ext cx="113" cy="113"/>
                </a:xfrm>
                <a:custGeom>
                  <a:avLst/>
                  <a:gdLst>
                    <a:gd name="T0" fmla="*/ 47 w 364"/>
                    <a:gd name="T1" fmla="*/ 113 h 282"/>
                    <a:gd name="T2" fmla="*/ 2 w 364"/>
                    <a:gd name="T3" fmla="*/ 113 h 282"/>
                    <a:gd name="T4" fmla="*/ 2 w 364"/>
                    <a:gd name="T5" fmla="*/ 112 h 282"/>
                    <a:gd name="T6" fmla="*/ 2 w 364"/>
                    <a:gd name="T7" fmla="*/ 112 h 282"/>
                    <a:gd name="T8" fmla="*/ 2 w 364"/>
                    <a:gd name="T9" fmla="*/ 112 h 282"/>
                    <a:gd name="T10" fmla="*/ 1 w 364"/>
                    <a:gd name="T11" fmla="*/ 112 h 282"/>
                    <a:gd name="T12" fmla="*/ 1 w 364"/>
                    <a:gd name="T13" fmla="*/ 112 h 282"/>
                    <a:gd name="T14" fmla="*/ 1 w 364"/>
                    <a:gd name="T15" fmla="*/ 112 h 282"/>
                    <a:gd name="T16" fmla="*/ 0 w 364"/>
                    <a:gd name="T17" fmla="*/ 112 h 282"/>
                    <a:gd name="T18" fmla="*/ 0 w 364"/>
                    <a:gd name="T19" fmla="*/ 111 h 282"/>
                    <a:gd name="T20" fmla="*/ 0 w 364"/>
                    <a:gd name="T21" fmla="*/ 111 h 282"/>
                    <a:gd name="T22" fmla="*/ 0 w 364"/>
                    <a:gd name="T23" fmla="*/ 111 h 282"/>
                    <a:gd name="T24" fmla="*/ 0 w 364"/>
                    <a:gd name="T25" fmla="*/ 110 h 282"/>
                    <a:gd name="T26" fmla="*/ 0 w 364"/>
                    <a:gd name="T27" fmla="*/ 110 h 282"/>
                    <a:gd name="T28" fmla="*/ 0 w 364"/>
                    <a:gd name="T29" fmla="*/ 109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0 w 364"/>
                    <a:gd name="T51" fmla="*/ 0 h 282"/>
                    <a:gd name="T52" fmla="*/ 111 w 364"/>
                    <a:gd name="T53" fmla="*/ 0 h 282"/>
                    <a:gd name="T54" fmla="*/ 111 w 364"/>
                    <a:gd name="T55" fmla="*/ 0 h 282"/>
                    <a:gd name="T56" fmla="*/ 111 w 364"/>
                    <a:gd name="T57" fmla="*/ 0 h 282"/>
                    <a:gd name="T58" fmla="*/ 111 w 364"/>
                    <a:gd name="T59" fmla="*/ 0 h 282"/>
                    <a:gd name="T60" fmla="*/ 111 w 364"/>
                    <a:gd name="T61" fmla="*/ 0 h 282"/>
                    <a:gd name="T62" fmla="*/ 112 w 364"/>
                    <a:gd name="T63" fmla="*/ 1 h 282"/>
                    <a:gd name="T64" fmla="*/ 112 w 364"/>
                    <a:gd name="T65" fmla="*/ 1 h 282"/>
                    <a:gd name="T66" fmla="*/ 112 w 364"/>
                    <a:gd name="T67" fmla="*/ 2 h 282"/>
                    <a:gd name="T68" fmla="*/ 112 w 364"/>
                    <a:gd name="T69" fmla="*/ 2 h 282"/>
                    <a:gd name="T70" fmla="*/ 113 w 364"/>
                    <a:gd name="T71" fmla="*/ 2 h 282"/>
                    <a:gd name="T72" fmla="*/ 113 w 364"/>
                    <a:gd name="T73" fmla="*/ 3 h 282"/>
                    <a:gd name="T74" fmla="*/ 113 w 364"/>
                    <a:gd name="T75" fmla="*/ 109 h 282"/>
                    <a:gd name="T76" fmla="*/ 113 w 364"/>
                    <a:gd name="T77" fmla="*/ 110 h 282"/>
                    <a:gd name="T78" fmla="*/ 112 w 364"/>
                    <a:gd name="T79" fmla="*/ 110 h 282"/>
                    <a:gd name="T80" fmla="*/ 112 w 364"/>
                    <a:gd name="T81" fmla="*/ 111 h 282"/>
                    <a:gd name="T82" fmla="*/ 112 w 364"/>
                    <a:gd name="T83" fmla="*/ 111 h 282"/>
                    <a:gd name="T84" fmla="*/ 112 w 364"/>
                    <a:gd name="T85" fmla="*/ 111 h 282"/>
                    <a:gd name="T86" fmla="*/ 112 w 364"/>
                    <a:gd name="T87" fmla="*/ 112 h 282"/>
                    <a:gd name="T88" fmla="*/ 111 w 364"/>
                    <a:gd name="T89" fmla="*/ 112 h 282"/>
                    <a:gd name="T90" fmla="*/ 111 w 364"/>
                    <a:gd name="T91" fmla="*/ 112 h 282"/>
                    <a:gd name="T92" fmla="*/ 111 w 364"/>
                    <a:gd name="T93" fmla="*/ 112 h 282"/>
                    <a:gd name="T94" fmla="*/ 111 w 364"/>
                    <a:gd name="T95" fmla="*/ 112 h 282"/>
                    <a:gd name="T96" fmla="*/ 111 w 364"/>
                    <a:gd name="T97" fmla="*/ 112 h 282"/>
                    <a:gd name="T98" fmla="*/ 110 w 364"/>
                    <a:gd name="T99" fmla="*/ 113 h 282"/>
                    <a:gd name="T100" fmla="*/ 47 w 364"/>
                    <a:gd name="T101" fmla="*/ 113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62" name="Freeform 562">
                  <a:extLst>
                    <a:ext uri="{FF2B5EF4-FFF2-40B4-BE49-F238E27FC236}">
                      <a16:creationId xmlns:a16="http://schemas.microsoft.com/office/drawing/2014/main" id="{FCCAB165-ADD8-4312-8BAF-11D4067D70B6}"/>
                    </a:ext>
                  </a:extLst>
                </p:cNvPr>
                <p:cNvSpPr>
                  <a:spLocks/>
                </p:cNvSpPr>
                <p:nvPr/>
              </p:nvSpPr>
              <p:spPr bwMode="auto">
                <a:xfrm>
                  <a:off x="992" y="1554"/>
                  <a:ext cx="113" cy="113"/>
                </a:xfrm>
                <a:custGeom>
                  <a:avLst/>
                  <a:gdLst>
                    <a:gd name="T0" fmla="*/ 7 w 364"/>
                    <a:gd name="T1" fmla="*/ 109 h 282"/>
                    <a:gd name="T2" fmla="*/ 3 w 364"/>
                    <a:gd name="T3" fmla="*/ 109 h 282"/>
                    <a:gd name="T4" fmla="*/ 3 w 364"/>
                    <a:gd name="T5" fmla="*/ 109 h 282"/>
                    <a:gd name="T6" fmla="*/ 2 w 364"/>
                    <a:gd name="T7" fmla="*/ 109 h 282"/>
                    <a:gd name="T8" fmla="*/ 2 w 364"/>
                    <a:gd name="T9" fmla="*/ 109 h 282"/>
                    <a:gd name="T10" fmla="*/ 2 w 364"/>
                    <a:gd name="T11" fmla="*/ 109 h 282"/>
                    <a:gd name="T12" fmla="*/ 2 w 364"/>
                    <a:gd name="T13" fmla="*/ 108 h 282"/>
                    <a:gd name="T14" fmla="*/ 2 w 364"/>
                    <a:gd name="T15" fmla="*/ 108 h 282"/>
                    <a:gd name="T16" fmla="*/ 2 w 364"/>
                    <a:gd name="T17" fmla="*/ 108 h 282"/>
                    <a:gd name="T18" fmla="*/ 2 w 364"/>
                    <a:gd name="T19" fmla="*/ 107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2 w 364"/>
                    <a:gd name="T33" fmla="*/ 3 h 282"/>
                    <a:gd name="T34" fmla="*/ 3 w 364"/>
                    <a:gd name="T35" fmla="*/ 3 h 282"/>
                    <a:gd name="T36" fmla="*/ 3 w 364"/>
                    <a:gd name="T37" fmla="*/ 3 h 282"/>
                    <a:gd name="T38" fmla="*/ 110 w 364"/>
                    <a:gd name="T39" fmla="*/ 3 h 282"/>
                    <a:gd name="T40" fmla="*/ 110 w 364"/>
                    <a:gd name="T41" fmla="*/ 3 h 282"/>
                    <a:gd name="T42" fmla="*/ 111 w 364"/>
                    <a:gd name="T43" fmla="*/ 3 h 282"/>
                    <a:gd name="T44" fmla="*/ 111 w 364"/>
                    <a:gd name="T45" fmla="*/ 3 h 282"/>
                    <a:gd name="T46" fmla="*/ 111 w 364"/>
                    <a:gd name="T47" fmla="*/ 3 h 282"/>
                    <a:gd name="T48" fmla="*/ 113 w 364"/>
                    <a:gd name="T49" fmla="*/ 1 h 282"/>
                    <a:gd name="T50" fmla="*/ 112 w 364"/>
                    <a:gd name="T51" fmla="*/ 0 h 282"/>
                    <a:gd name="T52" fmla="*/ 112 w 364"/>
                    <a:gd name="T53" fmla="*/ 0 h 282"/>
                    <a:gd name="T54" fmla="*/ 112 w 364"/>
                    <a:gd name="T55" fmla="*/ 0 h 282"/>
                    <a:gd name="T56" fmla="*/ 111 w 364"/>
                    <a:gd name="T57" fmla="*/ 0 h 282"/>
                    <a:gd name="T58" fmla="*/ 111 w 364"/>
                    <a:gd name="T59" fmla="*/ 0 h 282"/>
                    <a:gd name="T60" fmla="*/ 111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9 h 282"/>
                    <a:gd name="T84" fmla="*/ 0 w 364"/>
                    <a:gd name="T85" fmla="*/ 110 h 282"/>
                    <a:gd name="T86" fmla="*/ 0 w 364"/>
                    <a:gd name="T87" fmla="*/ 110 h 282"/>
                    <a:gd name="T88" fmla="*/ 0 w 364"/>
                    <a:gd name="T89" fmla="*/ 111 h 282"/>
                    <a:gd name="T90" fmla="*/ 0 w 364"/>
                    <a:gd name="T91" fmla="*/ 111 h 282"/>
                    <a:gd name="T92" fmla="*/ 0 w 364"/>
                    <a:gd name="T93" fmla="*/ 111 h 282"/>
                    <a:gd name="T94" fmla="*/ 0 w 364"/>
                    <a:gd name="T95" fmla="*/ 112 h 282"/>
                    <a:gd name="T96" fmla="*/ 1 w 364"/>
                    <a:gd name="T97" fmla="*/ 112 h 282"/>
                    <a:gd name="T98" fmla="*/ 1 w 364"/>
                    <a:gd name="T99" fmla="*/ 112 h 282"/>
                    <a:gd name="T100" fmla="*/ 1 w 364"/>
                    <a:gd name="T101" fmla="*/ 112 h 282"/>
                    <a:gd name="T102" fmla="*/ 2 w 364"/>
                    <a:gd name="T103" fmla="*/ 112 h 282"/>
                    <a:gd name="T104" fmla="*/ 2 w 364"/>
                    <a:gd name="T105" fmla="*/ 112 h 282"/>
                    <a:gd name="T106" fmla="*/ 2 w 364"/>
                    <a:gd name="T107" fmla="*/ 112 h 282"/>
                    <a:gd name="T108" fmla="*/ 2 w 364"/>
                    <a:gd name="T109" fmla="*/ 113 h 282"/>
                    <a:gd name="T110" fmla="*/ 5 w 364"/>
                    <a:gd name="T111" fmla="*/ 113 h 282"/>
                    <a:gd name="T112" fmla="*/ 7 w 364"/>
                    <a:gd name="T113" fmla="*/ 109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7142" name="Group 563">
                <a:extLst>
                  <a:ext uri="{FF2B5EF4-FFF2-40B4-BE49-F238E27FC236}">
                    <a16:creationId xmlns:a16="http://schemas.microsoft.com/office/drawing/2014/main" id="{50892CE9-5186-41D2-9327-FED2272C4261}"/>
                  </a:ext>
                </a:extLst>
              </p:cNvPr>
              <p:cNvGrpSpPr>
                <a:grpSpLocks/>
              </p:cNvGrpSpPr>
              <p:nvPr/>
            </p:nvGrpSpPr>
            <p:grpSpPr bwMode="auto">
              <a:xfrm>
                <a:off x="2149" y="826"/>
                <a:ext cx="214" cy="259"/>
                <a:chOff x="4320" y="1728"/>
                <a:chExt cx="384" cy="384"/>
              </a:xfrm>
            </p:grpSpPr>
            <p:sp>
              <p:nvSpPr>
                <p:cNvPr id="51764" name="Freeform 564">
                  <a:extLst>
                    <a:ext uri="{FF2B5EF4-FFF2-40B4-BE49-F238E27FC236}">
                      <a16:creationId xmlns:a16="http://schemas.microsoft.com/office/drawing/2014/main" id="{E72FDCFB-D71E-4F25-AE4B-4C53711609A8}"/>
                    </a:ext>
                  </a:extLst>
                </p:cNvPr>
                <p:cNvSpPr>
                  <a:spLocks/>
                </p:cNvSpPr>
                <p:nvPr/>
              </p:nvSpPr>
              <p:spPr bwMode="auto">
                <a:xfrm>
                  <a:off x="4323" y="1951"/>
                  <a:ext cx="314" cy="42"/>
                </a:xfrm>
                <a:custGeom>
                  <a:avLst/>
                  <a:gdLst>
                    <a:gd name="T0" fmla="*/ 272 w 566"/>
                    <a:gd name="T1" fmla="*/ 0 h 73"/>
                    <a:gd name="T2" fmla="*/ 313 w 566"/>
                    <a:gd name="T3" fmla="*/ 41 h 73"/>
                    <a:gd name="T4" fmla="*/ 0 w 566"/>
                    <a:gd name="T5" fmla="*/ 41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65" name="Freeform 565">
                  <a:extLst>
                    <a:ext uri="{FF2B5EF4-FFF2-40B4-BE49-F238E27FC236}">
                      <a16:creationId xmlns:a16="http://schemas.microsoft.com/office/drawing/2014/main" id="{05BAD787-5E0A-4905-891F-DED2C0F2A699}"/>
                    </a:ext>
                  </a:extLst>
                </p:cNvPr>
                <p:cNvSpPr>
                  <a:spLocks/>
                </p:cNvSpPr>
                <p:nvPr/>
              </p:nvSpPr>
              <p:spPr bwMode="auto">
                <a:xfrm>
                  <a:off x="4404" y="1942"/>
                  <a:ext cx="151" cy="30"/>
                </a:xfrm>
                <a:custGeom>
                  <a:avLst/>
                  <a:gdLst>
                    <a:gd name="T0" fmla="*/ 150 w 269"/>
                    <a:gd name="T1" fmla="*/ 13 h 50"/>
                    <a:gd name="T2" fmla="*/ 148 w 269"/>
                    <a:gd name="T3" fmla="*/ 11 h 50"/>
                    <a:gd name="T4" fmla="*/ 144 w 269"/>
                    <a:gd name="T5" fmla="*/ 8 h 50"/>
                    <a:gd name="T6" fmla="*/ 137 w 269"/>
                    <a:gd name="T7" fmla="*/ 7 h 50"/>
                    <a:gd name="T8" fmla="*/ 129 w 269"/>
                    <a:gd name="T9" fmla="*/ 4 h 50"/>
                    <a:gd name="T10" fmla="*/ 118 w 269"/>
                    <a:gd name="T11" fmla="*/ 3 h 50"/>
                    <a:gd name="T12" fmla="*/ 107 w 269"/>
                    <a:gd name="T13" fmla="*/ 1 h 50"/>
                    <a:gd name="T14" fmla="*/ 95 w 269"/>
                    <a:gd name="T15" fmla="*/ 1 h 50"/>
                    <a:gd name="T16" fmla="*/ 82 w 269"/>
                    <a:gd name="T17" fmla="*/ 0 h 50"/>
                    <a:gd name="T18" fmla="*/ 68 w 269"/>
                    <a:gd name="T19" fmla="*/ 0 h 50"/>
                    <a:gd name="T20" fmla="*/ 56 w 269"/>
                    <a:gd name="T21" fmla="*/ 1 h 50"/>
                    <a:gd name="T22" fmla="*/ 43 w 269"/>
                    <a:gd name="T23" fmla="*/ 1 h 50"/>
                    <a:gd name="T24" fmla="*/ 32 w 269"/>
                    <a:gd name="T25" fmla="*/ 3 h 50"/>
                    <a:gd name="T26" fmla="*/ 22 w 269"/>
                    <a:gd name="T27" fmla="*/ 4 h 50"/>
                    <a:gd name="T28" fmla="*/ 13 w 269"/>
                    <a:gd name="T29" fmla="*/ 7 h 50"/>
                    <a:gd name="T30" fmla="*/ 7 w 269"/>
                    <a:gd name="T31" fmla="*/ 8 h 50"/>
                    <a:gd name="T32" fmla="*/ 3 w 269"/>
                    <a:gd name="T33" fmla="*/ 11 h 50"/>
                    <a:gd name="T34" fmla="*/ 1 w 269"/>
                    <a:gd name="T35" fmla="*/ 13 h 50"/>
                    <a:gd name="T36" fmla="*/ 1 w 269"/>
                    <a:gd name="T37" fmla="*/ 16 h 50"/>
                    <a:gd name="T38" fmla="*/ 3 w 269"/>
                    <a:gd name="T39" fmla="*/ 19 h 50"/>
                    <a:gd name="T40" fmla="*/ 7 w 269"/>
                    <a:gd name="T41" fmla="*/ 21 h 50"/>
                    <a:gd name="T42" fmla="*/ 13 w 269"/>
                    <a:gd name="T43" fmla="*/ 23 h 50"/>
                    <a:gd name="T44" fmla="*/ 22 w 269"/>
                    <a:gd name="T45" fmla="*/ 25 h 50"/>
                    <a:gd name="T46" fmla="*/ 32 w 269"/>
                    <a:gd name="T47" fmla="*/ 26 h 50"/>
                    <a:gd name="T48" fmla="*/ 43 w 269"/>
                    <a:gd name="T49" fmla="*/ 28 h 50"/>
                    <a:gd name="T50" fmla="*/ 56 w 269"/>
                    <a:gd name="T51" fmla="*/ 29 h 50"/>
                    <a:gd name="T52" fmla="*/ 68 w 269"/>
                    <a:gd name="T53" fmla="*/ 29 h 50"/>
                    <a:gd name="T54" fmla="*/ 82 w 269"/>
                    <a:gd name="T55" fmla="*/ 29 h 50"/>
                    <a:gd name="T56" fmla="*/ 95 w 269"/>
                    <a:gd name="T57" fmla="*/ 29 h 50"/>
                    <a:gd name="T58" fmla="*/ 107 w 269"/>
                    <a:gd name="T59" fmla="*/ 28 h 50"/>
                    <a:gd name="T60" fmla="*/ 118 w 269"/>
                    <a:gd name="T61" fmla="*/ 26 h 50"/>
                    <a:gd name="T62" fmla="*/ 129 w 269"/>
                    <a:gd name="T63" fmla="*/ 25 h 50"/>
                    <a:gd name="T64" fmla="*/ 137 w 269"/>
                    <a:gd name="T65" fmla="*/ 23 h 50"/>
                    <a:gd name="T66" fmla="*/ 144 w 269"/>
                    <a:gd name="T67" fmla="*/ 21 h 50"/>
                    <a:gd name="T68" fmla="*/ 148 w 269"/>
                    <a:gd name="T69" fmla="*/ 19 h 50"/>
                    <a:gd name="T70" fmla="*/ 150 w 269"/>
                    <a:gd name="T71" fmla="*/ 1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66" name="Freeform 566">
                  <a:extLst>
                    <a:ext uri="{FF2B5EF4-FFF2-40B4-BE49-F238E27FC236}">
                      <a16:creationId xmlns:a16="http://schemas.microsoft.com/office/drawing/2014/main" id="{A54B020E-6298-42B3-A253-5E3AE5908136}"/>
                    </a:ext>
                  </a:extLst>
                </p:cNvPr>
                <p:cNvSpPr>
                  <a:spLocks/>
                </p:cNvSpPr>
                <p:nvPr/>
              </p:nvSpPr>
              <p:spPr bwMode="auto">
                <a:xfrm>
                  <a:off x="4404" y="1957"/>
                  <a:ext cx="151" cy="21"/>
                </a:xfrm>
                <a:custGeom>
                  <a:avLst/>
                  <a:gdLst>
                    <a:gd name="T0" fmla="*/ 150 w 269"/>
                    <a:gd name="T1" fmla="*/ 8 h 37"/>
                    <a:gd name="T2" fmla="*/ 148 w 269"/>
                    <a:gd name="T3" fmla="*/ 10 h 37"/>
                    <a:gd name="T4" fmla="*/ 144 w 269"/>
                    <a:gd name="T5" fmla="*/ 12 h 37"/>
                    <a:gd name="T6" fmla="*/ 137 w 269"/>
                    <a:gd name="T7" fmla="*/ 15 h 37"/>
                    <a:gd name="T8" fmla="*/ 129 w 269"/>
                    <a:gd name="T9" fmla="*/ 16 h 37"/>
                    <a:gd name="T10" fmla="*/ 118 w 269"/>
                    <a:gd name="T11" fmla="*/ 18 h 37"/>
                    <a:gd name="T12" fmla="*/ 107 w 269"/>
                    <a:gd name="T13" fmla="*/ 19 h 37"/>
                    <a:gd name="T14" fmla="*/ 95 w 269"/>
                    <a:gd name="T15" fmla="*/ 20 h 37"/>
                    <a:gd name="T16" fmla="*/ 82 w 269"/>
                    <a:gd name="T17" fmla="*/ 20 h 37"/>
                    <a:gd name="T18" fmla="*/ 68 w 269"/>
                    <a:gd name="T19" fmla="*/ 20 h 37"/>
                    <a:gd name="T20" fmla="*/ 56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8 w 269"/>
                    <a:gd name="T49" fmla="*/ 12 h 37"/>
                    <a:gd name="T50" fmla="*/ 49 w 269"/>
                    <a:gd name="T51" fmla="*/ 13 h 37"/>
                    <a:gd name="T52" fmla="*/ 62 w 269"/>
                    <a:gd name="T53" fmla="*/ 14 h 37"/>
                    <a:gd name="T54" fmla="*/ 75 w 269"/>
                    <a:gd name="T55" fmla="*/ 14 h 37"/>
                    <a:gd name="T56" fmla="*/ 88 w 269"/>
                    <a:gd name="T57" fmla="*/ 14 h 37"/>
                    <a:gd name="T58" fmla="*/ 101 w 269"/>
                    <a:gd name="T59" fmla="*/ 13 h 37"/>
                    <a:gd name="T60" fmla="*/ 113 w 269"/>
                    <a:gd name="T61" fmla="*/ 12 h 37"/>
                    <a:gd name="T62" fmla="*/ 123 w 269"/>
                    <a:gd name="T63" fmla="*/ 11 h 37"/>
                    <a:gd name="T64" fmla="*/ 133 w 269"/>
                    <a:gd name="T65" fmla="*/ 9 h 37"/>
                    <a:gd name="T66" fmla="*/ 140 w 269"/>
                    <a:gd name="T67" fmla="*/ 7 h 37"/>
                    <a:gd name="T68" fmla="*/ 146 w 269"/>
                    <a:gd name="T69" fmla="*/ 5 h 37"/>
                    <a:gd name="T70" fmla="*/ 149 w 269"/>
                    <a:gd name="T71" fmla="*/ 3 h 37"/>
                    <a:gd name="T72" fmla="*/ 150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67" name="Freeform 567">
                  <a:extLst>
                    <a:ext uri="{FF2B5EF4-FFF2-40B4-BE49-F238E27FC236}">
                      <a16:creationId xmlns:a16="http://schemas.microsoft.com/office/drawing/2014/main" id="{96601DAD-E22E-40D9-A94C-3588A789C94D}"/>
                    </a:ext>
                  </a:extLst>
                </p:cNvPr>
                <p:cNvSpPr>
                  <a:spLocks/>
                </p:cNvSpPr>
                <p:nvPr/>
              </p:nvSpPr>
              <p:spPr bwMode="auto">
                <a:xfrm>
                  <a:off x="4321" y="1993"/>
                  <a:ext cx="316" cy="100"/>
                </a:xfrm>
                <a:custGeom>
                  <a:avLst/>
                  <a:gdLst>
                    <a:gd name="T0" fmla="*/ 0 w 568"/>
                    <a:gd name="T1" fmla="*/ 99 h 168"/>
                    <a:gd name="T2" fmla="*/ 315 w 568"/>
                    <a:gd name="T3" fmla="*/ 99 h 168"/>
                    <a:gd name="T4" fmla="*/ 315 w 568"/>
                    <a:gd name="T5" fmla="*/ 0 h 168"/>
                    <a:gd name="T6" fmla="*/ 0 w 568"/>
                    <a:gd name="T7" fmla="*/ 0 h 168"/>
                    <a:gd name="T8" fmla="*/ 0 w 568"/>
                    <a:gd name="T9" fmla="*/ 99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68" name="Freeform 568">
                  <a:extLst>
                    <a:ext uri="{FF2B5EF4-FFF2-40B4-BE49-F238E27FC236}">
                      <a16:creationId xmlns:a16="http://schemas.microsoft.com/office/drawing/2014/main" id="{4BBA6528-B520-440D-886D-62D04FB19A70}"/>
                    </a:ext>
                  </a:extLst>
                </p:cNvPr>
                <p:cNvSpPr>
                  <a:spLocks/>
                </p:cNvSpPr>
                <p:nvPr/>
              </p:nvSpPr>
              <p:spPr bwMode="auto">
                <a:xfrm>
                  <a:off x="4371" y="1945"/>
                  <a:ext cx="209" cy="16"/>
                </a:xfrm>
                <a:custGeom>
                  <a:avLst/>
                  <a:gdLst>
                    <a:gd name="T0" fmla="*/ 0 w 373"/>
                    <a:gd name="T1" fmla="*/ 15 h 29"/>
                    <a:gd name="T2" fmla="*/ 0 w 373"/>
                    <a:gd name="T3" fmla="*/ 0 h 29"/>
                    <a:gd name="T4" fmla="*/ 208 w 373"/>
                    <a:gd name="T5" fmla="*/ 0 h 29"/>
                    <a:gd name="T6" fmla="*/ 208 w 373"/>
                    <a:gd name="T7" fmla="*/ 15 h 29"/>
                    <a:gd name="T8" fmla="*/ 0 w 373"/>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69" name="Freeform 569">
                  <a:extLst>
                    <a:ext uri="{FF2B5EF4-FFF2-40B4-BE49-F238E27FC236}">
                      <a16:creationId xmlns:a16="http://schemas.microsoft.com/office/drawing/2014/main" id="{09B2B133-4053-4BDF-99FB-9DBE72477674}"/>
                    </a:ext>
                  </a:extLst>
                </p:cNvPr>
                <p:cNvSpPr>
                  <a:spLocks/>
                </p:cNvSpPr>
                <p:nvPr/>
              </p:nvSpPr>
              <p:spPr bwMode="auto">
                <a:xfrm>
                  <a:off x="4321" y="1992"/>
                  <a:ext cx="316" cy="34"/>
                </a:xfrm>
                <a:custGeom>
                  <a:avLst/>
                  <a:gdLst>
                    <a:gd name="T0" fmla="*/ 117 w 568"/>
                    <a:gd name="T1" fmla="*/ 0 h 59"/>
                    <a:gd name="T2" fmla="*/ 0 w 568"/>
                    <a:gd name="T3" fmla="*/ 0 h 59"/>
                    <a:gd name="T4" fmla="*/ 0 w 568"/>
                    <a:gd name="T5" fmla="*/ 33 h 59"/>
                    <a:gd name="T6" fmla="*/ 315 w 568"/>
                    <a:gd name="T7" fmla="*/ 33 h 59"/>
                    <a:gd name="T8" fmla="*/ 315 w 568"/>
                    <a:gd name="T9" fmla="*/ 1 h 59"/>
                    <a:gd name="T10" fmla="*/ 198 w 568"/>
                    <a:gd name="T11" fmla="*/ 1 h 59"/>
                    <a:gd name="T12" fmla="*/ 117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70" name="Freeform 570">
                  <a:extLst>
                    <a:ext uri="{FF2B5EF4-FFF2-40B4-BE49-F238E27FC236}">
                      <a16:creationId xmlns:a16="http://schemas.microsoft.com/office/drawing/2014/main" id="{1DDCD3EF-F110-4AAF-85DC-79CEC1538EE6}"/>
                    </a:ext>
                  </a:extLst>
                </p:cNvPr>
                <p:cNvSpPr>
                  <a:spLocks/>
                </p:cNvSpPr>
                <p:nvPr/>
              </p:nvSpPr>
              <p:spPr bwMode="auto">
                <a:xfrm>
                  <a:off x="4404" y="2004"/>
                  <a:ext cx="26" cy="16"/>
                </a:xfrm>
                <a:custGeom>
                  <a:avLst/>
                  <a:gdLst>
                    <a:gd name="T0" fmla="*/ 8 w 47"/>
                    <a:gd name="T1" fmla="*/ 15 h 30"/>
                    <a:gd name="T2" fmla="*/ 6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6 w 47"/>
                    <a:gd name="T33" fmla="*/ 0 h 30"/>
                    <a:gd name="T34" fmla="*/ 8 w 47"/>
                    <a:gd name="T35" fmla="*/ 0 h 30"/>
                    <a:gd name="T36" fmla="*/ 17 w 47"/>
                    <a:gd name="T37" fmla="*/ 0 h 30"/>
                    <a:gd name="T38" fmla="*/ 19 w 47"/>
                    <a:gd name="T39" fmla="*/ 0 h 30"/>
                    <a:gd name="T40" fmla="*/ 20 w 47"/>
                    <a:gd name="T41" fmla="*/ 1 h 30"/>
                    <a:gd name="T42" fmla="*/ 21 w 47"/>
                    <a:gd name="T43" fmla="*/ 1 h 30"/>
                    <a:gd name="T44" fmla="*/ 23 w 47"/>
                    <a:gd name="T45" fmla="*/ 2 h 30"/>
                    <a:gd name="T46" fmla="*/ 23 w 47"/>
                    <a:gd name="T47" fmla="*/ 3 h 30"/>
                    <a:gd name="T48" fmla="*/ 24 w 47"/>
                    <a:gd name="T49" fmla="*/ 4 h 30"/>
                    <a:gd name="T50" fmla="*/ 25 w 47"/>
                    <a:gd name="T51" fmla="*/ 5 h 30"/>
                    <a:gd name="T52" fmla="*/ 25 w 47"/>
                    <a:gd name="T53" fmla="*/ 6 h 30"/>
                    <a:gd name="T54" fmla="*/ 25 w 47"/>
                    <a:gd name="T55" fmla="*/ 7 h 30"/>
                    <a:gd name="T56" fmla="*/ 25 w 47"/>
                    <a:gd name="T57" fmla="*/ 9 h 30"/>
                    <a:gd name="T58" fmla="*/ 25 w 47"/>
                    <a:gd name="T59" fmla="*/ 11 h 30"/>
                    <a:gd name="T60" fmla="*/ 24 w 47"/>
                    <a:gd name="T61" fmla="*/ 12 h 30"/>
                    <a:gd name="T62" fmla="*/ 23 w 47"/>
                    <a:gd name="T63" fmla="*/ 13 h 30"/>
                    <a:gd name="T64" fmla="*/ 23 w 47"/>
                    <a:gd name="T65" fmla="*/ 14 h 30"/>
                    <a:gd name="T66" fmla="*/ 21 w 47"/>
                    <a:gd name="T67" fmla="*/ 14 h 30"/>
                    <a:gd name="T68" fmla="*/ 20 w 47"/>
                    <a:gd name="T69" fmla="*/ 15 h 30"/>
                    <a:gd name="T70" fmla="*/ 19 w 47"/>
                    <a:gd name="T71" fmla="*/ 15 h 30"/>
                    <a:gd name="T72" fmla="*/ 17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71" name="Freeform 571">
                  <a:extLst>
                    <a:ext uri="{FF2B5EF4-FFF2-40B4-BE49-F238E27FC236}">
                      <a16:creationId xmlns:a16="http://schemas.microsoft.com/office/drawing/2014/main" id="{713A9D0D-C8BA-40BC-A730-59E3916DDCAB}"/>
                    </a:ext>
                  </a:extLst>
                </p:cNvPr>
                <p:cNvSpPr>
                  <a:spLocks/>
                </p:cNvSpPr>
                <p:nvPr/>
              </p:nvSpPr>
              <p:spPr bwMode="auto">
                <a:xfrm>
                  <a:off x="4522" y="1993"/>
                  <a:ext cx="2" cy="97"/>
                </a:xfrm>
                <a:custGeom>
                  <a:avLst/>
                  <a:gdLst>
                    <a:gd name="T0" fmla="*/ 0 w 5"/>
                    <a:gd name="T1" fmla="*/ 0 h 162"/>
                    <a:gd name="T2" fmla="*/ 2 w 5"/>
                    <a:gd name="T3" fmla="*/ 33 h 162"/>
                    <a:gd name="T4" fmla="*/ 0 w 5"/>
                    <a:gd name="T5" fmla="*/ 33 h 162"/>
                    <a:gd name="T6" fmla="*/ 0 w 5"/>
                    <a:gd name="T7" fmla="*/ 96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72" name="Freeform 572">
                  <a:extLst>
                    <a:ext uri="{FF2B5EF4-FFF2-40B4-BE49-F238E27FC236}">
                      <a16:creationId xmlns:a16="http://schemas.microsoft.com/office/drawing/2014/main" id="{66313AE2-C9C7-46D1-9278-50E83D990E70}"/>
                    </a:ext>
                  </a:extLst>
                </p:cNvPr>
                <p:cNvSpPr>
                  <a:spLocks/>
                </p:cNvSpPr>
                <p:nvPr/>
              </p:nvSpPr>
              <p:spPr bwMode="auto">
                <a:xfrm>
                  <a:off x="4345" y="2052"/>
                  <a:ext cx="360" cy="52"/>
                </a:xfrm>
                <a:custGeom>
                  <a:avLst/>
                  <a:gdLst>
                    <a:gd name="T0" fmla="*/ 0 w 646"/>
                    <a:gd name="T1" fmla="*/ 51 h 87"/>
                    <a:gd name="T2" fmla="*/ 359 w 646"/>
                    <a:gd name="T3" fmla="*/ 51 h 87"/>
                    <a:gd name="T4" fmla="*/ 340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73" name="Freeform 573">
                  <a:extLst>
                    <a:ext uri="{FF2B5EF4-FFF2-40B4-BE49-F238E27FC236}">
                      <a16:creationId xmlns:a16="http://schemas.microsoft.com/office/drawing/2014/main" id="{D03A1C88-A20D-4471-8E30-14BB8B8E850A}"/>
                    </a:ext>
                  </a:extLst>
                </p:cNvPr>
                <p:cNvSpPr>
                  <a:spLocks/>
                </p:cNvSpPr>
                <p:nvPr/>
              </p:nvSpPr>
              <p:spPr bwMode="auto">
                <a:xfrm>
                  <a:off x="4345" y="2103"/>
                  <a:ext cx="360" cy="10"/>
                </a:xfrm>
                <a:custGeom>
                  <a:avLst/>
                  <a:gdLst>
                    <a:gd name="T0" fmla="*/ 0 w 646"/>
                    <a:gd name="T1" fmla="*/ 9 h 17"/>
                    <a:gd name="T2" fmla="*/ 0 w 646"/>
                    <a:gd name="T3" fmla="*/ 0 h 17"/>
                    <a:gd name="T4" fmla="*/ 359 w 646"/>
                    <a:gd name="T5" fmla="*/ 0 h 17"/>
                    <a:gd name="T6" fmla="*/ 359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74" name="Freeform 574">
                  <a:extLst>
                    <a:ext uri="{FF2B5EF4-FFF2-40B4-BE49-F238E27FC236}">
                      <a16:creationId xmlns:a16="http://schemas.microsoft.com/office/drawing/2014/main" id="{2B7862D5-C7BC-460E-942A-5BC565E83408}"/>
                    </a:ext>
                  </a:extLst>
                </p:cNvPr>
                <p:cNvSpPr>
                  <a:spLocks/>
                </p:cNvSpPr>
                <p:nvPr/>
              </p:nvSpPr>
              <p:spPr bwMode="auto">
                <a:xfrm>
                  <a:off x="4363" y="2061"/>
                  <a:ext cx="322" cy="36"/>
                </a:xfrm>
                <a:custGeom>
                  <a:avLst/>
                  <a:gdLst>
                    <a:gd name="T0" fmla="*/ 0 w 578"/>
                    <a:gd name="T1" fmla="*/ 35 h 63"/>
                    <a:gd name="T2" fmla="*/ 321 w 578"/>
                    <a:gd name="T3" fmla="*/ 35 h 63"/>
                    <a:gd name="T4" fmla="*/ 310 w 578"/>
                    <a:gd name="T5" fmla="*/ 0 h 63"/>
                    <a:gd name="T6" fmla="*/ 14 w 578"/>
                    <a:gd name="T7" fmla="*/ 0 h 63"/>
                    <a:gd name="T8" fmla="*/ 0 w 578"/>
                    <a:gd name="T9" fmla="*/ 3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75" name="Freeform 575">
                  <a:extLst>
                    <a:ext uri="{FF2B5EF4-FFF2-40B4-BE49-F238E27FC236}">
                      <a16:creationId xmlns:a16="http://schemas.microsoft.com/office/drawing/2014/main" id="{FFA337B6-F816-4CDC-8AC2-8F6AC97C8304}"/>
                    </a:ext>
                  </a:extLst>
                </p:cNvPr>
                <p:cNvSpPr>
                  <a:spLocks/>
                </p:cNvSpPr>
                <p:nvPr/>
              </p:nvSpPr>
              <p:spPr bwMode="auto">
                <a:xfrm>
                  <a:off x="4347" y="1729"/>
                  <a:ext cx="261" cy="217"/>
                </a:xfrm>
                <a:custGeom>
                  <a:avLst/>
                  <a:gdLst>
                    <a:gd name="T0" fmla="*/ 260 w 467"/>
                    <a:gd name="T1" fmla="*/ 213 h 366"/>
                    <a:gd name="T2" fmla="*/ 260 w 467"/>
                    <a:gd name="T3" fmla="*/ 213 h 366"/>
                    <a:gd name="T4" fmla="*/ 260 w 467"/>
                    <a:gd name="T5" fmla="*/ 214 h 366"/>
                    <a:gd name="T6" fmla="*/ 260 w 467"/>
                    <a:gd name="T7" fmla="*/ 215 h 366"/>
                    <a:gd name="T8" fmla="*/ 259 w 467"/>
                    <a:gd name="T9" fmla="*/ 215 h 366"/>
                    <a:gd name="T10" fmla="*/ 259 w 467"/>
                    <a:gd name="T11" fmla="*/ 216 h 366"/>
                    <a:gd name="T12" fmla="*/ 258 w 467"/>
                    <a:gd name="T13" fmla="*/ 216 h 366"/>
                    <a:gd name="T14" fmla="*/ 257 w 467"/>
                    <a:gd name="T15" fmla="*/ 216 h 366"/>
                    <a:gd name="T16" fmla="*/ 257 w 467"/>
                    <a:gd name="T17" fmla="*/ 216 h 366"/>
                    <a:gd name="T18" fmla="*/ 3 w 467"/>
                    <a:gd name="T19" fmla="*/ 216 h 366"/>
                    <a:gd name="T20" fmla="*/ 3 w 467"/>
                    <a:gd name="T21" fmla="*/ 216 h 366"/>
                    <a:gd name="T22" fmla="*/ 2 w 467"/>
                    <a:gd name="T23" fmla="*/ 216 h 366"/>
                    <a:gd name="T24" fmla="*/ 2 w 467"/>
                    <a:gd name="T25" fmla="*/ 216 h 366"/>
                    <a:gd name="T26" fmla="*/ 1 w 467"/>
                    <a:gd name="T27" fmla="*/ 215 h 366"/>
                    <a:gd name="T28" fmla="*/ 1 w 467"/>
                    <a:gd name="T29" fmla="*/ 215 h 366"/>
                    <a:gd name="T30" fmla="*/ 0 w 467"/>
                    <a:gd name="T31" fmla="*/ 213 h 366"/>
                    <a:gd name="T32" fmla="*/ 0 w 467"/>
                    <a:gd name="T33" fmla="*/ 213 h 366"/>
                    <a:gd name="T34" fmla="*/ 0 w 467"/>
                    <a:gd name="T35" fmla="*/ 212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7 w 467"/>
                    <a:gd name="T55" fmla="*/ 0 h 366"/>
                    <a:gd name="T56" fmla="*/ 257 w 467"/>
                    <a:gd name="T57" fmla="*/ 0 h 366"/>
                    <a:gd name="T58" fmla="*/ 258 w 467"/>
                    <a:gd name="T59" fmla="*/ 0 h 366"/>
                    <a:gd name="T60" fmla="*/ 259 w 467"/>
                    <a:gd name="T61" fmla="*/ 1 h 366"/>
                    <a:gd name="T62" fmla="*/ 259 w 467"/>
                    <a:gd name="T63" fmla="*/ 1 h 366"/>
                    <a:gd name="T64" fmla="*/ 259 w 467"/>
                    <a:gd name="T65" fmla="*/ 2 h 366"/>
                    <a:gd name="T66" fmla="*/ 260 w 467"/>
                    <a:gd name="T67" fmla="*/ 2 h 366"/>
                    <a:gd name="T68" fmla="*/ 260 w 467"/>
                    <a:gd name="T69" fmla="*/ 3 h 366"/>
                    <a:gd name="T70" fmla="*/ 260 w 467"/>
                    <a:gd name="T71" fmla="*/ 4 h 366"/>
                    <a:gd name="T72" fmla="*/ 260 w 467"/>
                    <a:gd name="T73" fmla="*/ 21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76" name="Freeform 576">
                  <a:extLst>
                    <a:ext uri="{FF2B5EF4-FFF2-40B4-BE49-F238E27FC236}">
                      <a16:creationId xmlns:a16="http://schemas.microsoft.com/office/drawing/2014/main" id="{E4D3393F-452A-47CE-AF41-FFEABEDD4CE8}"/>
                    </a:ext>
                  </a:extLst>
                </p:cNvPr>
                <p:cNvSpPr>
                  <a:spLocks/>
                </p:cNvSpPr>
                <p:nvPr/>
              </p:nvSpPr>
              <p:spPr bwMode="auto">
                <a:xfrm>
                  <a:off x="4540" y="2014"/>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77" name="Rectangle 577">
                  <a:extLst>
                    <a:ext uri="{FF2B5EF4-FFF2-40B4-BE49-F238E27FC236}">
                      <a16:creationId xmlns:a16="http://schemas.microsoft.com/office/drawing/2014/main" id="{7E739CA4-8F28-4A34-B475-9D0490D8197A}"/>
                    </a:ext>
                  </a:extLst>
                </p:cNvPr>
                <p:cNvSpPr>
                  <a:spLocks noChangeArrowheads="1"/>
                </p:cNvSpPr>
                <p:nvPr/>
              </p:nvSpPr>
              <p:spPr bwMode="auto">
                <a:xfrm>
                  <a:off x="4379" y="1757"/>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778" name="Freeform 578">
                  <a:extLst>
                    <a:ext uri="{FF2B5EF4-FFF2-40B4-BE49-F238E27FC236}">
                      <a16:creationId xmlns:a16="http://schemas.microsoft.com/office/drawing/2014/main" id="{45243362-79B3-4E0E-AB72-523D3DD4D15F}"/>
                    </a:ext>
                  </a:extLst>
                </p:cNvPr>
                <p:cNvSpPr>
                  <a:spLocks/>
                </p:cNvSpPr>
                <p:nvPr/>
              </p:nvSpPr>
              <p:spPr bwMode="auto">
                <a:xfrm>
                  <a:off x="4387" y="1757"/>
                  <a:ext cx="193" cy="163"/>
                </a:xfrm>
                <a:custGeom>
                  <a:avLst/>
                  <a:gdLst>
                    <a:gd name="T0" fmla="*/ 4 w 346"/>
                    <a:gd name="T1" fmla="*/ 158 h 274"/>
                    <a:gd name="T2" fmla="*/ 186 w 346"/>
                    <a:gd name="T3" fmla="*/ 158 h 274"/>
                    <a:gd name="T4" fmla="*/ 186 w 346"/>
                    <a:gd name="T5" fmla="*/ 158 h 274"/>
                    <a:gd name="T6" fmla="*/ 187 w 346"/>
                    <a:gd name="T7" fmla="*/ 158 h 274"/>
                    <a:gd name="T8" fmla="*/ 188 w 346"/>
                    <a:gd name="T9" fmla="*/ 158 h 274"/>
                    <a:gd name="T10" fmla="*/ 188 w 346"/>
                    <a:gd name="T11" fmla="*/ 157 h 274"/>
                    <a:gd name="T12" fmla="*/ 189 w 346"/>
                    <a:gd name="T13" fmla="*/ 157 h 274"/>
                    <a:gd name="T14" fmla="*/ 189 w 346"/>
                    <a:gd name="T15" fmla="*/ 156 h 274"/>
                    <a:gd name="T16" fmla="*/ 189 w 346"/>
                    <a:gd name="T17" fmla="*/ 155 h 274"/>
                    <a:gd name="T18" fmla="*/ 189 w 346"/>
                    <a:gd name="T19" fmla="*/ 155 h 274"/>
                    <a:gd name="T20" fmla="*/ 189 w 346"/>
                    <a:gd name="T21" fmla="*/ 5 h 274"/>
                    <a:gd name="T22" fmla="*/ 189 w 346"/>
                    <a:gd name="T23" fmla="*/ 5 h 274"/>
                    <a:gd name="T24" fmla="*/ 189 w 346"/>
                    <a:gd name="T25" fmla="*/ 4 h 274"/>
                    <a:gd name="T26" fmla="*/ 188 w 346"/>
                    <a:gd name="T27" fmla="*/ 4 h 274"/>
                    <a:gd name="T28" fmla="*/ 191 w 346"/>
                    <a:gd name="T29" fmla="*/ 0 h 274"/>
                    <a:gd name="T30" fmla="*/ 192 w 346"/>
                    <a:gd name="T31" fmla="*/ 0 h 274"/>
                    <a:gd name="T32" fmla="*/ 192 w 346"/>
                    <a:gd name="T33" fmla="*/ 1 h 274"/>
                    <a:gd name="T34" fmla="*/ 192 w 346"/>
                    <a:gd name="T35" fmla="*/ 1 h 274"/>
                    <a:gd name="T36" fmla="*/ 192 w 346"/>
                    <a:gd name="T37" fmla="*/ 2 h 274"/>
                    <a:gd name="T38" fmla="*/ 192 w 346"/>
                    <a:gd name="T39" fmla="*/ 3 h 274"/>
                    <a:gd name="T40" fmla="*/ 192 w 346"/>
                    <a:gd name="T41" fmla="*/ 158 h 274"/>
                    <a:gd name="T42" fmla="*/ 192 w 346"/>
                    <a:gd name="T43" fmla="*/ 158 h 274"/>
                    <a:gd name="T44" fmla="*/ 192 w 346"/>
                    <a:gd name="T45" fmla="*/ 159 h 274"/>
                    <a:gd name="T46" fmla="*/ 192 w 346"/>
                    <a:gd name="T47" fmla="*/ 159 h 274"/>
                    <a:gd name="T48" fmla="*/ 192 w 346"/>
                    <a:gd name="T49" fmla="*/ 160 h 274"/>
                    <a:gd name="T50" fmla="*/ 191 w 346"/>
                    <a:gd name="T51" fmla="*/ 160 h 274"/>
                    <a:gd name="T52" fmla="*/ 191 w 346"/>
                    <a:gd name="T53" fmla="*/ 161 h 274"/>
                    <a:gd name="T54" fmla="*/ 190 w 346"/>
                    <a:gd name="T55" fmla="*/ 161 h 274"/>
                    <a:gd name="T56" fmla="*/ 190 w 346"/>
                    <a:gd name="T57" fmla="*/ 162 h 274"/>
                    <a:gd name="T58" fmla="*/ 190 w 346"/>
                    <a:gd name="T59" fmla="*/ 162 h 274"/>
                    <a:gd name="T60" fmla="*/ 189 w 346"/>
                    <a:gd name="T61" fmla="*/ 162 h 274"/>
                    <a:gd name="T62" fmla="*/ 189 w 346"/>
                    <a:gd name="T63" fmla="*/ 162 h 274"/>
                    <a:gd name="T64" fmla="*/ 188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79" name="Freeform 579">
                  <a:extLst>
                    <a:ext uri="{FF2B5EF4-FFF2-40B4-BE49-F238E27FC236}">
                      <a16:creationId xmlns:a16="http://schemas.microsoft.com/office/drawing/2014/main" id="{5A49DCF7-3717-4E66-AF6C-ED4A57EA5208}"/>
                    </a:ext>
                  </a:extLst>
                </p:cNvPr>
                <p:cNvSpPr>
                  <a:spLocks/>
                </p:cNvSpPr>
                <p:nvPr/>
              </p:nvSpPr>
              <p:spPr bwMode="auto">
                <a:xfrm>
                  <a:off x="4377" y="1752"/>
                  <a:ext cx="203" cy="168"/>
                </a:xfrm>
                <a:custGeom>
                  <a:avLst/>
                  <a:gdLst>
                    <a:gd name="T0" fmla="*/ 198 w 364"/>
                    <a:gd name="T1" fmla="*/ 0 h 282"/>
                    <a:gd name="T2" fmla="*/ 199 w 364"/>
                    <a:gd name="T3" fmla="*/ 0 h 282"/>
                    <a:gd name="T4" fmla="*/ 199 w 364"/>
                    <a:gd name="T5" fmla="*/ 0 h 282"/>
                    <a:gd name="T6" fmla="*/ 200 w 364"/>
                    <a:gd name="T7" fmla="*/ 0 h 282"/>
                    <a:gd name="T8" fmla="*/ 200 w 364"/>
                    <a:gd name="T9" fmla="*/ 0 h 282"/>
                    <a:gd name="T10" fmla="*/ 200 w 364"/>
                    <a:gd name="T11" fmla="*/ 1 h 282"/>
                    <a:gd name="T12" fmla="*/ 201 w 364"/>
                    <a:gd name="T13" fmla="*/ 1 h 282"/>
                    <a:gd name="T14" fmla="*/ 202 w 364"/>
                    <a:gd name="T15" fmla="*/ 1 h 282"/>
                    <a:gd name="T16" fmla="*/ 202 w 364"/>
                    <a:gd name="T17" fmla="*/ 2 h 282"/>
                    <a:gd name="T18" fmla="*/ 202 w 364"/>
                    <a:gd name="T19" fmla="*/ 3 h 282"/>
                    <a:gd name="T20" fmla="*/ 202 w 364"/>
                    <a:gd name="T21" fmla="*/ 4 h 282"/>
                    <a:gd name="T22" fmla="*/ 202 w 364"/>
                    <a:gd name="T23" fmla="*/ 4 h 282"/>
                    <a:gd name="T24" fmla="*/ 202 w 364"/>
                    <a:gd name="T25" fmla="*/ 163 h 282"/>
                    <a:gd name="T26" fmla="*/ 202 w 364"/>
                    <a:gd name="T27" fmla="*/ 163 h 282"/>
                    <a:gd name="T28" fmla="*/ 202 w 364"/>
                    <a:gd name="T29" fmla="*/ 164 h 282"/>
                    <a:gd name="T30" fmla="*/ 202 w 364"/>
                    <a:gd name="T31" fmla="*/ 164 h 282"/>
                    <a:gd name="T32" fmla="*/ 202 w 364"/>
                    <a:gd name="T33" fmla="*/ 165 h 282"/>
                    <a:gd name="T34" fmla="*/ 201 w 364"/>
                    <a:gd name="T35" fmla="*/ 165 h 282"/>
                    <a:gd name="T36" fmla="*/ 201 w 364"/>
                    <a:gd name="T37" fmla="*/ 166 h 282"/>
                    <a:gd name="T38" fmla="*/ 200 w 364"/>
                    <a:gd name="T39" fmla="*/ 166 h 282"/>
                    <a:gd name="T40" fmla="*/ 200 w 364"/>
                    <a:gd name="T41" fmla="*/ 167 h 282"/>
                    <a:gd name="T42" fmla="*/ 200 w 364"/>
                    <a:gd name="T43" fmla="*/ 167 h 282"/>
                    <a:gd name="T44" fmla="*/ 199 w 364"/>
                    <a:gd name="T45" fmla="*/ 167 h 282"/>
                    <a:gd name="T46" fmla="*/ 199 w 364"/>
                    <a:gd name="T47" fmla="*/ 167 h 282"/>
                    <a:gd name="T48" fmla="*/ 198 w 364"/>
                    <a:gd name="T49" fmla="*/ 167 h 282"/>
                    <a:gd name="T50" fmla="*/ 4 w 364"/>
                    <a:gd name="T51" fmla="*/ 167 h 282"/>
                    <a:gd name="T52" fmla="*/ 4 w 364"/>
                    <a:gd name="T53" fmla="*/ 167 h 282"/>
                    <a:gd name="T54" fmla="*/ 3 w 364"/>
                    <a:gd name="T55" fmla="*/ 167 h 282"/>
                    <a:gd name="T56" fmla="*/ 3 w 364"/>
                    <a:gd name="T57" fmla="*/ 167 h 282"/>
                    <a:gd name="T58" fmla="*/ 2 w 364"/>
                    <a:gd name="T59" fmla="*/ 167 h 282"/>
                    <a:gd name="T60" fmla="*/ 1 w 364"/>
                    <a:gd name="T61" fmla="*/ 167 h 282"/>
                    <a:gd name="T62" fmla="*/ 1 w 364"/>
                    <a:gd name="T63" fmla="*/ 166 h 282"/>
                    <a:gd name="T64" fmla="*/ 1 w 364"/>
                    <a:gd name="T65" fmla="*/ 166 h 282"/>
                    <a:gd name="T66" fmla="*/ 1 w 364"/>
                    <a:gd name="T67" fmla="*/ 165 h 282"/>
                    <a:gd name="T68" fmla="*/ 0 w 364"/>
                    <a:gd name="T69" fmla="*/ 165 h 282"/>
                    <a:gd name="T70" fmla="*/ 0 w 364"/>
                    <a:gd name="T71" fmla="*/ 164 h 282"/>
                    <a:gd name="T72" fmla="*/ 0 w 364"/>
                    <a:gd name="T73" fmla="*/ 164 h 282"/>
                    <a:gd name="T74" fmla="*/ 0 w 364"/>
                    <a:gd name="T75" fmla="*/ 163 h 282"/>
                    <a:gd name="T76" fmla="*/ 0 w 364"/>
                    <a:gd name="T77" fmla="*/ 163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80" name="Freeform 580">
                  <a:extLst>
                    <a:ext uri="{FF2B5EF4-FFF2-40B4-BE49-F238E27FC236}">
                      <a16:creationId xmlns:a16="http://schemas.microsoft.com/office/drawing/2014/main" id="{2EBF6A81-9219-4B95-81C8-751FEC7837AA}"/>
                    </a:ext>
                  </a:extLst>
                </p:cNvPr>
                <p:cNvSpPr>
                  <a:spLocks/>
                </p:cNvSpPr>
                <p:nvPr/>
              </p:nvSpPr>
              <p:spPr bwMode="auto">
                <a:xfrm>
                  <a:off x="4377" y="1752"/>
                  <a:ext cx="203" cy="168"/>
                </a:xfrm>
                <a:custGeom>
                  <a:avLst/>
                  <a:gdLst>
                    <a:gd name="T0" fmla="*/ 85 w 364"/>
                    <a:gd name="T1" fmla="*/ 167 h 282"/>
                    <a:gd name="T2" fmla="*/ 4 w 364"/>
                    <a:gd name="T3" fmla="*/ 167 h 282"/>
                    <a:gd name="T4" fmla="*/ 4 w 364"/>
                    <a:gd name="T5" fmla="*/ 167 h 282"/>
                    <a:gd name="T6" fmla="*/ 3 w 364"/>
                    <a:gd name="T7" fmla="*/ 167 h 282"/>
                    <a:gd name="T8" fmla="*/ 3 w 364"/>
                    <a:gd name="T9" fmla="*/ 167 h 282"/>
                    <a:gd name="T10" fmla="*/ 2 w 364"/>
                    <a:gd name="T11" fmla="*/ 167 h 282"/>
                    <a:gd name="T12" fmla="*/ 1 w 364"/>
                    <a:gd name="T13" fmla="*/ 167 h 282"/>
                    <a:gd name="T14" fmla="*/ 1 w 364"/>
                    <a:gd name="T15" fmla="*/ 166 h 282"/>
                    <a:gd name="T16" fmla="*/ 1 w 364"/>
                    <a:gd name="T17" fmla="*/ 166 h 282"/>
                    <a:gd name="T18" fmla="*/ 1 w 364"/>
                    <a:gd name="T19" fmla="*/ 165 h 282"/>
                    <a:gd name="T20" fmla="*/ 0 w 364"/>
                    <a:gd name="T21" fmla="*/ 165 h 282"/>
                    <a:gd name="T22" fmla="*/ 0 w 364"/>
                    <a:gd name="T23" fmla="*/ 164 h 282"/>
                    <a:gd name="T24" fmla="*/ 0 w 364"/>
                    <a:gd name="T25" fmla="*/ 164 h 282"/>
                    <a:gd name="T26" fmla="*/ 0 w 364"/>
                    <a:gd name="T27" fmla="*/ 163 h 282"/>
                    <a:gd name="T28" fmla="*/ 0 w 364"/>
                    <a:gd name="T29" fmla="*/ 163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8 w 364"/>
                    <a:gd name="T51" fmla="*/ 0 h 282"/>
                    <a:gd name="T52" fmla="*/ 199 w 364"/>
                    <a:gd name="T53" fmla="*/ 0 h 282"/>
                    <a:gd name="T54" fmla="*/ 199 w 364"/>
                    <a:gd name="T55" fmla="*/ 0 h 282"/>
                    <a:gd name="T56" fmla="*/ 200 w 364"/>
                    <a:gd name="T57" fmla="*/ 0 h 282"/>
                    <a:gd name="T58" fmla="*/ 200 w 364"/>
                    <a:gd name="T59" fmla="*/ 0 h 282"/>
                    <a:gd name="T60" fmla="*/ 200 w 364"/>
                    <a:gd name="T61" fmla="*/ 1 h 282"/>
                    <a:gd name="T62" fmla="*/ 201 w 364"/>
                    <a:gd name="T63" fmla="*/ 1 h 282"/>
                    <a:gd name="T64" fmla="*/ 202 w 364"/>
                    <a:gd name="T65" fmla="*/ 1 h 282"/>
                    <a:gd name="T66" fmla="*/ 202 w 364"/>
                    <a:gd name="T67" fmla="*/ 2 h 282"/>
                    <a:gd name="T68" fmla="*/ 202 w 364"/>
                    <a:gd name="T69" fmla="*/ 3 h 282"/>
                    <a:gd name="T70" fmla="*/ 202 w 364"/>
                    <a:gd name="T71" fmla="*/ 4 h 282"/>
                    <a:gd name="T72" fmla="*/ 202 w 364"/>
                    <a:gd name="T73" fmla="*/ 4 h 282"/>
                    <a:gd name="T74" fmla="*/ 202 w 364"/>
                    <a:gd name="T75" fmla="*/ 163 h 282"/>
                    <a:gd name="T76" fmla="*/ 202 w 364"/>
                    <a:gd name="T77" fmla="*/ 163 h 282"/>
                    <a:gd name="T78" fmla="*/ 202 w 364"/>
                    <a:gd name="T79" fmla="*/ 164 h 282"/>
                    <a:gd name="T80" fmla="*/ 202 w 364"/>
                    <a:gd name="T81" fmla="*/ 164 h 282"/>
                    <a:gd name="T82" fmla="*/ 202 w 364"/>
                    <a:gd name="T83" fmla="*/ 165 h 282"/>
                    <a:gd name="T84" fmla="*/ 201 w 364"/>
                    <a:gd name="T85" fmla="*/ 165 h 282"/>
                    <a:gd name="T86" fmla="*/ 201 w 364"/>
                    <a:gd name="T87" fmla="*/ 166 h 282"/>
                    <a:gd name="T88" fmla="*/ 200 w 364"/>
                    <a:gd name="T89" fmla="*/ 166 h 282"/>
                    <a:gd name="T90" fmla="*/ 200 w 364"/>
                    <a:gd name="T91" fmla="*/ 167 h 282"/>
                    <a:gd name="T92" fmla="*/ 200 w 364"/>
                    <a:gd name="T93" fmla="*/ 167 h 282"/>
                    <a:gd name="T94" fmla="*/ 199 w 364"/>
                    <a:gd name="T95" fmla="*/ 167 h 282"/>
                    <a:gd name="T96" fmla="*/ 199 w 364"/>
                    <a:gd name="T97" fmla="*/ 167 h 282"/>
                    <a:gd name="T98" fmla="*/ 198 w 364"/>
                    <a:gd name="T99" fmla="*/ 167 h 282"/>
                    <a:gd name="T100" fmla="*/ 85 w 364"/>
                    <a:gd name="T101" fmla="*/ 16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81" name="Freeform 581">
                  <a:extLst>
                    <a:ext uri="{FF2B5EF4-FFF2-40B4-BE49-F238E27FC236}">
                      <a16:creationId xmlns:a16="http://schemas.microsoft.com/office/drawing/2014/main" id="{1A78B232-E7A5-480A-834E-6D113C5F9D52}"/>
                    </a:ext>
                  </a:extLst>
                </p:cNvPr>
                <p:cNvSpPr>
                  <a:spLocks/>
                </p:cNvSpPr>
                <p:nvPr/>
              </p:nvSpPr>
              <p:spPr bwMode="auto">
                <a:xfrm>
                  <a:off x="4377" y="1752"/>
                  <a:ext cx="203" cy="168"/>
                </a:xfrm>
                <a:custGeom>
                  <a:avLst/>
                  <a:gdLst>
                    <a:gd name="T0" fmla="*/ 13 w 364"/>
                    <a:gd name="T1" fmla="*/ 163 h 282"/>
                    <a:gd name="T2" fmla="*/ 6 w 364"/>
                    <a:gd name="T3" fmla="*/ 163 h 282"/>
                    <a:gd name="T4" fmla="*/ 6 w 364"/>
                    <a:gd name="T5" fmla="*/ 163 h 282"/>
                    <a:gd name="T6" fmla="*/ 4 w 364"/>
                    <a:gd name="T7" fmla="*/ 163 h 282"/>
                    <a:gd name="T8" fmla="*/ 4 w 364"/>
                    <a:gd name="T9" fmla="*/ 163 h 282"/>
                    <a:gd name="T10" fmla="*/ 4 w 364"/>
                    <a:gd name="T11" fmla="*/ 161 h 282"/>
                    <a:gd name="T12" fmla="*/ 4 w 364"/>
                    <a:gd name="T13" fmla="*/ 161 h 282"/>
                    <a:gd name="T14" fmla="*/ 3 w 364"/>
                    <a:gd name="T15" fmla="*/ 161 h 282"/>
                    <a:gd name="T16" fmla="*/ 3 w 364"/>
                    <a:gd name="T17" fmla="*/ 160 h 282"/>
                    <a:gd name="T18" fmla="*/ 3 w 364"/>
                    <a:gd name="T19" fmla="*/ 160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7 w 364"/>
                    <a:gd name="T39" fmla="*/ 4 h 282"/>
                    <a:gd name="T40" fmla="*/ 198 w 364"/>
                    <a:gd name="T41" fmla="*/ 4 h 282"/>
                    <a:gd name="T42" fmla="*/ 199 w 364"/>
                    <a:gd name="T43" fmla="*/ 4 h 282"/>
                    <a:gd name="T44" fmla="*/ 199 w 364"/>
                    <a:gd name="T45" fmla="*/ 5 h 282"/>
                    <a:gd name="T46" fmla="*/ 199 w 364"/>
                    <a:gd name="T47" fmla="*/ 5 h 282"/>
                    <a:gd name="T48" fmla="*/ 202 w 364"/>
                    <a:gd name="T49" fmla="*/ 1 h 282"/>
                    <a:gd name="T50" fmla="*/ 202 w 364"/>
                    <a:gd name="T51" fmla="*/ 1 h 282"/>
                    <a:gd name="T52" fmla="*/ 202 w 364"/>
                    <a:gd name="T53" fmla="*/ 0 h 282"/>
                    <a:gd name="T54" fmla="*/ 201 w 364"/>
                    <a:gd name="T55" fmla="*/ 0 h 282"/>
                    <a:gd name="T56" fmla="*/ 200 w 364"/>
                    <a:gd name="T57" fmla="*/ 0 h 282"/>
                    <a:gd name="T58" fmla="*/ 200 w 364"/>
                    <a:gd name="T59" fmla="*/ 0 h 282"/>
                    <a:gd name="T60" fmla="*/ 199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3 h 282"/>
                    <a:gd name="T84" fmla="*/ 0 w 364"/>
                    <a:gd name="T85" fmla="*/ 163 h 282"/>
                    <a:gd name="T86" fmla="*/ 0 w 364"/>
                    <a:gd name="T87" fmla="*/ 164 h 282"/>
                    <a:gd name="T88" fmla="*/ 0 w 364"/>
                    <a:gd name="T89" fmla="*/ 164 h 282"/>
                    <a:gd name="T90" fmla="*/ 0 w 364"/>
                    <a:gd name="T91" fmla="*/ 165 h 282"/>
                    <a:gd name="T92" fmla="*/ 1 w 364"/>
                    <a:gd name="T93" fmla="*/ 165 h 282"/>
                    <a:gd name="T94" fmla="*/ 1 w 364"/>
                    <a:gd name="T95" fmla="*/ 166 h 282"/>
                    <a:gd name="T96" fmla="*/ 1 w 364"/>
                    <a:gd name="T97" fmla="*/ 166 h 282"/>
                    <a:gd name="T98" fmla="*/ 1 w 364"/>
                    <a:gd name="T99" fmla="*/ 167 h 282"/>
                    <a:gd name="T100" fmla="*/ 2 w 364"/>
                    <a:gd name="T101" fmla="*/ 167 h 282"/>
                    <a:gd name="T102" fmla="*/ 3 w 364"/>
                    <a:gd name="T103" fmla="*/ 167 h 282"/>
                    <a:gd name="T104" fmla="*/ 3 w 364"/>
                    <a:gd name="T105" fmla="*/ 167 h 282"/>
                    <a:gd name="T106" fmla="*/ 4 w 364"/>
                    <a:gd name="T107" fmla="*/ 167 h 282"/>
                    <a:gd name="T108" fmla="*/ 4 w 364"/>
                    <a:gd name="T109" fmla="*/ 167 h 282"/>
                    <a:gd name="T110" fmla="*/ 9 w 364"/>
                    <a:gd name="T111" fmla="*/ 167 h 282"/>
                    <a:gd name="T112" fmla="*/ 13 w 364"/>
                    <a:gd name="T113" fmla="*/ 16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7143" name="Group 582">
                <a:extLst>
                  <a:ext uri="{FF2B5EF4-FFF2-40B4-BE49-F238E27FC236}">
                    <a16:creationId xmlns:a16="http://schemas.microsoft.com/office/drawing/2014/main" id="{C263BE01-C0D8-49C5-8828-087E591A5E36}"/>
                  </a:ext>
                </a:extLst>
              </p:cNvPr>
              <p:cNvGrpSpPr>
                <a:grpSpLocks/>
              </p:cNvGrpSpPr>
              <p:nvPr/>
            </p:nvGrpSpPr>
            <p:grpSpPr bwMode="auto">
              <a:xfrm>
                <a:off x="2463" y="826"/>
                <a:ext cx="214" cy="259"/>
                <a:chOff x="2832" y="1655"/>
                <a:chExt cx="367" cy="434"/>
              </a:xfrm>
            </p:grpSpPr>
            <p:sp>
              <p:nvSpPr>
                <p:cNvPr id="51783" name="Freeform 583">
                  <a:extLst>
                    <a:ext uri="{FF2B5EF4-FFF2-40B4-BE49-F238E27FC236}">
                      <a16:creationId xmlns:a16="http://schemas.microsoft.com/office/drawing/2014/main" id="{18287537-EED8-4199-8A3F-CF7F23814748}"/>
                    </a:ext>
                  </a:extLst>
                </p:cNvPr>
                <p:cNvSpPr>
                  <a:spLocks/>
                </p:cNvSpPr>
                <p:nvPr/>
              </p:nvSpPr>
              <p:spPr bwMode="auto">
                <a:xfrm>
                  <a:off x="2834" y="1908"/>
                  <a:ext cx="300" cy="49"/>
                </a:xfrm>
                <a:custGeom>
                  <a:avLst/>
                  <a:gdLst>
                    <a:gd name="T0" fmla="*/ 260 w 566"/>
                    <a:gd name="T1" fmla="*/ 0 h 73"/>
                    <a:gd name="T2" fmla="*/ 299 w 566"/>
                    <a:gd name="T3" fmla="*/ 48 h 73"/>
                    <a:gd name="T4" fmla="*/ 0 w 566"/>
                    <a:gd name="T5" fmla="*/ 48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84" name="Freeform 584">
                  <a:extLst>
                    <a:ext uri="{FF2B5EF4-FFF2-40B4-BE49-F238E27FC236}">
                      <a16:creationId xmlns:a16="http://schemas.microsoft.com/office/drawing/2014/main" id="{997DE3A2-FFC0-4AF5-979B-0EC419EBED13}"/>
                    </a:ext>
                  </a:extLst>
                </p:cNvPr>
                <p:cNvSpPr>
                  <a:spLocks/>
                </p:cNvSpPr>
                <p:nvPr/>
              </p:nvSpPr>
              <p:spPr bwMode="auto">
                <a:xfrm>
                  <a:off x="2912" y="1897"/>
                  <a:ext cx="144" cy="34"/>
                </a:xfrm>
                <a:custGeom>
                  <a:avLst/>
                  <a:gdLst>
                    <a:gd name="T0" fmla="*/ 143 w 269"/>
                    <a:gd name="T1" fmla="*/ 15 h 50"/>
                    <a:gd name="T2" fmla="*/ 141 w 269"/>
                    <a:gd name="T3" fmla="*/ 12 h 50"/>
                    <a:gd name="T4" fmla="*/ 137 w 269"/>
                    <a:gd name="T5" fmla="*/ 10 h 50"/>
                    <a:gd name="T6" fmla="*/ 131 w 269"/>
                    <a:gd name="T7" fmla="*/ 7 h 50"/>
                    <a:gd name="T8" fmla="*/ 123 w 269"/>
                    <a:gd name="T9" fmla="*/ 5 h 50"/>
                    <a:gd name="T10" fmla="*/ 113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1 w 269"/>
                    <a:gd name="T25" fmla="*/ 3 h 50"/>
                    <a:gd name="T26" fmla="*/ 21 w 269"/>
                    <a:gd name="T27" fmla="*/ 5 h 50"/>
                    <a:gd name="T28" fmla="*/ 13 w 269"/>
                    <a:gd name="T29" fmla="*/ 7 h 50"/>
                    <a:gd name="T30" fmla="*/ 6 w 269"/>
                    <a:gd name="T31" fmla="*/ 10 h 50"/>
                    <a:gd name="T32" fmla="*/ 3 w 269"/>
                    <a:gd name="T33" fmla="*/ 12 h 50"/>
                    <a:gd name="T34" fmla="*/ 1 w 269"/>
                    <a:gd name="T35" fmla="*/ 15 h 50"/>
                    <a:gd name="T36" fmla="*/ 1 w 269"/>
                    <a:gd name="T37" fmla="*/ 18 h 50"/>
                    <a:gd name="T38" fmla="*/ 3 w 269"/>
                    <a:gd name="T39" fmla="*/ 21 h 50"/>
                    <a:gd name="T40" fmla="*/ 6 w 269"/>
                    <a:gd name="T41" fmla="*/ 24 h 50"/>
                    <a:gd name="T42" fmla="*/ 13 w 269"/>
                    <a:gd name="T43" fmla="*/ 26 h 50"/>
                    <a:gd name="T44" fmla="*/ 21 w 269"/>
                    <a:gd name="T45" fmla="*/ 29 h 50"/>
                    <a:gd name="T46" fmla="*/ 31 w 269"/>
                    <a:gd name="T47" fmla="*/ 30 h 50"/>
                    <a:gd name="T48" fmla="*/ 41 w 269"/>
                    <a:gd name="T49" fmla="*/ 32 h 50"/>
                    <a:gd name="T50" fmla="*/ 53 w 269"/>
                    <a:gd name="T51" fmla="*/ 33 h 50"/>
                    <a:gd name="T52" fmla="*/ 65 w 269"/>
                    <a:gd name="T53" fmla="*/ 33 h 50"/>
                    <a:gd name="T54" fmla="*/ 78 w 269"/>
                    <a:gd name="T55" fmla="*/ 33 h 50"/>
                    <a:gd name="T56" fmla="*/ 90 w 269"/>
                    <a:gd name="T57" fmla="*/ 33 h 50"/>
                    <a:gd name="T58" fmla="*/ 102 w 269"/>
                    <a:gd name="T59" fmla="*/ 32 h 50"/>
                    <a:gd name="T60" fmla="*/ 113 w 269"/>
                    <a:gd name="T61" fmla="*/ 30 h 50"/>
                    <a:gd name="T62" fmla="*/ 123 w 269"/>
                    <a:gd name="T63" fmla="*/ 29 h 50"/>
                    <a:gd name="T64" fmla="*/ 131 w 269"/>
                    <a:gd name="T65" fmla="*/ 26 h 50"/>
                    <a:gd name="T66" fmla="*/ 137 w 269"/>
                    <a:gd name="T67" fmla="*/ 24 h 50"/>
                    <a:gd name="T68" fmla="*/ 141 w 269"/>
                    <a:gd name="T69" fmla="*/ 21 h 50"/>
                    <a:gd name="T70" fmla="*/ 143 w 269"/>
                    <a:gd name="T71" fmla="*/ 18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85" name="Freeform 585">
                  <a:extLst>
                    <a:ext uri="{FF2B5EF4-FFF2-40B4-BE49-F238E27FC236}">
                      <a16:creationId xmlns:a16="http://schemas.microsoft.com/office/drawing/2014/main" id="{1E729A61-B3B5-4965-9195-47E62A63C7C8}"/>
                    </a:ext>
                  </a:extLst>
                </p:cNvPr>
                <p:cNvSpPr>
                  <a:spLocks/>
                </p:cNvSpPr>
                <p:nvPr/>
              </p:nvSpPr>
              <p:spPr bwMode="auto">
                <a:xfrm>
                  <a:off x="2912" y="1914"/>
                  <a:ext cx="144" cy="25"/>
                </a:xfrm>
                <a:custGeom>
                  <a:avLst/>
                  <a:gdLst>
                    <a:gd name="T0" fmla="*/ 143 w 269"/>
                    <a:gd name="T1" fmla="*/ 9 h 37"/>
                    <a:gd name="T2" fmla="*/ 141 w 269"/>
                    <a:gd name="T3" fmla="*/ 12 h 37"/>
                    <a:gd name="T4" fmla="*/ 137 w 269"/>
                    <a:gd name="T5" fmla="*/ 15 h 37"/>
                    <a:gd name="T6" fmla="*/ 131 w 269"/>
                    <a:gd name="T7" fmla="*/ 18 h 37"/>
                    <a:gd name="T8" fmla="*/ 123 w 269"/>
                    <a:gd name="T9" fmla="*/ 20 h 37"/>
                    <a:gd name="T10" fmla="*/ 113 w 269"/>
                    <a:gd name="T11" fmla="*/ 22 h 37"/>
                    <a:gd name="T12" fmla="*/ 102 w 269"/>
                    <a:gd name="T13" fmla="*/ 23 h 37"/>
                    <a:gd name="T14" fmla="*/ 90 w 269"/>
                    <a:gd name="T15" fmla="*/ 24 h 37"/>
                    <a:gd name="T16" fmla="*/ 78 w 269"/>
                    <a:gd name="T17" fmla="*/ 24 h 37"/>
                    <a:gd name="T18" fmla="*/ 65 w 269"/>
                    <a:gd name="T19" fmla="*/ 24 h 37"/>
                    <a:gd name="T20" fmla="*/ 53 w 269"/>
                    <a:gd name="T21" fmla="*/ 24 h 37"/>
                    <a:gd name="T22" fmla="*/ 41 w 269"/>
                    <a:gd name="T23" fmla="*/ 23 h 37"/>
                    <a:gd name="T24" fmla="*/ 31 w 269"/>
                    <a:gd name="T25" fmla="*/ 22 h 37"/>
                    <a:gd name="T26" fmla="*/ 21 w 269"/>
                    <a:gd name="T27" fmla="*/ 20 h 37"/>
                    <a:gd name="T28" fmla="*/ 13 w 269"/>
                    <a:gd name="T29" fmla="*/ 18 h 37"/>
                    <a:gd name="T30" fmla="*/ 6 w 269"/>
                    <a:gd name="T31" fmla="*/ 15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7 w 269"/>
                    <a:gd name="T45" fmla="*/ 11 h 37"/>
                    <a:gd name="T46" fmla="*/ 26 w 269"/>
                    <a:gd name="T47" fmla="*/ 13 h 37"/>
                    <a:gd name="T48" fmla="*/ 36 w 269"/>
                    <a:gd name="T49" fmla="*/ 14 h 37"/>
                    <a:gd name="T50" fmla="*/ 47 w 269"/>
                    <a:gd name="T51" fmla="*/ 16 h 37"/>
                    <a:gd name="T52" fmla="*/ 59 w 269"/>
                    <a:gd name="T53" fmla="*/ 16 h 37"/>
                    <a:gd name="T54" fmla="*/ 72 w 269"/>
                    <a:gd name="T55" fmla="*/ 16 h 37"/>
                    <a:gd name="T56" fmla="*/ 84 w 269"/>
                    <a:gd name="T57" fmla="*/ 16 h 37"/>
                    <a:gd name="T58" fmla="*/ 96 w 269"/>
                    <a:gd name="T59" fmla="*/ 16 h 37"/>
                    <a:gd name="T60" fmla="*/ 108 w 269"/>
                    <a:gd name="T61" fmla="*/ 14 h 37"/>
                    <a:gd name="T62" fmla="*/ 118 w 269"/>
                    <a:gd name="T63" fmla="*/ 13 h 37"/>
                    <a:gd name="T64" fmla="*/ 127 w 269"/>
                    <a:gd name="T65" fmla="*/ 11 h 37"/>
                    <a:gd name="T66" fmla="*/ 134 w 269"/>
                    <a:gd name="T67" fmla="*/ 8 h 37"/>
                    <a:gd name="T68" fmla="*/ 139 w 269"/>
                    <a:gd name="T69" fmla="*/ 6 h 37"/>
                    <a:gd name="T70" fmla="*/ 142 w 269"/>
                    <a:gd name="T71" fmla="*/ 3 h 37"/>
                    <a:gd name="T72" fmla="*/ 14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86" name="Freeform 586">
                  <a:extLst>
                    <a:ext uri="{FF2B5EF4-FFF2-40B4-BE49-F238E27FC236}">
                      <a16:creationId xmlns:a16="http://schemas.microsoft.com/office/drawing/2014/main" id="{DAF46806-6051-43C8-A503-760BF428CC50}"/>
                    </a:ext>
                  </a:extLst>
                </p:cNvPr>
                <p:cNvSpPr>
                  <a:spLocks/>
                </p:cNvSpPr>
                <p:nvPr/>
              </p:nvSpPr>
              <p:spPr bwMode="auto">
                <a:xfrm>
                  <a:off x="2832" y="1953"/>
                  <a:ext cx="302" cy="113"/>
                </a:xfrm>
                <a:custGeom>
                  <a:avLst/>
                  <a:gdLst>
                    <a:gd name="T0" fmla="*/ 0 w 568"/>
                    <a:gd name="T1" fmla="*/ 112 h 168"/>
                    <a:gd name="T2" fmla="*/ 301 w 568"/>
                    <a:gd name="T3" fmla="*/ 112 h 168"/>
                    <a:gd name="T4" fmla="*/ 301 w 568"/>
                    <a:gd name="T5" fmla="*/ 0 h 168"/>
                    <a:gd name="T6" fmla="*/ 0 w 568"/>
                    <a:gd name="T7" fmla="*/ 0 h 168"/>
                    <a:gd name="T8" fmla="*/ 0 w 568"/>
                    <a:gd name="T9" fmla="*/ 112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87" name="Freeform 587">
                  <a:extLst>
                    <a:ext uri="{FF2B5EF4-FFF2-40B4-BE49-F238E27FC236}">
                      <a16:creationId xmlns:a16="http://schemas.microsoft.com/office/drawing/2014/main" id="{A5A2D23B-D241-4B0D-9F7E-08A0712AD3BF}"/>
                    </a:ext>
                  </a:extLst>
                </p:cNvPr>
                <p:cNvSpPr>
                  <a:spLocks/>
                </p:cNvSpPr>
                <p:nvPr/>
              </p:nvSpPr>
              <p:spPr bwMode="auto">
                <a:xfrm>
                  <a:off x="2880" y="1899"/>
                  <a:ext cx="200" cy="20"/>
                </a:xfrm>
                <a:custGeom>
                  <a:avLst/>
                  <a:gdLst>
                    <a:gd name="T0" fmla="*/ 0 w 373"/>
                    <a:gd name="T1" fmla="*/ 19 h 29"/>
                    <a:gd name="T2" fmla="*/ 0 w 373"/>
                    <a:gd name="T3" fmla="*/ 0 h 29"/>
                    <a:gd name="T4" fmla="*/ 199 w 373"/>
                    <a:gd name="T5" fmla="*/ 0 h 29"/>
                    <a:gd name="T6" fmla="*/ 199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88" name="Freeform 588">
                  <a:extLst>
                    <a:ext uri="{FF2B5EF4-FFF2-40B4-BE49-F238E27FC236}">
                      <a16:creationId xmlns:a16="http://schemas.microsoft.com/office/drawing/2014/main" id="{46534A7C-3409-4D18-9412-68FCFB5BD896}"/>
                    </a:ext>
                  </a:extLst>
                </p:cNvPr>
                <p:cNvSpPr>
                  <a:spLocks/>
                </p:cNvSpPr>
                <p:nvPr/>
              </p:nvSpPr>
              <p:spPr bwMode="auto">
                <a:xfrm>
                  <a:off x="2832" y="1953"/>
                  <a:ext cx="302" cy="41"/>
                </a:xfrm>
                <a:custGeom>
                  <a:avLst/>
                  <a:gdLst>
                    <a:gd name="T0" fmla="*/ 112 w 568"/>
                    <a:gd name="T1" fmla="*/ 0 h 59"/>
                    <a:gd name="T2" fmla="*/ 0 w 568"/>
                    <a:gd name="T3" fmla="*/ 0 h 59"/>
                    <a:gd name="T4" fmla="*/ 0 w 568"/>
                    <a:gd name="T5" fmla="*/ 40 h 59"/>
                    <a:gd name="T6" fmla="*/ 301 w 568"/>
                    <a:gd name="T7" fmla="*/ 40 h 59"/>
                    <a:gd name="T8" fmla="*/ 301 w 568"/>
                    <a:gd name="T9" fmla="*/ 1 h 59"/>
                    <a:gd name="T10" fmla="*/ 189 w 568"/>
                    <a:gd name="T11" fmla="*/ 1 h 59"/>
                    <a:gd name="T12" fmla="*/ 112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89" name="Freeform 589">
                  <a:extLst>
                    <a:ext uri="{FF2B5EF4-FFF2-40B4-BE49-F238E27FC236}">
                      <a16:creationId xmlns:a16="http://schemas.microsoft.com/office/drawing/2014/main" id="{F7C5EFCB-6DC8-4C73-905D-41756E0A2ED4}"/>
                    </a:ext>
                  </a:extLst>
                </p:cNvPr>
                <p:cNvSpPr>
                  <a:spLocks/>
                </p:cNvSpPr>
                <p:nvPr/>
              </p:nvSpPr>
              <p:spPr bwMode="auto">
                <a:xfrm>
                  <a:off x="2912" y="1967"/>
                  <a:ext cx="25" cy="19"/>
                </a:xfrm>
                <a:custGeom>
                  <a:avLst/>
                  <a:gdLst>
                    <a:gd name="T0" fmla="*/ 7 w 47"/>
                    <a:gd name="T1" fmla="*/ 18 h 30"/>
                    <a:gd name="T2" fmla="*/ 6 w 47"/>
                    <a:gd name="T3" fmla="*/ 18 h 30"/>
                    <a:gd name="T4" fmla="*/ 5 w 47"/>
                    <a:gd name="T5" fmla="*/ 18 h 30"/>
                    <a:gd name="T6" fmla="*/ 4 w 47"/>
                    <a:gd name="T7" fmla="*/ 16 h 30"/>
                    <a:gd name="T8" fmla="*/ 2 w 47"/>
                    <a:gd name="T9" fmla="*/ 16 h 30"/>
                    <a:gd name="T10" fmla="*/ 2 w 47"/>
                    <a:gd name="T11" fmla="*/ 15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3 h 30"/>
                    <a:gd name="T28" fmla="*/ 4 w 47"/>
                    <a:gd name="T29" fmla="*/ 1 h 30"/>
                    <a:gd name="T30" fmla="*/ 5 w 47"/>
                    <a:gd name="T31" fmla="*/ 1 h 30"/>
                    <a:gd name="T32" fmla="*/ 6 w 47"/>
                    <a:gd name="T33" fmla="*/ 0 h 30"/>
                    <a:gd name="T34" fmla="*/ 7 w 47"/>
                    <a:gd name="T35" fmla="*/ 0 h 30"/>
                    <a:gd name="T36" fmla="*/ 16 w 47"/>
                    <a:gd name="T37" fmla="*/ 0 h 30"/>
                    <a:gd name="T38" fmla="*/ 18 w 47"/>
                    <a:gd name="T39" fmla="*/ 0 h 30"/>
                    <a:gd name="T40" fmla="*/ 19 w 47"/>
                    <a:gd name="T41" fmla="*/ 1 h 30"/>
                    <a:gd name="T42" fmla="*/ 20 w 47"/>
                    <a:gd name="T43" fmla="*/ 1 h 30"/>
                    <a:gd name="T44" fmla="*/ 22 w 47"/>
                    <a:gd name="T45" fmla="*/ 2 h 30"/>
                    <a:gd name="T46" fmla="*/ 22 w 47"/>
                    <a:gd name="T47" fmla="*/ 3 h 30"/>
                    <a:gd name="T48" fmla="*/ 23 w 47"/>
                    <a:gd name="T49" fmla="*/ 4 h 30"/>
                    <a:gd name="T50" fmla="*/ 24 w 47"/>
                    <a:gd name="T51" fmla="*/ 6 h 30"/>
                    <a:gd name="T52" fmla="*/ 24 w 47"/>
                    <a:gd name="T53" fmla="*/ 8 h 30"/>
                    <a:gd name="T54" fmla="*/ 24 w 47"/>
                    <a:gd name="T55" fmla="*/ 9 h 30"/>
                    <a:gd name="T56" fmla="*/ 24 w 47"/>
                    <a:gd name="T57" fmla="*/ 11 h 30"/>
                    <a:gd name="T58" fmla="*/ 24 w 47"/>
                    <a:gd name="T59" fmla="*/ 13 h 30"/>
                    <a:gd name="T60" fmla="*/ 23 w 47"/>
                    <a:gd name="T61" fmla="*/ 14 h 30"/>
                    <a:gd name="T62" fmla="*/ 22 w 47"/>
                    <a:gd name="T63" fmla="*/ 15 h 30"/>
                    <a:gd name="T64" fmla="*/ 22 w 47"/>
                    <a:gd name="T65" fmla="*/ 16 h 30"/>
                    <a:gd name="T66" fmla="*/ 20 w 47"/>
                    <a:gd name="T67" fmla="*/ 17 h 30"/>
                    <a:gd name="T68" fmla="*/ 19 w 47"/>
                    <a:gd name="T69" fmla="*/ 18 h 30"/>
                    <a:gd name="T70" fmla="*/ 18 w 47"/>
                    <a:gd name="T71" fmla="*/ 18 h 30"/>
                    <a:gd name="T72" fmla="*/ 16 w 47"/>
                    <a:gd name="T73" fmla="*/ 18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90" name="Freeform 590">
                  <a:extLst>
                    <a:ext uri="{FF2B5EF4-FFF2-40B4-BE49-F238E27FC236}">
                      <a16:creationId xmlns:a16="http://schemas.microsoft.com/office/drawing/2014/main" id="{2F87D8E2-1D94-401C-9A2E-235F2BC94EB2}"/>
                    </a:ext>
                  </a:extLst>
                </p:cNvPr>
                <p:cNvSpPr>
                  <a:spLocks/>
                </p:cNvSpPr>
                <p:nvPr/>
              </p:nvSpPr>
              <p:spPr bwMode="auto">
                <a:xfrm>
                  <a:off x="2855" y="2021"/>
                  <a:ext cx="344" cy="59"/>
                </a:xfrm>
                <a:custGeom>
                  <a:avLst/>
                  <a:gdLst>
                    <a:gd name="T0" fmla="*/ 0 w 646"/>
                    <a:gd name="T1" fmla="*/ 58 h 87"/>
                    <a:gd name="T2" fmla="*/ 343 w 646"/>
                    <a:gd name="T3" fmla="*/ 58 h 87"/>
                    <a:gd name="T4" fmla="*/ 325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91" name="Freeform 591">
                  <a:extLst>
                    <a:ext uri="{FF2B5EF4-FFF2-40B4-BE49-F238E27FC236}">
                      <a16:creationId xmlns:a16="http://schemas.microsoft.com/office/drawing/2014/main" id="{BA55FFBB-2B2B-4B83-A8CA-97843A5B74A4}"/>
                    </a:ext>
                  </a:extLst>
                </p:cNvPr>
                <p:cNvSpPr>
                  <a:spLocks/>
                </p:cNvSpPr>
                <p:nvPr/>
              </p:nvSpPr>
              <p:spPr bwMode="auto">
                <a:xfrm>
                  <a:off x="2855" y="2078"/>
                  <a:ext cx="344" cy="12"/>
                </a:xfrm>
                <a:custGeom>
                  <a:avLst/>
                  <a:gdLst>
                    <a:gd name="T0" fmla="*/ 0 w 646"/>
                    <a:gd name="T1" fmla="*/ 11 h 17"/>
                    <a:gd name="T2" fmla="*/ 0 w 646"/>
                    <a:gd name="T3" fmla="*/ 0 h 17"/>
                    <a:gd name="T4" fmla="*/ 343 w 646"/>
                    <a:gd name="T5" fmla="*/ 0 h 17"/>
                    <a:gd name="T6" fmla="*/ 343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92" name="Freeform 592">
                  <a:extLst>
                    <a:ext uri="{FF2B5EF4-FFF2-40B4-BE49-F238E27FC236}">
                      <a16:creationId xmlns:a16="http://schemas.microsoft.com/office/drawing/2014/main" id="{64778C22-9E52-4EB9-A598-BF7F044C0726}"/>
                    </a:ext>
                  </a:extLst>
                </p:cNvPr>
                <p:cNvSpPr>
                  <a:spLocks/>
                </p:cNvSpPr>
                <p:nvPr/>
              </p:nvSpPr>
              <p:spPr bwMode="auto">
                <a:xfrm>
                  <a:off x="2872" y="2029"/>
                  <a:ext cx="308" cy="42"/>
                </a:xfrm>
                <a:custGeom>
                  <a:avLst/>
                  <a:gdLst>
                    <a:gd name="T0" fmla="*/ 0 w 578"/>
                    <a:gd name="T1" fmla="*/ 41 h 63"/>
                    <a:gd name="T2" fmla="*/ 307 w 578"/>
                    <a:gd name="T3" fmla="*/ 41 h 63"/>
                    <a:gd name="T4" fmla="*/ 297 w 578"/>
                    <a:gd name="T5" fmla="*/ 0 h 63"/>
                    <a:gd name="T6" fmla="*/ 13 w 578"/>
                    <a:gd name="T7" fmla="*/ 0 h 63"/>
                    <a:gd name="T8" fmla="*/ 0 w 578"/>
                    <a:gd name="T9" fmla="*/ 4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93" name="Freeform 593">
                  <a:extLst>
                    <a:ext uri="{FF2B5EF4-FFF2-40B4-BE49-F238E27FC236}">
                      <a16:creationId xmlns:a16="http://schemas.microsoft.com/office/drawing/2014/main" id="{1EC56A80-7EA0-4392-9D35-E7001FA93EE3}"/>
                    </a:ext>
                  </a:extLst>
                </p:cNvPr>
                <p:cNvSpPr>
                  <a:spLocks/>
                </p:cNvSpPr>
                <p:nvPr/>
              </p:nvSpPr>
              <p:spPr bwMode="auto">
                <a:xfrm>
                  <a:off x="2857" y="1656"/>
                  <a:ext cx="249" cy="245"/>
                </a:xfrm>
                <a:custGeom>
                  <a:avLst/>
                  <a:gdLst>
                    <a:gd name="T0" fmla="*/ 248 w 467"/>
                    <a:gd name="T1" fmla="*/ 240 h 366"/>
                    <a:gd name="T2" fmla="*/ 248 w 467"/>
                    <a:gd name="T3" fmla="*/ 241 h 366"/>
                    <a:gd name="T4" fmla="*/ 248 w 467"/>
                    <a:gd name="T5" fmla="*/ 242 h 366"/>
                    <a:gd name="T6" fmla="*/ 248 w 467"/>
                    <a:gd name="T7" fmla="*/ 242 h 366"/>
                    <a:gd name="T8" fmla="*/ 247 w 467"/>
                    <a:gd name="T9" fmla="*/ 243 h 366"/>
                    <a:gd name="T10" fmla="*/ 247 w 467"/>
                    <a:gd name="T11" fmla="*/ 244 h 366"/>
                    <a:gd name="T12" fmla="*/ 246 w 467"/>
                    <a:gd name="T13" fmla="*/ 244 h 366"/>
                    <a:gd name="T14" fmla="*/ 245 w 467"/>
                    <a:gd name="T15" fmla="*/ 244 h 366"/>
                    <a:gd name="T16" fmla="*/ 245 w 467"/>
                    <a:gd name="T17" fmla="*/ 244 h 366"/>
                    <a:gd name="T18" fmla="*/ 3 w 467"/>
                    <a:gd name="T19" fmla="*/ 244 h 366"/>
                    <a:gd name="T20" fmla="*/ 3 w 467"/>
                    <a:gd name="T21" fmla="*/ 244 h 366"/>
                    <a:gd name="T22" fmla="*/ 2 w 467"/>
                    <a:gd name="T23" fmla="*/ 244 h 366"/>
                    <a:gd name="T24" fmla="*/ 2 w 467"/>
                    <a:gd name="T25" fmla="*/ 244 h 366"/>
                    <a:gd name="T26" fmla="*/ 1 w 467"/>
                    <a:gd name="T27" fmla="*/ 243 h 366"/>
                    <a:gd name="T28" fmla="*/ 1 w 467"/>
                    <a:gd name="T29" fmla="*/ 242 h 366"/>
                    <a:gd name="T30" fmla="*/ 0 w 467"/>
                    <a:gd name="T31" fmla="*/ 241 h 366"/>
                    <a:gd name="T32" fmla="*/ 0 w 467"/>
                    <a:gd name="T33" fmla="*/ 240 h 366"/>
                    <a:gd name="T34" fmla="*/ 0 w 467"/>
                    <a:gd name="T35" fmla="*/ 240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5 w 467"/>
                    <a:gd name="T55" fmla="*/ 0 h 366"/>
                    <a:gd name="T56" fmla="*/ 245 w 467"/>
                    <a:gd name="T57" fmla="*/ 0 h 366"/>
                    <a:gd name="T58" fmla="*/ 246 w 467"/>
                    <a:gd name="T59" fmla="*/ 0 h 366"/>
                    <a:gd name="T60" fmla="*/ 247 w 467"/>
                    <a:gd name="T61" fmla="*/ 1 h 366"/>
                    <a:gd name="T62" fmla="*/ 247 w 467"/>
                    <a:gd name="T63" fmla="*/ 1 h 366"/>
                    <a:gd name="T64" fmla="*/ 247 w 467"/>
                    <a:gd name="T65" fmla="*/ 2 h 366"/>
                    <a:gd name="T66" fmla="*/ 248 w 467"/>
                    <a:gd name="T67" fmla="*/ 3 h 366"/>
                    <a:gd name="T68" fmla="*/ 248 w 467"/>
                    <a:gd name="T69" fmla="*/ 3 h 366"/>
                    <a:gd name="T70" fmla="*/ 248 w 467"/>
                    <a:gd name="T71" fmla="*/ 4 h 366"/>
                    <a:gd name="T72" fmla="*/ 248 w 467"/>
                    <a:gd name="T73" fmla="*/ 240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94" name="Freeform 594">
                  <a:extLst>
                    <a:ext uri="{FF2B5EF4-FFF2-40B4-BE49-F238E27FC236}">
                      <a16:creationId xmlns:a16="http://schemas.microsoft.com/office/drawing/2014/main" id="{CB829442-2739-4136-985C-5DDE2552BD29}"/>
                    </a:ext>
                  </a:extLst>
                </p:cNvPr>
                <p:cNvSpPr>
                  <a:spLocks/>
                </p:cNvSpPr>
                <p:nvPr/>
              </p:nvSpPr>
              <p:spPr bwMode="auto">
                <a:xfrm>
                  <a:off x="3041" y="1979"/>
                  <a:ext cx="76" cy="0"/>
                </a:xfrm>
                <a:custGeom>
                  <a:avLst/>
                  <a:gdLst>
                    <a:gd name="T0" fmla="*/ 0 w 142"/>
                    <a:gd name="T1" fmla="*/ 0 h 1"/>
                    <a:gd name="T2" fmla="*/ 75 w 142"/>
                    <a:gd name="T3" fmla="*/ 0 h 1"/>
                    <a:gd name="T4" fmla="*/ 75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95" name="Rectangle 595">
                  <a:extLst>
                    <a:ext uri="{FF2B5EF4-FFF2-40B4-BE49-F238E27FC236}">
                      <a16:creationId xmlns:a16="http://schemas.microsoft.com/office/drawing/2014/main" id="{41062AAD-09F5-4B39-BC2C-AAF6ACF39909}"/>
                    </a:ext>
                  </a:extLst>
                </p:cNvPr>
                <p:cNvSpPr>
                  <a:spLocks noChangeArrowheads="1"/>
                </p:cNvSpPr>
                <p:nvPr/>
              </p:nvSpPr>
              <p:spPr bwMode="auto">
                <a:xfrm>
                  <a:off x="2886" y="1689"/>
                  <a:ext cx="192" cy="179"/>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796" name="Freeform 596">
                  <a:extLst>
                    <a:ext uri="{FF2B5EF4-FFF2-40B4-BE49-F238E27FC236}">
                      <a16:creationId xmlns:a16="http://schemas.microsoft.com/office/drawing/2014/main" id="{DCEF780E-6A63-4A7B-9E7A-66E4A897A3CC}"/>
                    </a:ext>
                  </a:extLst>
                </p:cNvPr>
                <p:cNvSpPr>
                  <a:spLocks/>
                </p:cNvSpPr>
                <p:nvPr/>
              </p:nvSpPr>
              <p:spPr bwMode="auto">
                <a:xfrm>
                  <a:off x="2895" y="1689"/>
                  <a:ext cx="184" cy="183"/>
                </a:xfrm>
                <a:custGeom>
                  <a:avLst/>
                  <a:gdLst>
                    <a:gd name="T0" fmla="*/ 4 w 346"/>
                    <a:gd name="T1" fmla="*/ 177 h 274"/>
                    <a:gd name="T2" fmla="*/ 177 w 346"/>
                    <a:gd name="T3" fmla="*/ 177 h 274"/>
                    <a:gd name="T4" fmla="*/ 178 w 346"/>
                    <a:gd name="T5" fmla="*/ 177 h 274"/>
                    <a:gd name="T6" fmla="*/ 179 w 346"/>
                    <a:gd name="T7" fmla="*/ 177 h 274"/>
                    <a:gd name="T8" fmla="*/ 179 w 346"/>
                    <a:gd name="T9" fmla="*/ 177 h 274"/>
                    <a:gd name="T10" fmla="*/ 179 w 346"/>
                    <a:gd name="T11" fmla="*/ 176 h 274"/>
                    <a:gd name="T12" fmla="*/ 180 w 346"/>
                    <a:gd name="T13" fmla="*/ 176 h 274"/>
                    <a:gd name="T14" fmla="*/ 180 w 346"/>
                    <a:gd name="T15" fmla="*/ 175 h 274"/>
                    <a:gd name="T16" fmla="*/ 180 w 346"/>
                    <a:gd name="T17" fmla="*/ 174 h 274"/>
                    <a:gd name="T18" fmla="*/ 180 w 346"/>
                    <a:gd name="T19" fmla="*/ 174 h 274"/>
                    <a:gd name="T20" fmla="*/ 180 w 346"/>
                    <a:gd name="T21" fmla="*/ 6 h 274"/>
                    <a:gd name="T22" fmla="*/ 180 w 346"/>
                    <a:gd name="T23" fmla="*/ 5 h 274"/>
                    <a:gd name="T24" fmla="*/ 180 w 346"/>
                    <a:gd name="T25" fmla="*/ 5 h 274"/>
                    <a:gd name="T26" fmla="*/ 179 w 346"/>
                    <a:gd name="T27" fmla="*/ 4 h 274"/>
                    <a:gd name="T28" fmla="*/ 182 w 346"/>
                    <a:gd name="T29" fmla="*/ 0 h 274"/>
                    <a:gd name="T30" fmla="*/ 183 w 346"/>
                    <a:gd name="T31" fmla="*/ 0 h 274"/>
                    <a:gd name="T32" fmla="*/ 183 w 346"/>
                    <a:gd name="T33" fmla="*/ 1 h 274"/>
                    <a:gd name="T34" fmla="*/ 183 w 346"/>
                    <a:gd name="T35" fmla="*/ 1 h 274"/>
                    <a:gd name="T36" fmla="*/ 183 w 346"/>
                    <a:gd name="T37" fmla="*/ 3 h 274"/>
                    <a:gd name="T38" fmla="*/ 183 w 346"/>
                    <a:gd name="T39" fmla="*/ 3 h 274"/>
                    <a:gd name="T40" fmla="*/ 183 w 346"/>
                    <a:gd name="T41" fmla="*/ 177 h 274"/>
                    <a:gd name="T42" fmla="*/ 183 w 346"/>
                    <a:gd name="T43" fmla="*/ 178 h 274"/>
                    <a:gd name="T44" fmla="*/ 183 w 346"/>
                    <a:gd name="T45" fmla="*/ 178 h 274"/>
                    <a:gd name="T46" fmla="*/ 183 w 346"/>
                    <a:gd name="T47" fmla="*/ 179 h 274"/>
                    <a:gd name="T48" fmla="*/ 183 w 346"/>
                    <a:gd name="T49" fmla="*/ 180 h 274"/>
                    <a:gd name="T50" fmla="*/ 182 w 346"/>
                    <a:gd name="T51" fmla="*/ 180 h 274"/>
                    <a:gd name="T52" fmla="*/ 182 w 346"/>
                    <a:gd name="T53" fmla="*/ 181 h 274"/>
                    <a:gd name="T54" fmla="*/ 181 w 346"/>
                    <a:gd name="T55" fmla="*/ 181 h 274"/>
                    <a:gd name="T56" fmla="*/ 181 w 346"/>
                    <a:gd name="T57" fmla="*/ 182 h 274"/>
                    <a:gd name="T58" fmla="*/ 181 w 346"/>
                    <a:gd name="T59" fmla="*/ 182 h 274"/>
                    <a:gd name="T60" fmla="*/ 180 w 346"/>
                    <a:gd name="T61" fmla="*/ 182 h 274"/>
                    <a:gd name="T62" fmla="*/ 180 w 346"/>
                    <a:gd name="T63" fmla="*/ 182 h 274"/>
                    <a:gd name="T64" fmla="*/ 179 w 346"/>
                    <a:gd name="T65" fmla="*/ 182 h 274"/>
                    <a:gd name="T66" fmla="*/ 0 w 346"/>
                    <a:gd name="T67" fmla="*/ 182 h 274"/>
                    <a:gd name="T68" fmla="*/ 4 w 346"/>
                    <a:gd name="T69" fmla="*/ 17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97" name="Freeform 597">
                  <a:extLst>
                    <a:ext uri="{FF2B5EF4-FFF2-40B4-BE49-F238E27FC236}">
                      <a16:creationId xmlns:a16="http://schemas.microsoft.com/office/drawing/2014/main" id="{0FE55FBB-0C62-45FE-96F4-D5F00AD8444A}"/>
                    </a:ext>
                  </a:extLst>
                </p:cNvPr>
                <p:cNvSpPr>
                  <a:spLocks/>
                </p:cNvSpPr>
                <p:nvPr/>
              </p:nvSpPr>
              <p:spPr bwMode="auto">
                <a:xfrm>
                  <a:off x="2886" y="1683"/>
                  <a:ext cx="194" cy="189"/>
                </a:xfrm>
                <a:custGeom>
                  <a:avLst/>
                  <a:gdLst>
                    <a:gd name="T0" fmla="*/ 189 w 364"/>
                    <a:gd name="T1" fmla="*/ 0 h 282"/>
                    <a:gd name="T2" fmla="*/ 190 w 364"/>
                    <a:gd name="T3" fmla="*/ 0 h 282"/>
                    <a:gd name="T4" fmla="*/ 190 w 364"/>
                    <a:gd name="T5" fmla="*/ 0 h 282"/>
                    <a:gd name="T6" fmla="*/ 191 w 364"/>
                    <a:gd name="T7" fmla="*/ 0 h 282"/>
                    <a:gd name="T8" fmla="*/ 191 w 364"/>
                    <a:gd name="T9" fmla="*/ 0 h 282"/>
                    <a:gd name="T10" fmla="*/ 191 w 364"/>
                    <a:gd name="T11" fmla="*/ 1 h 282"/>
                    <a:gd name="T12" fmla="*/ 192 w 364"/>
                    <a:gd name="T13" fmla="*/ 1 h 282"/>
                    <a:gd name="T14" fmla="*/ 193 w 364"/>
                    <a:gd name="T15" fmla="*/ 1 h 282"/>
                    <a:gd name="T16" fmla="*/ 193 w 364"/>
                    <a:gd name="T17" fmla="*/ 3 h 282"/>
                    <a:gd name="T18" fmla="*/ 193 w 364"/>
                    <a:gd name="T19" fmla="*/ 3 h 282"/>
                    <a:gd name="T20" fmla="*/ 193 w 364"/>
                    <a:gd name="T21" fmla="*/ 4 h 282"/>
                    <a:gd name="T22" fmla="*/ 193 w 364"/>
                    <a:gd name="T23" fmla="*/ 5 h 282"/>
                    <a:gd name="T24" fmla="*/ 193 w 364"/>
                    <a:gd name="T25" fmla="*/ 183 h 282"/>
                    <a:gd name="T26" fmla="*/ 193 w 364"/>
                    <a:gd name="T27" fmla="*/ 184 h 282"/>
                    <a:gd name="T28" fmla="*/ 193 w 364"/>
                    <a:gd name="T29" fmla="*/ 184 h 282"/>
                    <a:gd name="T30" fmla="*/ 193 w 364"/>
                    <a:gd name="T31" fmla="*/ 185 h 282"/>
                    <a:gd name="T32" fmla="*/ 193 w 364"/>
                    <a:gd name="T33" fmla="*/ 186 h 282"/>
                    <a:gd name="T34" fmla="*/ 192 w 364"/>
                    <a:gd name="T35" fmla="*/ 186 h 282"/>
                    <a:gd name="T36" fmla="*/ 192 w 364"/>
                    <a:gd name="T37" fmla="*/ 187 h 282"/>
                    <a:gd name="T38" fmla="*/ 191 w 364"/>
                    <a:gd name="T39" fmla="*/ 187 h 282"/>
                    <a:gd name="T40" fmla="*/ 191 w 364"/>
                    <a:gd name="T41" fmla="*/ 188 h 282"/>
                    <a:gd name="T42" fmla="*/ 191 w 364"/>
                    <a:gd name="T43" fmla="*/ 188 h 282"/>
                    <a:gd name="T44" fmla="*/ 190 w 364"/>
                    <a:gd name="T45" fmla="*/ 188 h 282"/>
                    <a:gd name="T46" fmla="*/ 190 w 364"/>
                    <a:gd name="T47" fmla="*/ 188 h 282"/>
                    <a:gd name="T48" fmla="*/ 189 w 364"/>
                    <a:gd name="T49" fmla="*/ 188 h 282"/>
                    <a:gd name="T50" fmla="*/ 4 w 364"/>
                    <a:gd name="T51" fmla="*/ 188 h 282"/>
                    <a:gd name="T52" fmla="*/ 4 w 364"/>
                    <a:gd name="T53" fmla="*/ 188 h 282"/>
                    <a:gd name="T54" fmla="*/ 3 w 364"/>
                    <a:gd name="T55" fmla="*/ 188 h 282"/>
                    <a:gd name="T56" fmla="*/ 3 w 364"/>
                    <a:gd name="T57" fmla="*/ 188 h 282"/>
                    <a:gd name="T58" fmla="*/ 2 w 364"/>
                    <a:gd name="T59" fmla="*/ 188 h 282"/>
                    <a:gd name="T60" fmla="*/ 1 w 364"/>
                    <a:gd name="T61" fmla="*/ 188 h 282"/>
                    <a:gd name="T62" fmla="*/ 1 w 364"/>
                    <a:gd name="T63" fmla="*/ 187 h 282"/>
                    <a:gd name="T64" fmla="*/ 1 w 364"/>
                    <a:gd name="T65" fmla="*/ 187 h 282"/>
                    <a:gd name="T66" fmla="*/ 1 w 364"/>
                    <a:gd name="T67" fmla="*/ 186 h 282"/>
                    <a:gd name="T68" fmla="*/ 0 w 364"/>
                    <a:gd name="T69" fmla="*/ 186 h 282"/>
                    <a:gd name="T70" fmla="*/ 0 w 364"/>
                    <a:gd name="T71" fmla="*/ 185 h 282"/>
                    <a:gd name="T72" fmla="*/ 0 w 364"/>
                    <a:gd name="T73" fmla="*/ 184 h 282"/>
                    <a:gd name="T74" fmla="*/ 0 w 364"/>
                    <a:gd name="T75" fmla="*/ 184 h 282"/>
                    <a:gd name="T76" fmla="*/ 0 w 364"/>
                    <a:gd name="T77" fmla="*/ 183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9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98" name="Freeform 598">
                  <a:extLst>
                    <a:ext uri="{FF2B5EF4-FFF2-40B4-BE49-F238E27FC236}">
                      <a16:creationId xmlns:a16="http://schemas.microsoft.com/office/drawing/2014/main" id="{505CFA1E-EC41-44D3-A160-5D1432C1BDBB}"/>
                    </a:ext>
                  </a:extLst>
                </p:cNvPr>
                <p:cNvSpPr>
                  <a:spLocks/>
                </p:cNvSpPr>
                <p:nvPr/>
              </p:nvSpPr>
              <p:spPr bwMode="auto">
                <a:xfrm>
                  <a:off x="2886" y="1683"/>
                  <a:ext cx="194" cy="189"/>
                </a:xfrm>
                <a:custGeom>
                  <a:avLst/>
                  <a:gdLst>
                    <a:gd name="T0" fmla="*/ 81 w 364"/>
                    <a:gd name="T1" fmla="*/ 188 h 282"/>
                    <a:gd name="T2" fmla="*/ 4 w 364"/>
                    <a:gd name="T3" fmla="*/ 188 h 282"/>
                    <a:gd name="T4" fmla="*/ 4 w 364"/>
                    <a:gd name="T5" fmla="*/ 188 h 282"/>
                    <a:gd name="T6" fmla="*/ 3 w 364"/>
                    <a:gd name="T7" fmla="*/ 188 h 282"/>
                    <a:gd name="T8" fmla="*/ 3 w 364"/>
                    <a:gd name="T9" fmla="*/ 188 h 282"/>
                    <a:gd name="T10" fmla="*/ 2 w 364"/>
                    <a:gd name="T11" fmla="*/ 188 h 282"/>
                    <a:gd name="T12" fmla="*/ 1 w 364"/>
                    <a:gd name="T13" fmla="*/ 188 h 282"/>
                    <a:gd name="T14" fmla="*/ 1 w 364"/>
                    <a:gd name="T15" fmla="*/ 187 h 282"/>
                    <a:gd name="T16" fmla="*/ 1 w 364"/>
                    <a:gd name="T17" fmla="*/ 187 h 282"/>
                    <a:gd name="T18" fmla="*/ 1 w 364"/>
                    <a:gd name="T19" fmla="*/ 186 h 282"/>
                    <a:gd name="T20" fmla="*/ 0 w 364"/>
                    <a:gd name="T21" fmla="*/ 186 h 282"/>
                    <a:gd name="T22" fmla="*/ 0 w 364"/>
                    <a:gd name="T23" fmla="*/ 185 h 282"/>
                    <a:gd name="T24" fmla="*/ 0 w 364"/>
                    <a:gd name="T25" fmla="*/ 184 h 282"/>
                    <a:gd name="T26" fmla="*/ 0 w 364"/>
                    <a:gd name="T27" fmla="*/ 184 h 282"/>
                    <a:gd name="T28" fmla="*/ 0 w 364"/>
                    <a:gd name="T29" fmla="*/ 183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9 w 364"/>
                    <a:gd name="T51" fmla="*/ 0 h 282"/>
                    <a:gd name="T52" fmla="*/ 190 w 364"/>
                    <a:gd name="T53" fmla="*/ 0 h 282"/>
                    <a:gd name="T54" fmla="*/ 190 w 364"/>
                    <a:gd name="T55" fmla="*/ 0 h 282"/>
                    <a:gd name="T56" fmla="*/ 191 w 364"/>
                    <a:gd name="T57" fmla="*/ 0 h 282"/>
                    <a:gd name="T58" fmla="*/ 191 w 364"/>
                    <a:gd name="T59" fmla="*/ 0 h 282"/>
                    <a:gd name="T60" fmla="*/ 191 w 364"/>
                    <a:gd name="T61" fmla="*/ 1 h 282"/>
                    <a:gd name="T62" fmla="*/ 192 w 364"/>
                    <a:gd name="T63" fmla="*/ 1 h 282"/>
                    <a:gd name="T64" fmla="*/ 193 w 364"/>
                    <a:gd name="T65" fmla="*/ 1 h 282"/>
                    <a:gd name="T66" fmla="*/ 193 w 364"/>
                    <a:gd name="T67" fmla="*/ 3 h 282"/>
                    <a:gd name="T68" fmla="*/ 193 w 364"/>
                    <a:gd name="T69" fmla="*/ 3 h 282"/>
                    <a:gd name="T70" fmla="*/ 193 w 364"/>
                    <a:gd name="T71" fmla="*/ 4 h 282"/>
                    <a:gd name="T72" fmla="*/ 193 w 364"/>
                    <a:gd name="T73" fmla="*/ 5 h 282"/>
                    <a:gd name="T74" fmla="*/ 193 w 364"/>
                    <a:gd name="T75" fmla="*/ 183 h 282"/>
                    <a:gd name="T76" fmla="*/ 193 w 364"/>
                    <a:gd name="T77" fmla="*/ 184 h 282"/>
                    <a:gd name="T78" fmla="*/ 193 w 364"/>
                    <a:gd name="T79" fmla="*/ 184 h 282"/>
                    <a:gd name="T80" fmla="*/ 193 w 364"/>
                    <a:gd name="T81" fmla="*/ 185 h 282"/>
                    <a:gd name="T82" fmla="*/ 193 w 364"/>
                    <a:gd name="T83" fmla="*/ 186 h 282"/>
                    <a:gd name="T84" fmla="*/ 192 w 364"/>
                    <a:gd name="T85" fmla="*/ 186 h 282"/>
                    <a:gd name="T86" fmla="*/ 192 w 364"/>
                    <a:gd name="T87" fmla="*/ 187 h 282"/>
                    <a:gd name="T88" fmla="*/ 191 w 364"/>
                    <a:gd name="T89" fmla="*/ 187 h 282"/>
                    <a:gd name="T90" fmla="*/ 191 w 364"/>
                    <a:gd name="T91" fmla="*/ 188 h 282"/>
                    <a:gd name="T92" fmla="*/ 191 w 364"/>
                    <a:gd name="T93" fmla="*/ 188 h 282"/>
                    <a:gd name="T94" fmla="*/ 190 w 364"/>
                    <a:gd name="T95" fmla="*/ 188 h 282"/>
                    <a:gd name="T96" fmla="*/ 190 w 364"/>
                    <a:gd name="T97" fmla="*/ 188 h 282"/>
                    <a:gd name="T98" fmla="*/ 189 w 364"/>
                    <a:gd name="T99" fmla="*/ 188 h 282"/>
                    <a:gd name="T100" fmla="*/ 81 w 364"/>
                    <a:gd name="T101" fmla="*/ 188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799" name="Freeform 599">
                  <a:extLst>
                    <a:ext uri="{FF2B5EF4-FFF2-40B4-BE49-F238E27FC236}">
                      <a16:creationId xmlns:a16="http://schemas.microsoft.com/office/drawing/2014/main" id="{F98C2215-FDC4-4D76-9020-E7D52E9E91AB}"/>
                    </a:ext>
                  </a:extLst>
                </p:cNvPr>
                <p:cNvSpPr>
                  <a:spLocks/>
                </p:cNvSpPr>
                <p:nvPr/>
              </p:nvSpPr>
              <p:spPr bwMode="auto">
                <a:xfrm>
                  <a:off x="2886" y="1683"/>
                  <a:ext cx="194" cy="189"/>
                </a:xfrm>
                <a:custGeom>
                  <a:avLst/>
                  <a:gdLst>
                    <a:gd name="T0" fmla="*/ 13 w 364"/>
                    <a:gd name="T1" fmla="*/ 183 h 282"/>
                    <a:gd name="T2" fmla="*/ 6 w 364"/>
                    <a:gd name="T3" fmla="*/ 183 h 282"/>
                    <a:gd name="T4" fmla="*/ 5 w 364"/>
                    <a:gd name="T5" fmla="*/ 183 h 282"/>
                    <a:gd name="T6" fmla="*/ 4 w 364"/>
                    <a:gd name="T7" fmla="*/ 183 h 282"/>
                    <a:gd name="T8" fmla="*/ 4 w 364"/>
                    <a:gd name="T9" fmla="*/ 183 h 282"/>
                    <a:gd name="T10" fmla="*/ 4 w 364"/>
                    <a:gd name="T11" fmla="*/ 182 h 282"/>
                    <a:gd name="T12" fmla="*/ 4 w 364"/>
                    <a:gd name="T13" fmla="*/ 181 h 282"/>
                    <a:gd name="T14" fmla="*/ 3 w 364"/>
                    <a:gd name="T15" fmla="*/ 181 h 282"/>
                    <a:gd name="T16" fmla="*/ 3 w 364"/>
                    <a:gd name="T17" fmla="*/ 180 h 282"/>
                    <a:gd name="T18" fmla="*/ 3 w 364"/>
                    <a:gd name="T19" fmla="*/ 180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8 w 364"/>
                    <a:gd name="T39" fmla="*/ 5 h 282"/>
                    <a:gd name="T40" fmla="*/ 189 w 364"/>
                    <a:gd name="T41" fmla="*/ 5 h 282"/>
                    <a:gd name="T42" fmla="*/ 190 w 364"/>
                    <a:gd name="T43" fmla="*/ 5 h 282"/>
                    <a:gd name="T44" fmla="*/ 190 w 364"/>
                    <a:gd name="T45" fmla="*/ 5 h 282"/>
                    <a:gd name="T46" fmla="*/ 190 w 364"/>
                    <a:gd name="T47" fmla="*/ 5 h 282"/>
                    <a:gd name="T48" fmla="*/ 193 w 364"/>
                    <a:gd name="T49" fmla="*/ 1 h 282"/>
                    <a:gd name="T50" fmla="*/ 193 w 364"/>
                    <a:gd name="T51" fmla="*/ 1 h 282"/>
                    <a:gd name="T52" fmla="*/ 193 w 364"/>
                    <a:gd name="T53" fmla="*/ 0 h 282"/>
                    <a:gd name="T54" fmla="*/ 192 w 364"/>
                    <a:gd name="T55" fmla="*/ 0 h 282"/>
                    <a:gd name="T56" fmla="*/ 191 w 364"/>
                    <a:gd name="T57" fmla="*/ 0 h 282"/>
                    <a:gd name="T58" fmla="*/ 191 w 364"/>
                    <a:gd name="T59" fmla="*/ 0 h 282"/>
                    <a:gd name="T60" fmla="*/ 190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3 h 282"/>
                    <a:gd name="T84" fmla="*/ 0 w 364"/>
                    <a:gd name="T85" fmla="*/ 184 h 282"/>
                    <a:gd name="T86" fmla="*/ 0 w 364"/>
                    <a:gd name="T87" fmla="*/ 184 h 282"/>
                    <a:gd name="T88" fmla="*/ 0 w 364"/>
                    <a:gd name="T89" fmla="*/ 185 h 282"/>
                    <a:gd name="T90" fmla="*/ 0 w 364"/>
                    <a:gd name="T91" fmla="*/ 186 h 282"/>
                    <a:gd name="T92" fmla="*/ 1 w 364"/>
                    <a:gd name="T93" fmla="*/ 186 h 282"/>
                    <a:gd name="T94" fmla="*/ 1 w 364"/>
                    <a:gd name="T95" fmla="*/ 187 h 282"/>
                    <a:gd name="T96" fmla="*/ 1 w 364"/>
                    <a:gd name="T97" fmla="*/ 187 h 282"/>
                    <a:gd name="T98" fmla="*/ 1 w 364"/>
                    <a:gd name="T99" fmla="*/ 188 h 282"/>
                    <a:gd name="T100" fmla="*/ 2 w 364"/>
                    <a:gd name="T101" fmla="*/ 188 h 282"/>
                    <a:gd name="T102" fmla="*/ 3 w 364"/>
                    <a:gd name="T103" fmla="*/ 188 h 282"/>
                    <a:gd name="T104" fmla="*/ 3 w 364"/>
                    <a:gd name="T105" fmla="*/ 188 h 282"/>
                    <a:gd name="T106" fmla="*/ 4 w 364"/>
                    <a:gd name="T107" fmla="*/ 188 h 282"/>
                    <a:gd name="T108" fmla="*/ 4 w 364"/>
                    <a:gd name="T109" fmla="*/ 188 h 282"/>
                    <a:gd name="T110" fmla="*/ 9 w 364"/>
                    <a:gd name="T111" fmla="*/ 188 h 282"/>
                    <a:gd name="T112" fmla="*/ 13 w 364"/>
                    <a:gd name="T113" fmla="*/ 18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1800" name="Line 600">
                <a:extLst>
                  <a:ext uri="{FF2B5EF4-FFF2-40B4-BE49-F238E27FC236}">
                    <a16:creationId xmlns:a16="http://schemas.microsoft.com/office/drawing/2014/main" id="{BC4533C9-70CF-467A-952A-10F43FCC0D3F}"/>
                  </a:ext>
                </a:extLst>
              </p:cNvPr>
              <p:cNvSpPr>
                <a:spLocks noChangeShapeType="1"/>
              </p:cNvSpPr>
              <p:nvPr/>
            </p:nvSpPr>
            <p:spPr bwMode="auto">
              <a:xfrm>
                <a:off x="1738" y="1236"/>
                <a:ext cx="104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801" name="Line 601">
                <a:extLst>
                  <a:ext uri="{FF2B5EF4-FFF2-40B4-BE49-F238E27FC236}">
                    <a16:creationId xmlns:a16="http://schemas.microsoft.com/office/drawing/2014/main" id="{F7988927-B0B6-4BD2-95E1-CE504E60B985}"/>
                  </a:ext>
                </a:extLst>
              </p:cNvPr>
              <p:cNvSpPr>
                <a:spLocks noChangeShapeType="1"/>
              </p:cNvSpPr>
              <p:nvPr/>
            </p:nvSpPr>
            <p:spPr bwMode="auto">
              <a:xfrm>
                <a:off x="1934" y="1078"/>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802" name="Line 602">
                <a:extLst>
                  <a:ext uri="{FF2B5EF4-FFF2-40B4-BE49-F238E27FC236}">
                    <a16:creationId xmlns:a16="http://schemas.microsoft.com/office/drawing/2014/main" id="{3D5D7B78-F513-40FE-A7EF-C40374467788}"/>
                  </a:ext>
                </a:extLst>
              </p:cNvPr>
              <p:cNvSpPr>
                <a:spLocks noChangeShapeType="1"/>
              </p:cNvSpPr>
              <p:nvPr/>
            </p:nvSpPr>
            <p:spPr bwMode="auto">
              <a:xfrm>
                <a:off x="2248" y="1073"/>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803" name="Line 603">
                <a:extLst>
                  <a:ext uri="{FF2B5EF4-FFF2-40B4-BE49-F238E27FC236}">
                    <a16:creationId xmlns:a16="http://schemas.microsoft.com/office/drawing/2014/main" id="{E507D6E8-AEF2-4696-AD0A-DE2C960EA103}"/>
                  </a:ext>
                </a:extLst>
              </p:cNvPr>
              <p:cNvSpPr>
                <a:spLocks noChangeShapeType="1"/>
              </p:cNvSpPr>
              <p:nvPr/>
            </p:nvSpPr>
            <p:spPr bwMode="auto">
              <a:xfrm>
                <a:off x="2576" y="1079"/>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36878" name="Group 911">
            <a:extLst>
              <a:ext uri="{FF2B5EF4-FFF2-40B4-BE49-F238E27FC236}">
                <a16:creationId xmlns:a16="http://schemas.microsoft.com/office/drawing/2014/main" id="{9D4F6420-D536-44A9-92C7-CA946612CFF8}"/>
              </a:ext>
            </a:extLst>
          </p:cNvPr>
          <p:cNvGrpSpPr>
            <a:grpSpLocks/>
          </p:cNvGrpSpPr>
          <p:nvPr/>
        </p:nvGrpSpPr>
        <p:grpSpPr bwMode="auto">
          <a:xfrm>
            <a:off x="6199188" y="2333625"/>
            <a:ext cx="2092325" cy="1570038"/>
            <a:chOff x="3541" y="915"/>
            <a:chExt cx="1318" cy="989"/>
          </a:xfrm>
        </p:grpSpPr>
        <p:grpSp>
          <p:nvGrpSpPr>
            <p:cNvPr id="37047" name="Group 713">
              <a:extLst>
                <a:ext uri="{FF2B5EF4-FFF2-40B4-BE49-F238E27FC236}">
                  <a16:creationId xmlns:a16="http://schemas.microsoft.com/office/drawing/2014/main" id="{867E9F40-6547-4B1D-81D1-365B627A02B0}"/>
                </a:ext>
              </a:extLst>
            </p:cNvPr>
            <p:cNvGrpSpPr>
              <a:grpSpLocks/>
            </p:cNvGrpSpPr>
            <p:nvPr/>
          </p:nvGrpSpPr>
          <p:grpSpPr bwMode="auto">
            <a:xfrm>
              <a:off x="3541" y="996"/>
              <a:ext cx="1318" cy="908"/>
              <a:chOff x="1952" y="2535"/>
              <a:chExt cx="1096" cy="606"/>
            </a:xfrm>
          </p:grpSpPr>
          <p:sp>
            <p:nvSpPr>
              <p:cNvPr id="51914" name="Oval 714">
                <a:extLst>
                  <a:ext uri="{FF2B5EF4-FFF2-40B4-BE49-F238E27FC236}">
                    <a16:creationId xmlns:a16="http://schemas.microsoft.com/office/drawing/2014/main" id="{5BD6C598-5369-4F69-9C2E-182BEB668D96}"/>
                  </a:ext>
                </a:extLst>
              </p:cNvPr>
              <p:cNvSpPr>
                <a:spLocks noChangeArrowheads="1"/>
              </p:cNvSpPr>
              <p:nvPr/>
            </p:nvSpPr>
            <p:spPr bwMode="auto">
              <a:xfrm>
                <a:off x="2294" y="2554"/>
                <a:ext cx="265" cy="198"/>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15" name="Oval 715">
                <a:extLst>
                  <a:ext uri="{FF2B5EF4-FFF2-40B4-BE49-F238E27FC236}">
                    <a16:creationId xmlns:a16="http://schemas.microsoft.com/office/drawing/2014/main" id="{710BDBBE-7BD3-44CD-BF6E-355F0E856C19}"/>
                  </a:ext>
                </a:extLst>
              </p:cNvPr>
              <p:cNvSpPr>
                <a:spLocks noChangeArrowheads="1"/>
              </p:cNvSpPr>
              <p:nvPr/>
            </p:nvSpPr>
            <p:spPr bwMode="auto">
              <a:xfrm>
                <a:off x="2515" y="2535"/>
                <a:ext cx="215"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16" name="Oval 716">
                <a:extLst>
                  <a:ext uri="{FF2B5EF4-FFF2-40B4-BE49-F238E27FC236}">
                    <a16:creationId xmlns:a16="http://schemas.microsoft.com/office/drawing/2014/main" id="{3799E3FB-963F-4125-A7D4-6CB547EDA438}"/>
                  </a:ext>
                </a:extLst>
              </p:cNvPr>
              <p:cNvSpPr>
                <a:spLocks noChangeArrowheads="1"/>
              </p:cNvSpPr>
              <p:nvPr/>
            </p:nvSpPr>
            <p:spPr bwMode="auto">
              <a:xfrm>
                <a:off x="2711" y="2702"/>
                <a:ext cx="337"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17" name="Oval 717">
                <a:extLst>
                  <a:ext uri="{FF2B5EF4-FFF2-40B4-BE49-F238E27FC236}">
                    <a16:creationId xmlns:a16="http://schemas.microsoft.com/office/drawing/2014/main" id="{89C11B4F-0F4C-40D9-95A3-543C72A26516}"/>
                  </a:ext>
                </a:extLst>
              </p:cNvPr>
              <p:cNvSpPr>
                <a:spLocks noChangeArrowheads="1"/>
              </p:cNvSpPr>
              <p:nvPr/>
            </p:nvSpPr>
            <p:spPr bwMode="auto">
              <a:xfrm>
                <a:off x="2074" y="2813"/>
                <a:ext cx="386"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18" name="Oval 718">
                <a:extLst>
                  <a:ext uri="{FF2B5EF4-FFF2-40B4-BE49-F238E27FC236}">
                    <a16:creationId xmlns:a16="http://schemas.microsoft.com/office/drawing/2014/main" id="{DB901D59-14D0-47AB-B148-64EDC2068153}"/>
                  </a:ext>
                </a:extLst>
              </p:cNvPr>
              <p:cNvSpPr>
                <a:spLocks noChangeArrowheads="1"/>
              </p:cNvSpPr>
              <p:nvPr/>
            </p:nvSpPr>
            <p:spPr bwMode="auto">
              <a:xfrm>
                <a:off x="2613" y="2850"/>
                <a:ext cx="287" cy="216"/>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19" name="Oval 719">
                <a:extLst>
                  <a:ext uri="{FF2B5EF4-FFF2-40B4-BE49-F238E27FC236}">
                    <a16:creationId xmlns:a16="http://schemas.microsoft.com/office/drawing/2014/main" id="{761CC92E-63CF-4A7B-9A30-C2EC286E544E}"/>
                  </a:ext>
                </a:extLst>
              </p:cNvPr>
              <p:cNvSpPr>
                <a:spLocks noChangeArrowheads="1"/>
              </p:cNvSpPr>
              <p:nvPr/>
            </p:nvSpPr>
            <p:spPr bwMode="auto">
              <a:xfrm>
                <a:off x="1976" y="2869"/>
                <a:ext cx="215"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20" name="Oval 720">
                <a:extLst>
                  <a:ext uri="{FF2B5EF4-FFF2-40B4-BE49-F238E27FC236}">
                    <a16:creationId xmlns:a16="http://schemas.microsoft.com/office/drawing/2014/main" id="{4F2121C1-C5CA-4CCB-89C5-EE637A0ABE78}"/>
                  </a:ext>
                </a:extLst>
              </p:cNvPr>
              <p:cNvSpPr>
                <a:spLocks noChangeArrowheads="1"/>
              </p:cNvSpPr>
              <p:nvPr/>
            </p:nvSpPr>
            <p:spPr bwMode="auto">
              <a:xfrm>
                <a:off x="1952" y="2739"/>
                <a:ext cx="214"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21" name="Oval 721">
                <a:extLst>
                  <a:ext uri="{FF2B5EF4-FFF2-40B4-BE49-F238E27FC236}">
                    <a16:creationId xmlns:a16="http://schemas.microsoft.com/office/drawing/2014/main" id="{66169738-3E71-48D4-A95A-365306B3C610}"/>
                  </a:ext>
                </a:extLst>
              </p:cNvPr>
              <p:cNvSpPr>
                <a:spLocks noChangeArrowheads="1"/>
              </p:cNvSpPr>
              <p:nvPr/>
            </p:nvSpPr>
            <p:spPr bwMode="auto">
              <a:xfrm>
                <a:off x="2050" y="2591"/>
                <a:ext cx="337"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22" name="Oval 722">
                <a:extLst>
                  <a:ext uri="{FF2B5EF4-FFF2-40B4-BE49-F238E27FC236}">
                    <a16:creationId xmlns:a16="http://schemas.microsoft.com/office/drawing/2014/main" id="{E9F8E698-BE40-46F2-A416-13A82C0FEFA9}"/>
                  </a:ext>
                </a:extLst>
              </p:cNvPr>
              <p:cNvSpPr>
                <a:spLocks noChangeArrowheads="1"/>
              </p:cNvSpPr>
              <p:nvPr/>
            </p:nvSpPr>
            <p:spPr bwMode="auto">
              <a:xfrm>
                <a:off x="2343" y="2887"/>
                <a:ext cx="338"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23" name="Oval 723">
                <a:extLst>
                  <a:ext uri="{FF2B5EF4-FFF2-40B4-BE49-F238E27FC236}">
                    <a16:creationId xmlns:a16="http://schemas.microsoft.com/office/drawing/2014/main" id="{324E0DF8-E78A-41A1-8A50-2D817F238A21}"/>
                  </a:ext>
                </a:extLst>
              </p:cNvPr>
              <p:cNvSpPr>
                <a:spLocks noChangeArrowheads="1"/>
              </p:cNvSpPr>
              <p:nvPr/>
            </p:nvSpPr>
            <p:spPr bwMode="auto">
              <a:xfrm>
                <a:off x="2759"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24" name="Oval 724">
                <a:extLst>
                  <a:ext uri="{FF2B5EF4-FFF2-40B4-BE49-F238E27FC236}">
                    <a16:creationId xmlns:a16="http://schemas.microsoft.com/office/drawing/2014/main" id="{BA656A90-BF11-4601-A0CB-FF6B8E435549}"/>
                  </a:ext>
                </a:extLst>
              </p:cNvPr>
              <p:cNvSpPr>
                <a:spLocks noChangeArrowheads="1"/>
              </p:cNvSpPr>
              <p:nvPr/>
            </p:nvSpPr>
            <p:spPr bwMode="auto">
              <a:xfrm>
                <a:off x="2686" y="2535"/>
                <a:ext cx="239"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25" name="Freeform 725">
                <a:extLst>
                  <a:ext uri="{FF2B5EF4-FFF2-40B4-BE49-F238E27FC236}">
                    <a16:creationId xmlns:a16="http://schemas.microsoft.com/office/drawing/2014/main" id="{E17FE486-90B2-4D3C-BE83-517DB3D58E77}"/>
                  </a:ext>
                </a:extLst>
              </p:cNvPr>
              <p:cNvSpPr>
                <a:spLocks/>
              </p:cNvSpPr>
              <p:nvPr/>
            </p:nvSpPr>
            <p:spPr bwMode="auto">
              <a:xfrm>
                <a:off x="2039" y="2581"/>
                <a:ext cx="950" cy="484"/>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6 h 484"/>
                  <a:gd name="T20" fmla="*/ 797 w 950"/>
                  <a:gd name="T21" fmla="*/ 250 h 484"/>
                  <a:gd name="T22" fmla="*/ 775 w 950"/>
                  <a:gd name="T23" fmla="*/ 289 h 484"/>
                  <a:gd name="T24" fmla="*/ 662 w 950"/>
                  <a:gd name="T25" fmla="*/ 441 h 484"/>
                  <a:gd name="T26" fmla="*/ 286 w 950"/>
                  <a:gd name="T27" fmla="*/ 483 h 484"/>
                  <a:gd name="T28" fmla="*/ 92 w 950"/>
                  <a:gd name="T29" fmla="*/ 453 h 484"/>
                  <a:gd name="T30" fmla="*/ 30 w 950"/>
                  <a:gd name="T31" fmla="*/ 358 h 484"/>
                  <a:gd name="T32" fmla="*/ 30 w 950"/>
                  <a:gd name="T33" fmla="*/ 261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7048" name="Group 610">
              <a:extLst>
                <a:ext uri="{FF2B5EF4-FFF2-40B4-BE49-F238E27FC236}">
                  <a16:creationId xmlns:a16="http://schemas.microsoft.com/office/drawing/2014/main" id="{DD46B695-2B8D-484E-B1D8-424FF19C2C9F}"/>
                </a:ext>
              </a:extLst>
            </p:cNvPr>
            <p:cNvGrpSpPr>
              <a:grpSpLocks/>
            </p:cNvGrpSpPr>
            <p:nvPr/>
          </p:nvGrpSpPr>
          <p:grpSpPr bwMode="auto">
            <a:xfrm>
              <a:off x="3705" y="1312"/>
              <a:ext cx="214" cy="259"/>
              <a:chOff x="960" y="1538"/>
              <a:chExt cx="214" cy="259"/>
            </a:xfrm>
          </p:grpSpPr>
          <p:sp>
            <p:nvSpPr>
              <p:cNvPr id="51811" name="Freeform 611">
                <a:extLst>
                  <a:ext uri="{FF2B5EF4-FFF2-40B4-BE49-F238E27FC236}">
                    <a16:creationId xmlns:a16="http://schemas.microsoft.com/office/drawing/2014/main" id="{4E7CBBF2-8867-4025-90B1-DD9625465521}"/>
                  </a:ext>
                </a:extLst>
              </p:cNvPr>
              <p:cNvSpPr>
                <a:spLocks/>
              </p:cNvSpPr>
              <p:nvPr/>
            </p:nvSpPr>
            <p:spPr bwMode="auto">
              <a:xfrm>
                <a:off x="961" y="1688"/>
                <a:ext cx="176" cy="29"/>
              </a:xfrm>
              <a:custGeom>
                <a:avLst/>
                <a:gdLst>
                  <a:gd name="T0" fmla="*/ 152 w 566"/>
                  <a:gd name="T1" fmla="*/ 0 h 73"/>
                  <a:gd name="T2" fmla="*/ 176 w 566"/>
                  <a:gd name="T3" fmla="*/ 29 h 73"/>
                  <a:gd name="T4" fmla="*/ 0 w 566"/>
                  <a:gd name="T5" fmla="*/ 29 h 73"/>
                  <a:gd name="T6" fmla="*/ 23 w 566"/>
                  <a:gd name="T7" fmla="*/ 0 h 73"/>
                  <a:gd name="T8" fmla="*/ 15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12" name="Freeform 612">
                <a:extLst>
                  <a:ext uri="{FF2B5EF4-FFF2-40B4-BE49-F238E27FC236}">
                    <a16:creationId xmlns:a16="http://schemas.microsoft.com/office/drawing/2014/main" id="{5FB6223E-1042-40EC-929F-82FE788F6760}"/>
                  </a:ext>
                </a:extLst>
              </p:cNvPr>
              <p:cNvSpPr>
                <a:spLocks/>
              </p:cNvSpPr>
              <p:nvPr/>
            </p:nvSpPr>
            <p:spPr bwMode="auto">
              <a:xfrm>
                <a:off x="1006" y="1682"/>
                <a:ext cx="85" cy="20"/>
              </a:xfrm>
              <a:custGeom>
                <a:avLst/>
                <a:gdLst>
                  <a:gd name="T0" fmla="*/ 85 w 269"/>
                  <a:gd name="T1" fmla="*/ 9 h 50"/>
                  <a:gd name="T2" fmla="*/ 83 w 269"/>
                  <a:gd name="T3" fmla="*/ 7 h 50"/>
                  <a:gd name="T4" fmla="*/ 81 w 269"/>
                  <a:gd name="T5" fmla="*/ 6 h 50"/>
                  <a:gd name="T6" fmla="*/ 77 w 269"/>
                  <a:gd name="T7" fmla="*/ 4 h 50"/>
                  <a:gd name="T8" fmla="*/ 72 w 269"/>
                  <a:gd name="T9" fmla="*/ 3 h 50"/>
                  <a:gd name="T10" fmla="*/ 67 w 269"/>
                  <a:gd name="T11" fmla="*/ 2 h 50"/>
                  <a:gd name="T12" fmla="*/ 60 w 269"/>
                  <a:gd name="T13" fmla="*/ 1 h 50"/>
                  <a:gd name="T14" fmla="*/ 53 w 269"/>
                  <a:gd name="T15" fmla="*/ 0 h 50"/>
                  <a:gd name="T16" fmla="*/ 46 w 269"/>
                  <a:gd name="T17" fmla="*/ 0 h 50"/>
                  <a:gd name="T18" fmla="*/ 39 w 269"/>
                  <a:gd name="T19" fmla="*/ 0 h 50"/>
                  <a:gd name="T20" fmla="*/ 31 w 269"/>
                  <a:gd name="T21" fmla="*/ 0 h 50"/>
                  <a:gd name="T22" fmla="*/ 24 w 269"/>
                  <a:gd name="T23" fmla="*/ 1 h 50"/>
                  <a:gd name="T24" fmla="*/ 18 w 269"/>
                  <a:gd name="T25" fmla="*/ 2 h 50"/>
                  <a:gd name="T26" fmla="*/ 12 w 269"/>
                  <a:gd name="T27" fmla="*/ 3 h 50"/>
                  <a:gd name="T28" fmla="*/ 8 w 269"/>
                  <a:gd name="T29" fmla="*/ 4 h 50"/>
                  <a:gd name="T30" fmla="*/ 4 w 269"/>
                  <a:gd name="T31" fmla="*/ 6 h 50"/>
                  <a:gd name="T32" fmla="*/ 2 w 269"/>
                  <a:gd name="T33" fmla="*/ 7 h 50"/>
                  <a:gd name="T34" fmla="*/ 0 w 269"/>
                  <a:gd name="T35" fmla="*/ 9 h 50"/>
                  <a:gd name="T36" fmla="*/ 0 w 269"/>
                  <a:gd name="T37" fmla="*/ 11 h 50"/>
                  <a:gd name="T38" fmla="*/ 2 w 269"/>
                  <a:gd name="T39" fmla="*/ 12 h 50"/>
                  <a:gd name="T40" fmla="*/ 4 w 269"/>
                  <a:gd name="T41" fmla="*/ 14 h 50"/>
                  <a:gd name="T42" fmla="*/ 8 w 269"/>
                  <a:gd name="T43" fmla="*/ 15 h 50"/>
                  <a:gd name="T44" fmla="*/ 12 w 269"/>
                  <a:gd name="T45" fmla="*/ 17 h 50"/>
                  <a:gd name="T46" fmla="*/ 18 w 269"/>
                  <a:gd name="T47" fmla="*/ 18 h 50"/>
                  <a:gd name="T48" fmla="*/ 24 w 269"/>
                  <a:gd name="T49" fmla="*/ 19 h 50"/>
                  <a:gd name="T50" fmla="*/ 31 w 269"/>
                  <a:gd name="T51" fmla="*/ 19 h 50"/>
                  <a:gd name="T52" fmla="*/ 39 w 269"/>
                  <a:gd name="T53" fmla="*/ 20 h 50"/>
                  <a:gd name="T54" fmla="*/ 46 w 269"/>
                  <a:gd name="T55" fmla="*/ 20 h 50"/>
                  <a:gd name="T56" fmla="*/ 53 w 269"/>
                  <a:gd name="T57" fmla="*/ 19 h 50"/>
                  <a:gd name="T58" fmla="*/ 60 w 269"/>
                  <a:gd name="T59" fmla="*/ 19 h 50"/>
                  <a:gd name="T60" fmla="*/ 67 w 269"/>
                  <a:gd name="T61" fmla="*/ 18 h 50"/>
                  <a:gd name="T62" fmla="*/ 72 w 269"/>
                  <a:gd name="T63" fmla="*/ 17 h 50"/>
                  <a:gd name="T64" fmla="*/ 77 w 269"/>
                  <a:gd name="T65" fmla="*/ 15 h 50"/>
                  <a:gd name="T66" fmla="*/ 81 w 269"/>
                  <a:gd name="T67" fmla="*/ 14 h 50"/>
                  <a:gd name="T68" fmla="*/ 83 w 269"/>
                  <a:gd name="T69" fmla="*/ 12 h 50"/>
                  <a:gd name="T70" fmla="*/ 85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13" name="Freeform 613">
                <a:extLst>
                  <a:ext uri="{FF2B5EF4-FFF2-40B4-BE49-F238E27FC236}">
                    <a16:creationId xmlns:a16="http://schemas.microsoft.com/office/drawing/2014/main" id="{A4CB9D4E-BF5B-4D75-BB37-129CB9831BEA}"/>
                  </a:ext>
                </a:extLst>
              </p:cNvPr>
              <p:cNvSpPr>
                <a:spLocks/>
              </p:cNvSpPr>
              <p:nvPr/>
            </p:nvSpPr>
            <p:spPr bwMode="auto">
              <a:xfrm>
                <a:off x="1006" y="1692"/>
                <a:ext cx="85" cy="15"/>
              </a:xfrm>
              <a:custGeom>
                <a:avLst/>
                <a:gdLst>
                  <a:gd name="T0" fmla="*/ 85 w 269"/>
                  <a:gd name="T1" fmla="*/ 6 h 37"/>
                  <a:gd name="T2" fmla="*/ 83 w 269"/>
                  <a:gd name="T3" fmla="*/ 7 h 37"/>
                  <a:gd name="T4" fmla="*/ 81 w 269"/>
                  <a:gd name="T5" fmla="*/ 9 h 37"/>
                  <a:gd name="T6" fmla="*/ 77 w 269"/>
                  <a:gd name="T7" fmla="*/ 11 h 37"/>
                  <a:gd name="T8" fmla="*/ 72 w 269"/>
                  <a:gd name="T9" fmla="*/ 12 h 37"/>
                  <a:gd name="T10" fmla="*/ 67 w 269"/>
                  <a:gd name="T11" fmla="*/ 13 h 37"/>
                  <a:gd name="T12" fmla="*/ 60 w 269"/>
                  <a:gd name="T13" fmla="*/ 14 h 37"/>
                  <a:gd name="T14" fmla="*/ 53 w 269"/>
                  <a:gd name="T15" fmla="*/ 14 h 37"/>
                  <a:gd name="T16" fmla="*/ 46 w 269"/>
                  <a:gd name="T17" fmla="*/ 15 h 37"/>
                  <a:gd name="T18" fmla="*/ 39 w 269"/>
                  <a:gd name="T19" fmla="*/ 15 h 37"/>
                  <a:gd name="T20" fmla="*/ 31 w 269"/>
                  <a:gd name="T21" fmla="*/ 14 h 37"/>
                  <a:gd name="T22" fmla="*/ 24 w 269"/>
                  <a:gd name="T23" fmla="*/ 14 h 37"/>
                  <a:gd name="T24" fmla="*/ 18 w 269"/>
                  <a:gd name="T25" fmla="*/ 13 h 37"/>
                  <a:gd name="T26" fmla="*/ 12 w 269"/>
                  <a:gd name="T27" fmla="*/ 12 h 37"/>
                  <a:gd name="T28" fmla="*/ 8 w 269"/>
                  <a:gd name="T29" fmla="*/ 11 h 37"/>
                  <a:gd name="T30" fmla="*/ 4 w 269"/>
                  <a:gd name="T31" fmla="*/ 9 h 37"/>
                  <a:gd name="T32" fmla="*/ 2 w 269"/>
                  <a:gd name="T33" fmla="*/ 7 h 37"/>
                  <a:gd name="T34" fmla="*/ 0 w 269"/>
                  <a:gd name="T35" fmla="*/ 6 h 37"/>
                  <a:gd name="T36" fmla="*/ 0 w 269"/>
                  <a:gd name="T37" fmla="*/ 0 h 37"/>
                  <a:gd name="T38" fmla="*/ 1 w 269"/>
                  <a:gd name="T39" fmla="*/ 2 h 37"/>
                  <a:gd name="T40" fmla="*/ 3 w 269"/>
                  <a:gd name="T41" fmla="*/ 4 h 37"/>
                  <a:gd name="T42" fmla="*/ 6 w 269"/>
                  <a:gd name="T43" fmla="*/ 5 h 37"/>
                  <a:gd name="T44" fmla="*/ 10 w 269"/>
                  <a:gd name="T45" fmla="*/ 6 h 37"/>
                  <a:gd name="T46" fmla="*/ 15 w 269"/>
                  <a:gd name="T47" fmla="*/ 8 h 37"/>
                  <a:gd name="T48" fmla="*/ 21 w 269"/>
                  <a:gd name="T49" fmla="*/ 9 h 37"/>
                  <a:gd name="T50" fmla="*/ 28 w 269"/>
                  <a:gd name="T51" fmla="*/ 9 h 37"/>
                  <a:gd name="T52" fmla="*/ 35 w 269"/>
                  <a:gd name="T53" fmla="*/ 10 h 37"/>
                  <a:gd name="T54" fmla="*/ 42 w 269"/>
                  <a:gd name="T55" fmla="*/ 10 h 37"/>
                  <a:gd name="T56" fmla="*/ 50 w 269"/>
                  <a:gd name="T57" fmla="*/ 10 h 37"/>
                  <a:gd name="T58" fmla="*/ 57 w 269"/>
                  <a:gd name="T59" fmla="*/ 9 h 37"/>
                  <a:gd name="T60" fmla="*/ 64 w 269"/>
                  <a:gd name="T61" fmla="*/ 9 h 37"/>
                  <a:gd name="T62" fmla="*/ 70 w 269"/>
                  <a:gd name="T63" fmla="*/ 8 h 37"/>
                  <a:gd name="T64" fmla="*/ 75 w 269"/>
                  <a:gd name="T65" fmla="*/ 6 h 37"/>
                  <a:gd name="T66" fmla="*/ 79 w 269"/>
                  <a:gd name="T67" fmla="*/ 5 h 37"/>
                  <a:gd name="T68" fmla="*/ 82 w 269"/>
                  <a:gd name="T69" fmla="*/ 4 h 37"/>
                  <a:gd name="T70" fmla="*/ 84 w 269"/>
                  <a:gd name="T71" fmla="*/ 2 h 37"/>
                  <a:gd name="T72" fmla="*/ 8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14" name="Freeform 614">
                <a:extLst>
                  <a:ext uri="{FF2B5EF4-FFF2-40B4-BE49-F238E27FC236}">
                    <a16:creationId xmlns:a16="http://schemas.microsoft.com/office/drawing/2014/main" id="{26EDDC3C-0605-47A9-8EC0-57A7E9726D18}"/>
                  </a:ext>
                </a:extLst>
              </p:cNvPr>
              <p:cNvSpPr>
                <a:spLocks/>
              </p:cNvSpPr>
              <p:nvPr/>
            </p:nvSpPr>
            <p:spPr bwMode="auto">
              <a:xfrm>
                <a:off x="960" y="1716"/>
                <a:ext cx="177" cy="67"/>
              </a:xfrm>
              <a:custGeom>
                <a:avLst/>
                <a:gdLst>
                  <a:gd name="T0" fmla="*/ 0 w 568"/>
                  <a:gd name="T1" fmla="*/ 67 h 168"/>
                  <a:gd name="T2" fmla="*/ 177 w 568"/>
                  <a:gd name="T3" fmla="*/ 67 h 168"/>
                  <a:gd name="T4" fmla="*/ 177 w 568"/>
                  <a:gd name="T5" fmla="*/ 0 h 168"/>
                  <a:gd name="T6" fmla="*/ 0 w 568"/>
                  <a:gd name="T7" fmla="*/ 0 h 168"/>
                  <a:gd name="T8" fmla="*/ 0 w 568"/>
                  <a:gd name="T9" fmla="*/ 67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15" name="Freeform 615">
                <a:extLst>
                  <a:ext uri="{FF2B5EF4-FFF2-40B4-BE49-F238E27FC236}">
                    <a16:creationId xmlns:a16="http://schemas.microsoft.com/office/drawing/2014/main" id="{F0FD40EB-89C9-4601-B3FB-290C49C7F4C0}"/>
                  </a:ext>
                </a:extLst>
              </p:cNvPr>
              <p:cNvSpPr>
                <a:spLocks/>
              </p:cNvSpPr>
              <p:nvPr/>
            </p:nvSpPr>
            <p:spPr bwMode="auto">
              <a:xfrm>
                <a:off x="988" y="1684"/>
                <a:ext cx="116" cy="11"/>
              </a:xfrm>
              <a:custGeom>
                <a:avLst/>
                <a:gdLst>
                  <a:gd name="T0" fmla="*/ 0 w 373"/>
                  <a:gd name="T1" fmla="*/ 11 h 29"/>
                  <a:gd name="T2" fmla="*/ 0 w 373"/>
                  <a:gd name="T3" fmla="*/ 0 h 29"/>
                  <a:gd name="T4" fmla="*/ 116 w 373"/>
                  <a:gd name="T5" fmla="*/ 0 h 29"/>
                  <a:gd name="T6" fmla="*/ 116 w 373"/>
                  <a:gd name="T7" fmla="*/ 11 h 29"/>
                  <a:gd name="T8" fmla="*/ 0 w 373"/>
                  <a:gd name="T9" fmla="*/ 1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16" name="Freeform 616">
                <a:extLst>
                  <a:ext uri="{FF2B5EF4-FFF2-40B4-BE49-F238E27FC236}">
                    <a16:creationId xmlns:a16="http://schemas.microsoft.com/office/drawing/2014/main" id="{EA831059-81DD-46A1-8078-FE96A4AA33C8}"/>
                  </a:ext>
                </a:extLst>
              </p:cNvPr>
              <p:cNvSpPr>
                <a:spLocks/>
              </p:cNvSpPr>
              <p:nvPr/>
            </p:nvSpPr>
            <p:spPr bwMode="auto">
              <a:xfrm>
                <a:off x="960" y="1715"/>
                <a:ext cx="177" cy="24"/>
              </a:xfrm>
              <a:custGeom>
                <a:avLst/>
                <a:gdLst>
                  <a:gd name="T0" fmla="*/ 65 w 568"/>
                  <a:gd name="T1" fmla="*/ 0 h 59"/>
                  <a:gd name="T2" fmla="*/ 0 w 568"/>
                  <a:gd name="T3" fmla="*/ 0 h 59"/>
                  <a:gd name="T4" fmla="*/ 0 w 568"/>
                  <a:gd name="T5" fmla="*/ 24 h 59"/>
                  <a:gd name="T6" fmla="*/ 177 w 568"/>
                  <a:gd name="T7" fmla="*/ 24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17" name="Freeform 617">
                <a:extLst>
                  <a:ext uri="{FF2B5EF4-FFF2-40B4-BE49-F238E27FC236}">
                    <a16:creationId xmlns:a16="http://schemas.microsoft.com/office/drawing/2014/main" id="{7488DE88-A4EC-447B-9437-6922A0B67BE9}"/>
                  </a:ext>
                </a:extLst>
              </p:cNvPr>
              <p:cNvSpPr>
                <a:spLocks/>
              </p:cNvSpPr>
              <p:nvPr/>
            </p:nvSpPr>
            <p:spPr bwMode="auto">
              <a:xfrm>
                <a:off x="1006" y="1724"/>
                <a:ext cx="15" cy="11"/>
              </a:xfrm>
              <a:custGeom>
                <a:avLst/>
                <a:gdLst>
                  <a:gd name="T0" fmla="*/ 4 w 47"/>
                  <a:gd name="T1" fmla="*/ 11 h 30"/>
                  <a:gd name="T2" fmla="*/ 4 w 47"/>
                  <a:gd name="T3" fmla="*/ 11 h 30"/>
                  <a:gd name="T4" fmla="*/ 3 w 47"/>
                  <a:gd name="T5" fmla="*/ 10 h 30"/>
                  <a:gd name="T6" fmla="*/ 2 w 47"/>
                  <a:gd name="T7" fmla="*/ 10 h 30"/>
                  <a:gd name="T8" fmla="*/ 1 w 47"/>
                  <a:gd name="T9" fmla="*/ 9 h 30"/>
                  <a:gd name="T10" fmla="*/ 1 w 47"/>
                  <a:gd name="T11" fmla="*/ 8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1 h 30"/>
                  <a:gd name="T28" fmla="*/ 2 w 47"/>
                  <a:gd name="T29" fmla="*/ 1 h 30"/>
                  <a:gd name="T30" fmla="*/ 3 w 47"/>
                  <a:gd name="T31" fmla="*/ 0 h 30"/>
                  <a:gd name="T32" fmla="*/ 4 w 47"/>
                  <a:gd name="T33" fmla="*/ 0 h 30"/>
                  <a:gd name="T34" fmla="*/ 4 w 47"/>
                  <a:gd name="T35" fmla="*/ 0 h 30"/>
                  <a:gd name="T36" fmla="*/ 10 w 47"/>
                  <a:gd name="T37" fmla="*/ 0 h 30"/>
                  <a:gd name="T38" fmla="*/ 11 w 47"/>
                  <a:gd name="T39" fmla="*/ 0 h 30"/>
                  <a:gd name="T40" fmla="*/ 11 w 47"/>
                  <a:gd name="T41" fmla="*/ 0 h 30"/>
                  <a:gd name="T42" fmla="*/ 12 w 47"/>
                  <a:gd name="T43" fmla="*/ 1 h 30"/>
                  <a:gd name="T44" fmla="*/ 13 w 47"/>
                  <a:gd name="T45" fmla="*/ 1 h 30"/>
                  <a:gd name="T46" fmla="*/ 13 w 47"/>
                  <a:gd name="T47" fmla="*/ 2 h 30"/>
                  <a:gd name="T48" fmla="*/ 14 w 47"/>
                  <a:gd name="T49" fmla="*/ 3 h 30"/>
                  <a:gd name="T50" fmla="*/ 14 w 47"/>
                  <a:gd name="T51" fmla="*/ 4 h 30"/>
                  <a:gd name="T52" fmla="*/ 15 w 47"/>
                  <a:gd name="T53" fmla="*/ 4 h 30"/>
                  <a:gd name="T54" fmla="*/ 15 w 47"/>
                  <a:gd name="T55" fmla="*/ 5 h 30"/>
                  <a:gd name="T56" fmla="*/ 15 w 47"/>
                  <a:gd name="T57" fmla="*/ 6 h 30"/>
                  <a:gd name="T58" fmla="*/ 14 w 47"/>
                  <a:gd name="T59" fmla="*/ 7 h 30"/>
                  <a:gd name="T60" fmla="*/ 14 w 47"/>
                  <a:gd name="T61" fmla="*/ 8 h 30"/>
                  <a:gd name="T62" fmla="*/ 13 w 47"/>
                  <a:gd name="T63" fmla="*/ 9 h 30"/>
                  <a:gd name="T64" fmla="*/ 13 w 47"/>
                  <a:gd name="T65" fmla="*/ 10 h 30"/>
                  <a:gd name="T66" fmla="*/ 12 w 47"/>
                  <a:gd name="T67" fmla="*/ 10 h 30"/>
                  <a:gd name="T68" fmla="*/ 11 w 47"/>
                  <a:gd name="T69" fmla="*/ 10 h 30"/>
                  <a:gd name="T70" fmla="*/ 11 w 47"/>
                  <a:gd name="T71" fmla="*/ 11 h 30"/>
                  <a:gd name="T72" fmla="*/ 10 w 47"/>
                  <a:gd name="T73" fmla="*/ 11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18" name="Freeform 618">
                <a:extLst>
                  <a:ext uri="{FF2B5EF4-FFF2-40B4-BE49-F238E27FC236}">
                    <a16:creationId xmlns:a16="http://schemas.microsoft.com/office/drawing/2014/main" id="{18736F79-F79F-490F-A200-3A15494F5657}"/>
                  </a:ext>
                </a:extLst>
              </p:cNvPr>
              <p:cNvSpPr>
                <a:spLocks/>
              </p:cNvSpPr>
              <p:nvPr/>
            </p:nvSpPr>
            <p:spPr bwMode="auto">
              <a:xfrm>
                <a:off x="973" y="1756"/>
                <a:ext cx="201" cy="35"/>
              </a:xfrm>
              <a:custGeom>
                <a:avLst/>
                <a:gdLst>
                  <a:gd name="T0" fmla="*/ 0 w 646"/>
                  <a:gd name="T1" fmla="*/ 35 h 87"/>
                  <a:gd name="T2" fmla="*/ 201 w 646"/>
                  <a:gd name="T3" fmla="*/ 35 h 87"/>
                  <a:gd name="T4" fmla="*/ 190 w 646"/>
                  <a:gd name="T5" fmla="*/ 0 h 87"/>
                  <a:gd name="T6" fmla="*/ 13 w 646"/>
                  <a:gd name="T7" fmla="*/ 0 h 87"/>
                  <a:gd name="T8" fmla="*/ 0 w 646"/>
                  <a:gd name="T9" fmla="*/ 35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19" name="Freeform 619">
                <a:extLst>
                  <a:ext uri="{FF2B5EF4-FFF2-40B4-BE49-F238E27FC236}">
                    <a16:creationId xmlns:a16="http://schemas.microsoft.com/office/drawing/2014/main" id="{97CD2617-4C5E-425E-A9E5-328245A6B11C}"/>
                  </a:ext>
                </a:extLst>
              </p:cNvPr>
              <p:cNvSpPr>
                <a:spLocks/>
              </p:cNvSpPr>
              <p:nvPr/>
            </p:nvSpPr>
            <p:spPr bwMode="auto">
              <a:xfrm>
                <a:off x="973" y="1790"/>
                <a:ext cx="201" cy="7"/>
              </a:xfrm>
              <a:custGeom>
                <a:avLst/>
                <a:gdLst>
                  <a:gd name="T0" fmla="*/ 0 w 646"/>
                  <a:gd name="T1" fmla="*/ 7 h 17"/>
                  <a:gd name="T2" fmla="*/ 0 w 646"/>
                  <a:gd name="T3" fmla="*/ 0 h 17"/>
                  <a:gd name="T4" fmla="*/ 201 w 646"/>
                  <a:gd name="T5" fmla="*/ 0 h 17"/>
                  <a:gd name="T6" fmla="*/ 201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20" name="Freeform 620">
                <a:extLst>
                  <a:ext uri="{FF2B5EF4-FFF2-40B4-BE49-F238E27FC236}">
                    <a16:creationId xmlns:a16="http://schemas.microsoft.com/office/drawing/2014/main" id="{0F175358-645B-4686-B425-F52346E43BF5}"/>
                  </a:ext>
                </a:extLst>
              </p:cNvPr>
              <p:cNvSpPr>
                <a:spLocks/>
              </p:cNvSpPr>
              <p:nvPr/>
            </p:nvSpPr>
            <p:spPr bwMode="auto">
              <a:xfrm>
                <a:off x="983" y="1761"/>
                <a:ext cx="180" cy="25"/>
              </a:xfrm>
              <a:custGeom>
                <a:avLst/>
                <a:gdLst>
                  <a:gd name="T0" fmla="*/ 0 w 578"/>
                  <a:gd name="T1" fmla="*/ 25 h 63"/>
                  <a:gd name="T2" fmla="*/ 180 w 578"/>
                  <a:gd name="T3" fmla="*/ 25 h 63"/>
                  <a:gd name="T4" fmla="*/ 173 w 578"/>
                  <a:gd name="T5" fmla="*/ 0 h 63"/>
                  <a:gd name="T6" fmla="*/ 8 w 578"/>
                  <a:gd name="T7" fmla="*/ 0 h 63"/>
                  <a:gd name="T8" fmla="*/ 0 w 578"/>
                  <a:gd name="T9" fmla="*/ 2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21" name="Freeform 621">
                <a:extLst>
                  <a:ext uri="{FF2B5EF4-FFF2-40B4-BE49-F238E27FC236}">
                    <a16:creationId xmlns:a16="http://schemas.microsoft.com/office/drawing/2014/main" id="{218373BE-D8B3-4496-AAC3-C42F0919DFC7}"/>
                  </a:ext>
                </a:extLst>
              </p:cNvPr>
              <p:cNvSpPr>
                <a:spLocks/>
              </p:cNvSpPr>
              <p:nvPr/>
            </p:nvSpPr>
            <p:spPr bwMode="auto">
              <a:xfrm>
                <a:off x="975" y="1538"/>
                <a:ext cx="145" cy="146"/>
              </a:xfrm>
              <a:custGeom>
                <a:avLst/>
                <a:gdLst>
                  <a:gd name="T0" fmla="*/ 145 w 467"/>
                  <a:gd name="T1" fmla="*/ 143 h 366"/>
                  <a:gd name="T2" fmla="*/ 145 w 467"/>
                  <a:gd name="T3" fmla="*/ 144 h 366"/>
                  <a:gd name="T4" fmla="*/ 145 w 467"/>
                  <a:gd name="T5" fmla="*/ 144 h 366"/>
                  <a:gd name="T6" fmla="*/ 144 w 467"/>
                  <a:gd name="T7" fmla="*/ 144 h 366"/>
                  <a:gd name="T8" fmla="*/ 144 w 467"/>
                  <a:gd name="T9" fmla="*/ 145 h 366"/>
                  <a:gd name="T10" fmla="*/ 144 w 467"/>
                  <a:gd name="T11" fmla="*/ 145 h 366"/>
                  <a:gd name="T12" fmla="*/ 143 w 467"/>
                  <a:gd name="T13" fmla="*/ 146 h 366"/>
                  <a:gd name="T14" fmla="*/ 143 w 467"/>
                  <a:gd name="T15" fmla="*/ 146 h 366"/>
                  <a:gd name="T16" fmla="*/ 143 w 467"/>
                  <a:gd name="T17" fmla="*/ 146 h 366"/>
                  <a:gd name="T18" fmla="*/ 2 w 467"/>
                  <a:gd name="T19" fmla="*/ 146 h 366"/>
                  <a:gd name="T20" fmla="*/ 2 w 467"/>
                  <a:gd name="T21" fmla="*/ 146 h 366"/>
                  <a:gd name="T22" fmla="*/ 1 w 467"/>
                  <a:gd name="T23" fmla="*/ 145 h 366"/>
                  <a:gd name="T24" fmla="*/ 1 w 467"/>
                  <a:gd name="T25" fmla="*/ 145 h 366"/>
                  <a:gd name="T26" fmla="*/ 0 w 467"/>
                  <a:gd name="T27" fmla="*/ 145 h 366"/>
                  <a:gd name="T28" fmla="*/ 0 w 467"/>
                  <a:gd name="T29" fmla="*/ 144 h 366"/>
                  <a:gd name="T30" fmla="*/ 0 w 467"/>
                  <a:gd name="T31" fmla="*/ 144 h 366"/>
                  <a:gd name="T32" fmla="*/ 0 w 467"/>
                  <a:gd name="T33" fmla="*/ 143 h 366"/>
                  <a:gd name="T34" fmla="*/ 0 w 467"/>
                  <a:gd name="T35" fmla="*/ 143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3 w 467"/>
                  <a:gd name="T55" fmla="*/ 0 h 366"/>
                  <a:gd name="T56" fmla="*/ 143 w 467"/>
                  <a:gd name="T57" fmla="*/ 0 h 366"/>
                  <a:gd name="T58" fmla="*/ 143 w 467"/>
                  <a:gd name="T59" fmla="*/ 0 h 366"/>
                  <a:gd name="T60" fmla="*/ 144 w 467"/>
                  <a:gd name="T61" fmla="*/ 0 h 366"/>
                  <a:gd name="T62" fmla="*/ 144 w 467"/>
                  <a:gd name="T63" fmla="*/ 1 h 366"/>
                  <a:gd name="T64" fmla="*/ 144 w 467"/>
                  <a:gd name="T65" fmla="*/ 1 h 366"/>
                  <a:gd name="T66" fmla="*/ 145 w 467"/>
                  <a:gd name="T67" fmla="*/ 2 h 366"/>
                  <a:gd name="T68" fmla="*/ 145 w 467"/>
                  <a:gd name="T69" fmla="*/ 2 h 366"/>
                  <a:gd name="T70" fmla="*/ 145 w 467"/>
                  <a:gd name="T71" fmla="*/ 2 h 366"/>
                  <a:gd name="T72" fmla="*/ 145 w 467"/>
                  <a:gd name="T73" fmla="*/ 143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22" name="Freeform 622">
                <a:extLst>
                  <a:ext uri="{FF2B5EF4-FFF2-40B4-BE49-F238E27FC236}">
                    <a16:creationId xmlns:a16="http://schemas.microsoft.com/office/drawing/2014/main" id="{CFBBA8FA-070C-47DF-A46A-A0BB47C77B95}"/>
                  </a:ext>
                </a:extLst>
              </p:cNvPr>
              <p:cNvSpPr>
                <a:spLocks/>
              </p:cNvSpPr>
              <p:nvPr/>
            </p:nvSpPr>
            <p:spPr bwMode="auto">
              <a:xfrm>
                <a:off x="1082" y="1731"/>
                <a:ext cx="44" cy="0"/>
              </a:xfrm>
              <a:custGeom>
                <a:avLst/>
                <a:gdLst>
                  <a:gd name="T0" fmla="*/ 0 w 142"/>
                  <a:gd name="T1" fmla="*/ 0 h 1"/>
                  <a:gd name="T2" fmla="*/ 44 w 142"/>
                  <a:gd name="T3" fmla="*/ 0 h 1"/>
                  <a:gd name="T4" fmla="*/ 4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23" name="Rectangle 623">
                <a:extLst>
                  <a:ext uri="{FF2B5EF4-FFF2-40B4-BE49-F238E27FC236}">
                    <a16:creationId xmlns:a16="http://schemas.microsoft.com/office/drawing/2014/main" id="{49690294-CBDB-4E8F-97E8-6648610E2400}"/>
                  </a:ext>
                </a:extLst>
              </p:cNvPr>
              <p:cNvSpPr>
                <a:spLocks noChangeArrowheads="1"/>
              </p:cNvSpPr>
              <p:nvPr/>
            </p:nvSpPr>
            <p:spPr bwMode="auto">
              <a:xfrm>
                <a:off x="991" y="1558"/>
                <a:ext cx="113" cy="106"/>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824" name="Freeform 624">
                <a:extLst>
                  <a:ext uri="{FF2B5EF4-FFF2-40B4-BE49-F238E27FC236}">
                    <a16:creationId xmlns:a16="http://schemas.microsoft.com/office/drawing/2014/main" id="{5490C0AF-70B1-429F-A748-7B8A7552BF5F}"/>
                  </a:ext>
                </a:extLst>
              </p:cNvPr>
              <p:cNvSpPr>
                <a:spLocks/>
              </p:cNvSpPr>
              <p:nvPr/>
            </p:nvSpPr>
            <p:spPr bwMode="auto">
              <a:xfrm>
                <a:off x="996" y="1558"/>
                <a:ext cx="108" cy="109"/>
              </a:xfrm>
              <a:custGeom>
                <a:avLst/>
                <a:gdLst>
                  <a:gd name="T0" fmla="*/ 2 w 346"/>
                  <a:gd name="T1" fmla="*/ 105 h 274"/>
                  <a:gd name="T2" fmla="*/ 104 w 346"/>
                  <a:gd name="T3" fmla="*/ 105 h 274"/>
                  <a:gd name="T4" fmla="*/ 104 w 346"/>
                  <a:gd name="T5" fmla="*/ 105 h 274"/>
                  <a:gd name="T6" fmla="*/ 105 w 346"/>
                  <a:gd name="T7" fmla="*/ 105 h 274"/>
                  <a:gd name="T8" fmla="*/ 105 w 346"/>
                  <a:gd name="T9" fmla="*/ 105 h 274"/>
                  <a:gd name="T10" fmla="*/ 105 w 346"/>
                  <a:gd name="T11" fmla="*/ 105 h 274"/>
                  <a:gd name="T12" fmla="*/ 106 w 346"/>
                  <a:gd name="T13" fmla="*/ 105 h 274"/>
                  <a:gd name="T14" fmla="*/ 106 w 346"/>
                  <a:gd name="T15" fmla="*/ 104 h 274"/>
                  <a:gd name="T16" fmla="*/ 106 w 346"/>
                  <a:gd name="T17" fmla="*/ 104 h 274"/>
                  <a:gd name="T18" fmla="*/ 106 w 346"/>
                  <a:gd name="T19" fmla="*/ 103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5 h 274"/>
                  <a:gd name="T42" fmla="*/ 108 w 346"/>
                  <a:gd name="T43" fmla="*/ 106 h 274"/>
                  <a:gd name="T44" fmla="*/ 107 w 346"/>
                  <a:gd name="T45" fmla="*/ 106 h 274"/>
                  <a:gd name="T46" fmla="*/ 107 w 346"/>
                  <a:gd name="T47" fmla="*/ 107 h 274"/>
                  <a:gd name="T48" fmla="*/ 107 w 346"/>
                  <a:gd name="T49" fmla="*/ 107 h 274"/>
                  <a:gd name="T50" fmla="*/ 107 w 346"/>
                  <a:gd name="T51" fmla="*/ 107 h 274"/>
                  <a:gd name="T52" fmla="*/ 107 w 346"/>
                  <a:gd name="T53" fmla="*/ 108 h 274"/>
                  <a:gd name="T54" fmla="*/ 106 w 346"/>
                  <a:gd name="T55" fmla="*/ 108 h 274"/>
                  <a:gd name="T56" fmla="*/ 106 w 346"/>
                  <a:gd name="T57" fmla="*/ 108 h 274"/>
                  <a:gd name="T58" fmla="*/ 106 w 346"/>
                  <a:gd name="T59" fmla="*/ 108 h 274"/>
                  <a:gd name="T60" fmla="*/ 106 w 346"/>
                  <a:gd name="T61" fmla="*/ 108 h 274"/>
                  <a:gd name="T62" fmla="*/ 106 w 346"/>
                  <a:gd name="T63" fmla="*/ 108 h 274"/>
                  <a:gd name="T64" fmla="*/ 105 w 346"/>
                  <a:gd name="T65" fmla="*/ 109 h 274"/>
                  <a:gd name="T66" fmla="*/ 0 w 346"/>
                  <a:gd name="T67" fmla="*/ 109 h 274"/>
                  <a:gd name="T68" fmla="*/ 2 w 346"/>
                  <a:gd name="T69" fmla="*/ 105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25" name="Freeform 625">
                <a:extLst>
                  <a:ext uri="{FF2B5EF4-FFF2-40B4-BE49-F238E27FC236}">
                    <a16:creationId xmlns:a16="http://schemas.microsoft.com/office/drawing/2014/main" id="{E3A09FE6-3F94-4B69-8D97-8EFF9F9FEB18}"/>
                  </a:ext>
                </a:extLst>
              </p:cNvPr>
              <p:cNvSpPr>
                <a:spLocks/>
              </p:cNvSpPr>
              <p:nvPr/>
            </p:nvSpPr>
            <p:spPr bwMode="auto">
              <a:xfrm>
                <a:off x="991" y="1554"/>
                <a:ext cx="113" cy="113"/>
              </a:xfrm>
              <a:custGeom>
                <a:avLst/>
                <a:gdLst>
                  <a:gd name="T0" fmla="*/ 110 w 364"/>
                  <a:gd name="T1" fmla="*/ 0 h 282"/>
                  <a:gd name="T2" fmla="*/ 111 w 364"/>
                  <a:gd name="T3" fmla="*/ 0 h 282"/>
                  <a:gd name="T4" fmla="*/ 111 w 364"/>
                  <a:gd name="T5" fmla="*/ 0 h 282"/>
                  <a:gd name="T6" fmla="*/ 111 w 364"/>
                  <a:gd name="T7" fmla="*/ 0 h 282"/>
                  <a:gd name="T8" fmla="*/ 111 w 364"/>
                  <a:gd name="T9" fmla="*/ 0 h 282"/>
                  <a:gd name="T10" fmla="*/ 111 w 364"/>
                  <a:gd name="T11" fmla="*/ 0 h 282"/>
                  <a:gd name="T12" fmla="*/ 112 w 364"/>
                  <a:gd name="T13" fmla="*/ 1 h 282"/>
                  <a:gd name="T14" fmla="*/ 112 w 364"/>
                  <a:gd name="T15" fmla="*/ 1 h 282"/>
                  <a:gd name="T16" fmla="*/ 112 w 364"/>
                  <a:gd name="T17" fmla="*/ 2 h 282"/>
                  <a:gd name="T18" fmla="*/ 112 w 364"/>
                  <a:gd name="T19" fmla="*/ 2 h 282"/>
                  <a:gd name="T20" fmla="*/ 113 w 364"/>
                  <a:gd name="T21" fmla="*/ 2 h 282"/>
                  <a:gd name="T22" fmla="*/ 113 w 364"/>
                  <a:gd name="T23" fmla="*/ 3 h 282"/>
                  <a:gd name="T24" fmla="*/ 113 w 364"/>
                  <a:gd name="T25" fmla="*/ 109 h 282"/>
                  <a:gd name="T26" fmla="*/ 113 w 364"/>
                  <a:gd name="T27" fmla="*/ 110 h 282"/>
                  <a:gd name="T28" fmla="*/ 112 w 364"/>
                  <a:gd name="T29" fmla="*/ 110 h 282"/>
                  <a:gd name="T30" fmla="*/ 112 w 364"/>
                  <a:gd name="T31" fmla="*/ 111 h 282"/>
                  <a:gd name="T32" fmla="*/ 112 w 364"/>
                  <a:gd name="T33" fmla="*/ 111 h 282"/>
                  <a:gd name="T34" fmla="*/ 112 w 364"/>
                  <a:gd name="T35" fmla="*/ 111 h 282"/>
                  <a:gd name="T36" fmla="*/ 112 w 364"/>
                  <a:gd name="T37" fmla="*/ 112 h 282"/>
                  <a:gd name="T38" fmla="*/ 111 w 364"/>
                  <a:gd name="T39" fmla="*/ 112 h 282"/>
                  <a:gd name="T40" fmla="*/ 111 w 364"/>
                  <a:gd name="T41" fmla="*/ 112 h 282"/>
                  <a:gd name="T42" fmla="*/ 111 w 364"/>
                  <a:gd name="T43" fmla="*/ 112 h 282"/>
                  <a:gd name="T44" fmla="*/ 111 w 364"/>
                  <a:gd name="T45" fmla="*/ 112 h 282"/>
                  <a:gd name="T46" fmla="*/ 111 w 364"/>
                  <a:gd name="T47" fmla="*/ 112 h 282"/>
                  <a:gd name="T48" fmla="*/ 110 w 364"/>
                  <a:gd name="T49" fmla="*/ 113 h 282"/>
                  <a:gd name="T50" fmla="*/ 2 w 364"/>
                  <a:gd name="T51" fmla="*/ 113 h 282"/>
                  <a:gd name="T52" fmla="*/ 2 w 364"/>
                  <a:gd name="T53" fmla="*/ 112 h 282"/>
                  <a:gd name="T54" fmla="*/ 2 w 364"/>
                  <a:gd name="T55" fmla="*/ 112 h 282"/>
                  <a:gd name="T56" fmla="*/ 2 w 364"/>
                  <a:gd name="T57" fmla="*/ 112 h 282"/>
                  <a:gd name="T58" fmla="*/ 1 w 364"/>
                  <a:gd name="T59" fmla="*/ 112 h 282"/>
                  <a:gd name="T60" fmla="*/ 1 w 364"/>
                  <a:gd name="T61" fmla="*/ 112 h 282"/>
                  <a:gd name="T62" fmla="*/ 1 w 364"/>
                  <a:gd name="T63" fmla="*/ 112 h 282"/>
                  <a:gd name="T64" fmla="*/ 0 w 364"/>
                  <a:gd name="T65" fmla="*/ 112 h 282"/>
                  <a:gd name="T66" fmla="*/ 0 w 364"/>
                  <a:gd name="T67" fmla="*/ 111 h 282"/>
                  <a:gd name="T68" fmla="*/ 0 w 364"/>
                  <a:gd name="T69" fmla="*/ 111 h 282"/>
                  <a:gd name="T70" fmla="*/ 0 w 364"/>
                  <a:gd name="T71" fmla="*/ 111 h 282"/>
                  <a:gd name="T72" fmla="*/ 0 w 364"/>
                  <a:gd name="T73" fmla="*/ 110 h 282"/>
                  <a:gd name="T74" fmla="*/ 0 w 364"/>
                  <a:gd name="T75" fmla="*/ 110 h 282"/>
                  <a:gd name="T76" fmla="*/ 0 w 364"/>
                  <a:gd name="T77" fmla="*/ 109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0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26" name="Freeform 626">
                <a:extLst>
                  <a:ext uri="{FF2B5EF4-FFF2-40B4-BE49-F238E27FC236}">
                    <a16:creationId xmlns:a16="http://schemas.microsoft.com/office/drawing/2014/main" id="{AD4D4DC3-3306-432E-9380-6CE0D04C75F0}"/>
                  </a:ext>
                </a:extLst>
              </p:cNvPr>
              <p:cNvSpPr>
                <a:spLocks/>
              </p:cNvSpPr>
              <p:nvPr/>
            </p:nvSpPr>
            <p:spPr bwMode="auto">
              <a:xfrm>
                <a:off x="991" y="1554"/>
                <a:ext cx="113" cy="113"/>
              </a:xfrm>
              <a:custGeom>
                <a:avLst/>
                <a:gdLst>
                  <a:gd name="T0" fmla="*/ 47 w 364"/>
                  <a:gd name="T1" fmla="*/ 113 h 282"/>
                  <a:gd name="T2" fmla="*/ 2 w 364"/>
                  <a:gd name="T3" fmla="*/ 113 h 282"/>
                  <a:gd name="T4" fmla="*/ 2 w 364"/>
                  <a:gd name="T5" fmla="*/ 112 h 282"/>
                  <a:gd name="T6" fmla="*/ 2 w 364"/>
                  <a:gd name="T7" fmla="*/ 112 h 282"/>
                  <a:gd name="T8" fmla="*/ 2 w 364"/>
                  <a:gd name="T9" fmla="*/ 112 h 282"/>
                  <a:gd name="T10" fmla="*/ 1 w 364"/>
                  <a:gd name="T11" fmla="*/ 112 h 282"/>
                  <a:gd name="T12" fmla="*/ 1 w 364"/>
                  <a:gd name="T13" fmla="*/ 112 h 282"/>
                  <a:gd name="T14" fmla="*/ 1 w 364"/>
                  <a:gd name="T15" fmla="*/ 112 h 282"/>
                  <a:gd name="T16" fmla="*/ 0 w 364"/>
                  <a:gd name="T17" fmla="*/ 112 h 282"/>
                  <a:gd name="T18" fmla="*/ 0 w 364"/>
                  <a:gd name="T19" fmla="*/ 111 h 282"/>
                  <a:gd name="T20" fmla="*/ 0 w 364"/>
                  <a:gd name="T21" fmla="*/ 111 h 282"/>
                  <a:gd name="T22" fmla="*/ 0 w 364"/>
                  <a:gd name="T23" fmla="*/ 111 h 282"/>
                  <a:gd name="T24" fmla="*/ 0 w 364"/>
                  <a:gd name="T25" fmla="*/ 110 h 282"/>
                  <a:gd name="T26" fmla="*/ 0 w 364"/>
                  <a:gd name="T27" fmla="*/ 110 h 282"/>
                  <a:gd name="T28" fmla="*/ 0 w 364"/>
                  <a:gd name="T29" fmla="*/ 109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0 w 364"/>
                  <a:gd name="T51" fmla="*/ 0 h 282"/>
                  <a:gd name="T52" fmla="*/ 111 w 364"/>
                  <a:gd name="T53" fmla="*/ 0 h 282"/>
                  <a:gd name="T54" fmla="*/ 111 w 364"/>
                  <a:gd name="T55" fmla="*/ 0 h 282"/>
                  <a:gd name="T56" fmla="*/ 111 w 364"/>
                  <a:gd name="T57" fmla="*/ 0 h 282"/>
                  <a:gd name="T58" fmla="*/ 111 w 364"/>
                  <a:gd name="T59" fmla="*/ 0 h 282"/>
                  <a:gd name="T60" fmla="*/ 111 w 364"/>
                  <a:gd name="T61" fmla="*/ 0 h 282"/>
                  <a:gd name="T62" fmla="*/ 112 w 364"/>
                  <a:gd name="T63" fmla="*/ 1 h 282"/>
                  <a:gd name="T64" fmla="*/ 112 w 364"/>
                  <a:gd name="T65" fmla="*/ 1 h 282"/>
                  <a:gd name="T66" fmla="*/ 112 w 364"/>
                  <a:gd name="T67" fmla="*/ 2 h 282"/>
                  <a:gd name="T68" fmla="*/ 112 w 364"/>
                  <a:gd name="T69" fmla="*/ 2 h 282"/>
                  <a:gd name="T70" fmla="*/ 113 w 364"/>
                  <a:gd name="T71" fmla="*/ 2 h 282"/>
                  <a:gd name="T72" fmla="*/ 113 w 364"/>
                  <a:gd name="T73" fmla="*/ 3 h 282"/>
                  <a:gd name="T74" fmla="*/ 113 w 364"/>
                  <a:gd name="T75" fmla="*/ 109 h 282"/>
                  <a:gd name="T76" fmla="*/ 113 w 364"/>
                  <a:gd name="T77" fmla="*/ 110 h 282"/>
                  <a:gd name="T78" fmla="*/ 112 w 364"/>
                  <a:gd name="T79" fmla="*/ 110 h 282"/>
                  <a:gd name="T80" fmla="*/ 112 w 364"/>
                  <a:gd name="T81" fmla="*/ 111 h 282"/>
                  <a:gd name="T82" fmla="*/ 112 w 364"/>
                  <a:gd name="T83" fmla="*/ 111 h 282"/>
                  <a:gd name="T84" fmla="*/ 112 w 364"/>
                  <a:gd name="T85" fmla="*/ 111 h 282"/>
                  <a:gd name="T86" fmla="*/ 112 w 364"/>
                  <a:gd name="T87" fmla="*/ 112 h 282"/>
                  <a:gd name="T88" fmla="*/ 111 w 364"/>
                  <a:gd name="T89" fmla="*/ 112 h 282"/>
                  <a:gd name="T90" fmla="*/ 111 w 364"/>
                  <a:gd name="T91" fmla="*/ 112 h 282"/>
                  <a:gd name="T92" fmla="*/ 111 w 364"/>
                  <a:gd name="T93" fmla="*/ 112 h 282"/>
                  <a:gd name="T94" fmla="*/ 111 w 364"/>
                  <a:gd name="T95" fmla="*/ 112 h 282"/>
                  <a:gd name="T96" fmla="*/ 111 w 364"/>
                  <a:gd name="T97" fmla="*/ 112 h 282"/>
                  <a:gd name="T98" fmla="*/ 110 w 364"/>
                  <a:gd name="T99" fmla="*/ 113 h 282"/>
                  <a:gd name="T100" fmla="*/ 47 w 364"/>
                  <a:gd name="T101" fmla="*/ 113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27" name="Freeform 627">
                <a:extLst>
                  <a:ext uri="{FF2B5EF4-FFF2-40B4-BE49-F238E27FC236}">
                    <a16:creationId xmlns:a16="http://schemas.microsoft.com/office/drawing/2014/main" id="{94EAC644-9DA7-4B50-813F-789A1A2D7506}"/>
                  </a:ext>
                </a:extLst>
              </p:cNvPr>
              <p:cNvSpPr>
                <a:spLocks/>
              </p:cNvSpPr>
              <p:nvPr/>
            </p:nvSpPr>
            <p:spPr bwMode="auto">
              <a:xfrm>
                <a:off x="991" y="1554"/>
                <a:ext cx="113" cy="113"/>
              </a:xfrm>
              <a:custGeom>
                <a:avLst/>
                <a:gdLst>
                  <a:gd name="T0" fmla="*/ 7 w 364"/>
                  <a:gd name="T1" fmla="*/ 109 h 282"/>
                  <a:gd name="T2" fmla="*/ 3 w 364"/>
                  <a:gd name="T3" fmla="*/ 109 h 282"/>
                  <a:gd name="T4" fmla="*/ 3 w 364"/>
                  <a:gd name="T5" fmla="*/ 109 h 282"/>
                  <a:gd name="T6" fmla="*/ 2 w 364"/>
                  <a:gd name="T7" fmla="*/ 109 h 282"/>
                  <a:gd name="T8" fmla="*/ 2 w 364"/>
                  <a:gd name="T9" fmla="*/ 109 h 282"/>
                  <a:gd name="T10" fmla="*/ 2 w 364"/>
                  <a:gd name="T11" fmla="*/ 109 h 282"/>
                  <a:gd name="T12" fmla="*/ 2 w 364"/>
                  <a:gd name="T13" fmla="*/ 108 h 282"/>
                  <a:gd name="T14" fmla="*/ 2 w 364"/>
                  <a:gd name="T15" fmla="*/ 108 h 282"/>
                  <a:gd name="T16" fmla="*/ 2 w 364"/>
                  <a:gd name="T17" fmla="*/ 108 h 282"/>
                  <a:gd name="T18" fmla="*/ 2 w 364"/>
                  <a:gd name="T19" fmla="*/ 107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2 w 364"/>
                  <a:gd name="T33" fmla="*/ 3 h 282"/>
                  <a:gd name="T34" fmla="*/ 3 w 364"/>
                  <a:gd name="T35" fmla="*/ 3 h 282"/>
                  <a:gd name="T36" fmla="*/ 3 w 364"/>
                  <a:gd name="T37" fmla="*/ 3 h 282"/>
                  <a:gd name="T38" fmla="*/ 110 w 364"/>
                  <a:gd name="T39" fmla="*/ 3 h 282"/>
                  <a:gd name="T40" fmla="*/ 110 w 364"/>
                  <a:gd name="T41" fmla="*/ 3 h 282"/>
                  <a:gd name="T42" fmla="*/ 111 w 364"/>
                  <a:gd name="T43" fmla="*/ 3 h 282"/>
                  <a:gd name="T44" fmla="*/ 111 w 364"/>
                  <a:gd name="T45" fmla="*/ 3 h 282"/>
                  <a:gd name="T46" fmla="*/ 111 w 364"/>
                  <a:gd name="T47" fmla="*/ 3 h 282"/>
                  <a:gd name="T48" fmla="*/ 113 w 364"/>
                  <a:gd name="T49" fmla="*/ 1 h 282"/>
                  <a:gd name="T50" fmla="*/ 112 w 364"/>
                  <a:gd name="T51" fmla="*/ 0 h 282"/>
                  <a:gd name="T52" fmla="*/ 112 w 364"/>
                  <a:gd name="T53" fmla="*/ 0 h 282"/>
                  <a:gd name="T54" fmla="*/ 112 w 364"/>
                  <a:gd name="T55" fmla="*/ 0 h 282"/>
                  <a:gd name="T56" fmla="*/ 111 w 364"/>
                  <a:gd name="T57" fmla="*/ 0 h 282"/>
                  <a:gd name="T58" fmla="*/ 111 w 364"/>
                  <a:gd name="T59" fmla="*/ 0 h 282"/>
                  <a:gd name="T60" fmla="*/ 111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9 h 282"/>
                  <a:gd name="T84" fmla="*/ 0 w 364"/>
                  <a:gd name="T85" fmla="*/ 110 h 282"/>
                  <a:gd name="T86" fmla="*/ 0 w 364"/>
                  <a:gd name="T87" fmla="*/ 110 h 282"/>
                  <a:gd name="T88" fmla="*/ 0 w 364"/>
                  <a:gd name="T89" fmla="*/ 111 h 282"/>
                  <a:gd name="T90" fmla="*/ 0 w 364"/>
                  <a:gd name="T91" fmla="*/ 111 h 282"/>
                  <a:gd name="T92" fmla="*/ 0 w 364"/>
                  <a:gd name="T93" fmla="*/ 111 h 282"/>
                  <a:gd name="T94" fmla="*/ 0 w 364"/>
                  <a:gd name="T95" fmla="*/ 112 h 282"/>
                  <a:gd name="T96" fmla="*/ 1 w 364"/>
                  <a:gd name="T97" fmla="*/ 112 h 282"/>
                  <a:gd name="T98" fmla="*/ 1 w 364"/>
                  <a:gd name="T99" fmla="*/ 112 h 282"/>
                  <a:gd name="T100" fmla="*/ 1 w 364"/>
                  <a:gd name="T101" fmla="*/ 112 h 282"/>
                  <a:gd name="T102" fmla="*/ 2 w 364"/>
                  <a:gd name="T103" fmla="*/ 112 h 282"/>
                  <a:gd name="T104" fmla="*/ 2 w 364"/>
                  <a:gd name="T105" fmla="*/ 112 h 282"/>
                  <a:gd name="T106" fmla="*/ 2 w 364"/>
                  <a:gd name="T107" fmla="*/ 112 h 282"/>
                  <a:gd name="T108" fmla="*/ 2 w 364"/>
                  <a:gd name="T109" fmla="*/ 113 h 282"/>
                  <a:gd name="T110" fmla="*/ 5 w 364"/>
                  <a:gd name="T111" fmla="*/ 113 h 282"/>
                  <a:gd name="T112" fmla="*/ 7 w 364"/>
                  <a:gd name="T113" fmla="*/ 109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7049" name="Group 628">
              <a:extLst>
                <a:ext uri="{FF2B5EF4-FFF2-40B4-BE49-F238E27FC236}">
                  <a16:creationId xmlns:a16="http://schemas.microsoft.com/office/drawing/2014/main" id="{7D1C267A-5878-4487-9BA9-B527BE6FC090}"/>
                </a:ext>
              </a:extLst>
            </p:cNvPr>
            <p:cNvGrpSpPr>
              <a:grpSpLocks/>
            </p:cNvGrpSpPr>
            <p:nvPr/>
          </p:nvGrpSpPr>
          <p:grpSpPr bwMode="auto">
            <a:xfrm>
              <a:off x="4123" y="915"/>
              <a:ext cx="214" cy="259"/>
              <a:chOff x="4320" y="1728"/>
              <a:chExt cx="384" cy="384"/>
            </a:xfrm>
          </p:grpSpPr>
          <p:sp>
            <p:nvSpPr>
              <p:cNvPr id="51829" name="Freeform 629">
                <a:extLst>
                  <a:ext uri="{FF2B5EF4-FFF2-40B4-BE49-F238E27FC236}">
                    <a16:creationId xmlns:a16="http://schemas.microsoft.com/office/drawing/2014/main" id="{7A24EC24-5307-4E3F-8CD6-1F6EDDDE8B3F}"/>
                  </a:ext>
                </a:extLst>
              </p:cNvPr>
              <p:cNvSpPr>
                <a:spLocks/>
              </p:cNvSpPr>
              <p:nvPr/>
            </p:nvSpPr>
            <p:spPr bwMode="auto">
              <a:xfrm>
                <a:off x="4322" y="1950"/>
                <a:ext cx="316" cy="43"/>
              </a:xfrm>
              <a:custGeom>
                <a:avLst/>
                <a:gdLst>
                  <a:gd name="T0" fmla="*/ 274 w 566"/>
                  <a:gd name="T1" fmla="*/ 0 h 73"/>
                  <a:gd name="T2" fmla="*/ 315 w 566"/>
                  <a:gd name="T3" fmla="*/ 42 h 73"/>
                  <a:gd name="T4" fmla="*/ 0 w 566"/>
                  <a:gd name="T5" fmla="*/ 42 h 73"/>
                  <a:gd name="T6" fmla="*/ 42 w 566"/>
                  <a:gd name="T7" fmla="*/ 0 h 73"/>
                  <a:gd name="T8" fmla="*/ 274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0" name="Freeform 630">
                <a:extLst>
                  <a:ext uri="{FF2B5EF4-FFF2-40B4-BE49-F238E27FC236}">
                    <a16:creationId xmlns:a16="http://schemas.microsoft.com/office/drawing/2014/main" id="{E6D0DC26-2EB0-4F78-8816-3A5AACEFDCEE}"/>
                  </a:ext>
                </a:extLst>
              </p:cNvPr>
              <p:cNvSpPr>
                <a:spLocks/>
              </p:cNvSpPr>
              <p:nvPr/>
            </p:nvSpPr>
            <p:spPr bwMode="auto">
              <a:xfrm>
                <a:off x="4403" y="1941"/>
                <a:ext cx="151" cy="30"/>
              </a:xfrm>
              <a:custGeom>
                <a:avLst/>
                <a:gdLst>
                  <a:gd name="T0" fmla="*/ 150 w 269"/>
                  <a:gd name="T1" fmla="*/ 13 h 50"/>
                  <a:gd name="T2" fmla="*/ 148 w 269"/>
                  <a:gd name="T3" fmla="*/ 11 h 50"/>
                  <a:gd name="T4" fmla="*/ 144 w 269"/>
                  <a:gd name="T5" fmla="*/ 8 h 50"/>
                  <a:gd name="T6" fmla="*/ 137 w 269"/>
                  <a:gd name="T7" fmla="*/ 7 h 50"/>
                  <a:gd name="T8" fmla="*/ 129 w 269"/>
                  <a:gd name="T9" fmla="*/ 4 h 50"/>
                  <a:gd name="T10" fmla="*/ 118 w 269"/>
                  <a:gd name="T11" fmla="*/ 3 h 50"/>
                  <a:gd name="T12" fmla="*/ 107 w 269"/>
                  <a:gd name="T13" fmla="*/ 1 h 50"/>
                  <a:gd name="T14" fmla="*/ 95 w 269"/>
                  <a:gd name="T15" fmla="*/ 1 h 50"/>
                  <a:gd name="T16" fmla="*/ 82 w 269"/>
                  <a:gd name="T17" fmla="*/ 0 h 50"/>
                  <a:gd name="T18" fmla="*/ 68 w 269"/>
                  <a:gd name="T19" fmla="*/ 0 h 50"/>
                  <a:gd name="T20" fmla="*/ 56 w 269"/>
                  <a:gd name="T21" fmla="*/ 1 h 50"/>
                  <a:gd name="T22" fmla="*/ 43 w 269"/>
                  <a:gd name="T23" fmla="*/ 1 h 50"/>
                  <a:gd name="T24" fmla="*/ 32 w 269"/>
                  <a:gd name="T25" fmla="*/ 3 h 50"/>
                  <a:gd name="T26" fmla="*/ 22 w 269"/>
                  <a:gd name="T27" fmla="*/ 4 h 50"/>
                  <a:gd name="T28" fmla="*/ 13 w 269"/>
                  <a:gd name="T29" fmla="*/ 7 h 50"/>
                  <a:gd name="T30" fmla="*/ 7 w 269"/>
                  <a:gd name="T31" fmla="*/ 8 h 50"/>
                  <a:gd name="T32" fmla="*/ 3 w 269"/>
                  <a:gd name="T33" fmla="*/ 11 h 50"/>
                  <a:gd name="T34" fmla="*/ 1 w 269"/>
                  <a:gd name="T35" fmla="*/ 13 h 50"/>
                  <a:gd name="T36" fmla="*/ 1 w 269"/>
                  <a:gd name="T37" fmla="*/ 16 h 50"/>
                  <a:gd name="T38" fmla="*/ 3 w 269"/>
                  <a:gd name="T39" fmla="*/ 19 h 50"/>
                  <a:gd name="T40" fmla="*/ 7 w 269"/>
                  <a:gd name="T41" fmla="*/ 21 h 50"/>
                  <a:gd name="T42" fmla="*/ 13 w 269"/>
                  <a:gd name="T43" fmla="*/ 23 h 50"/>
                  <a:gd name="T44" fmla="*/ 22 w 269"/>
                  <a:gd name="T45" fmla="*/ 25 h 50"/>
                  <a:gd name="T46" fmla="*/ 32 w 269"/>
                  <a:gd name="T47" fmla="*/ 26 h 50"/>
                  <a:gd name="T48" fmla="*/ 43 w 269"/>
                  <a:gd name="T49" fmla="*/ 28 h 50"/>
                  <a:gd name="T50" fmla="*/ 56 w 269"/>
                  <a:gd name="T51" fmla="*/ 29 h 50"/>
                  <a:gd name="T52" fmla="*/ 68 w 269"/>
                  <a:gd name="T53" fmla="*/ 29 h 50"/>
                  <a:gd name="T54" fmla="*/ 82 w 269"/>
                  <a:gd name="T55" fmla="*/ 29 h 50"/>
                  <a:gd name="T56" fmla="*/ 95 w 269"/>
                  <a:gd name="T57" fmla="*/ 29 h 50"/>
                  <a:gd name="T58" fmla="*/ 107 w 269"/>
                  <a:gd name="T59" fmla="*/ 28 h 50"/>
                  <a:gd name="T60" fmla="*/ 118 w 269"/>
                  <a:gd name="T61" fmla="*/ 26 h 50"/>
                  <a:gd name="T62" fmla="*/ 129 w 269"/>
                  <a:gd name="T63" fmla="*/ 25 h 50"/>
                  <a:gd name="T64" fmla="*/ 137 w 269"/>
                  <a:gd name="T65" fmla="*/ 23 h 50"/>
                  <a:gd name="T66" fmla="*/ 144 w 269"/>
                  <a:gd name="T67" fmla="*/ 21 h 50"/>
                  <a:gd name="T68" fmla="*/ 148 w 269"/>
                  <a:gd name="T69" fmla="*/ 19 h 50"/>
                  <a:gd name="T70" fmla="*/ 150 w 269"/>
                  <a:gd name="T71" fmla="*/ 1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1" name="Freeform 631">
                <a:extLst>
                  <a:ext uri="{FF2B5EF4-FFF2-40B4-BE49-F238E27FC236}">
                    <a16:creationId xmlns:a16="http://schemas.microsoft.com/office/drawing/2014/main" id="{531BDBAE-DBF5-49DE-BE5D-16467CB35441}"/>
                  </a:ext>
                </a:extLst>
              </p:cNvPr>
              <p:cNvSpPr>
                <a:spLocks/>
              </p:cNvSpPr>
              <p:nvPr/>
            </p:nvSpPr>
            <p:spPr bwMode="auto">
              <a:xfrm>
                <a:off x="4403" y="1956"/>
                <a:ext cx="151" cy="22"/>
              </a:xfrm>
              <a:custGeom>
                <a:avLst/>
                <a:gdLst>
                  <a:gd name="T0" fmla="*/ 150 w 269"/>
                  <a:gd name="T1" fmla="*/ 8 h 37"/>
                  <a:gd name="T2" fmla="*/ 148 w 269"/>
                  <a:gd name="T3" fmla="*/ 11 h 37"/>
                  <a:gd name="T4" fmla="*/ 144 w 269"/>
                  <a:gd name="T5" fmla="*/ 13 h 37"/>
                  <a:gd name="T6" fmla="*/ 137 w 269"/>
                  <a:gd name="T7" fmla="*/ 15 h 37"/>
                  <a:gd name="T8" fmla="*/ 129 w 269"/>
                  <a:gd name="T9" fmla="*/ 17 h 37"/>
                  <a:gd name="T10" fmla="*/ 118 w 269"/>
                  <a:gd name="T11" fmla="*/ 19 h 37"/>
                  <a:gd name="T12" fmla="*/ 107 w 269"/>
                  <a:gd name="T13" fmla="*/ 20 h 37"/>
                  <a:gd name="T14" fmla="*/ 95 w 269"/>
                  <a:gd name="T15" fmla="*/ 21 h 37"/>
                  <a:gd name="T16" fmla="*/ 82 w 269"/>
                  <a:gd name="T17" fmla="*/ 21 h 37"/>
                  <a:gd name="T18" fmla="*/ 68 w 269"/>
                  <a:gd name="T19" fmla="*/ 21 h 37"/>
                  <a:gd name="T20" fmla="*/ 56 w 269"/>
                  <a:gd name="T21" fmla="*/ 21 h 37"/>
                  <a:gd name="T22" fmla="*/ 43 w 269"/>
                  <a:gd name="T23" fmla="*/ 20 h 37"/>
                  <a:gd name="T24" fmla="*/ 32 w 269"/>
                  <a:gd name="T25" fmla="*/ 19 h 37"/>
                  <a:gd name="T26" fmla="*/ 22 w 269"/>
                  <a:gd name="T27" fmla="*/ 17 h 37"/>
                  <a:gd name="T28" fmla="*/ 13 w 269"/>
                  <a:gd name="T29" fmla="*/ 15 h 37"/>
                  <a:gd name="T30" fmla="*/ 7 w 269"/>
                  <a:gd name="T31" fmla="*/ 13 h 37"/>
                  <a:gd name="T32" fmla="*/ 3 w 269"/>
                  <a:gd name="T33" fmla="*/ 11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10 h 37"/>
                  <a:gd name="T46" fmla="*/ 27 w 269"/>
                  <a:gd name="T47" fmla="*/ 11 h 37"/>
                  <a:gd name="T48" fmla="*/ 38 w 269"/>
                  <a:gd name="T49" fmla="*/ 12 h 37"/>
                  <a:gd name="T50" fmla="*/ 49 w 269"/>
                  <a:gd name="T51" fmla="*/ 14 h 37"/>
                  <a:gd name="T52" fmla="*/ 62 w 269"/>
                  <a:gd name="T53" fmla="*/ 14 h 37"/>
                  <a:gd name="T54" fmla="*/ 75 w 269"/>
                  <a:gd name="T55" fmla="*/ 14 h 37"/>
                  <a:gd name="T56" fmla="*/ 88 w 269"/>
                  <a:gd name="T57" fmla="*/ 14 h 37"/>
                  <a:gd name="T58" fmla="*/ 101 w 269"/>
                  <a:gd name="T59" fmla="*/ 14 h 37"/>
                  <a:gd name="T60" fmla="*/ 113 w 269"/>
                  <a:gd name="T61" fmla="*/ 12 h 37"/>
                  <a:gd name="T62" fmla="*/ 123 w 269"/>
                  <a:gd name="T63" fmla="*/ 11 h 37"/>
                  <a:gd name="T64" fmla="*/ 133 w 269"/>
                  <a:gd name="T65" fmla="*/ 10 h 37"/>
                  <a:gd name="T66" fmla="*/ 140 w 269"/>
                  <a:gd name="T67" fmla="*/ 7 h 37"/>
                  <a:gd name="T68" fmla="*/ 146 w 269"/>
                  <a:gd name="T69" fmla="*/ 5 h 37"/>
                  <a:gd name="T70" fmla="*/ 149 w 269"/>
                  <a:gd name="T71" fmla="*/ 3 h 37"/>
                  <a:gd name="T72" fmla="*/ 150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2" name="Freeform 632">
                <a:extLst>
                  <a:ext uri="{FF2B5EF4-FFF2-40B4-BE49-F238E27FC236}">
                    <a16:creationId xmlns:a16="http://schemas.microsoft.com/office/drawing/2014/main" id="{1FCF10B5-122A-429E-B6B8-F6915AA1FEFE}"/>
                  </a:ext>
                </a:extLst>
              </p:cNvPr>
              <p:cNvSpPr>
                <a:spLocks/>
              </p:cNvSpPr>
              <p:nvPr/>
            </p:nvSpPr>
            <p:spPr bwMode="auto">
              <a:xfrm>
                <a:off x="4320" y="1992"/>
                <a:ext cx="318" cy="101"/>
              </a:xfrm>
              <a:custGeom>
                <a:avLst/>
                <a:gdLst>
                  <a:gd name="T0" fmla="*/ 0 w 568"/>
                  <a:gd name="T1" fmla="*/ 100 h 168"/>
                  <a:gd name="T2" fmla="*/ 317 w 568"/>
                  <a:gd name="T3" fmla="*/ 100 h 168"/>
                  <a:gd name="T4" fmla="*/ 317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3" name="Freeform 633">
                <a:extLst>
                  <a:ext uri="{FF2B5EF4-FFF2-40B4-BE49-F238E27FC236}">
                    <a16:creationId xmlns:a16="http://schemas.microsoft.com/office/drawing/2014/main" id="{8131CD75-C8EE-44C2-88B3-C893F34A3300}"/>
                  </a:ext>
                </a:extLst>
              </p:cNvPr>
              <p:cNvSpPr>
                <a:spLocks/>
              </p:cNvSpPr>
              <p:nvPr/>
            </p:nvSpPr>
            <p:spPr bwMode="auto">
              <a:xfrm>
                <a:off x="4370" y="1944"/>
                <a:ext cx="208" cy="16"/>
              </a:xfrm>
              <a:custGeom>
                <a:avLst/>
                <a:gdLst>
                  <a:gd name="T0" fmla="*/ 0 w 373"/>
                  <a:gd name="T1" fmla="*/ 15 h 29"/>
                  <a:gd name="T2" fmla="*/ 0 w 373"/>
                  <a:gd name="T3" fmla="*/ 0 h 29"/>
                  <a:gd name="T4" fmla="*/ 207 w 373"/>
                  <a:gd name="T5" fmla="*/ 0 h 29"/>
                  <a:gd name="T6" fmla="*/ 207 w 373"/>
                  <a:gd name="T7" fmla="*/ 15 h 29"/>
                  <a:gd name="T8" fmla="*/ 0 w 373"/>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4" name="Freeform 634">
                <a:extLst>
                  <a:ext uri="{FF2B5EF4-FFF2-40B4-BE49-F238E27FC236}">
                    <a16:creationId xmlns:a16="http://schemas.microsoft.com/office/drawing/2014/main" id="{92407297-FA66-40C6-ABEA-0695322A0666}"/>
                  </a:ext>
                </a:extLst>
              </p:cNvPr>
              <p:cNvSpPr>
                <a:spLocks/>
              </p:cNvSpPr>
              <p:nvPr/>
            </p:nvSpPr>
            <p:spPr bwMode="auto">
              <a:xfrm>
                <a:off x="4320" y="1990"/>
                <a:ext cx="318" cy="36"/>
              </a:xfrm>
              <a:custGeom>
                <a:avLst/>
                <a:gdLst>
                  <a:gd name="T0" fmla="*/ 118 w 568"/>
                  <a:gd name="T1" fmla="*/ 0 h 59"/>
                  <a:gd name="T2" fmla="*/ 0 w 568"/>
                  <a:gd name="T3" fmla="*/ 0 h 59"/>
                  <a:gd name="T4" fmla="*/ 0 w 568"/>
                  <a:gd name="T5" fmla="*/ 35 h 59"/>
                  <a:gd name="T6" fmla="*/ 317 w 568"/>
                  <a:gd name="T7" fmla="*/ 35 h 59"/>
                  <a:gd name="T8" fmla="*/ 317 w 568"/>
                  <a:gd name="T9" fmla="*/ 1 h 59"/>
                  <a:gd name="T10" fmla="*/ 199 w 568"/>
                  <a:gd name="T11" fmla="*/ 1 h 59"/>
                  <a:gd name="T12" fmla="*/ 118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5" name="Freeform 635">
                <a:extLst>
                  <a:ext uri="{FF2B5EF4-FFF2-40B4-BE49-F238E27FC236}">
                    <a16:creationId xmlns:a16="http://schemas.microsoft.com/office/drawing/2014/main" id="{05904CBC-A3BC-4001-B69A-47CBA7E07891}"/>
                  </a:ext>
                </a:extLst>
              </p:cNvPr>
              <p:cNvSpPr>
                <a:spLocks/>
              </p:cNvSpPr>
              <p:nvPr/>
            </p:nvSpPr>
            <p:spPr bwMode="auto">
              <a:xfrm>
                <a:off x="4403" y="2002"/>
                <a:ext cx="27"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8 w 47"/>
                  <a:gd name="T37" fmla="*/ 0 h 30"/>
                  <a:gd name="T38" fmla="*/ 20 w 47"/>
                  <a:gd name="T39" fmla="*/ 0 h 30"/>
                  <a:gd name="T40" fmla="*/ 21 w 47"/>
                  <a:gd name="T41" fmla="*/ 1 h 30"/>
                  <a:gd name="T42" fmla="*/ 22 w 47"/>
                  <a:gd name="T43" fmla="*/ 1 h 30"/>
                  <a:gd name="T44" fmla="*/ 24 w 47"/>
                  <a:gd name="T45" fmla="*/ 2 h 30"/>
                  <a:gd name="T46" fmla="*/ 24 w 47"/>
                  <a:gd name="T47" fmla="*/ 3 h 30"/>
                  <a:gd name="T48" fmla="*/ 25 w 47"/>
                  <a:gd name="T49" fmla="*/ 4 h 30"/>
                  <a:gd name="T50" fmla="*/ 26 w 47"/>
                  <a:gd name="T51" fmla="*/ 6 h 30"/>
                  <a:gd name="T52" fmla="*/ 26 w 47"/>
                  <a:gd name="T53" fmla="*/ 7 h 30"/>
                  <a:gd name="T54" fmla="*/ 26 w 47"/>
                  <a:gd name="T55" fmla="*/ 8 h 30"/>
                  <a:gd name="T56" fmla="*/ 26 w 47"/>
                  <a:gd name="T57" fmla="*/ 10 h 30"/>
                  <a:gd name="T58" fmla="*/ 26 w 47"/>
                  <a:gd name="T59" fmla="*/ 12 h 30"/>
                  <a:gd name="T60" fmla="*/ 25 w 47"/>
                  <a:gd name="T61" fmla="*/ 13 h 30"/>
                  <a:gd name="T62" fmla="*/ 24 w 47"/>
                  <a:gd name="T63" fmla="*/ 14 h 30"/>
                  <a:gd name="T64" fmla="*/ 24 w 47"/>
                  <a:gd name="T65" fmla="*/ 16 h 30"/>
                  <a:gd name="T66" fmla="*/ 22 w 47"/>
                  <a:gd name="T67" fmla="*/ 16 h 30"/>
                  <a:gd name="T68" fmla="*/ 21 w 47"/>
                  <a:gd name="T69" fmla="*/ 17 h 30"/>
                  <a:gd name="T70" fmla="*/ 20 w 47"/>
                  <a:gd name="T71" fmla="*/ 17 h 30"/>
                  <a:gd name="T72" fmla="*/ 18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6" name="Freeform 636">
                <a:extLst>
                  <a:ext uri="{FF2B5EF4-FFF2-40B4-BE49-F238E27FC236}">
                    <a16:creationId xmlns:a16="http://schemas.microsoft.com/office/drawing/2014/main" id="{4C41878D-CDDF-41EC-9848-A50EDBDA3049}"/>
                  </a:ext>
                </a:extLst>
              </p:cNvPr>
              <p:cNvSpPr>
                <a:spLocks/>
              </p:cNvSpPr>
              <p:nvPr/>
            </p:nvSpPr>
            <p:spPr bwMode="auto">
              <a:xfrm>
                <a:off x="4521" y="1993"/>
                <a:ext cx="2" cy="95"/>
              </a:xfrm>
              <a:custGeom>
                <a:avLst/>
                <a:gdLst>
                  <a:gd name="T0" fmla="*/ 0 w 5"/>
                  <a:gd name="T1" fmla="*/ 0 h 162"/>
                  <a:gd name="T2" fmla="*/ 2 w 5"/>
                  <a:gd name="T3" fmla="*/ 32 h 162"/>
                  <a:gd name="T4" fmla="*/ 0 w 5"/>
                  <a:gd name="T5" fmla="*/ 32 h 162"/>
                  <a:gd name="T6" fmla="*/ 0 w 5"/>
                  <a:gd name="T7" fmla="*/ 94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7" name="Freeform 637">
                <a:extLst>
                  <a:ext uri="{FF2B5EF4-FFF2-40B4-BE49-F238E27FC236}">
                    <a16:creationId xmlns:a16="http://schemas.microsoft.com/office/drawing/2014/main" id="{9CEBFEC2-86F5-46C1-9127-32CABB33656D}"/>
                  </a:ext>
                </a:extLst>
              </p:cNvPr>
              <p:cNvSpPr>
                <a:spLocks/>
              </p:cNvSpPr>
              <p:nvPr/>
            </p:nvSpPr>
            <p:spPr bwMode="auto">
              <a:xfrm>
                <a:off x="4343" y="2051"/>
                <a:ext cx="361" cy="52"/>
              </a:xfrm>
              <a:custGeom>
                <a:avLst/>
                <a:gdLst>
                  <a:gd name="T0" fmla="*/ 0 w 646"/>
                  <a:gd name="T1" fmla="*/ 51 h 87"/>
                  <a:gd name="T2" fmla="*/ 360 w 646"/>
                  <a:gd name="T3" fmla="*/ 51 h 87"/>
                  <a:gd name="T4" fmla="*/ 341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8" name="Freeform 638">
                <a:extLst>
                  <a:ext uri="{FF2B5EF4-FFF2-40B4-BE49-F238E27FC236}">
                    <a16:creationId xmlns:a16="http://schemas.microsoft.com/office/drawing/2014/main" id="{2A0D5449-4697-492D-8594-C621838495A2}"/>
                  </a:ext>
                </a:extLst>
              </p:cNvPr>
              <p:cNvSpPr>
                <a:spLocks/>
              </p:cNvSpPr>
              <p:nvPr/>
            </p:nvSpPr>
            <p:spPr bwMode="auto">
              <a:xfrm>
                <a:off x="4343" y="2102"/>
                <a:ext cx="361" cy="10"/>
              </a:xfrm>
              <a:custGeom>
                <a:avLst/>
                <a:gdLst>
                  <a:gd name="T0" fmla="*/ 0 w 646"/>
                  <a:gd name="T1" fmla="*/ 9 h 17"/>
                  <a:gd name="T2" fmla="*/ 0 w 646"/>
                  <a:gd name="T3" fmla="*/ 0 h 17"/>
                  <a:gd name="T4" fmla="*/ 360 w 646"/>
                  <a:gd name="T5" fmla="*/ 0 h 17"/>
                  <a:gd name="T6" fmla="*/ 360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39" name="Freeform 639">
                <a:extLst>
                  <a:ext uri="{FF2B5EF4-FFF2-40B4-BE49-F238E27FC236}">
                    <a16:creationId xmlns:a16="http://schemas.microsoft.com/office/drawing/2014/main" id="{67F80AB0-6697-4954-997F-0DDFBCA91D0B}"/>
                  </a:ext>
                </a:extLst>
              </p:cNvPr>
              <p:cNvSpPr>
                <a:spLocks/>
              </p:cNvSpPr>
              <p:nvPr/>
            </p:nvSpPr>
            <p:spPr bwMode="auto">
              <a:xfrm>
                <a:off x="4361" y="2059"/>
                <a:ext cx="323" cy="37"/>
              </a:xfrm>
              <a:custGeom>
                <a:avLst/>
                <a:gdLst>
                  <a:gd name="T0" fmla="*/ 0 w 578"/>
                  <a:gd name="T1" fmla="*/ 36 h 63"/>
                  <a:gd name="T2" fmla="*/ 322 w 578"/>
                  <a:gd name="T3" fmla="*/ 36 h 63"/>
                  <a:gd name="T4" fmla="*/ 311 w 578"/>
                  <a:gd name="T5" fmla="*/ 0 h 63"/>
                  <a:gd name="T6" fmla="*/ 14 w 578"/>
                  <a:gd name="T7" fmla="*/ 0 h 63"/>
                  <a:gd name="T8" fmla="*/ 0 w 578"/>
                  <a:gd name="T9" fmla="*/ 3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40" name="Freeform 640">
                <a:extLst>
                  <a:ext uri="{FF2B5EF4-FFF2-40B4-BE49-F238E27FC236}">
                    <a16:creationId xmlns:a16="http://schemas.microsoft.com/office/drawing/2014/main" id="{E7D96956-3D43-4A12-94E5-DFFB74420EA0}"/>
                  </a:ext>
                </a:extLst>
              </p:cNvPr>
              <p:cNvSpPr>
                <a:spLocks/>
              </p:cNvSpPr>
              <p:nvPr/>
            </p:nvSpPr>
            <p:spPr bwMode="auto">
              <a:xfrm>
                <a:off x="4345" y="1728"/>
                <a:ext cx="262" cy="216"/>
              </a:xfrm>
              <a:custGeom>
                <a:avLst/>
                <a:gdLst>
                  <a:gd name="T0" fmla="*/ 261 w 467"/>
                  <a:gd name="T1" fmla="*/ 212 h 366"/>
                  <a:gd name="T2" fmla="*/ 261 w 467"/>
                  <a:gd name="T3" fmla="*/ 212 h 366"/>
                  <a:gd name="T4" fmla="*/ 261 w 467"/>
                  <a:gd name="T5" fmla="*/ 213 h 366"/>
                  <a:gd name="T6" fmla="*/ 261 w 467"/>
                  <a:gd name="T7" fmla="*/ 214 h 366"/>
                  <a:gd name="T8" fmla="*/ 260 w 467"/>
                  <a:gd name="T9" fmla="*/ 214 h 366"/>
                  <a:gd name="T10" fmla="*/ 260 w 467"/>
                  <a:gd name="T11" fmla="*/ 215 h 366"/>
                  <a:gd name="T12" fmla="*/ 259 w 467"/>
                  <a:gd name="T13" fmla="*/ 215 h 366"/>
                  <a:gd name="T14" fmla="*/ 258 w 467"/>
                  <a:gd name="T15" fmla="*/ 215 h 366"/>
                  <a:gd name="T16" fmla="*/ 258 w 467"/>
                  <a:gd name="T17" fmla="*/ 215 h 366"/>
                  <a:gd name="T18" fmla="*/ 3 w 467"/>
                  <a:gd name="T19" fmla="*/ 215 h 366"/>
                  <a:gd name="T20" fmla="*/ 3 w 467"/>
                  <a:gd name="T21" fmla="*/ 215 h 366"/>
                  <a:gd name="T22" fmla="*/ 2 w 467"/>
                  <a:gd name="T23" fmla="*/ 215 h 366"/>
                  <a:gd name="T24" fmla="*/ 2 w 467"/>
                  <a:gd name="T25" fmla="*/ 215 h 366"/>
                  <a:gd name="T26" fmla="*/ 1 w 467"/>
                  <a:gd name="T27" fmla="*/ 214 h 366"/>
                  <a:gd name="T28" fmla="*/ 1 w 467"/>
                  <a:gd name="T29" fmla="*/ 214 h 366"/>
                  <a:gd name="T30" fmla="*/ 0 w 467"/>
                  <a:gd name="T31" fmla="*/ 212 h 366"/>
                  <a:gd name="T32" fmla="*/ 0 w 467"/>
                  <a:gd name="T33" fmla="*/ 212 h 366"/>
                  <a:gd name="T34" fmla="*/ 0 w 467"/>
                  <a:gd name="T35" fmla="*/ 211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8 w 467"/>
                  <a:gd name="T55" fmla="*/ 0 h 366"/>
                  <a:gd name="T56" fmla="*/ 258 w 467"/>
                  <a:gd name="T57" fmla="*/ 0 h 366"/>
                  <a:gd name="T58" fmla="*/ 259 w 467"/>
                  <a:gd name="T59" fmla="*/ 0 h 366"/>
                  <a:gd name="T60" fmla="*/ 260 w 467"/>
                  <a:gd name="T61" fmla="*/ 1 h 366"/>
                  <a:gd name="T62" fmla="*/ 260 w 467"/>
                  <a:gd name="T63" fmla="*/ 1 h 366"/>
                  <a:gd name="T64" fmla="*/ 260 w 467"/>
                  <a:gd name="T65" fmla="*/ 2 h 366"/>
                  <a:gd name="T66" fmla="*/ 261 w 467"/>
                  <a:gd name="T67" fmla="*/ 2 h 366"/>
                  <a:gd name="T68" fmla="*/ 261 w 467"/>
                  <a:gd name="T69" fmla="*/ 3 h 366"/>
                  <a:gd name="T70" fmla="*/ 261 w 467"/>
                  <a:gd name="T71" fmla="*/ 4 h 366"/>
                  <a:gd name="T72" fmla="*/ 261 w 467"/>
                  <a:gd name="T73" fmla="*/ 211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41" name="Freeform 641">
                <a:extLst>
                  <a:ext uri="{FF2B5EF4-FFF2-40B4-BE49-F238E27FC236}">
                    <a16:creationId xmlns:a16="http://schemas.microsoft.com/office/drawing/2014/main" id="{7DA4FFF8-5621-4E48-B84E-AF5AF338747C}"/>
                  </a:ext>
                </a:extLst>
              </p:cNvPr>
              <p:cNvSpPr>
                <a:spLocks/>
              </p:cNvSpPr>
              <p:nvPr/>
            </p:nvSpPr>
            <p:spPr bwMode="auto">
              <a:xfrm>
                <a:off x="4539" y="2014"/>
                <a:ext cx="79" cy="0"/>
              </a:xfrm>
              <a:custGeom>
                <a:avLst/>
                <a:gdLst>
                  <a:gd name="T0" fmla="*/ 0 w 142"/>
                  <a:gd name="T1" fmla="*/ 0 h 1"/>
                  <a:gd name="T2" fmla="*/ 78 w 142"/>
                  <a:gd name="T3" fmla="*/ 0 h 1"/>
                  <a:gd name="T4" fmla="*/ 78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42" name="Rectangle 642">
                <a:extLst>
                  <a:ext uri="{FF2B5EF4-FFF2-40B4-BE49-F238E27FC236}">
                    <a16:creationId xmlns:a16="http://schemas.microsoft.com/office/drawing/2014/main" id="{BA2280D2-73A5-4A12-B4FA-0CAD36ACE6A0}"/>
                  </a:ext>
                </a:extLst>
              </p:cNvPr>
              <p:cNvSpPr>
                <a:spLocks noChangeArrowheads="1"/>
              </p:cNvSpPr>
              <p:nvPr/>
            </p:nvSpPr>
            <p:spPr bwMode="auto">
              <a:xfrm>
                <a:off x="4376" y="1758"/>
                <a:ext cx="201" cy="159"/>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843" name="Freeform 643">
                <a:extLst>
                  <a:ext uri="{FF2B5EF4-FFF2-40B4-BE49-F238E27FC236}">
                    <a16:creationId xmlns:a16="http://schemas.microsoft.com/office/drawing/2014/main" id="{44BA2B88-AF87-4EC0-BD37-23FB26AC78CF}"/>
                  </a:ext>
                </a:extLst>
              </p:cNvPr>
              <p:cNvSpPr>
                <a:spLocks/>
              </p:cNvSpPr>
              <p:nvPr/>
            </p:nvSpPr>
            <p:spPr bwMode="auto">
              <a:xfrm>
                <a:off x="4385" y="1758"/>
                <a:ext cx="194" cy="162"/>
              </a:xfrm>
              <a:custGeom>
                <a:avLst/>
                <a:gdLst>
                  <a:gd name="T0" fmla="*/ 4 w 346"/>
                  <a:gd name="T1" fmla="*/ 157 h 274"/>
                  <a:gd name="T2" fmla="*/ 187 w 346"/>
                  <a:gd name="T3" fmla="*/ 157 h 274"/>
                  <a:gd name="T4" fmla="*/ 187 w 346"/>
                  <a:gd name="T5" fmla="*/ 157 h 274"/>
                  <a:gd name="T6" fmla="*/ 188 w 346"/>
                  <a:gd name="T7" fmla="*/ 157 h 274"/>
                  <a:gd name="T8" fmla="*/ 189 w 346"/>
                  <a:gd name="T9" fmla="*/ 157 h 274"/>
                  <a:gd name="T10" fmla="*/ 189 w 346"/>
                  <a:gd name="T11" fmla="*/ 156 h 274"/>
                  <a:gd name="T12" fmla="*/ 190 w 346"/>
                  <a:gd name="T13" fmla="*/ 156 h 274"/>
                  <a:gd name="T14" fmla="*/ 190 w 346"/>
                  <a:gd name="T15" fmla="*/ 155 h 274"/>
                  <a:gd name="T16" fmla="*/ 190 w 346"/>
                  <a:gd name="T17" fmla="*/ 154 h 274"/>
                  <a:gd name="T18" fmla="*/ 190 w 346"/>
                  <a:gd name="T19" fmla="*/ 154 h 274"/>
                  <a:gd name="T20" fmla="*/ 190 w 346"/>
                  <a:gd name="T21" fmla="*/ 5 h 274"/>
                  <a:gd name="T22" fmla="*/ 190 w 346"/>
                  <a:gd name="T23" fmla="*/ 5 h 274"/>
                  <a:gd name="T24" fmla="*/ 190 w 346"/>
                  <a:gd name="T25" fmla="*/ 4 h 274"/>
                  <a:gd name="T26" fmla="*/ 189 w 346"/>
                  <a:gd name="T27" fmla="*/ 4 h 274"/>
                  <a:gd name="T28" fmla="*/ 192 w 346"/>
                  <a:gd name="T29" fmla="*/ 0 h 274"/>
                  <a:gd name="T30" fmla="*/ 193 w 346"/>
                  <a:gd name="T31" fmla="*/ 0 h 274"/>
                  <a:gd name="T32" fmla="*/ 193 w 346"/>
                  <a:gd name="T33" fmla="*/ 1 h 274"/>
                  <a:gd name="T34" fmla="*/ 193 w 346"/>
                  <a:gd name="T35" fmla="*/ 1 h 274"/>
                  <a:gd name="T36" fmla="*/ 193 w 346"/>
                  <a:gd name="T37" fmla="*/ 2 h 274"/>
                  <a:gd name="T38" fmla="*/ 193 w 346"/>
                  <a:gd name="T39" fmla="*/ 3 h 274"/>
                  <a:gd name="T40" fmla="*/ 193 w 346"/>
                  <a:gd name="T41" fmla="*/ 157 h 274"/>
                  <a:gd name="T42" fmla="*/ 193 w 346"/>
                  <a:gd name="T43" fmla="*/ 157 h 274"/>
                  <a:gd name="T44" fmla="*/ 193 w 346"/>
                  <a:gd name="T45" fmla="*/ 158 h 274"/>
                  <a:gd name="T46" fmla="*/ 193 w 346"/>
                  <a:gd name="T47" fmla="*/ 158 h 274"/>
                  <a:gd name="T48" fmla="*/ 193 w 346"/>
                  <a:gd name="T49" fmla="*/ 159 h 274"/>
                  <a:gd name="T50" fmla="*/ 192 w 346"/>
                  <a:gd name="T51" fmla="*/ 159 h 274"/>
                  <a:gd name="T52" fmla="*/ 192 w 346"/>
                  <a:gd name="T53" fmla="*/ 160 h 274"/>
                  <a:gd name="T54" fmla="*/ 191 w 346"/>
                  <a:gd name="T55" fmla="*/ 160 h 274"/>
                  <a:gd name="T56" fmla="*/ 191 w 346"/>
                  <a:gd name="T57" fmla="*/ 161 h 274"/>
                  <a:gd name="T58" fmla="*/ 191 w 346"/>
                  <a:gd name="T59" fmla="*/ 161 h 274"/>
                  <a:gd name="T60" fmla="*/ 190 w 346"/>
                  <a:gd name="T61" fmla="*/ 161 h 274"/>
                  <a:gd name="T62" fmla="*/ 190 w 346"/>
                  <a:gd name="T63" fmla="*/ 161 h 274"/>
                  <a:gd name="T64" fmla="*/ 189 w 346"/>
                  <a:gd name="T65" fmla="*/ 161 h 274"/>
                  <a:gd name="T66" fmla="*/ 0 w 346"/>
                  <a:gd name="T67" fmla="*/ 161 h 274"/>
                  <a:gd name="T68" fmla="*/ 4 w 346"/>
                  <a:gd name="T69" fmla="*/ 15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44" name="Freeform 644">
                <a:extLst>
                  <a:ext uri="{FF2B5EF4-FFF2-40B4-BE49-F238E27FC236}">
                    <a16:creationId xmlns:a16="http://schemas.microsoft.com/office/drawing/2014/main" id="{17411F49-F6BF-4366-B540-F6D11AAB0A74}"/>
                  </a:ext>
                </a:extLst>
              </p:cNvPr>
              <p:cNvSpPr>
                <a:spLocks/>
              </p:cNvSpPr>
              <p:nvPr/>
            </p:nvSpPr>
            <p:spPr bwMode="auto">
              <a:xfrm>
                <a:off x="4376" y="1752"/>
                <a:ext cx="203" cy="168"/>
              </a:xfrm>
              <a:custGeom>
                <a:avLst/>
                <a:gdLst>
                  <a:gd name="T0" fmla="*/ 198 w 364"/>
                  <a:gd name="T1" fmla="*/ 0 h 282"/>
                  <a:gd name="T2" fmla="*/ 199 w 364"/>
                  <a:gd name="T3" fmla="*/ 0 h 282"/>
                  <a:gd name="T4" fmla="*/ 199 w 364"/>
                  <a:gd name="T5" fmla="*/ 0 h 282"/>
                  <a:gd name="T6" fmla="*/ 200 w 364"/>
                  <a:gd name="T7" fmla="*/ 0 h 282"/>
                  <a:gd name="T8" fmla="*/ 200 w 364"/>
                  <a:gd name="T9" fmla="*/ 0 h 282"/>
                  <a:gd name="T10" fmla="*/ 200 w 364"/>
                  <a:gd name="T11" fmla="*/ 1 h 282"/>
                  <a:gd name="T12" fmla="*/ 201 w 364"/>
                  <a:gd name="T13" fmla="*/ 1 h 282"/>
                  <a:gd name="T14" fmla="*/ 202 w 364"/>
                  <a:gd name="T15" fmla="*/ 1 h 282"/>
                  <a:gd name="T16" fmla="*/ 202 w 364"/>
                  <a:gd name="T17" fmla="*/ 2 h 282"/>
                  <a:gd name="T18" fmla="*/ 202 w 364"/>
                  <a:gd name="T19" fmla="*/ 3 h 282"/>
                  <a:gd name="T20" fmla="*/ 202 w 364"/>
                  <a:gd name="T21" fmla="*/ 4 h 282"/>
                  <a:gd name="T22" fmla="*/ 202 w 364"/>
                  <a:gd name="T23" fmla="*/ 4 h 282"/>
                  <a:gd name="T24" fmla="*/ 202 w 364"/>
                  <a:gd name="T25" fmla="*/ 163 h 282"/>
                  <a:gd name="T26" fmla="*/ 202 w 364"/>
                  <a:gd name="T27" fmla="*/ 163 h 282"/>
                  <a:gd name="T28" fmla="*/ 202 w 364"/>
                  <a:gd name="T29" fmla="*/ 164 h 282"/>
                  <a:gd name="T30" fmla="*/ 202 w 364"/>
                  <a:gd name="T31" fmla="*/ 164 h 282"/>
                  <a:gd name="T32" fmla="*/ 202 w 364"/>
                  <a:gd name="T33" fmla="*/ 165 h 282"/>
                  <a:gd name="T34" fmla="*/ 201 w 364"/>
                  <a:gd name="T35" fmla="*/ 165 h 282"/>
                  <a:gd name="T36" fmla="*/ 201 w 364"/>
                  <a:gd name="T37" fmla="*/ 166 h 282"/>
                  <a:gd name="T38" fmla="*/ 200 w 364"/>
                  <a:gd name="T39" fmla="*/ 166 h 282"/>
                  <a:gd name="T40" fmla="*/ 200 w 364"/>
                  <a:gd name="T41" fmla="*/ 167 h 282"/>
                  <a:gd name="T42" fmla="*/ 200 w 364"/>
                  <a:gd name="T43" fmla="*/ 167 h 282"/>
                  <a:gd name="T44" fmla="*/ 199 w 364"/>
                  <a:gd name="T45" fmla="*/ 167 h 282"/>
                  <a:gd name="T46" fmla="*/ 199 w 364"/>
                  <a:gd name="T47" fmla="*/ 167 h 282"/>
                  <a:gd name="T48" fmla="*/ 198 w 364"/>
                  <a:gd name="T49" fmla="*/ 167 h 282"/>
                  <a:gd name="T50" fmla="*/ 4 w 364"/>
                  <a:gd name="T51" fmla="*/ 167 h 282"/>
                  <a:gd name="T52" fmla="*/ 4 w 364"/>
                  <a:gd name="T53" fmla="*/ 167 h 282"/>
                  <a:gd name="T54" fmla="*/ 3 w 364"/>
                  <a:gd name="T55" fmla="*/ 167 h 282"/>
                  <a:gd name="T56" fmla="*/ 3 w 364"/>
                  <a:gd name="T57" fmla="*/ 167 h 282"/>
                  <a:gd name="T58" fmla="*/ 2 w 364"/>
                  <a:gd name="T59" fmla="*/ 167 h 282"/>
                  <a:gd name="T60" fmla="*/ 1 w 364"/>
                  <a:gd name="T61" fmla="*/ 167 h 282"/>
                  <a:gd name="T62" fmla="*/ 1 w 364"/>
                  <a:gd name="T63" fmla="*/ 166 h 282"/>
                  <a:gd name="T64" fmla="*/ 1 w 364"/>
                  <a:gd name="T65" fmla="*/ 166 h 282"/>
                  <a:gd name="T66" fmla="*/ 1 w 364"/>
                  <a:gd name="T67" fmla="*/ 165 h 282"/>
                  <a:gd name="T68" fmla="*/ 0 w 364"/>
                  <a:gd name="T69" fmla="*/ 165 h 282"/>
                  <a:gd name="T70" fmla="*/ 0 w 364"/>
                  <a:gd name="T71" fmla="*/ 164 h 282"/>
                  <a:gd name="T72" fmla="*/ 0 w 364"/>
                  <a:gd name="T73" fmla="*/ 164 h 282"/>
                  <a:gd name="T74" fmla="*/ 0 w 364"/>
                  <a:gd name="T75" fmla="*/ 163 h 282"/>
                  <a:gd name="T76" fmla="*/ 0 w 364"/>
                  <a:gd name="T77" fmla="*/ 163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45" name="Freeform 645">
                <a:extLst>
                  <a:ext uri="{FF2B5EF4-FFF2-40B4-BE49-F238E27FC236}">
                    <a16:creationId xmlns:a16="http://schemas.microsoft.com/office/drawing/2014/main" id="{B45E2A4A-7A5E-443E-A6FB-AD78D56C7B68}"/>
                  </a:ext>
                </a:extLst>
              </p:cNvPr>
              <p:cNvSpPr>
                <a:spLocks/>
              </p:cNvSpPr>
              <p:nvPr/>
            </p:nvSpPr>
            <p:spPr bwMode="auto">
              <a:xfrm>
                <a:off x="4376" y="1752"/>
                <a:ext cx="203" cy="168"/>
              </a:xfrm>
              <a:custGeom>
                <a:avLst/>
                <a:gdLst>
                  <a:gd name="T0" fmla="*/ 85 w 364"/>
                  <a:gd name="T1" fmla="*/ 167 h 282"/>
                  <a:gd name="T2" fmla="*/ 4 w 364"/>
                  <a:gd name="T3" fmla="*/ 167 h 282"/>
                  <a:gd name="T4" fmla="*/ 4 w 364"/>
                  <a:gd name="T5" fmla="*/ 167 h 282"/>
                  <a:gd name="T6" fmla="*/ 3 w 364"/>
                  <a:gd name="T7" fmla="*/ 167 h 282"/>
                  <a:gd name="T8" fmla="*/ 3 w 364"/>
                  <a:gd name="T9" fmla="*/ 167 h 282"/>
                  <a:gd name="T10" fmla="*/ 2 w 364"/>
                  <a:gd name="T11" fmla="*/ 167 h 282"/>
                  <a:gd name="T12" fmla="*/ 1 w 364"/>
                  <a:gd name="T13" fmla="*/ 167 h 282"/>
                  <a:gd name="T14" fmla="*/ 1 w 364"/>
                  <a:gd name="T15" fmla="*/ 166 h 282"/>
                  <a:gd name="T16" fmla="*/ 1 w 364"/>
                  <a:gd name="T17" fmla="*/ 166 h 282"/>
                  <a:gd name="T18" fmla="*/ 1 w 364"/>
                  <a:gd name="T19" fmla="*/ 165 h 282"/>
                  <a:gd name="T20" fmla="*/ 0 w 364"/>
                  <a:gd name="T21" fmla="*/ 165 h 282"/>
                  <a:gd name="T22" fmla="*/ 0 w 364"/>
                  <a:gd name="T23" fmla="*/ 164 h 282"/>
                  <a:gd name="T24" fmla="*/ 0 w 364"/>
                  <a:gd name="T25" fmla="*/ 164 h 282"/>
                  <a:gd name="T26" fmla="*/ 0 w 364"/>
                  <a:gd name="T27" fmla="*/ 163 h 282"/>
                  <a:gd name="T28" fmla="*/ 0 w 364"/>
                  <a:gd name="T29" fmla="*/ 163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8 w 364"/>
                  <a:gd name="T51" fmla="*/ 0 h 282"/>
                  <a:gd name="T52" fmla="*/ 199 w 364"/>
                  <a:gd name="T53" fmla="*/ 0 h 282"/>
                  <a:gd name="T54" fmla="*/ 199 w 364"/>
                  <a:gd name="T55" fmla="*/ 0 h 282"/>
                  <a:gd name="T56" fmla="*/ 200 w 364"/>
                  <a:gd name="T57" fmla="*/ 0 h 282"/>
                  <a:gd name="T58" fmla="*/ 200 w 364"/>
                  <a:gd name="T59" fmla="*/ 0 h 282"/>
                  <a:gd name="T60" fmla="*/ 200 w 364"/>
                  <a:gd name="T61" fmla="*/ 1 h 282"/>
                  <a:gd name="T62" fmla="*/ 201 w 364"/>
                  <a:gd name="T63" fmla="*/ 1 h 282"/>
                  <a:gd name="T64" fmla="*/ 202 w 364"/>
                  <a:gd name="T65" fmla="*/ 1 h 282"/>
                  <a:gd name="T66" fmla="*/ 202 w 364"/>
                  <a:gd name="T67" fmla="*/ 2 h 282"/>
                  <a:gd name="T68" fmla="*/ 202 w 364"/>
                  <a:gd name="T69" fmla="*/ 3 h 282"/>
                  <a:gd name="T70" fmla="*/ 202 w 364"/>
                  <a:gd name="T71" fmla="*/ 4 h 282"/>
                  <a:gd name="T72" fmla="*/ 202 w 364"/>
                  <a:gd name="T73" fmla="*/ 4 h 282"/>
                  <a:gd name="T74" fmla="*/ 202 w 364"/>
                  <a:gd name="T75" fmla="*/ 163 h 282"/>
                  <a:gd name="T76" fmla="*/ 202 w 364"/>
                  <a:gd name="T77" fmla="*/ 163 h 282"/>
                  <a:gd name="T78" fmla="*/ 202 w 364"/>
                  <a:gd name="T79" fmla="*/ 164 h 282"/>
                  <a:gd name="T80" fmla="*/ 202 w 364"/>
                  <a:gd name="T81" fmla="*/ 164 h 282"/>
                  <a:gd name="T82" fmla="*/ 202 w 364"/>
                  <a:gd name="T83" fmla="*/ 165 h 282"/>
                  <a:gd name="T84" fmla="*/ 201 w 364"/>
                  <a:gd name="T85" fmla="*/ 165 h 282"/>
                  <a:gd name="T86" fmla="*/ 201 w 364"/>
                  <a:gd name="T87" fmla="*/ 166 h 282"/>
                  <a:gd name="T88" fmla="*/ 200 w 364"/>
                  <a:gd name="T89" fmla="*/ 166 h 282"/>
                  <a:gd name="T90" fmla="*/ 200 w 364"/>
                  <a:gd name="T91" fmla="*/ 167 h 282"/>
                  <a:gd name="T92" fmla="*/ 200 w 364"/>
                  <a:gd name="T93" fmla="*/ 167 h 282"/>
                  <a:gd name="T94" fmla="*/ 199 w 364"/>
                  <a:gd name="T95" fmla="*/ 167 h 282"/>
                  <a:gd name="T96" fmla="*/ 199 w 364"/>
                  <a:gd name="T97" fmla="*/ 167 h 282"/>
                  <a:gd name="T98" fmla="*/ 198 w 364"/>
                  <a:gd name="T99" fmla="*/ 167 h 282"/>
                  <a:gd name="T100" fmla="*/ 85 w 364"/>
                  <a:gd name="T101" fmla="*/ 16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46" name="Freeform 646">
                <a:extLst>
                  <a:ext uri="{FF2B5EF4-FFF2-40B4-BE49-F238E27FC236}">
                    <a16:creationId xmlns:a16="http://schemas.microsoft.com/office/drawing/2014/main" id="{88CD8F18-3087-4DB1-BF87-52E0392BF073}"/>
                  </a:ext>
                </a:extLst>
              </p:cNvPr>
              <p:cNvSpPr>
                <a:spLocks/>
              </p:cNvSpPr>
              <p:nvPr/>
            </p:nvSpPr>
            <p:spPr bwMode="auto">
              <a:xfrm>
                <a:off x="4376" y="1752"/>
                <a:ext cx="203" cy="168"/>
              </a:xfrm>
              <a:custGeom>
                <a:avLst/>
                <a:gdLst>
                  <a:gd name="T0" fmla="*/ 13 w 364"/>
                  <a:gd name="T1" fmla="*/ 163 h 282"/>
                  <a:gd name="T2" fmla="*/ 6 w 364"/>
                  <a:gd name="T3" fmla="*/ 163 h 282"/>
                  <a:gd name="T4" fmla="*/ 6 w 364"/>
                  <a:gd name="T5" fmla="*/ 163 h 282"/>
                  <a:gd name="T6" fmla="*/ 4 w 364"/>
                  <a:gd name="T7" fmla="*/ 163 h 282"/>
                  <a:gd name="T8" fmla="*/ 4 w 364"/>
                  <a:gd name="T9" fmla="*/ 163 h 282"/>
                  <a:gd name="T10" fmla="*/ 4 w 364"/>
                  <a:gd name="T11" fmla="*/ 161 h 282"/>
                  <a:gd name="T12" fmla="*/ 4 w 364"/>
                  <a:gd name="T13" fmla="*/ 161 h 282"/>
                  <a:gd name="T14" fmla="*/ 3 w 364"/>
                  <a:gd name="T15" fmla="*/ 161 h 282"/>
                  <a:gd name="T16" fmla="*/ 3 w 364"/>
                  <a:gd name="T17" fmla="*/ 160 h 282"/>
                  <a:gd name="T18" fmla="*/ 3 w 364"/>
                  <a:gd name="T19" fmla="*/ 160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7 w 364"/>
                  <a:gd name="T39" fmla="*/ 4 h 282"/>
                  <a:gd name="T40" fmla="*/ 198 w 364"/>
                  <a:gd name="T41" fmla="*/ 4 h 282"/>
                  <a:gd name="T42" fmla="*/ 199 w 364"/>
                  <a:gd name="T43" fmla="*/ 4 h 282"/>
                  <a:gd name="T44" fmla="*/ 199 w 364"/>
                  <a:gd name="T45" fmla="*/ 5 h 282"/>
                  <a:gd name="T46" fmla="*/ 199 w 364"/>
                  <a:gd name="T47" fmla="*/ 5 h 282"/>
                  <a:gd name="T48" fmla="*/ 202 w 364"/>
                  <a:gd name="T49" fmla="*/ 1 h 282"/>
                  <a:gd name="T50" fmla="*/ 202 w 364"/>
                  <a:gd name="T51" fmla="*/ 1 h 282"/>
                  <a:gd name="T52" fmla="*/ 202 w 364"/>
                  <a:gd name="T53" fmla="*/ 0 h 282"/>
                  <a:gd name="T54" fmla="*/ 201 w 364"/>
                  <a:gd name="T55" fmla="*/ 0 h 282"/>
                  <a:gd name="T56" fmla="*/ 200 w 364"/>
                  <a:gd name="T57" fmla="*/ 0 h 282"/>
                  <a:gd name="T58" fmla="*/ 200 w 364"/>
                  <a:gd name="T59" fmla="*/ 0 h 282"/>
                  <a:gd name="T60" fmla="*/ 199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3 h 282"/>
                  <a:gd name="T84" fmla="*/ 0 w 364"/>
                  <a:gd name="T85" fmla="*/ 163 h 282"/>
                  <a:gd name="T86" fmla="*/ 0 w 364"/>
                  <a:gd name="T87" fmla="*/ 164 h 282"/>
                  <a:gd name="T88" fmla="*/ 0 w 364"/>
                  <a:gd name="T89" fmla="*/ 164 h 282"/>
                  <a:gd name="T90" fmla="*/ 0 w 364"/>
                  <a:gd name="T91" fmla="*/ 165 h 282"/>
                  <a:gd name="T92" fmla="*/ 1 w 364"/>
                  <a:gd name="T93" fmla="*/ 165 h 282"/>
                  <a:gd name="T94" fmla="*/ 1 w 364"/>
                  <a:gd name="T95" fmla="*/ 166 h 282"/>
                  <a:gd name="T96" fmla="*/ 1 w 364"/>
                  <a:gd name="T97" fmla="*/ 166 h 282"/>
                  <a:gd name="T98" fmla="*/ 1 w 364"/>
                  <a:gd name="T99" fmla="*/ 167 h 282"/>
                  <a:gd name="T100" fmla="*/ 2 w 364"/>
                  <a:gd name="T101" fmla="*/ 167 h 282"/>
                  <a:gd name="T102" fmla="*/ 3 w 364"/>
                  <a:gd name="T103" fmla="*/ 167 h 282"/>
                  <a:gd name="T104" fmla="*/ 3 w 364"/>
                  <a:gd name="T105" fmla="*/ 167 h 282"/>
                  <a:gd name="T106" fmla="*/ 4 w 364"/>
                  <a:gd name="T107" fmla="*/ 167 h 282"/>
                  <a:gd name="T108" fmla="*/ 4 w 364"/>
                  <a:gd name="T109" fmla="*/ 167 h 282"/>
                  <a:gd name="T110" fmla="*/ 9 w 364"/>
                  <a:gd name="T111" fmla="*/ 167 h 282"/>
                  <a:gd name="T112" fmla="*/ 13 w 364"/>
                  <a:gd name="T113" fmla="*/ 16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1867" name="Line 667">
              <a:extLst>
                <a:ext uri="{FF2B5EF4-FFF2-40B4-BE49-F238E27FC236}">
                  <a16:creationId xmlns:a16="http://schemas.microsoft.com/office/drawing/2014/main" id="{18E1C37E-0B95-4D61-AE6A-3510B2C4E215}"/>
                </a:ext>
              </a:extLst>
            </p:cNvPr>
            <p:cNvSpPr>
              <a:spLocks noChangeShapeType="1"/>
            </p:cNvSpPr>
            <p:nvPr/>
          </p:nvSpPr>
          <p:spPr bwMode="auto">
            <a:xfrm>
              <a:off x="4213" y="1175"/>
              <a:ext cx="0" cy="132"/>
            </a:xfrm>
            <a:prstGeom prst="line">
              <a:avLst/>
            </a:prstGeom>
            <a:noFill/>
            <a:ln w="28575">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869" name="Oval 669">
              <a:extLst>
                <a:ext uri="{FF2B5EF4-FFF2-40B4-BE49-F238E27FC236}">
                  <a16:creationId xmlns:a16="http://schemas.microsoft.com/office/drawing/2014/main" id="{393B9E01-CD28-4E98-8ED3-12537A050DFE}"/>
                </a:ext>
              </a:extLst>
            </p:cNvPr>
            <p:cNvSpPr>
              <a:spLocks noChangeArrowheads="1"/>
            </p:cNvSpPr>
            <p:nvPr/>
          </p:nvSpPr>
          <p:spPr bwMode="auto">
            <a:xfrm>
              <a:off x="3986" y="1295"/>
              <a:ext cx="472" cy="218"/>
            </a:xfrm>
            <a:prstGeom prst="ellipse">
              <a:avLst/>
            </a:prstGeom>
            <a:solidFill>
              <a:schemeClr val="bg1"/>
            </a:solidFill>
            <a:ln w="38100">
              <a:solidFill>
                <a:srgbClr val="008000"/>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7052" name="Group 689">
              <a:extLst>
                <a:ext uri="{FF2B5EF4-FFF2-40B4-BE49-F238E27FC236}">
                  <a16:creationId xmlns:a16="http://schemas.microsoft.com/office/drawing/2014/main" id="{30B1847E-32B4-445D-A69A-0D414ECCE8A8}"/>
                </a:ext>
              </a:extLst>
            </p:cNvPr>
            <p:cNvGrpSpPr>
              <a:grpSpLocks/>
            </p:cNvGrpSpPr>
            <p:nvPr/>
          </p:nvGrpSpPr>
          <p:grpSpPr bwMode="auto">
            <a:xfrm>
              <a:off x="4593" y="1321"/>
              <a:ext cx="214" cy="259"/>
              <a:chOff x="960" y="1538"/>
              <a:chExt cx="214" cy="259"/>
            </a:xfrm>
          </p:grpSpPr>
          <p:sp>
            <p:nvSpPr>
              <p:cNvPr id="51890" name="Freeform 690">
                <a:extLst>
                  <a:ext uri="{FF2B5EF4-FFF2-40B4-BE49-F238E27FC236}">
                    <a16:creationId xmlns:a16="http://schemas.microsoft.com/office/drawing/2014/main" id="{016E7867-A70B-4C7E-86BB-1AA53F3C2F83}"/>
                  </a:ext>
                </a:extLst>
              </p:cNvPr>
              <p:cNvSpPr>
                <a:spLocks/>
              </p:cNvSpPr>
              <p:nvPr/>
            </p:nvSpPr>
            <p:spPr bwMode="auto">
              <a:xfrm>
                <a:off x="961" y="1688"/>
                <a:ext cx="176" cy="29"/>
              </a:xfrm>
              <a:custGeom>
                <a:avLst/>
                <a:gdLst>
                  <a:gd name="T0" fmla="*/ 152 w 566"/>
                  <a:gd name="T1" fmla="*/ 0 h 73"/>
                  <a:gd name="T2" fmla="*/ 176 w 566"/>
                  <a:gd name="T3" fmla="*/ 29 h 73"/>
                  <a:gd name="T4" fmla="*/ 0 w 566"/>
                  <a:gd name="T5" fmla="*/ 29 h 73"/>
                  <a:gd name="T6" fmla="*/ 23 w 566"/>
                  <a:gd name="T7" fmla="*/ 0 h 73"/>
                  <a:gd name="T8" fmla="*/ 15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91" name="Freeform 691">
                <a:extLst>
                  <a:ext uri="{FF2B5EF4-FFF2-40B4-BE49-F238E27FC236}">
                    <a16:creationId xmlns:a16="http://schemas.microsoft.com/office/drawing/2014/main" id="{D2677B24-9606-4FEB-9811-1A58976FB787}"/>
                  </a:ext>
                </a:extLst>
              </p:cNvPr>
              <p:cNvSpPr>
                <a:spLocks/>
              </p:cNvSpPr>
              <p:nvPr/>
            </p:nvSpPr>
            <p:spPr bwMode="auto">
              <a:xfrm>
                <a:off x="1006" y="1682"/>
                <a:ext cx="85" cy="20"/>
              </a:xfrm>
              <a:custGeom>
                <a:avLst/>
                <a:gdLst>
                  <a:gd name="T0" fmla="*/ 85 w 269"/>
                  <a:gd name="T1" fmla="*/ 9 h 50"/>
                  <a:gd name="T2" fmla="*/ 83 w 269"/>
                  <a:gd name="T3" fmla="*/ 7 h 50"/>
                  <a:gd name="T4" fmla="*/ 81 w 269"/>
                  <a:gd name="T5" fmla="*/ 6 h 50"/>
                  <a:gd name="T6" fmla="*/ 77 w 269"/>
                  <a:gd name="T7" fmla="*/ 4 h 50"/>
                  <a:gd name="T8" fmla="*/ 72 w 269"/>
                  <a:gd name="T9" fmla="*/ 3 h 50"/>
                  <a:gd name="T10" fmla="*/ 67 w 269"/>
                  <a:gd name="T11" fmla="*/ 2 h 50"/>
                  <a:gd name="T12" fmla="*/ 60 w 269"/>
                  <a:gd name="T13" fmla="*/ 1 h 50"/>
                  <a:gd name="T14" fmla="*/ 53 w 269"/>
                  <a:gd name="T15" fmla="*/ 0 h 50"/>
                  <a:gd name="T16" fmla="*/ 46 w 269"/>
                  <a:gd name="T17" fmla="*/ 0 h 50"/>
                  <a:gd name="T18" fmla="*/ 39 w 269"/>
                  <a:gd name="T19" fmla="*/ 0 h 50"/>
                  <a:gd name="T20" fmla="*/ 31 w 269"/>
                  <a:gd name="T21" fmla="*/ 0 h 50"/>
                  <a:gd name="T22" fmla="*/ 24 w 269"/>
                  <a:gd name="T23" fmla="*/ 1 h 50"/>
                  <a:gd name="T24" fmla="*/ 18 w 269"/>
                  <a:gd name="T25" fmla="*/ 2 h 50"/>
                  <a:gd name="T26" fmla="*/ 12 w 269"/>
                  <a:gd name="T27" fmla="*/ 3 h 50"/>
                  <a:gd name="T28" fmla="*/ 8 w 269"/>
                  <a:gd name="T29" fmla="*/ 4 h 50"/>
                  <a:gd name="T30" fmla="*/ 4 w 269"/>
                  <a:gd name="T31" fmla="*/ 6 h 50"/>
                  <a:gd name="T32" fmla="*/ 2 w 269"/>
                  <a:gd name="T33" fmla="*/ 7 h 50"/>
                  <a:gd name="T34" fmla="*/ 0 w 269"/>
                  <a:gd name="T35" fmla="*/ 9 h 50"/>
                  <a:gd name="T36" fmla="*/ 0 w 269"/>
                  <a:gd name="T37" fmla="*/ 11 h 50"/>
                  <a:gd name="T38" fmla="*/ 2 w 269"/>
                  <a:gd name="T39" fmla="*/ 12 h 50"/>
                  <a:gd name="T40" fmla="*/ 4 w 269"/>
                  <a:gd name="T41" fmla="*/ 14 h 50"/>
                  <a:gd name="T42" fmla="*/ 8 w 269"/>
                  <a:gd name="T43" fmla="*/ 15 h 50"/>
                  <a:gd name="T44" fmla="*/ 12 w 269"/>
                  <a:gd name="T45" fmla="*/ 17 h 50"/>
                  <a:gd name="T46" fmla="*/ 18 w 269"/>
                  <a:gd name="T47" fmla="*/ 18 h 50"/>
                  <a:gd name="T48" fmla="*/ 24 w 269"/>
                  <a:gd name="T49" fmla="*/ 19 h 50"/>
                  <a:gd name="T50" fmla="*/ 31 w 269"/>
                  <a:gd name="T51" fmla="*/ 19 h 50"/>
                  <a:gd name="T52" fmla="*/ 39 w 269"/>
                  <a:gd name="T53" fmla="*/ 20 h 50"/>
                  <a:gd name="T54" fmla="*/ 46 w 269"/>
                  <a:gd name="T55" fmla="*/ 20 h 50"/>
                  <a:gd name="T56" fmla="*/ 53 w 269"/>
                  <a:gd name="T57" fmla="*/ 19 h 50"/>
                  <a:gd name="T58" fmla="*/ 60 w 269"/>
                  <a:gd name="T59" fmla="*/ 19 h 50"/>
                  <a:gd name="T60" fmla="*/ 67 w 269"/>
                  <a:gd name="T61" fmla="*/ 18 h 50"/>
                  <a:gd name="T62" fmla="*/ 72 w 269"/>
                  <a:gd name="T63" fmla="*/ 17 h 50"/>
                  <a:gd name="T64" fmla="*/ 77 w 269"/>
                  <a:gd name="T65" fmla="*/ 15 h 50"/>
                  <a:gd name="T66" fmla="*/ 81 w 269"/>
                  <a:gd name="T67" fmla="*/ 14 h 50"/>
                  <a:gd name="T68" fmla="*/ 83 w 269"/>
                  <a:gd name="T69" fmla="*/ 12 h 50"/>
                  <a:gd name="T70" fmla="*/ 85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92" name="Freeform 692">
                <a:extLst>
                  <a:ext uri="{FF2B5EF4-FFF2-40B4-BE49-F238E27FC236}">
                    <a16:creationId xmlns:a16="http://schemas.microsoft.com/office/drawing/2014/main" id="{43157813-EB2F-4303-8510-AB6582855CD9}"/>
                  </a:ext>
                </a:extLst>
              </p:cNvPr>
              <p:cNvSpPr>
                <a:spLocks/>
              </p:cNvSpPr>
              <p:nvPr/>
            </p:nvSpPr>
            <p:spPr bwMode="auto">
              <a:xfrm>
                <a:off x="1006" y="1692"/>
                <a:ext cx="85" cy="15"/>
              </a:xfrm>
              <a:custGeom>
                <a:avLst/>
                <a:gdLst>
                  <a:gd name="T0" fmla="*/ 85 w 269"/>
                  <a:gd name="T1" fmla="*/ 6 h 37"/>
                  <a:gd name="T2" fmla="*/ 83 w 269"/>
                  <a:gd name="T3" fmla="*/ 7 h 37"/>
                  <a:gd name="T4" fmla="*/ 81 w 269"/>
                  <a:gd name="T5" fmla="*/ 9 h 37"/>
                  <a:gd name="T6" fmla="*/ 77 w 269"/>
                  <a:gd name="T7" fmla="*/ 11 h 37"/>
                  <a:gd name="T8" fmla="*/ 72 w 269"/>
                  <a:gd name="T9" fmla="*/ 12 h 37"/>
                  <a:gd name="T10" fmla="*/ 67 w 269"/>
                  <a:gd name="T11" fmla="*/ 13 h 37"/>
                  <a:gd name="T12" fmla="*/ 60 w 269"/>
                  <a:gd name="T13" fmla="*/ 14 h 37"/>
                  <a:gd name="T14" fmla="*/ 53 w 269"/>
                  <a:gd name="T15" fmla="*/ 14 h 37"/>
                  <a:gd name="T16" fmla="*/ 46 w 269"/>
                  <a:gd name="T17" fmla="*/ 15 h 37"/>
                  <a:gd name="T18" fmla="*/ 39 w 269"/>
                  <a:gd name="T19" fmla="*/ 15 h 37"/>
                  <a:gd name="T20" fmla="*/ 31 w 269"/>
                  <a:gd name="T21" fmla="*/ 14 h 37"/>
                  <a:gd name="T22" fmla="*/ 24 w 269"/>
                  <a:gd name="T23" fmla="*/ 14 h 37"/>
                  <a:gd name="T24" fmla="*/ 18 w 269"/>
                  <a:gd name="T25" fmla="*/ 13 h 37"/>
                  <a:gd name="T26" fmla="*/ 12 w 269"/>
                  <a:gd name="T27" fmla="*/ 12 h 37"/>
                  <a:gd name="T28" fmla="*/ 8 w 269"/>
                  <a:gd name="T29" fmla="*/ 11 h 37"/>
                  <a:gd name="T30" fmla="*/ 4 w 269"/>
                  <a:gd name="T31" fmla="*/ 9 h 37"/>
                  <a:gd name="T32" fmla="*/ 2 w 269"/>
                  <a:gd name="T33" fmla="*/ 7 h 37"/>
                  <a:gd name="T34" fmla="*/ 0 w 269"/>
                  <a:gd name="T35" fmla="*/ 6 h 37"/>
                  <a:gd name="T36" fmla="*/ 0 w 269"/>
                  <a:gd name="T37" fmla="*/ 0 h 37"/>
                  <a:gd name="T38" fmla="*/ 1 w 269"/>
                  <a:gd name="T39" fmla="*/ 2 h 37"/>
                  <a:gd name="T40" fmla="*/ 3 w 269"/>
                  <a:gd name="T41" fmla="*/ 4 h 37"/>
                  <a:gd name="T42" fmla="*/ 6 w 269"/>
                  <a:gd name="T43" fmla="*/ 5 h 37"/>
                  <a:gd name="T44" fmla="*/ 10 w 269"/>
                  <a:gd name="T45" fmla="*/ 6 h 37"/>
                  <a:gd name="T46" fmla="*/ 15 w 269"/>
                  <a:gd name="T47" fmla="*/ 8 h 37"/>
                  <a:gd name="T48" fmla="*/ 21 w 269"/>
                  <a:gd name="T49" fmla="*/ 9 h 37"/>
                  <a:gd name="T50" fmla="*/ 28 w 269"/>
                  <a:gd name="T51" fmla="*/ 9 h 37"/>
                  <a:gd name="T52" fmla="*/ 35 w 269"/>
                  <a:gd name="T53" fmla="*/ 10 h 37"/>
                  <a:gd name="T54" fmla="*/ 42 w 269"/>
                  <a:gd name="T55" fmla="*/ 10 h 37"/>
                  <a:gd name="T56" fmla="*/ 50 w 269"/>
                  <a:gd name="T57" fmla="*/ 10 h 37"/>
                  <a:gd name="T58" fmla="*/ 57 w 269"/>
                  <a:gd name="T59" fmla="*/ 9 h 37"/>
                  <a:gd name="T60" fmla="*/ 64 w 269"/>
                  <a:gd name="T61" fmla="*/ 9 h 37"/>
                  <a:gd name="T62" fmla="*/ 70 w 269"/>
                  <a:gd name="T63" fmla="*/ 8 h 37"/>
                  <a:gd name="T64" fmla="*/ 75 w 269"/>
                  <a:gd name="T65" fmla="*/ 6 h 37"/>
                  <a:gd name="T66" fmla="*/ 79 w 269"/>
                  <a:gd name="T67" fmla="*/ 5 h 37"/>
                  <a:gd name="T68" fmla="*/ 82 w 269"/>
                  <a:gd name="T69" fmla="*/ 4 h 37"/>
                  <a:gd name="T70" fmla="*/ 84 w 269"/>
                  <a:gd name="T71" fmla="*/ 2 h 37"/>
                  <a:gd name="T72" fmla="*/ 8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93" name="Freeform 693">
                <a:extLst>
                  <a:ext uri="{FF2B5EF4-FFF2-40B4-BE49-F238E27FC236}">
                    <a16:creationId xmlns:a16="http://schemas.microsoft.com/office/drawing/2014/main" id="{199703D8-70ED-48C9-83E3-C1CA29530F2C}"/>
                  </a:ext>
                </a:extLst>
              </p:cNvPr>
              <p:cNvSpPr>
                <a:spLocks/>
              </p:cNvSpPr>
              <p:nvPr/>
            </p:nvSpPr>
            <p:spPr bwMode="auto">
              <a:xfrm>
                <a:off x="960" y="1716"/>
                <a:ext cx="177" cy="67"/>
              </a:xfrm>
              <a:custGeom>
                <a:avLst/>
                <a:gdLst>
                  <a:gd name="T0" fmla="*/ 0 w 568"/>
                  <a:gd name="T1" fmla="*/ 67 h 168"/>
                  <a:gd name="T2" fmla="*/ 177 w 568"/>
                  <a:gd name="T3" fmla="*/ 67 h 168"/>
                  <a:gd name="T4" fmla="*/ 177 w 568"/>
                  <a:gd name="T5" fmla="*/ 0 h 168"/>
                  <a:gd name="T6" fmla="*/ 0 w 568"/>
                  <a:gd name="T7" fmla="*/ 0 h 168"/>
                  <a:gd name="T8" fmla="*/ 0 w 568"/>
                  <a:gd name="T9" fmla="*/ 67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94" name="Freeform 694">
                <a:extLst>
                  <a:ext uri="{FF2B5EF4-FFF2-40B4-BE49-F238E27FC236}">
                    <a16:creationId xmlns:a16="http://schemas.microsoft.com/office/drawing/2014/main" id="{4F7BDBAA-660F-47B9-93EE-BA84CB60178E}"/>
                  </a:ext>
                </a:extLst>
              </p:cNvPr>
              <p:cNvSpPr>
                <a:spLocks/>
              </p:cNvSpPr>
              <p:nvPr/>
            </p:nvSpPr>
            <p:spPr bwMode="auto">
              <a:xfrm>
                <a:off x="988" y="1684"/>
                <a:ext cx="116" cy="11"/>
              </a:xfrm>
              <a:custGeom>
                <a:avLst/>
                <a:gdLst>
                  <a:gd name="T0" fmla="*/ 0 w 373"/>
                  <a:gd name="T1" fmla="*/ 11 h 29"/>
                  <a:gd name="T2" fmla="*/ 0 w 373"/>
                  <a:gd name="T3" fmla="*/ 0 h 29"/>
                  <a:gd name="T4" fmla="*/ 116 w 373"/>
                  <a:gd name="T5" fmla="*/ 0 h 29"/>
                  <a:gd name="T6" fmla="*/ 116 w 373"/>
                  <a:gd name="T7" fmla="*/ 11 h 29"/>
                  <a:gd name="T8" fmla="*/ 0 w 373"/>
                  <a:gd name="T9" fmla="*/ 1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95" name="Freeform 695">
                <a:extLst>
                  <a:ext uri="{FF2B5EF4-FFF2-40B4-BE49-F238E27FC236}">
                    <a16:creationId xmlns:a16="http://schemas.microsoft.com/office/drawing/2014/main" id="{6F08526D-FA46-41AD-AEEC-C4F5EDB22ECA}"/>
                  </a:ext>
                </a:extLst>
              </p:cNvPr>
              <p:cNvSpPr>
                <a:spLocks/>
              </p:cNvSpPr>
              <p:nvPr/>
            </p:nvSpPr>
            <p:spPr bwMode="auto">
              <a:xfrm>
                <a:off x="960" y="1715"/>
                <a:ext cx="177" cy="24"/>
              </a:xfrm>
              <a:custGeom>
                <a:avLst/>
                <a:gdLst>
                  <a:gd name="T0" fmla="*/ 65 w 568"/>
                  <a:gd name="T1" fmla="*/ 0 h 59"/>
                  <a:gd name="T2" fmla="*/ 0 w 568"/>
                  <a:gd name="T3" fmla="*/ 0 h 59"/>
                  <a:gd name="T4" fmla="*/ 0 w 568"/>
                  <a:gd name="T5" fmla="*/ 24 h 59"/>
                  <a:gd name="T6" fmla="*/ 177 w 568"/>
                  <a:gd name="T7" fmla="*/ 24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96" name="Freeform 696">
                <a:extLst>
                  <a:ext uri="{FF2B5EF4-FFF2-40B4-BE49-F238E27FC236}">
                    <a16:creationId xmlns:a16="http://schemas.microsoft.com/office/drawing/2014/main" id="{43FE95B4-C2F6-4EE8-9B13-2BB99CC96150}"/>
                  </a:ext>
                </a:extLst>
              </p:cNvPr>
              <p:cNvSpPr>
                <a:spLocks/>
              </p:cNvSpPr>
              <p:nvPr/>
            </p:nvSpPr>
            <p:spPr bwMode="auto">
              <a:xfrm>
                <a:off x="1006" y="1724"/>
                <a:ext cx="15" cy="11"/>
              </a:xfrm>
              <a:custGeom>
                <a:avLst/>
                <a:gdLst>
                  <a:gd name="T0" fmla="*/ 4 w 47"/>
                  <a:gd name="T1" fmla="*/ 11 h 30"/>
                  <a:gd name="T2" fmla="*/ 4 w 47"/>
                  <a:gd name="T3" fmla="*/ 11 h 30"/>
                  <a:gd name="T4" fmla="*/ 3 w 47"/>
                  <a:gd name="T5" fmla="*/ 10 h 30"/>
                  <a:gd name="T6" fmla="*/ 2 w 47"/>
                  <a:gd name="T7" fmla="*/ 10 h 30"/>
                  <a:gd name="T8" fmla="*/ 1 w 47"/>
                  <a:gd name="T9" fmla="*/ 9 h 30"/>
                  <a:gd name="T10" fmla="*/ 1 w 47"/>
                  <a:gd name="T11" fmla="*/ 8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1 h 30"/>
                  <a:gd name="T28" fmla="*/ 2 w 47"/>
                  <a:gd name="T29" fmla="*/ 1 h 30"/>
                  <a:gd name="T30" fmla="*/ 3 w 47"/>
                  <a:gd name="T31" fmla="*/ 0 h 30"/>
                  <a:gd name="T32" fmla="*/ 4 w 47"/>
                  <a:gd name="T33" fmla="*/ 0 h 30"/>
                  <a:gd name="T34" fmla="*/ 4 w 47"/>
                  <a:gd name="T35" fmla="*/ 0 h 30"/>
                  <a:gd name="T36" fmla="*/ 10 w 47"/>
                  <a:gd name="T37" fmla="*/ 0 h 30"/>
                  <a:gd name="T38" fmla="*/ 11 w 47"/>
                  <a:gd name="T39" fmla="*/ 0 h 30"/>
                  <a:gd name="T40" fmla="*/ 11 w 47"/>
                  <a:gd name="T41" fmla="*/ 0 h 30"/>
                  <a:gd name="T42" fmla="*/ 12 w 47"/>
                  <a:gd name="T43" fmla="*/ 1 h 30"/>
                  <a:gd name="T44" fmla="*/ 13 w 47"/>
                  <a:gd name="T45" fmla="*/ 1 h 30"/>
                  <a:gd name="T46" fmla="*/ 13 w 47"/>
                  <a:gd name="T47" fmla="*/ 2 h 30"/>
                  <a:gd name="T48" fmla="*/ 14 w 47"/>
                  <a:gd name="T49" fmla="*/ 3 h 30"/>
                  <a:gd name="T50" fmla="*/ 14 w 47"/>
                  <a:gd name="T51" fmla="*/ 4 h 30"/>
                  <a:gd name="T52" fmla="*/ 15 w 47"/>
                  <a:gd name="T53" fmla="*/ 4 h 30"/>
                  <a:gd name="T54" fmla="*/ 15 w 47"/>
                  <a:gd name="T55" fmla="*/ 5 h 30"/>
                  <a:gd name="T56" fmla="*/ 15 w 47"/>
                  <a:gd name="T57" fmla="*/ 6 h 30"/>
                  <a:gd name="T58" fmla="*/ 14 w 47"/>
                  <a:gd name="T59" fmla="*/ 7 h 30"/>
                  <a:gd name="T60" fmla="*/ 14 w 47"/>
                  <a:gd name="T61" fmla="*/ 8 h 30"/>
                  <a:gd name="T62" fmla="*/ 13 w 47"/>
                  <a:gd name="T63" fmla="*/ 9 h 30"/>
                  <a:gd name="T64" fmla="*/ 13 w 47"/>
                  <a:gd name="T65" fmla="*/ 10 h 30"/>
                  <a:gd name="T66" fmla="*/ 12 w 47"/>
                  <a:gd name="T67" fmla="*/ 10 h 30"/>
                  <a:gd name="T68" fmla="*/ 11 w 47"/>
                  <a:gd name="T69" fmla="*/ 10 h 30"/>
                  <a:gd name="T70" fmla="*/ 11 w 47"/>
                  <a:gd name="T71" fmla="*/ 11 h 30"/>
                  <a:gd name="T72" fmla="*/ 10 w 47"/>
                  <a:gd name="T73" fmla="*/ 11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97" name="Freeform 697">
                <a:extLst>
                  <a:ext uri="{FF2B5EF4-FFF2-40B4-BE49-F238E27FC236}">
                    <a16:creationId xmlns:a16="http://schemas.microsoft.com/office/drawing/2014/main" id="{5938C6A9-9BFF-4BC7-9985-2027DEB040B9}"/>
                  </a:ext>
                </a:extLst>
              </p:cNvPr>
              <p:cNvSpPr>
                <a:spLocks/>
              </p:cNvSpPr>
              <p:nvPr/>
            </p:nvSpPr>
            <p:spPr bwMode="auto">
              <a:xfrm>
                <a:off x="973" y="1756"/>
                <a:ext cx="201" cy="35"/>
              </a:xfrm>
              <a:custGeom>
                <a:avLst/>
                <a:gdLst>
                  <a:gd name="T0" fmla="*/ 0 w 646"/>
                  <a:gd name="T1" fmla="*/ 35 h 87"/>
                  <a:gd name="T2" fmla="*/ 201 w 646"/>
                  <a:gd name="T3" fmla="*/ 35 h 87"/>
                  <a:gd name="T4" fmla="*/ 190 w 646"/>
                  <a:gd name="T5" fmla="*/ 0 h 87"/>
                  <a:gd name="T6" fmla="*/ 13 w 646"/>
                  <a:gd name="T7" fmla="*/ 0 h 87"/>
                  <a:gd name="T8" fmla="*/ 0 w 646"/>
                  <a:gd name="T9" fmla="*/ 35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98" name="Freeform 698">
                <a:extLst>
                  <a:ext uri="{FF2B5EF4-FFF2-40B4-BE49-F238E27FC236}">
                    <a16:creationId xmlns:a16="http://schemas.microsoft.com/office/drawing/2014/main" id="{4DF90412-3957-4C46-AAE0-B6CDC98D4E44}"/>
                  </a:ext>
                </a:extLst>
              </p:cNvPr>
              <p:cNvSpPr>
                <a:spLocks/>
              </p:cNvSpPr>
              <p:nvPr/>
            </p:nvSpPr>
            <p:spPr bwMode="auto">
              <a:xfrm>
                <a:off x="973" y="1790"/>
                <a:ext cx="201" cy="7"/>
              </a:xfrm>
              <a:custGeom>
                <a:avLst/>
                <a:gdLst>
                  <a:gd name="T0" fmla="*/ 0 w 646"/>
                  <a:gd name="T1" fmla="*/ 7 h 17"/>
                  <a:gd name="T2" fmla="*/ 0 w 646"/>
                  <a:gd name="T3" fmla="*/ 0 h 17"/>
                  <a:gd name="T4" fmla="*/ 201 w 646"/>
                  <a:gd name="T5" fmla="*/ 0 h 17"/>
                  <a:gd name="T6" fmla="*/ 201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99" name="Freeform 699">
                <a:extLst>
                  <a:ext uri="{FF2B5EF4-FFF2-40B4-BE49-F238E27FC236}">
                    <a16:creationId xmlns:a16="http://schemas.microsoft.com/office/drawing/2014/main" id="{2277FCDE-C760-4E55-9E45-A0BB6569814E}"/>
                  </a:ext>
                </a:extLst>
              </p:cNvPr>
              <p:cNvSpPr>
                <a:spLocks/>
              </p:cNvSpPr>
              <p:nvPr/>
            </p:nvSpPr>
            <p:spPr bwMode="auto">
              <a:xfrm>
                <a:off x="983" y="1761"/>
                <a:ext cx="180" cy="25"/>
              </a:xfrm>
              <a:custGeom>
                <a:avLst/>
                <a:gdLst>
                  <a:gd name="T0" fmla="*/ 0 w 578"/>
                  <a:gd name="T1" fmla="*/ 25 h 63"/>
                  <a:gd name="T2" fmla="*/ 180 w 578"/>
                  <a:gd name="T3" fmla="*/ 25 h 63"/>
                  <a:gd name="T4" fmla="*/ 173 w 578"/>
                  <a:gd name="T5" fmla="*/ 0 h 63"/>
                  <a:gd name="T6" fmla="*/ 8 w 578"/>
                  <a:gd name="T7" fmla="*/ 0 h 63"/>
                  <a:gd name="T8" fmla="*/ 0 w 578"/>
                  <a:gd name="T9" fmla="*/ 2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900" name="Freeform 700">
                <a:extLst>
                  <a:ext uri="{FF2B5EF4-FFF2-40B4-BE49-F238E27FC236}">
                    <a16:creationId xmlns:a16="http://schemas.microsoft.com/office/drawing/2014/main" id="{CF621F12-AF53-417C-B232-04B3B8E525B4}"/>
                  </a:ext>
                </a:extLst>
              </p:cNvPr>
              <p:cNvSpPr>
                <a:spLocks/>
              </p:cNvSpPr>
              <p:nvPr/>
            </p:nvSpPr>
            <p:spPr bwMode="auto">
              <a:xfrm>
                <a:off x="975" y="1538"/>
                <a:ext cx="145" cy="146"/>
              </a:xfrm>
              <a:custGeom>
                <a:avLst/>
                <a:gdLst>
                  <a:gd name="T0" fmla="*/ 145 w 467"/>
                  <a:gd name="T1" fmla="*/ 143 h 366"/>
                  <a:gd name="T2" fmla="*/ 145 w 467"/>
                  <a:gd name="T3" fmla="*/ 144 h 366"/>
                  <a:gd name="T4" fmla="*/ 145 w 467"/>
                  <a:gd name="T5" fmla="*/ 144 h 366"/>
                  <a:gd name="T6" fmla="*/ 144 w 467"/>
                  <a:gd name="T7" fmla="*/ 144 h 366"/>
                  <a:gd name="T8" fmla="*/ 144 w 467"/>
                  <a:gd name="T9" fmla="*/ 145 h 366"/>
                  <a:gd name="T10" fmla="*/ 144 w 467"/>
                  <a:gd name="T11" fmla="*/ 145 h 366"/>
                  <a:gd name="T12" fmla="*/ 143 w 467"/>
                  <a:gd name="T13" fmla="*/ 146 h 366"/>
                  <a:gd name="T14" fmla="*/ 143 w 467"/>
                  <a:gd name="T15" fmla="*/ 146 h 366"/>
                  <a:gd name="T16" fmla="*/ 143 w 467"/>
                  <a:gd name="T17" fmla="*/ 146 h 366"/>
                  <a:gd name="T18" fmla="*/ 2 w 467"/>
                  <a:gd name="T19" fmla="*/ 146 h 366"/>
                  <a:gd name="T20" fmla="*/ 2 w 467"/>
                  <a:gd name="T21" fmla="*/ 146 h 366"/>
                  <a:gd name="T22" fmla="*/ 1 w 467"/>
                  <a:gd name="T23" fmla="*/ 145 h 366"/>
                  <a:gd name="T24" fmla="*/ 1 w 467"/>
                  <a:gd name="T25" fmla="*/ 145 h 366"/>
                  <a:gd name="T26" fmla="*/ 0 w 467"/>
                  <a:gd name="T27" fmla="*/ 145 h 366"/>
                  <a:gd name="T28" fmla="*/ 0 w 467"/>
                  <a:gd name="T29" fmla="*/ 144 h 366"/>
                  <a:gd name="T30" fmla="*/ 0 w 467"/>
                  <a:gd name="T31" fmla="*/ 144 h 366"/>
                  <a:gd name="T32" fmla="*/ 0 w 467"/>
                  <a:gd name="T33" fmla="*/ 143 h 366"/>
                  <a:gd name="T34" fmla="*/ 0 w 467"/>
                  <a:gd name="T35" fmla="*/ 143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3 w 467"/>
                  <a:gd name="T55" fmla="*/ 0 h 366"/>
                  <a:gd name="T56" fmla="*/ 143 w 467"/>
                  <a:gd name="T57" fmla="*/ 0 h 366"/>
                  <a:gd name="T58" fmla="*/ 143 w 467"/>
                  <a:gd name="T59" fmla="*/ 0 h 366"/>
                  <a:gd name="T60" fmla="*/ 144 w 467"/>
                  <a:gd name="T61" fmla="*/ 0 h 366"/>
                  <a:gd name="T62" fmla="*/ 144 w 467"/>
                  <a:gd name="T63" fmla="*/ 1 h 366"/>
                  <a:gd name="T64" fmla="*/ 144 w 467"/>
                  <a:gd name="T65" fmla="*/ 1 h 366"/>
                  <a:gd name="T66" fmla="*/ 145 w 467"/>
                  <a:gd name="T67" fmla="*/ 2 h 366"/>
                  <a:gd name="T68" fmla="*/ 145 w 467"/>
                  <a:gd name="T69" fmla="*/ 2 h 366"/>
                  <a:gd name="T70" fmla="*/ 145 w 467"/>
                  <a:gd name="T71" fmla="*/ 2 h 366"/>
                  <a:gd name="T72" fmla="*/ 145 w 467"/>
                  <a:gd name="T73" fmla="*/ 143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901" name="Freeform 701">
                <a:extLst>
                  <a:ext uri="{FF2B5EF4-FFF2-40B4-BE49-F238E27FC236}">
                    <a16:creationId xmlns:a16="http://schemas.microsoft.com/office/drawing/2014/main" id="{357F6C8C-8C73-43BD-9315-2DD82A9FE298}"/>
                  </a:ext>
                </a:extLst>
              </p:cNvPr>
              <p:cNvSpPr>
                <a:spLocks/>
              </p:cNvSpPr>
              <p:nvPr/>
            </p:nvSpPr>
            <p:spPr bwMode="auto">
              <a:xfrm>
                <a:off x="1082" y="1731"/>
                <a:ext cx="44" cy="0"/>
              </a:xfrm>
              <a:custGeom>
                <a:avLst/>
                <a:gdLst>
                  <a:gd name="T0" fmla="*/ 0 w 142"/>
                  <a:gd name="T1" fmla="*/ 0 h 1"/>
                  <a:gd name="T2" fmla="*/ 44 w 142"/>
                  <a:gd name="T3" fmla="*/ 0 h 1"/>
                  <a:gd name="T4" fmla="*/ 4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902" name="Rectangle 702">
                <a:extLst>
                  <a:ext uri="{FF2B5EF4-FFF2-40B4-BE49-F238E27FC236}">
                    <a16:creationId xmlns:a16="http://schemas.microsoft.com/office/drawing/2014/main" id="{8653AD8E-3A88-4F53-A6B7-9A617DD6911A}"/>
                  </a:ext>
                </a:extLst>
              </p:cNvPr>
              <p:cNvSpPr>
                <a:spLocks noChangeArrowheads="1"/>
              </p:cNvSpPr>
              <p:nvPr/>
            </p:nvSpPr>
            <p:spPr bwMode="auto">
              <a:xfrm>
                <a:off x="991" y="1558"/>
                <a:ext cx="113" cy="106"/>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03" name="Freeform 703">
                <a:extLst>
                  <a:ext uri="{FF2B5EF4-FFF2-40B4-BE49-F238E27FC236}">
                    <a16:creationId xmlns:a16="http://schemas.microsoft.com/office/drawing/2014/main" id="{FF9C40B5-49F7-4C28-93D9-7661B341C58D}"/>
                  </a:ext>
                </a:extLst>
              </p:cNvPr>
              <p:cNvSpPr>
                <a:spLocks/>
              </p:cNvSpPr>
              <p:nvPr/>
            </p:nvSpPr>
            <p:spPr bwMode="auto">
              <a:xfrm>
                <a:off x="996" y="1558"/>
                <a:ext cx="108" cy="109"/>
              </a:xfrm>
              <a:custGeom>
                <a:avLst/>
                <a:gdLst>
                  <a:gd name="T0" fmla="*/ 2 w 346"/>
                  <a:gd name="T1" fmla="*/ 105 h 274"/>
                  <a:gd name="T2" fmla="*/ 104 w 346"/>
                  <a:gd name="T3" fmla="*/ 105 h 274"/>
                  <a:gd name="T4" fmla="*/ 104 w 346"/>
                  <a:gd name="T5" fmla="*/ 105 h 274"/>
                  <a:gd name="T6" fmla="*/ 105 w 346"/>
                  <a:gd name="T7" fmla="*/ 105 h 274"/>
                  <a:gd name="T8" fmla="*/ 105 w 346"/>
                  <a:gd name="T9" fmla="*/ 105 h 274"/>
                  <a:gd name="T10" fmla="*/ 105 w 346"/>
                  <a:gd name="T11" fmla="*/ 105 h 274"/>
                  <a:gd name="T12" fmla="*/ 106 w 346"/>
                  <a:gd name="T13" fmla="*/ 105 h 274"/>
                  <a:gd name="T14" fmla="*/ 106 w 346"/>
                  <a:gd name="T15" fmla="*/ 104 h 274"/>
                  <a:gd name="T16" fmla="*/ 106 w 346"/>
                  <a:gd name="T17" fmla="*/ 104 h 274"/>
                  <a:gd name="T18" fmla="*/ 106 w 346"/>
                  <a:gd name="T19" fmla="*/ 103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5 h 274"/>
                  <a:gd name="T42" fmla="*/ 108 w 346"/>
                  <a:gd name="T43" fmla="*/ 106 h 274"/>
                  <a:gd name="T44" fmla="*/ 107 w 346"/>
                  <a:gd name="T45" fmla="*/ 106 h 274"/>
                  <a:gd name="T46" fmla="*/ 107 w 346"/>
                  <a:gd name="T47" fmla="*/ 107 h 274"/>
                  <a:gd name="T48" fmla="*/ 107 w 346"/>
                  <a:gd name="T49" fmla="*/ 107 h 274"/>
                  <a:gd name="T50" fmla="*/ 107 w 346"/>
                  <a:gd name="T51" fmla="*/ 107 h 274"/>
                  <a:gd name="T52" fmla="*/ 107 w 346"/>
                  <a:gd name="T53" fmla="*/ 108 h 274"/>
                  <a:gd name="T54" fmla="*/ 106 w 346"/>
                  <a:gd name="T55" fmla="*/ 108 h 274"/>
                  <a:gd name="T56" fmla="*/ 106 w 346"/>
                  <a:gd name="T57" fmla="*/ 108 h 274"/>
                  <a:gd name="T58" fmla="*/ 106 w 346"/>
                  <a:gd name="T59" fmla="*/ 108 h 274"/>
                  <a:gd name="T60" fmla="*/ 106 w 346"/>
                  <a:gd name="T61" fmla="*/ 108 h 274"/>
                  <a:gd name="T62" fmla="*/ 106 w 346"/>
                  <a:gd name="T63" fmla="*/ 108 h 274"/>
                  <a:gd name="T64" fmla="*/ 105 w 346"/>
                  <a:gd name="T65" fmla="*/ 109 h 274"/>
                  <a:gd name="T66" fmla="*/ 0 w 346"/>
                  <a:gd name="T67" fmla="*/ 109 h 274"/>
                  <a:gd name="T68" fmla="*/ 2 w 346"/>
                  <a:gd name="T69" fmla="*/ 105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904" name="Freeform 704">
                <a:extLst>
                  <a:ext uri="{FF2B5EF4-FFF2-40B4-BE49-F238E27FC236}">
                    <a16:creationId xmlns:a16="http://schemas.microsoft.com/office/drawing/2014/main" id="{BF25C320-A672-4A69-A41A-73338E36CA08}"/>
                  </a:ext>
                </a:extLst>
              </p:cNvPr>
              <p:cNvSpPr>
                <a:spLocks/>
              </p:cNvSpPr>
              <p:nvPr/>
            </p:nvSpPr>
            <p:spPr bwMode="auto">
              <a:xfrm>
                <a:off x="991" y="1554"/>
                <a:ext cx="113" cy="113"/>
              </a:xfrm>
              <a:custGeom>
                <a:avLst/>
                <a:gdLst>
                  <a:gd name="T0" fmla="*/ 110 w 364"/>
                  <a:gd name="T1" fmla="*/ 0 h 282"/>
                  <a:gd name="T2" fmla="*/ 111 w 364"/>
                  <a:gd name="T3" fmla="*/ 0 h 282"/>
                  <a:gd name="T4" fmla="*/ 111 w 364"/>
                  <a:gd name="T5" fmla="*/ 0 h 282"/>
                  <a:gd name="T6" fmla="*/ 111 w 364"/>
                  <a:gd name="T7" fmla="*/ 0 h 282"/>
                  <a:gd name="T8" fmla="*/ 111 w 364"/>
                  <a:gd name="T9" fmla="*/ 0 h 282"/>
                  <a:gd name="T10" fmla="*/ 111 w 364"/>
                  <a:gd name="T11" fmla="*/ 0 h 282"/>
                  <a:gd name="T12" fmla="*/ 112 w 364"/>
                  <a:gd name="T13" fmla="*/ 1 h 282"/>
                  <a:gd name="T14" fmla="*/ 112 w 364"/>
                  <a:gd name="T15" fmla="*/ 1 h 282"/>
                  <a:gd name="T16" fmla="*/ 112 w 364"/>
                  <a:gd name="T17" fmla="*/ 2 h 282"/>
                  <a:gd name="T18" fmla="*/ 112 w 364"/>
                  <a:gd name="T19" fmla="*/ 2 h 282"/>
                  <a:gd name="T20" fmla="*/ 113 w 364"/>
                  <a:gd name="T21" fmla="*/ 2 h 282"/>
                  <a:gd name="T22" fmla="*/ 113 w 364"/>
                  <a:gd name="T23" fmla="*/ 3 h 282"/>
                  <a:gd name="T24" fmla="*/ 113 w 364"/>
                  <a:gd name="T25" fmla="*/ 109 h 282"/>
                  <a:gd name="T26" fmla="*/ 113 w 364"/>
                  <a:gd name="T27" fmla="*/ 110 h 282"/>
                  <a:gd name="T28" fmla="*/ 112 w 364"/>
                  <a:gd name="T29" fmla="*/ 110 h 282"/>
                  <a:gd name="T30" fmla="*/ 112 w 364"/>
                  <a:gd name="T31" fmla="*/ 111 h 282"/>
                  <a:gd name="T32" fmla="*/ 112 w 364"/>
                  <a:gd name="T33" fmla="*/ 111 h 282"/>
                  <a:gd name="T34" fmla="*/ 112 w 364"/>
                  <a:gd name="T35" fmla="*/ 111 h 282"/>
                  <a:gd name="T36" fmla="*/ 112 w 364"/>
                  <a:gd name="T37" fmla="*/ 112 h 282"/>
                  <a:gd name="T38" fmla="*/ 111 w 364"/>
                  <a:gd name="T39" fmla="*/ 112 h 282"/>
                  <a:gd name="T40" fmla="*/ 111 w 364"/>
                  <a:gd name="T41" fmla="*/ 112 h 282"/>
                  <a:gd name="T42" fmla="*/ 111 w 364"/>
                  <a:gd name="T43" fmla="*/ 112 h 282"/>
                  <a:gd name="T44" fmla="*/ 111 w 364"/>
                  <a:gd name="T45" fmla="*/ 112 h 282"/>
                  <a:gd name="T46" fmla="*/ 111 w 364"/>
                  <a:gd name="T47" fmla="*/ 112 h 282"/>
                  <a:gd name="T48" fmla="*/ 110 w 364"/>
                  <a:gd name="T49" fmla="*/ 113 h 282"/>
                  <a:gd name="T50" fmla="*/ 2 w 364"/>
                  <a:gd name="T51" fmla="*/ 113 h 282"/>
                  <a:gd name="T52" fmla="*/ 2 w 364"/>
                  <a:gd name="T53" fmla="*/ 112 h 282"/>
                  <a:gd name="T54" fmla="*/ 2 w 364"/>
                  <a:gd name="T55" fmla="*/ 112 h 282"/>
                  <a:gd name="T56" fmla="*/ 2 w 364"/>
                  <a:gd name="T57" fmla="*/ 112 h 282"/>
                  <a:gd name="T58" fmla="*/ 1 w 364"/>
                  <a:gd name="T59" fmla="*/ 112 h 282"/>
                  <a:gd name="T60" fmla="*/ 1 w 364"/>
                  <a:gd name="T61" fmla="*/ 112 h 282"/>
                  <a:gd name="T62" fmla="*/ 1 w 364"/>
                  <a:gd name="T63" fmla="*/ 112 h 282"/>
                  <a:gd name="T64" fmla="*/ 0 w 364"/>
                  <a:gd name="T65" fmla="*/ 112 h 282"/>
                  <a:gd name="T66" fmla="*/ 0 w 364"/>
                  <a:gd name="T67" fmla="*/ 111 h 282"/>
                  <a:gd name="T68" fmla="*/ 0 w 364"/>
                  <a:gd name="T69" fmla="*/ 111 h 282"/>
                  <a:gd name="T70" fmla="*/ 0 w 364"/>
                  <a:gd name="T71" fmla="*/ 111 h 282"/>
                  <a:gd name="T72" fmla="*/ 0 w 364"/>
                  <a:gd name="T73" fmla="*/ 110 h 282"/>
                  <a:gd name="T74" fmla="*/ 0 w 364"/>
                  <a:gd name="T75" fmla="*/ 110 h 282"/>
                  <a:gd name="T76" fmla="*/ 0 w 364"/>
                  <a:gd name="T77" fmla="*/ 109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0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905" name="Freeform 705">
                <a:extLst>
                  <a:ext uri="{FF2B5EF4-FFF2-40B4-BE49-F238E27FC236}">
                    <a16:creationId xmlns:a16="http://schemas.microsoft.com/office/drawing/2014/main" id="{B7EFBA7C-B230-47F0-8731-848EC4C79D86}"/>
                  </a:ext>
                </a:extLst>
              </p:cNvPr>
              <p:cNvSpPr>
                <a:spLocks/>
              </p:cNvSpPr>
              <p:nvPr/>
            </p:nvSpPr>
            <p:spPr bwMode="auto">
              <a:xfrm>
                <a:off x="991" y="1554"/>
                <a:ext cx="113" cy="113"/>
              </a:xfrm>
              <a:custGeom>
                <a:avLst/>
                <a:gdLst>
                  <a:gd name="T0" fmla="*/ 47 w 364"/>
                  <a:gd name="T1" fmla="*/ 113 h 282"/>
                  <a:gd name="T2" fmla="*/ 2 w 364"/>
                  <a:gd name="T3" fmla="*/ 113 h 282"/>
                  <a:gd name="T4" fmla="*/ 2 w 364"/>
                  <a:gd name="T5" fmla="*/ 112 h 282"/>
                  <a:gd name="T6" fmla="*/ 2 w 364"/>
                  <a:gd name="T7" fmla="*/ 112 h 282"/>
                  <a:gd name="T8" fmla="*/ 2 w 364"/>
                  <a:gd name="T9" fmla="*/ 112 h 282"/>
                  <a:gd name="T10" fmla="*/ 1 w 364"/>
                  <a:gd name="T11" fmla="*/ 112 h 282"/>
                  <a:gd name="T12" fmla="*/ 1 w 364"/>
                  <a:gd name="T13" fmla="*/ 112 h 282"/>
                  <a:gd name="T14" fmla="*/ 1 w 364"/>
                  <a:gd name="T15" fmla="*/ 112 h 282"/>
                  <a:gd name="T16" fmla="*/ 0 w 364"/>
                  <a:gd name="T17" fmla="*/ 112 h 282"/>
                  <a:gd name="T18" fmla="*/ 0 w 364"/>
                  <a:gd name="T19" fmla="*/ 111 h 282"/>
                  <a:gd name="T20" fmla="*/ 0 w 364"/>
                  <a:gd name="T21" fmla="*/ 111 h 282"/>
                  <a:gd name="T22" fmla="*/ 0 w 364"/>
                  <a:gd name="T23" fmla="*/ 111 h 282"/>
                  <a:gd name="T24" fmla="*/ 0 w 364"/>
                  <a:gd name="T25" fmla="*/ 110 h 282"/>
                  <a:gd name="T26" fmla="*/ 0 w 364"/>
                  <a:gd name="T27" fmla="*/ 110 h 282"/>
                  <a:gd name="T28" fmla="*/ 0 w 364"/>
                  <a:gd name="T29" fmla="*/ 109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0 w 364"/>
                  <a:gd name="T51" fmla="*/ 0 h 282"/>
                  <a:gd name="T52" fmla="*/ 111 w 364"/>
                  <a:gd name="T53" fmla="*/ 0 h 282"/>
                  <a:gd name="T54" fmla="*/ 111 w 364"/>
                  <a:gd name="T55" fmla="*/ 0 h 282"/>
                  <a:gd name="T56" fmla="*/ 111 w 364"/>
                  <a:gd name="T57" fmla="*/ 0 h 282"/>
                  <a:gd name="T58" fmla="*/ 111 w 364"/>
                  <a:gd name="T59" fmla="*/ 0 h 282"/>
                  <a:gd name="T60" fmla="*/ 111 w 364"/>
                  <a:gd name="T61" fmla="*/ 0 h 282"/>
                  <a:gd name="T62" fmla="*/ 112 w 364"/>
                  <a:gd name="T63" fmla="*/ 1 h 282"/>
                  <a:gd name="T64" fmla="*/ 112 w 364"/>
                  <a:gd name="T65" fmla="*/ 1 h 282"/>
                  <a:gd name="T66" fmla="*/ 112 w 364"/>
                  <a:gd name="T67" fmla="*/ 2 h 282"/>
                  <a:gd name="T68" fmla="*/ 112 w 364"/>
                  <a:gd name="T69" fmla="*/ 2 h 282"/>
                  <a:gd name="T70" fmla="*/ 113 w 364"/>
                  <a:gd name="T71" fmla="*/ 2 h 282"/>
                  <a:gd name="T72" fmla="*/ 113 w 364"/>
                  <a:gd name="T73" fmla="*/ 3 h 282"/>
                  <a:gd name="T74" fmla="*/ 113 w 364"/>
                  <a:gd name="T75" fmla="*/ 109 h 282"/>
                  <a:gd name="T76" fmla="*/ 113 w 364"/>
                  <a:gd name="T77" fmla="*/ 110 h 282"/>
                  <a:gd name="T78" fmla="*/ 112 w 364"/>
                  <a:gd name="T79" fmla="*/ 110 h 282"/>
                  <a:gd name="T80" fmla="*/ 112 w 364"/>
                  <a:gd name="T81" fmla="*/ 111 h 282"/>
                  <a:gd name="T82" fmla="*/ 112 w 364"/>
                  <a:gd name="T83" fmla="*/ 111 h 282"/>
                  <a:gd name="T84" fmla="*/ 112 w 364"/>
                  <a:gd name="T85" fmla="*/ 111 h 282"/>
                  <a:gd name="T86" fmla="*/ 112 w 364"/>
                  <a:gd name="T87" fmla="*/ 112 h 282"/>
                  <a:gd name="T88" fmla="*/ 111 w 364"/>
                  <a:gd name="T89" fmla="*/ 112 h 282"/>
                  <a:gd name="T90" fmla="*/ 111 w 364"/>
                  <a:gd name="T91" fmla="*/ 112 h 282"/>
                  <a:gd name="T92" fmla="*/ 111 w 364"/>
                  <a:gd name="T93" fmla="*/ 112 h 282"/>
                  <a:gd name="T94" fmla="*/ 111 w 364"/>
                  <a:gd name="T95" fmla="*/ 112 h 282"/>
                  <a:gd name="T96" fmla="*/ 111 w 364"/>
                  <a:gd name="T97" fmla="*/ 112 h 282"/>
                  <a:gd name="T98" fmla="*/ 110 w 364"/>
                  <a:gd name="T99" fmla="*/ 113 h 282"/>
                  <a:gd name="T100" fmla="*/ 47 w 364"/>
                  <a:gd name="T101" fmla="*/ 113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906" name="Freeform 706">
                <a:extLst>
                  <a:ext uri="{FF2B5EF4-FFF2-40B4-BE49-F238E27FC236}">
                    <a16:creationId xmlns:a16="http://schemas.microsoft.com/office/drawing/2014/main" id="{0ADFF326-4F5A-4DFF-A981-ECB60791807A}"/>
                  </a:ext>
                </a:extLst>
              </p:cNvPr>
              <p:cNvSpPr>
                <a:spLocks/>
              </p:cNvSpPr>
              <p:nvPr/>
            </p:nvSpPr>
            <p:spPr bwMode="auto">
              <a:xfrm>
                <a:off x="991" y="1554"/>
                <a:ext cx="113" cy="113"/>
              </a:xfrm>
              <a:custGeom>
                <a:avLst/>
                <a:gdLst>
                  <a:gd name="T0" fmla="*/ 7 w 364"/>
                  <a:gd name="T1" fmla="*/ 109 h 282"/>
                  <a:gd name="T2" fmla="*/ 3 w 364"/>
                  <a:gd name="T3" fmla="*/ 109 h 282"/>
                  <a:gd name="T4" fmla="*/ 3 w 364"/>
                  <a:gd name="T5" fmla="*/ 109 h 282"/>
                  <a:gd name="T6" fmla="*/ 2 w 364"/>
                  <a:gd name="T7" fmla="*/ 109 h 282"/>
                  <a:gd name="T8" fmla="*/ 2 w 364"/>
                  <a:gd name="T9" fmla="*/ 109 h 282"/>
                  <a:gd name="T10" fmla="*/ 2 w 364"/>
                  <a:gd name="T11" fmla="*/ 109 h 282"/>
                  <a:gd name="T12" fmla="*/ 2 w 364"/>
                  <a:gd name="T13" fmla="*/ 108 h 282"/>
                  <a:gd name="T14" fmla="*/ 2 w 364"/>
                  <a:gd name="T15" fmla="*/ 108 h 282"/>
                  <a:gd name="T16" fmla="*/ 2 w 364"/>
                  <a:gd name="T17" fmla="*/ 108 h 282"/>
                  <a:gd name="T18" fmla="*/ 2 w 364"/>
                  <a:gd name="T19" fmla="*/ 107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2 w 364"/>
                  <a:gd name="T33" fmla="*/ 3 h 282"/>
                  <a:gd name="T34" fmla="*/ 3 w 364"/>
                  <a:gd name="T35" fmla="*/ 3 h 282"/>
                  <a:gd name="T36" fmla="*/ 3 w 364"/>
                  <a:gd name="T37" fmla="*/ 3 h 282"/>
                  <a:gd name="T38" fmla="*/ 110 w 364"/>
                  <a:gd name="T39" fmla="*/ 3 h 282"/>
                  <a:gd name="T40" fmla="*/ 110 w 364"/>
                  <a:gd name="T41" fmla="*/ 3 h 282"/>
                  <a:gd name="T42" fmla="*/ 111 w 364"/>
                  <a:gd name="T43" fmla="*/ 3 h 282"/>
                  <a:gd name="T44" fmla="*/ 111 w 364"/>
                  <a:gd name="T45" fmla="*/ 3 h 282"/>
                  <a:gd name="T46" fmla="*/ 111 w 364"/>
                  <a:gd name="T47" fmla="*/ 3 h 282"/>
                  <a:gd name="T48" fmla="*/ 113 w 364"/>
                  <a:gd name="T49" fmla="*/ 1 h 282"/>
                  <a:gd name="T50" fmla="*/ 112 w 364"/>
                  <a:gd name="T51" fmla="*/ 0 h 282"/>
                  <a:gd name="T52" fmla="*/ 112 w 364"/>
                  <a:gd name="T53" fmla="*/ 0 h 282"/>
                  <a:gd name="T54" fmla="*/ 112 w 364"/>
                  <a:gd name="T55" fmla="*/ 0 h 282"/>
                  <a:gd name="T56" fmla="*/ 111 w 364"/>
                  <a:gd name="T57" fmla="*/ 0 h 282"/>
                  <a:gd name="T58" fmla="*/ 111 w 364"/>
                  <a:gd name="T59" fmla="*/ 0 h 282"/>
                  <a:gd name="T60" fmla="*/ 111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9 h 282"/>
                  <a:gd name="T84" fmla="*/ 0 w 364"/>
                  <a:gd name="T85" fmla="*/ 110 h 282"/>
                  <a:gd name="T86" fmla="*/ 0 w 364"/>
                  <a:gd name="T87" fmla="*/ 110 h 282"/>
                  <a:gd name="T88" fmla="*/ 0 w 364"/>
                  <a:gd name="T89" fmla="*/ 111 h 282"/>
                  <a:gd name="T90" fmla="*/ 0 w 364"/>
                  <a:gd name="T91" fmla="*/ 111 h 282"/>
                  <a:gd name="T92" fmla="*/ 0 w 364"/>
                  <a:gd name="T93" fmla="*/ 111 h 282"/>
                  <a:gd name="T94" fmla="*/ 0 w 364"/>
                  <a:gd name="T95" fmla="*/ 112 h 282"/>
                  <a:gd name="T96" fmla="*/ 1 w 364"/>
                  <a:gd name="T97" fmla="*/ 112 h 282"/>
                  <a:gd name="T98" fmla="*/ 1 w 364"/>
                  <a:gd name="T99" fmla="*/ 112 h 282"/>
                  <a:gd name="T100" fmla="*/ 1 w 364"/>
                  <a:gd name="T101" fmla="*/ 112 h 282"/>
                  <a:gd name="T102" fmla="*/ 2 w 364"/>
                  <a:gd name="T103" fmla="*/ 112 h 282"/>
                  <a:gd name="T104" fmla="*/ 2 w 364"/>
                  <a:gd name="T105" fmla="*/ 112 h 282"/>
                  <a:gd name="T106" fmla="*/ 2 w 364"/>
                  <a:gd name="T107" fmla="*/ 112 h 282"/>
                  <a:gd name="T108" fmla="*/ 2 w 364"/>
                  <a:gd name="T109" fmla="*/ 113 h 282"/>
                  <a:gd name="T110" fmla="*/ 5 w 364"/>
                  <a:gd name="T111" fmla="*/ 113 h 282"/>
                  <a:gd name="T112" fmla="*/ 7 w 364"/>
                  <a:gd name="T113" fmla="*/ 109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1907" name="Line 707">
              <a:extLst>
                <a:ext uri="{FF2B5EF4-FFF2-40B4-BE49-F238E27FC236}">
                  <a16:creationId xmlns:a16="http://schemas.microsoft.com/office/drawing/2014/main" id="{77B3144F-84C6-44F2-88D3-F2ED1EE7D025}"/>
                </a:ext>
              </a:extLst>
            </p:cNvPr>
            <p:cNvSpPr>
              <a:spLocks noChangeShapeType="1"/>
            </p:cNvSpPr>
            <p:nvPr/>
          </p:nvSpPr>
          <p:spPr bwMode="auto">
            <a:xfrm>
              <a:off x="3862" y="1411"/>
              <a:ext cx="131" cy="0"/>
            </a:xfrm>
            <a:prstGeom prst="line">
              <a:avLst/>
            </a:prstGeom>
            <a:noFill/>
            <a:ln w="19050">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08" name="Line 708">
              <a:extLst>
                <a:ext uri="{FF2B5EF4-FFF2-40B4-BE49-F238E27FC236}">
                  <a16:creationId xmlns:a16="http://schemas.microsoft.com/office/drawing/2014/main" id="{5D7938E0-C8F0-4C13-A6A3-47057A2E455F}"/>
                </a:ext>
              </a:extLst>
            </p:cNvPr>
            <p:cNvSpPr>
              <a:spLocks noChangeShapeType="1"/>
            </p:cNvSpPr>
            <p:nvPr/>
          </p:nvSpPr>
          <p:spPr bwMode="auto">
            <a:xfrm>
              <a:off x="4222" y="1511"/>
              <a:ext cx="0" cy="132"/>
            </a:xfrm>
            <a:prstGeom prst="line">
              <a:avLst/>
            </a:prstGeom>
            <a:noFill/>
            <a:ln w="28575">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909" name="Line 709">
              <a:extLst>
                <a:ext uri="{FF2B5EF4-FFF2-40B4-BE49-F238E27FC236}">
                  <a16:creationId xmlns:a16="http://schemas.microsoft.com/office/drawing/2014/main" id="{1E3F688F-252C-4057-805C-FD5CAAFAF1CC}"/>
                </a:ext>
              </a:extLst>
            </p:cNvPr>
            <p:cNvSpPr>
              <a:spLocks noChangeShapeType="1"/>
            </p:cNvSpPr>
            <p:nvPr/>
          </p:nvSpPr>
          <p:spPr bwMode="auto">
            <a:xfrm>
              <a:off x="4474" y="1405"/>
              <a:ext cx="131" cy="0"/>
            </a:xfrm>
            <a:prstGeom prst="line">
              <a:avLst/>
            </a:prstGeom>
            <a:noFill/>
            <a:ln w="19050">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7056" name="Group 670">
              <a:extLst>
                <a:ext uri="{FF2B5EF4-FFF2-40B4-BE49-F238E27FC236}">
                  <a16:creationId xmlns:a16="http://schemas.microsoft.com/office/drawing/2014/main" id="{6062D30F-186C-4B4F-AF18-53DF8D6476BA}"/>
                </a:ext>
              </a:extLst>
            </p:cNvPr>
            <p:cNvGrpSpPr>
              <a:grpSpLocks/>
            </p:cNvGrpSpPr>
            <p:nvPr/>
          </p:nvGrpSpPr>
          <p:grpSpPr bwMode="auto">
            <a:xfrm>
              <a:off x="4132" y="1600"/>
              <a:ext cx="214" cy="259"/>
              <a:chOff x="4320" y="1728"/>
              <a:chExt cx="384" cy="384"/>
            </a:xfrm>
          </p:grpSpPr>
          <p:sp>
            <p:nvSpPr>
              <p:cNvPr id="51871" name="Freeform 671">
                <a:extLst>
                  <a:ext uri="{FF2B5EF4-FFF2-40B4-BE49-F238E27FC236}">
                    <a16:creationId xmlns:a16="http://schemas.microsoft.com/office/drawing/2014/main" id="{6D4D14D5-B5A8-47AF-89FE-19E9D08025C4}"/>
                  </a:ext>
                </a:extLst>
              </p:cNvPr>
              <p:cNvSpPr>
                <a:spLocks/>
              </p:cNvSpPr>
              <p:nvPr/>
            </p:nvSpPr>
            <p:spPr bwMode="auto">
              <a:xfrm>
                <a:off x="4322" y="1950"/>
                <a:ext cx="316" cy="43"/>
              </a:xfrm>
              <a:custGeom>
                <a:avLst/>
                <a:gdLst>
                  <a:gd name="T0" fmla="*/ 274 w 566"/>
                  <a:gd name="T1" fmla="*/ 0 h 73"/>
                  <a:gd name="T2" fmla="*/ 315 w 566"/>
                  <a:gd name="T3" fmla="*/ 42 h 73"/>
                  <a:gd name="T4" fmla="*/ 0 w 566"/>
                  <a:gd name="T5" fmla="*/ 42 h 73"/>
                  <a:gd name="T6" fmla="*/ 42 w 566"/>
                  <a:gd name="T7" fmla="*/ 0 h 73"/>
                  <a:gd name="T8" fmla="*/ 274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72" name="Freeform 672">
                <a:extLst>
                  <a:ext uri="{FF2B5EF4-FFF2-40B4-BE49-F238E27FC236}">
                    <a16:creationId xmlns:a16="http://schemas.microsoft.com/office/drawing/2014/main" id="{3EB086C0-8A95-48B7-A9EB-D870C430DA7B}"/>
                  </a:ext>
                </a:extLst>
              </p:cNvPr>
              <p:cNvSpPr>
                <a:spLocks/>
              </p:cNvSpPr>
              <p:nvPr/>
            </p:nvSpPr>
            <p:spPr bwMode="auto">
              <a:xfrm>
                <a:off x="4403" y="1941"/>
                <a:ext cx="151" cy="30"/>
              </a:xfrm>
              <a:custGeom>
                <a:avLst/>
                <a:gdLst>
                  <a:gd name="T0" fmla="*/ 150 w 269"/>
                  <a:gd name="T1" fmla="*/ 13 h 50"/>
                  <a:gd name="T2" fmla="*/ 148 w 269"/>
                  <a:gd name="T3" fmla="*/ 11 h 50"/>
                  <a:gd name="T4" fmla="*/ 144 w 269"/>
                  <a:gd name="T5" fmla="*/ 8 h 50"/>
                  <a:gd name="T6" fmla="*/ 137 w 269"/>
                  <a:gd name="T7" fmla="*/ 7 h 50"/>
                  <a:gd name="T8" fmla="*/ 129 w 269"/>
                  <a:gd name="T9" fmla="*/ 4 h 50"/>
                  <a:gd name="T10" fmla="*/ 118 w 269"/>
                  <a:gd name="T11" fmla="*/ 3 h 50"/>
                  <a:gd name="T12" fmla="*/ 107 w 269"/>
                  <a:gd name="T13" fmla="*/ 1 h 50"/>
                  <a:gd name="T14" fmla="*/ 95 w 269"/>
                  <a:gd name="T15" fmla="*/ 1 h 50"/>
                  <a:gd name="T16" fmla="*/ 82 w 269"/>
                  <a:gd name="T17" fmla="*/ 0 h 50"/>
                  <a:gd name="T18" fmla="*/ 68 w 269"/>
                  <a:gd name="T19" fmla="*/ 0 h 50"/>
                  <a:gd name="T20" fmla="*/ 56 w 269"/>
                  <a:gd name="T21" fmla="*/ 1 h 50"/>
                  <a:gd name="T22" fmla="*/ 43 w 269"/>
                  <a:gd name="T23" fmla="*/ 1 h 50"/>
                  <a:gd name="T24" fmla="*/ 32 w 269"/>
                  <a:gd name="T25" fmla="*/ 3 h 50"/>
                  <a:gd name="T26" fmla="*/ 22 w 269"/>
                  <a:gd name="T27" fmla="*/ 4 h 50"/>
                  <a:gd name="T28" fmla="*/ 13 w 269"/>
                  <a:gd name="T29" fmla="*/ 7 h 50"/>
                  <a:gd name="T30" fmla="*/ 7 w 269"/>
                  <a:gd name="T31" fmla="*/ 8 h 50"/>
                  <a:gd name="T32" fmla="*/ 3 w 269"/>
                  <a:gd name="T33" fmla="*/ 11 h 50"/>
                  <a:gd name="T34" fmla="*/ 1 w 269"/>
                  <a:gd name="T35" fmla="*/ 13 h 50"/>
                  <a:gd name="T36" fmla="*/ 1 w 269"/>
                  <a:gd name="T37" fmla="*/ 16 h 50"/>
                  <a:gd name="T38" fmla="*/ 3 w 269"/>
                  <a:gd name="T39" fmla="*/ 19 h 50"/>
                  <a:gd name="T40" fmla="*/ 7 w 269"/>
                  <a:gd name="T41" fmla="*/ 21 h 50"/>
                  <a:gd name="T42" fmla="*/ 13 w 269"/>
                  <a:gd name="T43" fmla="*/ 23 h 50"/>
                  <a:gd name="T44" fmla="*/ 22 w 269"/>
                  <a:gd name="T45" fmla="*/ 25 h 50"/>
                  <a:gd name="T46" fmla="*/ 32 w 269"/>
                  <a:gd name="T47" fmla="*/ 26 h 50"/>
                  <a:gd name="T48" fmla="*/ 43 w 269"/>
                  <a:gd name="T49" fmla="*/ 28 h 50"/>
                  <a:gd name="T50" fmla="*/ 56 w 269"/>
                  <a:gd name="T51" fmla="*/ 29 h 50"/>
                  <a:gd name="T52" fmla="*/ 68 w 269"/>
                  <a:gd name="T53" fmla="*/ 29 h 50"/>
                  <a:gd name="T54" fmla="*/ 82 w 269"/>
                  <a:gd name="T55" fmla="*/ 29 h 50"/>
                  <a:gd name="T56" fmla="*/ 95 w 269"/>
                  <a:gd name="T57" fmla="*/ 29 h 50"/>
                  <a:gd name="T58" fmla="*/ 107 w 269"/>
                  <a:gd name="T59" fmla="*/ 28 h 50"/>
                  <a:gd name="T60" fmla="*/ 118 w 269"/>
                  <a:gd name="T61" fmla="*/ 26 h 50"/>
                  <a:gd name="T62" fmla="*/ 129 w 269"/>
                  <a:gd name="T63" fmla="*/ 25 h 50"/>
                  <a:gd name="T64" fmla="*/ 137 w 269"/>
                  <a:gd name="T65" fmla="*/ 23 h 50"/>
                  <a:gd name="T66" fmla="*/ 144 w 269"/>
                  <a:gd name="T67" fmla="*/ 21 h 50"/>
                  <a:gd name="T68" fmla="*/ 148 w 269"/>
                  <a:gd name="T69" fmla="*/ 19 h 50"/>
                  <a:gd name="T70" fmla="*/ 150 w 269"/>
                  <a:gd name="T71" fmla="*/ 1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73" name="Freeform 673">
                <a:extLst>
                  <a:ext uri="{FF2B5EF4-FFF2-40B4-BE49-F238E27FC236}">
                    <a16:creationId xmlns:a16="http://schemas.microsoft.com/office/drawing/2014/main" id="{96D7E1BF-0630-4731-B5D0-501AE34B71F0}"/>
                  </a:ext>
                </a:extLst>
              </p:cNvPr>
              <p:cNvSpPr>
                <a:spLocks/>
              </p:cNvSpPr>
              <p:nvPr/>
            </p:nvSpPr>
            <p:spPr bwMode="auto">
              <a:xfrm>
                <a:off x="4403" y="1956"/>
                <a:ext cx="151" cy="22"/>
              </a:xfrm>
              <a:custGeom>
                <a:avLst/>
                <a:gdLst>
                  <a:gd name="T0" fmla="*/ 150 w 269"/>
                  <a:gd name="T1" fmla="*/ 8 h 37"/>
                  <a:gd name="T2" fmla="*/ 148 w 269"/>
                  <a:gd name="T3" fmla="*/ 11 h 37"/>
                  <a:gd name="T4" fmla="*/ 144 w 269"/>
                  <a:gd name="T5" fmla="*/ 13 h 37"/>
                  <a:gd name="T6" fmla="*/ 137 w 269"/>
                  <a:gd name="T7" fmla="*/ 15 h 37"/>
                  <a:gd name="T8" fmla="*/ 129 w 269"/>
                  <a:gd name="T9" fmla="*/ 17 h 37"/>
                  <a:gd name="T10" fmla="*/ 118 w 269"/>
                  <a:gd name="T11" fmla="*/ 19 h 37"/>
                  <a:gd name="T12" fmla="*/ 107 w 269"/>
                  <a:gd name="T13" fmla="*/ 20 h 37"/>
                  <a:gd name="T14" fmla="*/ 95 w 269"/>
                  <a:gd name="T15" fmla="*/ 21 h 37"/>
                  <a:gd name="T16" fmla="*/ 82 w 269"/>
                  <a:gd name="T17" fmla="*/ 21 h 37"/>
                  <a:gd name="T18" fmla="*/ 68 w 269"/>
                  <a:gd name="T19" fmla="*/ 21 h 37"/>
                  <a:gd name="T20" fmla="*/ 56 w 269"/>
                  <a:gd name="T21" fmla="*/ 21 h 37"/>
                  <a:gd name="T22" fmla="*/ 43 w 269"/>
                  <a:gd name="T23" fmla="*/ 20 h 37"/>
                  <a:gd name="T24" fmla="*/ 32 w 269"/>
                  <a:gd name="T25" fmla="*/ 19 h 37"/>
                  <a:gd name="T26" fmla="*/ 22 w 269"/>
                  <a:gd name="T27" fmla="*/ 17 h 37"/>
                  <a:gd name="T28" fmla="*/ 13 w 269"/>
                  <a:gd name="T29" fmla="*/ 15 h 37"/>
                  <a:gd name="T30" fmla="*/ 7 w 269"/>
                  <a:gd name="T31" fmla="*/ 13 h 37"/>
                  <a:gd name="T32" fmla="*/ 3 w 269"/>
                  <a:gd name="T33" fmla="*/ 11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10 h 37"/>
                  <a:gd name="T46" fmla="*/ 27 w 269"/>
                  <a:gd name="T47" fmla="*/ 11 h 37"/>
                  <a:gd name="T48" fmla="*/ 38 w 269"/>
                  <a:gd name="T49" fmla="*/ 12 h 37"/>
                  <a:gd name="T50" fmla="*/ 49 w 269"/>
                  <a:gd name="T51" fmla="*/ 14 h 37"/>
                  <a:gd name="T52" fmla="*/ 62 w 269"/>
                  <a:gd name="T53" fmla="*/ 14 h 37"/>
                  <a:gd name="T54" fmla="*/ 75 w 269"/>
                  <a:gd name="T55" fmla="*/ 14 h 37"/>
                  <a:gd name="T56" fmla="*/ 88 w 269"/>
                  <a:gd name="T57" fmla="*/ 14 h 37"/>
                  <a:gd name="T58" fmla="*/ 101 w 269"/>
                  <a:gd name="T59" fmla="*/ 14 h 37"/>
                  <a:gd name="T60" fmla="*/ 113 w 269"/>
                  <a:gd name="T61" fmla="*/ 12 h 37"/>
                  <a:gd name="T62" fmla="*/ 123 w 269"/>
                  <a:gd name="T63" fmla="*/ 11 h 37"/>
                  <a:gd name="T64" fmla="*/ 133 w 269"/>
                  <a:gd name="T65" fmla="*/ 10 h 37"/>
                  <a:gd name="T66" fmla="*/ 140 w 269"/>
                  <a:gd name="T67" fmla="*/ 7 h 37"/>
                  <a:gd name="T68" fmla="*/ 146 w 269"/>
                  <a:gd name="T69" fmla="*/ 5 h 37"/>
                  <a:gd name="T70" fmla="*/ 149 w 269"/>
                  <a:gd name="T71" fmla="*/ 3 h 37"/>
                  <a:gd name="T72" fmla="*/ 150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74" name="Freeform 674">
                <a:extLst>
                  <a:ext uri="{FF2B5EF4-FFF2-40B4-BE49-F238E27FC236}">
                    <a16:creationId xmlns:a16="http://schemas.microsoft.com/office/drawing/2014/main" id="{040D9BC4-A15F-442B-8FD0-CB5EFD61CB3F}"/>
                  </a:ext>
                </a:extLst>
              </p:cNvPr>
              <p:cNvSpPr>
                <a:spLocks/>
              </p:cNvSpPr>
              <p:nvPr/>
            </p:nvSpPr>
            <p:spPr bwMode="auto">
              <a:xfrm>
                <a:off x="4320" y="1992"/>
                <a:ext cx="318" cy="101"/>
              </a:xfrm>
              <a:custGeom>
                <a:avLst/>
                <a:gdLst>
                  <a:gd name="T0" fmla="*/ 0 w 568"/>
                  <a:gd name="T1" fmla="*/ 100 h 168"/>
                  <a:gd name="T2" fmla="*/ 317 w 568"/>
                  <a:gd name="T3" fmla="*/ 100 h 168"/>
                  <a:gd name="T4" fmla="*/ 317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75" name="Freeform 675">
                <a:extLst>
                  <a:ext uri="{FF2B5EF4-FFF2-40B4-BE49-F238E27FC236}">
                    <a16:creationId xmlns:a16="http://schemas.microsoft.com/office/drawing/2014/main" id="{D46710B2-27A2-4FBE-89D5-6963ACEE9439}"/>
                  </a:ext>
                </a:extLst>
              </p:cNvPr>
              <p:cNvSpPr>
                <a:spLocks/>
              </p:cNvSpPr>
              <p:nvPr/>
            </p:nvSpPr>
            <p:spPr bwMode="auto">
              <a:xfrm>
                <a:off x="4370" y="1944"/>
                <a:ext cx="208" cy="16"/>
              </a:xfrm>
              <a:custGeom>
                <a:avLst/>
                <a:gdLst>
                  <a:gd name="T0" fmla="*/ 0 w 373"/>
                  <a:gd name="T1" fmla="*/ 15 h 29"/>
                  <a:gd name="T2" fmla="*/ 0 w 373"/>
                  <a:gd name="T3" fmla="*/ 0 h 29"/>
                  <a:gd name="T4" fmla="*/ 207 w 373"/>
                  <a:gd name="T5" fmla="*/ 0 h 29"/>
                  <a:gd name="T6" fmla="*/ 207 w 373"/>
                  <a:gd name="T7" fmla="*/ 15 h 29"/>
                  <a:gd name="T8" fmla="*/ 0 w 373"/>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76" name="Freeform 676">
                <a:extLst>
                  <a:ext uri="{FF2B5EF4-FFF2-40B4-BE49-F238E27FC236}">
                    <a16:creationId xmlns:a16="http://schemas.microsoft.com/office/drawing/2014/main" id="{13C192FA-E594-4CBF-94C3-CBE4B39B7D5B}"/>
                  </a:ext>
                </a:extLst>
              </p:cNvPr>
              <p:cNvSpPr>
                <a:spLocks/>
              </p:cNvSpPr>
              <p:nvPr/>
            </p:nvSpPr>
            <p:spPr bwMode="auto">
              <a:xfrm>
                <a:off x="4320" y="1990"/>
                <a:ext cx="318" cy="36"/>
              </a:xfrm>
              <a:custGeom>
                <a:avLst/>
                <a:gdLst>
                  <a:gd name="T0" fmla="*/ 118 w 568"/>
                  <a:gd name="T1" fmla="*/ 0 h 59"/>
                  <a:gd name="T2" fmla="*/ 0 w 568"/>
                  <a:gd name="T3" fmla="*/ 0 h 59"/>
                  <a:gd name="T4" fmla="*/ 0 w 568"/>
                  <a:gd name="T5" fmla="*/ 35 h 59"/>
                  <a:gd name="T6" fmla="*/ 317 w 568"/>
                  <a:gd name="T7" fmla="*/ 35 h 59"/>
                  <a:gd name="T8" fmla="*/ 317 w 568"/>
                  <a:gd name="T9" fmla="*/ 1 h 59"/>
                  <a:gd name="T10" fmla="*/ 199 w 568"/>
                  <a:gd name="T11" fmla="*/ 1 h 59"/>
                  <a:gd name="T12" fmla="*/ 118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77" name="Freeform 677">
                <a:extLst>
                  <a:ext uri="{FF2B5EF4-FFF2-40B4-BE49-F238E27FC236}">
                    <a16:creationId xmlns:a16="http://schemas.microsoft.com/office/drawing/2014/main" id="{366403E7-0242-414C-82F3-C6D235E4FAFC}"/>
                  </a:ext>
                </a:extLst>
              </p:cNvPr>
              <p:cNvSpPr>
                <a:spLocks/>
              </p:cNvSpPr>
              <p:nvPr/>
            </p:nvSpPr>
            <p:spPr bwMode="auto">
              <a:xfrm>
                <a:off x="4403" y="2002"/>
                <a:ext cx="27"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8 w 47"/>
                  <a:gd name="T37" fmla="*/ 0 h 30"/>
                  <a:gd name="T38" fmla="*/ 20 w 47"/>
                  <a:gd name="T39" fmla="*/ 0 h 30"/>
                  <a:gd name="T40" fmla="*/ 21 w 47"/>
                  <a:gd name="T41" fmla="*/ 1 h 30"/>
                  <a:gd name="T42" fmla="*/ 22 w 47"/>
                  <a:gd name="T43" fmla="*/ 1 h 30"/>
                  <a:gd name="T44" fmla="*/ 24 w 47"/>
                  <a:gd name="T45" fmla="*/ 2 h 30"/>
                  <a:gd name="T46" fmla="*/ 24 w 47"/>
                  <a:gd name="T47" fmla="*/ 3 h 30"/>
                  <a:gd name="T48" fmla="*/ 25 w 47"/>
                  <a:gd name="T49" fmla="*/ 4 h 30"/>
                  <a:gd name="T50" fmla="*/ 26 w 47"/>
                  <a:gd name="T51" fmla="*/ 6 h 30"/>
                  <a:gd name="T52" fmla="*/ 26 w 47"/>
                  <a:gd name="T53" fmla="*/ 7 h 30"/>
                  <a:gd name="T54" fmla="*/ 26 w 47"/>
                  <a:gd name="T55" fmla="*/ 8 h 30"/>
                  <a:gd name="T56" fmla="*/ 26 w 47"/>
                  <a:gd name="T57" fmla="*/ 10 h 30"/>
                  <a:gd name="T58" fmla="*/ 26 w 47"/>
                  <a:gd name="T59" fmla="*/ 12 h 30"/>
                  <a:gd name="T60" fmla="*/ 25 w 47"/>
                  <a:gd name="T61" fmla="*/ 13 h 30"/>
                  <a:gd name="T62" fmla="*/ 24 w 47"/>
                  <a:gd name="T63" fmla="*/ 14 h 30"/>
                  <a:gd name="T64" fmla="*/ 24 w 47"/>
                  <a:gd name="T65" fmla="*/ 16 h 30"/>
                  <a:gd name="T66" fmla="*/ 22 w 47"/>
                  <a:gd name="T67" fmla="*/ 16 h 30"/>
                  <a:gd name="T68" fmla="*/ 21 w 47"/>
                  <a:gd name="T69" fmla="*/ 17 h 30"/>
                  <a:gd name="T70" fmla="*/ 20 w 47"/>
                  <a:gd name="T71" fmla="*/ 17 h 30"/>
                  <a:gd name="T72" fmla="*/ 18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78" name="Freeform 678">
                <a:extLst>
                  <a:ext uri="{FF2B5EF4-FFF2-40B4-BE49-F238E27FC236}">
                    <a16:creationId xmlns:a16="http://schemas.microsoft.com/office/drawing/2014/main" id="{E53397C3-79ED-426A-99BC-B39B2A2AE216}"/>
                  </a:ext>
                </a:extLst>
              </p:cNvPr>
              <p:cNvSpPr>
                <a:spLocks/>
              </p:cNvSpPr>
              <p:nvPr/>
            </p:nvSpPr>
            <p:spPr bwMode="auto">
              <a:xfrm>
                <a:off x="4521" y="1993"/>
                <a:ext cx="2" cy="95"/>
              </a:xfrm>
              <a:custGeom>
                <a:avLst/>
                <a:gdLst>
                  <a:gd name="T0" fmla="*/ 0 w 5"/>
                  <a:gd name="T1" fmla="*/ 0 h 162"/>
                  <a:gd name="T2" fmla="*/ 2 w 5"/>
                  <a:gd name="T3" fmla="*/ 32 h 162"/>
                  <a:gd name="T4" fmla="*/ 0 w 5"/>
                  <a:gd name="T5" fmla="*/ 32 h 162"/>
                  <a:gd name="T6" fmla="*/ 0 w 5"/>
                  <a:gd name="T7" fmla="*/ 94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79" name="Freeform 679">
                <a:extLst>
                  <a:ext uri="{FF2B5EF4-FFF2-40B4-BE49-F238E27FC236}">
                    <a16:creationId xmlns:a16="http://schemas.microsoft.com/office/drawing/2014/main" id="{36420B3B-D5C5-478D-B682-6F8E5EA4C9F6}"/>
                  </a:ext>
                </a:extLst>
              </p:cNvPr>
              <p:cNvSpPr>
                <a:spLocks/>
              </p:cNvSpPr>
              <p:nvPr/>
            </p:nvSpPr>
            <p:spPr bwMode="auto">
              <a:xfrm>
                <a:off x="4343" y="2051"/>
                <a:ext cx="361" cy="52"/>
              </a:xfrm>
              <a:custGeom>
                <a:avLst/>
                <a:gdLst>
                  <a:gd name="T0" fmla="*/ 0 w 646"/>
                  <a:gd name="T1" fmla="*/ 51 h 87"/>
                  <a:gd name="T2" fmla="*/ 360 w 646"/>
                  <a:gd name="T3" fmla="*/ 51 h 87"/>
                  <a:gd name="T4" fmla="*/ 341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80" name="Freeform 680">
                <a:extLst>
                  <a:ext uri="{FF2B5EF4-FFF2-40B4-BE49-F238E27FC236}">
                    <a16:creationId xmlns:a16="http://schemas.microsoft.com/office/drawing/2014/main" id="{4827E57E-A7BA-420B-A111-5F80A733E4E0}"/>
                  </a:ext>
                </a:extLst>
              </p:cNvPr>
              <p:cNvSpPr>
                <a:spLocks/>
              </p:cNvSpPr>
              <p:nvPr/>
            </p:nvSpPr>
            <p:spPr bwMode="auto">
              <a:xfrm>
                <a:off x="4343" y="2102"/>
                <a:ext cx="361" cy="10"/>
              </a:xfrm>
              <a:custGeom>
                <a:avLst/>
                <a:gdLst>
                  <a:gd name="T0" fmla="*/ 0 w 646"/>
                  <a:gd name="T1" fmla="*/ 9 h 17"/>
                  <a:gd name="T2" fmla="*/ 0 w 646"/>
                  <a:gd name="T3" fmla="*/ 0 h 17"/>
                  <a:gd name="T4" fmla="*/ 360 w 646"/>
                  <a:gd name="T5" fmla="*/ 0 h 17"/>
                  <a:gd name="T6" fmla="*/ 360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81" name="Freeform 681">
                <a:extLst>
                  <a:ext uri="{FF2B5EF4-FFF2-40B4-BE49-F238E27FC236}">
                    <a16:creationId xmlns:a16="http://schemas.microsoft.com/office/drawing/2014/main" id="{600307C5-49FC-404E-9861-AC3A690EA3C8}"/>
                  </a:ext>
                </a:extLst>
              </p:cNvPr>
              <p:cNvSpPr>
                <a:spLocks/>
              </p:cNvSpPr>
              <p:nvPr/>
            </p:nvSpPr>
            <p:spPr bwMode="auto">
              <a:xfrm>
                <a:off x="4361" y="2059"/>
                <a:ext cx="323" cy="37"/>
              </a:xfrm>
              <a:custGeom>
                <a:avLst/>
                <a:gdLst>
                  <a:gd name="T0" fmla="*/ 0 w 578"/>
                  <a:gd name="T1" fmla="*/ 36 h 63"/>
                  <a:gd name="T2" fmla="*/ 322 w 578"/>
                  <a:gd name="T3" fmla="*/ 36 h 63"/>
                  <a:gd name="T4" fmla="*/ 311 w 578"/>
                  <a:gd name="T5" fmla="*/ 0 h 63"/>
                  <a:gd name="T6" fmla="*/ 14 w 578"/>
                  <a:gd name="T7" fmla="*/ 0 h 63"/>
                  <a:gd name="T8" fmla="*/ 0 w 578"/>
                  <a:gd name="T9" fmla="*/ 3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82" name="Freeform 682">
                <a:extLst>
                  <a:ext uri="{FF2B5EF4-FFF2-40B4-BE49-F238E27FC236}">
                    <a16:creationId xmlns:a16="http://schemas.microsoft.com/office/drawing/2014/main" id="{7C8700D0-437D-4799-AE79-CC9ECE26D3FA}"/>
                  </a:ext>
                </a:extLst>
              </p:cNvPr>
              <p:cNvSpPr>
                <a:spLocks/>
              </p:cNvSpPr>
              <p:nvPr/>
            </p:nvSpPr>
            <p:spPr bwMode="auto">
              <a:xfrm>
                <a:off x="4345" y="1728"/>
                <a:ext cx="262" cy="216"/>
              </a:xfrm>
              <a:custGeom>
                <a:avLst/>
                <a:gdLst>
                  <a:gd name="T0" fmla="*/ 261 w 467"/>
                  <a:gd name="T1" fmla="*/ 212 h 366"/>
                  <a:gd name="T2" fmla="*/ 261 w 467"/>
                  <a:gd name="T3" fmla="*/ 212 h 366"/>
                  <a:gd name="T4" fmla="*/ 261 w 467"/>
                  <a:gd name="T5" fmla="*/ 213 h 366"/>
                  <a:gd name="T6" fmla="*/ 261 w 467"/>
                  <a:gd name="T7" fmla="*/ 214 h 366"/>
                  <a:gd name="T8" fmla="*/ 260 w 467"/>
                  <a:gd name="T9" fmla="*/ 214 h 366"/>
                  <a:gd name="T10" fmla="*/ 260 w 467"/>
                  <a:gd name="T11" fmla="*/ 215 h 366"/>
                  <a:gd name="T12" fmla="*/ 259 w 467"/>
                  <a:gd name="T13" fmla="*/ 215 h 366"/>
                  <a:gd name="T14" fmla="*/ 258 w 467"/>
                  <a:gd name="T15" fmla="*/ 215 h 366"/>
                  <a:gd name="T16" fmla="*/ 258 w 467"/>
                  <a:gd name="T17" fmla="*/ 215 h 366"/>
                  <a:gd name="T18" fmla="*/ 3 w 467"/>
                  <a:gd name="T19" fmla="*/ 215 h 366"/>
                  <a:gd name="T20" fmla="*/ 3 w 467"/>
                  <a:gd name="T21" fmla="*/ 215 h 366"/>
                  <a:gd name="T22" fmla="*/ 2 w 467"/>
                  <a:gd name="T23" fmla="*/ 215 h 366"/>
                  <a:gd name="T24" fmla="*/ 2 w 467"/>
                  <a:gd name="T25" fmla="*/ 215 h 366"/>
                  <a:gd name="T26" fmla="*/ 1 w 467"/>
                  <a:gd name="T27" fmla="*/ 214 h 366"/>
                  <a:gd name="T28" fmla="*/ 1 w 467"/>
                  <a:gd name="T29" fmla="*/ 214 h 366"/>
                  <a:gd name="T30" fmla="*/ 0 w 467"/>
                  <a:gd name="T31" fmla="*/ 212 h 366"/>
                  <a:gd name="T32" fmla="*/ 0 w 467"/>
                  <a:gd name="T33" fmla="*/ 212 h 366"/>
                  <a:gd name="T34" fmla="*/ 0 w 467"/>
                  <a:gd name="T35" fmla="*/ 211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8 w 467"/>
                  <a:gd name="T55" fmla="*/ 0 h 366"/>
                  <a:gd name="T56" fmla="*/ 258 w 467"/>
                  <a:gd name="T57" fmla="*/ 0 h 366"/>
                  <a:gd name="T58" fmla="*/ 259 w 467"/>
                  <a:gd name="T59" fmla="*/ 0 h 366"/>
                  <a:gd name="T60" fmla="*/ 260 w 467"/>
                  <a:gd name="T61" fmla="*/ 1 h 366"/>
                  <a:gd name="T62" fmla="*/ 260 w 467"/>
                  <a:gd name="T63" fmla="*/ 1 h 366"/>
                  <a:gd name="T64" fmla="*/ 260 w 467"/>
                  <a:gd name="T65" fmla="*/ 2 h 366"/>
                  <a:gd name="T66" fmla="*/ 261 w 467"/>
                  <a:gd name="T67" fmla="*/ 2 h 366"/>
                  <a:gd name="T68" fmla="*/ 261 w 467"/>
                  <a:gd name="T69" fmla="*/ 3 h 366"/>
                  <a:gd name="T70" fmla="*/ 261 w 467"/>
                  <a:gd name="T71" fmla="*/ 4 h 366"/>
                  <a:gd name="T72" fmla="*/ 261 w 467"/>
                  <a:gd name="T73" fmla="*/ 211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83" name="Freeform 683">
                <a:extLst>
                  <a:ext uri="{FF2B5EF4-FFF2-40B4-BE49-F238E27FC236}">
                    <a16:creationId xmlns:a16="http://schemas.microsoft.com/office/drawing/2014/main" id="{BFA84C27-B2E7-4E09-B351-51985E7FBAFB}"/>
                  </a:ext>
                </a:extLst>
              </p:cNvPr>
              <p:cNvSpPr>
                <a:spLocks/>
              </p:cNvSpPr>
              <p:nvPr/>
            </p:nvSpPr>
            <p:spPr bwMode="auto">
              <a:xfrm>
                <a:off x="4539" y="2014"/>
                <a:ext cx="79" cy="0"/>
              </a:xfrm>
              <a:custGeom>
                <a:avLst/>
                <a:gdLst>
                  <a:gd name="T0" fmla="*/ 0 w 142"/>
                  <a:gd name="T1" fmla="*/ 0 h 1"/>
                  <a:gd name="T2" fmla="*/ 78 w 142"/>
                  <a:gd name="T3" fmla="*/ 0 h 1"/>
                  <a:gd name="T4" fmla="*/ 78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84" name="Rectangle 684">
                <a:extLst>
                  <a:ext uri="{FF2B5EF4-FFF2-40B4-BE49-F238E27FC236}">
                    <a16:creationId xmlns:a16="http://schemas.microsoft.com/office/drawing/2014/main" id="{84CCCA12-7163-4430-8EF4-70AC8DC4EF29}"/>
                  </a:ext>
                </a:extLst>
              </p:cNvPr>
              <p:cNvSpPr>
                <a:spLocks noChangeArrowheads="1"/>
              </p:cNvSpPr>
              <p:nvPr/>
            </p:nvSpPr>
            <p:spPr bwMode="auto">
              <a:xfrm>
                <a:off x="4376" y="1758"/>
                <a:ext cx="201" cy="159"/>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1885" name="Freeform 685">
                <a:extLst>
                  <a:ext uri="{FF2B5EF4-FFF2-40B4-BE49-F238E27FC236}">
                    <a16:creationId xmlns:a16="http://schemas.microsoft.com/office/drawing/2014/main" id="{D0E3F7B9-ADB4-4C78-9B26-599321684D44}"/>
                  </a:ext>
                </a:extLst>
              </p:cNvPr>
              <p:cNvSpPr>
                <a:spLocks/>
              </p:cNvSpPr>
              <p:nvPr/>
            </p:nvSpPr>
            <p:spPr bwMode="auto">
              <a:xfrm>
                <a:off x="4385" y="1758"/>
                <a:ext cx="194" cy="162"/>
              </a:xfrm>
              <a:custGeom>
                <a:avLst/>
                <a:gdLst>
                  <a:gd name="T0" fmla="*/ 4 w 346"/>
                  <a:gd name="T1" fmla="*/ 157 h 274"/>
                  <a:gd name="T2" fmla="*/ 187 w 346"/>
                  <a:gd name="T3" fmla="*/ 157 h 274"/>
                  <a:gd name="T4" fmla="*/ 187 w 346"/>
                  <a:gd name="T5" fmla="*/ 157 h 274"/>
                  <a:gd name="T6" fmla="*/ 188 w 346"/>
                  <a:gd name="T7" fmla="*/ 157 h 274"/>
                  <a:gd name="T8" fmla="*/ 189 w 346"/>
                  <a:gd name="T9" fmla="*/ 157 h 274"/>
                  <a:gd name="T10" fmla="*/ 189 w 346"/>
                  <a:gd name="T11" fmla="*/ 156 h 274"/>
                  <a:gd name="T12" fmla="*/ 190 w 346"/>
                  <a:gd name="T13" fmla="*/ 156 h 274"/>
                  <a:gd name="T14" fmla="*/ 190 w 346"/>
                  <a:gd name="T15" fmla="*/ 155 h 274"/>
                  <a:gd name="T16" fmla="*/ 190 w 346"/>
                  <a:gd name="T17" fmla="*/ 154 h 274"/>
                  <a:gd name="T18" fmla="*/ 190 w 346"/>
                  <a:gd name="T19" fmla="*/ 154 h 274"/>
                  <a:gd name="T20" fmla="*/ 190 w 346"/>
                  <a:gd name="T21" fmla="*/ 5 h 274"/>
                  <a:gd name="T22" fmla="*/ 190 w 346"/>
                  <a:gd name="T23" fmla="*/ 5 h 274"/>
                  <a:gd name="T24" fmla="*/ 190 w 346"/>
                  <a:gd name="T25" fmla="*/ 4 h 274"/>
                  <a:gd name="T26" fmla="*/ 189 w 346"/>
                  <a:gd name="T27" fmla="*/ 4 h 274"/>
                  <a:gd name="T28" fmla="*/ 192 w 346"/>
                  <a:gd name="T29" fmla="*/ 0 h 274"/>
                  <a:gd name="T30" fmla="*/ 193 w 346"/>
                  <a:gd name="T31" fmla="*/ 0 h 274"/>
                  <a:gd name="T32" fmla="*/ 193 w 346"/>
                  <a:gd name="T33" fmla="*/ 1 h 274"/>
                  <a:gd name="T34" fmla="*/ 193 w 346"/>
                  <a:gd name="T35" fmla="*/ 1 h 274"/>
                  <a:gd name="T36" fmla="*/ 193 w 346"/>
                  <a:gd name="T37" fmla="*/ 2 h 274"/>
                  <a:gd name="T38" fmla="*/ 193 w 346"/>
                  <a:gd name="T39" fmla="*/ 3 h 274"/>
                  <a:gd name="T40" fmla="*/ 193 w 346"/>
                  <a:gd name="T41" fmla="*/ 157 h 274"/>
                  <a:gd name="T42" fmla="*/ 193 w 346"/>
                  <a:gd name="T43" fmla="*/ 157 h 274"/>
                  <a:gd name="T44" fmla="*/ 193 w 346"/>
                  <a:gd name="T45" fmla="*/ 158 h 274"/>
                  <a:gd name="T46" fmla="*/ 193 w 346"/>
                  <a:gd name="T47" fmla="*/ 158 h 274"/>
                  <a:gd name="T48" fmla="*/ 193 w 346"/>
                  <a:gd name="T49" fmla="*/ 159 h 274"/>
                  <a:gd name="T50" fmla="*/ 192 w 346"/>
                  <a:gd name="T51" fmla="*/ 159 h 274"/>
                  <a:gd name="T52" fmla="*/ 192 w 346"/>
                  <a:gd name="T53" fmla="*/ 160 h 274"/>
                  <a:gd name="T54" fmla="*/ 191 w 346"/>
                  <a:gd name="T55" fmla="*/ 160 h 274"/>
                  <a:gd name="T56" fmla="*/ 191 w 346"/>
                  <a:gd name="T57" fmla="*/ 161 h 274"/>
                  <a:gd name="T58" fmla="*/ 191 w 346"/>
                  <a:gd name="T59" fmla="*/ 161 h 274"/>
                  <a:gd name="T60" fmla="*/ 190 w 346"/>
                  <a:gd name="T61" fmla="*/ 161 h 274"/>
                  <a:gd name="T62" fmla="*/ 190 w 346"/>
                  <a:gd name="T63" fmla="*/ 161 h 274"/>
                  <a:gd name="T64" fmla="*/ 189 w 346"/>
                  <a:gd name="T65" fmla="*/ 161 h 274"/>
                  <a:gd name="T66" fmla="*/ 0 w 346"/>
                  <a:gd name="T67" fmla="*/ 161 h 274"/>
                  <a:gd name="T68" fmla="*/ 4 w 346"/>
                  <a:gd name="T69" fmla="*/ 15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86" name="Freeform 686">
                <a:extLst>
                  <a:ext uri="{FF2B5EF4-FFF2-40B4-BE49-F238E27FC236}">
                    <a16:creationId xmlns:a16="http://schemas.microsoft.com/office/drawing/2014/main" id="{6EF5CE6B-549B-4FE2-BC78-85449ABA559A}"/>
                  </a:ext>
                </a:extLst>
              </p:cNvPr>
              <p:cNvSpPr>
                <a:spLocks/>
              </p:cNvSpPr>
              <p:nvPr/>
            </p:nvSpPr>
            <p:spPr bwMode="auto">
              <a:xfrm>
                <a:off x="4376" y="1752"/>
                <a:ext cx="203" cy="168"/>
              </a:xfrm>
              <a:custGeom>
                <a:avLst/>
                <a:gdLst>
                  <a:gd name="T0" fmla="*/ 198 w 364"/>
                  <a:gd name="T1" fmla="*/ 0 h 282"/>
                  <a:gd name="T2" fmla="*/ 199 w 364"/>
                  <a:gd name="T3" fmla="*/ 0 h 282"/>
                  <a:gd name="T4" fmla="*/ 199 w 364"/>
                  <a:gd name="T5" fmla="*/ 0 h 282"/>
                  <a:gd name="T6" fmla="*/ 200 w 364"/>
                  <a:gd name="T7" fmla="*/ 0 h 282"/>
                  <a:gd name="T8" fmla="*/ 200 w 364"/>
                  <a:gd name="T9" fmla="*/ 0 h 282"/>
                  <a:gd name="T10" fmla="*/ 200 w 364"/>
                  <a:gd name="T11" fmla="*/ 1 h 282"/>
                  <a:gd name="T12" fmla="*/ 201 w 364"/>
                  <a:gd name="T13" fmla="*/ 1 h 282"/>
                  <a:gd name="T14" fmla="*/ 202 w 364"/>
                  <a:gd name="T15" fmla="*/ 1 h 282"/>
                  <a:gd name="T16" fmla="*/ 202 w 364"/>
                  <a:gd name="T17" fmla="*/ 2 h 282"/>
                  <a:gd name="T18" fmla="*/ 202 w 364"/>
                  <a:gd name="T19" fmla="*/ 3 h 282"/>
                  <a:gd name="T20" fmla="*/ 202 w 364"/>
                  <a:gd name="T21" fmla="*/ 4 h 282"/>
                  <a:gd name="T22" fmla="*/ 202 w 364"/>
                  <a:gd name="T23" fmla="*/ 4 h 282"/>
                  <a:gd name="T24" fmla="*/ 202 w 364"/>
                  <a:gd name="T25" fmla="*/ 163 h 282"/>
                  <a:gd name="T26" fmla="*/ 202 w 364"/>
                  <a:gd name="T27" fmla="*/ 163 h 282"/>
                  <a:gd name="T28" fmla="*/ 202 w 364"/>
                  <a:gd name="T29" fmla="*/ 164 h 282"/>
                  <a:gd name="T30" fmla="*/ 202 w 364"/>
                  <a:gd name="T31" fmla="*/ 164 h 282"/>
                  <a:gd name="T32" fmla="*/ 202 w 364"/>
                  <a:gd name="T33" fmla="*/ 165 h 282"/>
                  <a:gd name="T34" fmla="*/ 201 w 364"/>
                  <a:gd name="T35" fmla="*/ 165 h 282"/>
                  <a:gd name="T36" fmla="*/ 201 w 364"/>
                  <a:gd name="T37" fmla="*/ 166 h 282"/>
                  <a:gd name="T38" fmla="*/ 200 w 364"/>
                  <a:gd name="T39" fmla="*/ 166 h 282"/>
                  <a:gd name="T40" fmla="*/ 200 w 364"/>
                  <a:gd name="T41" fmla="*/ 167 h 282"/>
                  <a:gd name="T42" fmla="*/ 200 w 364"/>
                  <a:gd name="T43" fmla="*/ 167 h 282"/>
                  <a:gd name="T44" fmla="*/ 199 w 364"/>
                  <a:gd name="T45" fmla="*/ 167 h 282"/>
                  <a:gd name="T46" fmla="*/ 199 w 364"/>
                  <a:gd name="T47" fmla="*/ 167 h 282"/>
                  <a:gd name="T48" fmla="*/ 198 w 364"/>
                  <a:gd name="T49" fmla="*/ 167 h 282"/>
                  <a:gd name="T50" fmla="*/ 4 w 364"/>
                  <a:gd name="T51" fmla="*/ 167 h 282"/>
                  <a:gd name="T52" fmla="*/ 4 w 364"/>
                  <a:gd name="T53" fmla="*/ 167 h 282"/>
                  <a:gd name="T54" fmla="*/ 3 w 364"/>
                  <a:gd name="T55" fmla="*/ 167 h 282"/>
                  <a:gd name="T56" fmla="*/ 3 w 364"/>
                  <a:gd name="T57" fmla="*/ 167 h 282"/>
                  <a:gd name="T58" fmla="*/ 2 w 364"/>
                  <a:gd name="T59" fmla="*/ 167 h 282"/>
                  <a:gd name="T60" fmla="*/ 1 w 364"/>
                  <a:gd name="T61" fmla="*/ 167 h 282"/>
                  <a:gd name="T62" fmla="*/ 1 w 364"/>
                  <a:gd name="T63" fmla="*/ 166 h 282"/>
                  <a:gd name="T64" fmla="*/ 1 w 364"/>
                  <a:gd name="T65" fmla="*/ 166 h 282"/>
                  <a:gd name="T66" fmla="*/ 1 w 364"/>
                  <a:gd name="T67" fmla="*/ 165 h 282"/>
                  <a:gd name="T68" fmla="*/ 0 w 364"/>
                  <a:gd name="T69" fmla="*/ 165 h 282"/>
                  <a:gd name="T70" fmla="*/ 0 w 364"/>
                  <a:gd name="T71" fmla="*/ 164 h 282"/>
                  <a:gd name="T72" fmla="*/ 0 w 364"/>
                  <a:gd name="T73" fmla="*/ 164 h 282"/>
                  <a:gd name="T74" fmla="*/ 0 w 364"/>
                  <a:gd name="T75" fmla="*/ 163 h 282"/>
                  <a:gd name="T76" fmla="*/ 0 w 364"/>
                  <a:gd name="T77" fmla="*/ 163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87" name="Freeform 687">
                <a:extLst>
                  <a:ext uri="{FF2B5EF4-FFF2-40B4-BE49-F238E27FC236}">
                    <a16:creationId xmlns:a16="http://schemas.microsoft.com/office/drawing/2014/main" id="{8B1ABE27-08AD-48D6-95CA-2595EFE1C19E}"/>
                  </a:ext>
                </a:extLst>
              </p:cNvPr>
              <p:cNvSpPr>
                <a:spLocks/>
              </p:cNvSpPr>
              <p:nvPr/>
            </p:nvSpPr>
            <p:spPr bwMode="auto">
              <a:xfrm>
                <a:off x="4376" y="1752"/>
                <a:ext cx="203" cy="168"/>
              </a:xfrm>
              <a:custGeom>
                <a:avLst/>
                <a:gdLst>
                  <a:gd name="T0" fmla="*/ 85 w 364"/>
                  <a:gd name="T1" fmla="*/ 167 h 282"/>
                  <a:gd name="T2" fmla="*/ 4 w 364"/>
                  <a:gd name="T3" fmla="*/ 167 h 282"/>
                  <a:gd name="T4" fmla="*/ 4 w 364"/>
                  <a:gd name="T5" fmla="*/ 167 h 282"/>
                  <a:gd name="T6" fmla="*/ 3 w 364"/>
                  <a:gd name="T7" fmla="*/ 167 h 282"/>
                  <a:gd name="T8" fmla="*/ 3 w 364"/>
                  <a:gd name="T9" fmla="*/ 167 h 282"/>
                  <a:gd name="T10" fmla="*/ 2 w 364"/>
                  <a:gd name="T11" fmla="*/ 167 h 282"/>
                  <a:gd name="T12" fmla="*/ 1 w 364"/>
                  <a:gd name="T13" fmla="*/ 167 h 282"/>
                  <a:gd name="T14" fmla="*/ 1 w 364"/>
                  <a:gd name="T15" fmla="*/ 166 h 282"/>
                  <a:gd name="T16" fmla="*/ 1 w 364"/>
                  <a:gd name="T17" fmla="*/ 166 h 282"/>
                  <a:gd name="T18" fmla="*/ 1 w 364"/>
                  <a:gd name="T19" fmla="*/ 165 h 282"/>
                  <a:gd name="T20" fmla="*/ 0 w 364"/>
                  <a:gd name="T21" fmla="*/ 165 h 282"/>
                  <a:gd name="T22" fmla="*/ 0 w 364"/>
                  <a:gd name="T23" fmla="*/ 164 h 282"/>
                  <a:gd name="T24" fmla="*/ 0 w 364"/>
                  <a:gd name="T25" fmla="*/ 164 h 282"/>
                  <a:gd name="T26" fmla="*/ 0 w 364"/>
                  <a:gd name="T27" fmla="*/ 163 h 282"/>
                  <a:gd name="T28" fmla="*/ 0 w 364"/>
                  <a:gd name="T29" fmla="*/ 163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8 w 364"/>
                  <a:gd name="T51" fmla="*/ 0 h 282"/>
                  <a:gd name="T52" fmla="*/ 199 w 364"/>
                  <a:gd name="T53" fmla="*/ 0 h 282"/>
                  <a:gd name="T54" fmla="*/ 199 w 364"/>
                  <a:gd name="T55" fmla="*/ 0 h 282"/>
                  <a:gd name="T56" fmla="*/ 200 w 364"/>
                  <a:gd name="T57" fmla="*/ 0 h 282"/>
                  <a:gd name="T58" fmla="*/ 200 w 364"/>
                  <a:gd name="T59" fmla="*/ 0 h 282"/>
                  <a:gd name="T60" fmla="*/ 200 w 364"/>
                  <a:gd name="T61" fmla="*/ 1 h 282"/>
                  <a:gd name="T62" fmla="*/ 201 w 364"/>
                  <a:gd name="T63" fmla="*/ 1 h 282"/>
                  <a:gd name="T64" fmla="*/ 202 w 364"/>
                  <a:gd name="T65" fmla="*/ 1 h 282"/>
                  <a:gd name="T66" fmla="*/ 202 w 364"/>
                  <a:gd name="T67" fmla="*/ 2 h 282"/>
                  <a:gd name="T68" fmla="*/ 202 w 364"/>
                  <a:gd name="T69" fmla="*/ 3 h 282"/>
                  <a:gd name="T70" fmla="*/ 202 w 364"/>
                  <a:gd name="T71" fmla="*/ 4 h 282"/>
                  <a:gd name="T72" fmla="*/ 202 w 364"/>
                  <a:gd name="T73" fmla="*/ 4 h 282"/>
                  <a:gd name="T74" fmla="*/ 202 w 364"/>
                  <a:gd name="T75" fmla="*/ 163 h 282"/>
                  <a:gd name="T76" fmla="*/ 202 w 364"/>
                  <a:gd name="T77" fmla="*/ 163 h 282"/>
                  <a:gd name="T78" fmla="*/ 202 w 364"/>
                  <a:gd name="T79" fmla="*/ 164 h 282"/>
                  <a:gd name="T80" fmla="*/ 202 w 364"/>
                  <a:gd name="T81" fmla="*/ 164 h 282"/>
                  <a:gd name="T82" fmla="*/ 202 w 364"/>
                  <a:gd name="T83" fmla="*/ 165 h 282"/>
                  <a:gd name="T84" fmla="*/ 201 w 364"/>
                  <a:gd name="T85" fmla="*/ 165 h 282"/>
                  <a:gd name="T86" fmla="*/ 201 w 364"/>
                  <a:gd name="T87" fmla="*/ 166 h 282"/>
                  <a:gd name="T88" fmla="*/ 200 w 364"/>
                  <a:gd name="T89" fmla="*/ 166 h 282"/>
                  <a:gd name="T90" fmla="*/ 200 w 364"/>
                  <a:gd name="T91" fmla="*/ 167 h 282"/>
                  <a:gd name="T92" fmla="*/ 200 w 364"/>
                  <a:gd name="T93" fmla="*/ 167 h 282"/>
                  <a:gd name="T94" fmla="*/ 199 w 364"/>
                  <a:gd name="T95" fmla="*/ 167 h 282"/>
                  <a:gd name="T96" fmla="*/ 199 w 364"/>
                  <a:gd name="T97" fmla="*/ 167 h 282"/>
                  <a:gd name="T98" fmla="*/ 198 w 364"/>
                  <a:gd name="T99" fmla="*/ 167 h 282"/>
                  <a:gd name="T100" fmla="*/ 85 w 364"/>
                  <a:gd name="T101" fmla="*/ 16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1888" name="Freeform 688">
                <a:extLst>
                  <a:ext uri="{FF2B5EF4-FFF2-40B4-BE49-F238E27FC236}">
                    <a16:creationId xmlns:a16="http://schemas.microsoft.com/office/drawing/2014/main" id="{3DE2E674-9EDA-475E-AAF4-8690FCBDF09D}"/>
                  </a:ext>
                </a:extLst>
              </p:cNvPr>
              <p:cNvSpPr>
                <a:spLocks/>
              </p:cNvSpPr>
              <p:nvPr/>
            </p:nvSpPr>
            <p:spPr bwMode="auto">
              <a:xfrm>
                <a:off x="4376" y="1752"/>
                <a:ext cx="203" cy="168"/>
              </a:xfrm>
              <a:custGeom>
                <a:avLst/>
                <a:gdLst>
                  <a:gd name="T0" fmla="*/ 13 w 364"/>
                  <a:gd name="T1" fmla="*/ 163 h 282"/>
                  <a:gd name="T2" fmla="*/ 6 w 364"/>
                  <a:gd name="T3" fmla="*/ 163 h 282"/>
                  <a:gd name="T4" fmla="*/ 6 w 364"/>
                  <a:gd name="T5" fmla="*/ 163 h 282"/>
                  <a:gd name="T6" fmla="*/ 4 w 364"/>
                  <a:gd name="T7" fmla="*/ 163 h 282"/>
                  <a:gd name="T8" fmla="*/ 4 w 364"/>
                  <a:gd name="T9" fmla="*/ 163 h 282"/>
                  <a:gd name="T10" fmla="*/ 4 w 364"/>
                  <a:gd name="T11" fmla="*/ 161 h 282"/>
                  <a:gd name="T12" fmla="*/ 4 w 364"/>
                  <a:gd name="T13" fmla="*/ 161 h 282"/>
                  <a:gd name="T14" fmla="*/ 3 w 364"/>
                  <a:gd name="T15" fmla="*/ 161 h 282"/>
                  <a:gd name="T16" fmla="*/ 3 w 364"/>
                  <a:gd name="T17" fmla="*/ 160 h 282"/>
                  <a:gd name="T18" fmla="*/ 3 w 364"/>
                  <a:gd name="T19" fmla="*/ 160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7 w 364"/>
                  <a:gd name="T39" fmla="*/ 4 h 282"/>
                  <a:gd name="T40" fmla="*/ 198 w 364"/>
                  <a:gd name="T41" fmla="*/ 4 h 282"/>
                  <a:gd name="T42" fmla="*/ 199 w 364"/>
                  <a:gd name="T43" fmla="*/ 4 h 282"/>
                  <a:gd name="T44" fmla="*/ 199 w 364"/>
                  <a:gd name="T45" fmla="*/ 5 h 282"/>
                  <a:gd name="T46" fmla="*/ 199 w 364"/>
                  <a:gd name="T47" fmla="*/ 5 h 282"/>
                  <a:gd name="T48" fmla="*/ 202 w 364"/>
                  <a:gd name="T49" fmla="*/ 1 h 282"/>
                  <a:gd name="T50" fmla="*/ 202 w 364"/>
                  <a:gd name="T51" fmla="*/ 1 h 282"/>
                  <a:gd name="T52" fmla="*/ 202 w 364"/>
                  <a:gd name="T53" fmla="*/ 0 h 282"/>
                  <a:gd name="T54" fmla="*/ 201 w 364"/>
                  <a:gd name="T55" fmla="*/ 0 h 282"/>
                  <a:gd name="T56" fmla="*/ 200 w 364"/>
                  <a:gd name="T57" fmla="*/ 0 h 282"/>
                  <a:gd name="T58" fmla="*/ 200 w 364"/>
                  <a:gd name="T59" fmla="*/ 0 h 282"/>
                  <a:gd name="T60" fmla="*/ 199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3 h 282"/>
                  <a:gd name="T84" fmla="*/ 0 w 364"/>
                  <a:gd name="T85" fmla="*/ 163 h 282"/>
                  <a:gd name="T86" fmla="*/ 0 w 364"/>
                  <a:gd name="T87" fmla="*/ 164 h 282"/>
                  <a:gd name="T88" fmla="*/ 0 w 364"/>
                  <a:gd name="T89" fmla="*/ 164 h 282"/>
                  <a:gd name="T90" fmla="*/ 0 w 364"/>
                  <a:gd name="T91" fmla="*/ 165 h 282"/>
                  <a:gd name="T92" fmla="*/ 1 w 364"/>
                  <a:gd name="T93" fmla="*/ 165 h 282"/>
                  <a:gd name="T94" fmla="*/ 1 w 364"/>
                  <a:gd name="T95" fmla="*/ 166 h 282"/>
                  <a:gd name="T96" fmla="*/ 1 w 364"/>
                  <a:gd name="T97" fmla="*/ 166 h 282"/>
                  <a:gd name="T98" fmla="*/ 1 w 364"/>
                  <a:gd name="T99" fmla="*/ 167 h 282"/>
                  <a:gd name="T100" fmla="*/ 2 w 364"/>
                  <a:gd name="T101" fmla="*/ 167 h 282"/>
                  <a:gd name="T102" fmla="*/ 3 w 364"/>
                  <a:gd name="T103" fmla="*/ 167 h 282"/>
                  <a:gd name="T104" fmla="*/ 3 w 364"/>
                  <a:gd name="T105" fmla="*/ 167 h 282"/>
                  <a:gd name="T106" fmla="*/ 4 w 364"/>
                  <a:gd name="T107" fmla="*/ 167 h 282"/>
                  <a:gd name="T108" fmla="*/ 4 w 364"/>
                  <a:gd name="T109" fmla="*/ 167 h 282"/>
                  <a:gd name="T110" fmla="*/ 9 w 364"/>
                  <a:gd name="T111" fmla="*/ 167 h 282"/>
                  <a:gd name="T112" fmla="*/ 13 w 364"/>
                  <a:gd name="T113" fmla="*/ 16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nvGrpSpPr>
          <p:cNvPr id="36880" name="Group 912">
            <a:extLst>
              <a:ext uri="{FF2B5EF4-FFF2-40B4-BE49-F238E27FC236}">
                <a16:creationId xmlns:a16="http://schemas.microsoft.com/office/drawing/2014/main" id="{90C8199F-7735-465F-9F2C-13F40DE48CC1}"/>
              </a:ext>
            </a:extLst>
          </p:cNvPr>
          <p:cNvGrpSpPr>
            <a:grpSpLocks/>
          </p:cNvGrpSpPr>
          <p:nvPr/>
        </p:nvGrpSpPr>
        <p:grpSpPr bwMode="auto">
          <a:xfrm>
            <a:off x="1709738" y="4670425"/>
            <a:ext cx="2092325" cy="1570038"/>
            <a:chOff x="3541" y="915"/>
            <a:chExt cx="1318" cy="989"/>
          </a:xfrm>
        </p:grpSpPr>
        <p:grpSp>
          <p:nvGrpSpPr>
            <p:cNvPr id="36955" name="Group 913">
              <a:extLst>
                <a:ext uri="{FF2B5EF4-FFF2-40B4-BE49-F238E27FC236}">
                  <a16:creationId xmlns:a16="http://schemas.microsoft.com/office/drawing/2014/main" id="{4707856C-A910-4024-B376-0C12B9E010A0}"/>
                </a:ext>
              </a:extLst>
            </p:cNvPr>
            <p:cNvGrpSpPr>
              <a:grpSpLocks/>
            </p:cNvGrpSpPr>
            <p:nvPr/>
          </p:nvGrpSpPr>
          <p:grpSpPr bwMode="auto">
            <a:xfrm>
              <a:off x="3541" y="996"/>
              <a:ext cx="1318" cy="908"/>
              <a:chOff x="1952" y="2535"/>
              <a:chExt cx="1096" cy="606"/>
            </a:xfrm>
          </p:grpSpPr>
          <p:sp>
            <p:nvSpPr>
              <p:cNvPr id="52114" name="Oval 914">
                <a:extLst>
                  <a:ext uri="{FF2B5EF4-FFF2-40B4-BE49-F238E27FC236}">
                    <a16:creationId xmlns:a16="http://schemas.microsoft.com/office/drawing/2014/main" id="{A4A7B75C-1BCB-450A-916E-C70472D79B9F}"/>
                  </a:ext>
                </a:extLst>
              </p:cNvPr>
              <p:cNvSpPr>
                <a:spLocks noChangeArrowheads="1"/>
              </p:cNvSpPr>
              <p:nvPr/>
            </p:nvSpPr>
            <p:spPr bwMode="auto">
              <a:xfrm>
                <a:off x="2294" y="2554"/>
                <a:ext cx="265" cy="198"/>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15" name="Oval 915">
                <a:extLst>
                  <a:ext uri="{FF2B5EF4-FFF2-40B4-BE49-F238E27FC236}">
                    <a16:creationId xmlns:a16="http://schemas.microsoft.com/office/drawing/2014/main" id="{D8326FEF-A30A-4D01-8F2B-515D2BA94BFA}"/>
                  </a:ext>
                </a:extLst>
              </p:cNvPr>
              <p:cNvSpPr>
                <a:spLocks noChangeArrowheads="1"/>
              </p:cNvSpPr>
              <p:nvPr/>
            </p:nvSpPr>
            <p:spPr bwMode="auto">
              <a:xfrm>
                <a:off x="2515" y="2535"/>
                <a:ext cx="215"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16" name="Oval 916">
                <a:extLst>
                  <a:ext uri="{FF2B5EF4-FFF2-40B4-BE49-F238E27FC236}">
                    <a16:creationId xmlns:a16="http://schemas.microsoft.com/office/drawing/2014/main" id="{BD35E9E0-CCD3-4651-A16F-7F37699CA92E}"/>
                  </a:ext>
                </a:extLst>
              </p:cNvPr>
              <p:cNvSpPr>
                <a:spLocks noChangeArrowheads="1"/>
              </p:cNvSpPr>
              <p:nvPr/>
            </p:nvSpPr>
            <p:spPr bwMode="auto">
              <a:xfrm>
                <a:off x="2711" y="2702"/>
                <a:ext cx="337"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17" name="Oval 917">
                <a:extLst>
                  <a:ext uri="{FF2B5EF4-FFF2-40B4-BE49-F238E27FC236}">
                    <a16:creationId xmlns:a16="http://schemas.microsoft.com/office/drawing/2014/main" id="{45441688-8015-4AC4-84EE-C52CF5C7375E}"/>
                  </a:ext>
                </a:extLst>
              </p:cNvPr>
              <p:cNvSpPr>
                <a:spLocks noChangeArrowheads="1"/>
              </p:cNvSpPr>
              <p:nvPr/>
            </p:nvSpPr>
            <p:spPr bwMode="auto">
              <a:xfrm>
                <a:off x="2074" y="2813"/>
                <a:ext cx="386"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18" name="Oval 918">
                <a:extLst>
                  <a:ext uri="{FF2B5EF4-FFF2-40B4-BE49-F238E27FC236}">
                    <a16:creationId xmlns:a16="http://schemas.microsoft.com/office/drawing/2014/main" id="{A1E5A7A3-B957-4C3C-9F03-72FA0ED487EB}"/>
                  </a:ext>
                </a:extLst>
              </p:cNvPr>
              <p:cNvSpPr>
                <a:spLocks noChangeArrowheads="1"/>
              </p:cNvSpPr>
              <p:nvPr/>
            </p:nvSpPr>
            <p:spPr bwMode="auto">
              <a:xfrm>
                <a:off x="2613" y="2850"/>
                <a:ext cx="287" cy="216"/>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19" name="Oval 919">
                <a:extLst>
                  <a:ext uri="{FF2B5EF4-FFF2-40B4-BE49-F238E27FC236}">
                    <a16:creationId xmlns:a16="http://schemas.microsoft.com/office/drawing/2014/main" id="{DA94D562-1F7E-40FC-B31D-90104DE0944E}"/>
                  </a:ext>
                </a:extLst>
              </p:cNvPr>
              <p:cNvSpPr>
                <a:spLocks noChangeArrowheads="1"/>
              </p:cNvSpPr>
              <p:nvPr/>
            </p:nvSpPr>
            <p:spPr bwMode="auto">
              <a:xfrm>
                <a:off x="1976" y="2869"/>
                <a:ext cx="215"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20" name="Oval 920">
                <a:extLst>
                  <a:ext uri="{FF2B5EF4-FFF2-40B4-BE49-F238E27FC236}">
                    <a16:creationId xmlns:a16="http://schemas.microsoft.com/office/drawing/2014/main" id="{05450CBC-CE91-4143-AFDC-399C915B7414}"/>
                  </a:ext>
                </a:extLst>
              </p:cNvPr>
              <p:cNvSpPr>
                <a:spLocks noChangeArrowheads="1"/>
              </p:cNvSpPr>
              <p:nvPr/>
            </p:nvSpPr>
            <p:spPr bwMode="auto">
              <a:xfrm>
                <a:off x="1952" y="2739"/>
                <a:ext cx="214"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21" name="Oval 921">
                <a:extLst>
                  <a:ext uri="{FF2B5EF4-FFF2-40B4-BE49-F238E27FC236}">
                    <a16:creationId xmlns:a16="http://schemas.microsoft.com/office/drawing/2014/main" id="{74D8236A-C014-42F1-9EBD-2D02D9DF0099}"/>
                  </a:ext>
                </a:extLst>
              </p:cNvPr>
              <p:cNvSpPr>
                <a:spLocks noChangeArrowheads="1"/>
              </p:cNvSpPr>
              <p:nvPr/>
            </p:nvSpPr>
            <p:spPr bwMode="auto">
              <a:xfrm>
                <a:off x="2050" y="2591"/>
                <a:ext cx="337"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22" name="Oval 922">
                <a:extLst>
                  <a:ext uri="{FF2B5EF4-FFF2-40B4-BE49-F238E27FC236}">
                    <a16:creationId xmlns:a16="http://schemas.microsoft.com/office/drawing/2014/main" id="{D680DB16-A7FA-4FC7-85DD-FE0CD1FB6AA9}"/>
                  </a:ext>
                </a:extLst>
              </p:cNvPr>
              <p:cNvSpPr>
                <a:spLocks noChangeArrowheads="1"/>
              </p:cNvSpPr>
              <p:nvPr/>
            </p:nvSpPr>
            <p:spPr bwMode="auto">
              <a:xfrm>
                <a:off x="2343" y="2887"/>
                <a:ext cx="338"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23" name="Oval 923">
                <a:extLst>
                  <a:ext uri="{FF2B5EF4-FFF2-40B4-BE49-F238E27FC236}">
                    <a16:creationId xmlns:a16="http://schemas.microsoft.com/office/drawing/2014/main" id="{F735DA16-4AC1-4A91-895B-4BBBB47CA807}"/>
                  </a:ext>
                </a:extLst>
              </p:cNvPr>
              <p:cNvSpPr>
                <a:spLocks noChangeArrowheads="1"/>
              </p:cNvSpPr>
              <p:nvPr/>
            </p:nvSpPr>
            <p:spPr bwMode="auto">
              <a:xfrm>
                <a:off x="2759"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24" name="Oval 924">
                <a:extLst>
                  <a:ext uri="{FF2B5EF4-FFF2-40B4-BE49-F238E27FC236}">
                    <a16:creationId xmlns:a16="http://schemas.microsoft.com/office/drawing/2014/main" id="{E91A5128-6337-40EF-8897-C2E71D7463B7}"/>
                  </a:ext>
                </a:extLst>
              </p:cNvPr>
              <p:cNvSpPr>
                <a:spLocks noChangeArrowheads="1"/>
              </p:cNvSpPr>
              <p:nvPr/>
            </p:nvSpPr>
            <p:spPr bwMode="auto">
              <a:xfrm>
                <a:off x="2686" y="2535"/>
                <a:ext cx="239"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25" name="Freeform 925">
                <a:extLst>
                  <a:ext uri="{FF2B5EF4-FFF2-40B4-BE49-F238E27FC236}">
                    <a16:creationId xmlns:a16="http://schemas.microsoft.com/office/drawing/2014/main" id="{3FC4247E-8C95-457E-806A-3ACA0F39095E}"/>
                  </a:ext>
                </a:extLst>
              </p:cNvPr>
              <p:cNvSpPr>
                <a:spLocks/>
              </p:cNvSpPr>
              <p:nvPr/>
            </p:nvSpPr>
            <p:spPr bwMode="auto">
              <a:xfrm>
                <a:off x="2039" y="2581"/>
                <a:ext cx="950" cy="484"/>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6 h 484"/>
                  <a:gd name="T20" fmla="*/ 797 w 950"/>
                  <a:gd name="T21" fmla="*/ 250 h 484"/>
                  <a:gd name="T22" fmla="*/ 775 w 950"/>
                  <a:gd name="T23" fmla="*/ 289 h 484"/>
                  <a:gd name="T24" fmla="*/ 662 w 950"/>
                  <a:gd name="T25" fmla="*/ 441 h 484"/>
                  <a:gd name="T26" fmla="*/ 286 w 950"/>
                  <a:gd name="T27" fmla="*/ 483 h 484"/>
                  <a:gd name="T28" fmla="*/ 92 w 950"/>
                  <a:gd name="T29" fmla="*/ 453 h 484"/>
                  <a:gd name="T30" fmla="*/ 30 w 950"/>
                  <a:gd name="T31" fmla="*/ 358 h 484"/>
                  <a:gd name="T32" fmla="*/ 30 w 950"/>
                  <a:gd name="T33" fmla="*/ 261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6956" name="Group 926">
              <a:extLst>
                <a:ext uri="{FF2B5EF4-FFF2-40B4-BE49-F238E27FC236}">
                  <a16:creationId xmlns:a16="http://schemas.microsoft.com/office/drawing/2014/main" id="{C83EAE04-2807-482D-9ADF-1981AE8D53A0}"/>
                </a:ext>
              </a:extLst>
            </p:cNvPr>
            <p:cNvGrpSpPr>
              <a:grpSpLocks/>
            </p:cNvGrpSpPr>
            <p:nvPr/>
          </p:nvGrpSpPr>
          <p:grpSpPr bwMode="auto">
            <a:xfrm>
              <a:off x="3705" y="1312"/>
              <a:ext cx="214" cy="259"/>
              <a:chOff x="960" y="1538"/>
              <a:chExt cx="214" cy="259"/>
            </a:xfrm>
          </p:grpSpPr>
          <p:sp>
            <p:nvSpPr>
              <p:cNvPr id="52127" name="Freeform 927">
                <a:extLst>
                  <a:ext uri="{FF2B5EF4-FFF2-40B4-BE49-F238E27FC236}">
                    <a16:creationId xmlns:a16="http://schemas.microsoft.com/office/drawing/2014/main" id="{1F2AE90E-9CBE-4B25-8CA1-083B16B9DC35}"/>
                  </a:ext>
                </a:extLst>
              </p:cNvPr>
              <p:cNvSpPr>
                <a:spLocks/>
              </p:cNvSpPr>
              <p:nvPr/>
            </p:nvSpPr>
            <p:spPr bwMode="auto">
              <a:xfrm>
                <a:off x="961" y="1688"/>
                <a:ext cx="176" cy="29"/>
              </a:xfrm>
              <a:custGeom>
                <a:avLst/>
                <a:gdLst>
                  <a:gd name="T0" fmla="*/ 152 w 566"/>
                  <a:gd name="T1" fmla="*/ 0 h 73"/>
                  <a:gd name="T2" fmla="*/ 176 w 566"/>
                  <a:gd name="T3" fmla="*/ 29 h 73"/>
                  <a:gd name="T4" fmla="*/ 0 w 566"/>
                  <a:gd name="T5" fmla="*/ 29 h 73"/>
                  <a:gd name="T6" fmla="*/ 23 w 566"/>
                  <a:gd name="T7" fmla="*/ 0 h 73"/>
                  <a:gd name="T8" fmla="*/ 15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28" name="Freeform 928">
                <a:extLst>
                  <a:ext uri="{FF2B5EF4-FFF2-40B4-BE49-F238E27FC236}">
                    <a16:creationId xmlns:a16="http://schemas.microsoft.com/office/drawing/2014/main" id="{7DB64D78-8834-4BE5-98CA-039859D11B2C}"/>
                  </a:ext>
                </a:extLst>
              </p:cNvPr>
              <p:cNvSpPr>
                <a:spLocks/>
              </p:cNvSpPr>
              <p:nvPr/>
            </p:nvSpPr>
            <p:spPr bwMode="auto">
              <a:xfrm>
                <a:off x="1006" y="1682"/>
                <a:ext cx="85" cy="20"/>
              </a:xfrm>
              <a:custGeom>
                <a:avLst/>
                <a:gdLst>
                  <a:gd name="T0" fmla="*/ 85 w 269"/>
                  <a:gd name="T1" fmla="*/ 9 h 50"/>
                  <a:gd name="T2" fmla="*/ 83 w 269"/>
                  <a:gd name="T3" fmla="*/ 7 h 50"/>
                  <a:gd name="T4" fmla="*/ 81 w 269"/>
                  <a:gd name="T5" fmla="*/ 6 h 50"/>
                  <a:gd name="T6" fmla="*/ 77 w 269"/>
                  <a:gd name="T7" fmla="*/ 4 h 50"/>
                  <a:gd name="T8" fmla="*/ 72 w 269"/>
                  <a:gd name="T9" fmla="*/ 3 h 50"/>
                  <a:gd name="T10" fmla="*/ 67 w 269"/>
                  <a:gd name="T11" fmla="*/ 2 h 50"/>
                  <a:gd name="T12" fmla="*/ 60 w 269"/>
                  <a:gd name="T13" fmla="*/ 1 h 50"/>
                  <a:gd name="T14" fmla="*/ 53 w 269"/>
                  <a:gd name="T15" fmla="*/ 0 h 50"/>
                  <a:gd name="T16" fmla="*/ 46 w 269"/>
                  <a:gd name="T17" fmla="*/ 0 h 50"/>
                  <a:gd name="T18" fmla="*/ 39 w 269"/>
                  <a:gd name="T19" fmla="*/ 0 h 50"/>
                  <a:gd name="T20" fmla="*/ 31 w 269"/>
                  <a:gd name="T21" fmla="*/ 0 h 50"/>
                  <a:gd name="T22" fmla="*/ 24 w 269"/>
                  <a:gd name="T23" fmla="*/ 1 h 50"/>
                  <a:gd name="T24" fmla="*/ 18 w 269"/>
                  <a:gd name="T25" fmla="*/ 2 h 50"/>
                  <a:gd name="T26" fmla="*/ 12 w 269"/>
                  <a:gd name="T27" fmla="*/ 3 h 50"/>
                  <a:gd name="T28" fmla="*/ 8 w 269"/>
                  <a:gd name="T29" fmla="*/ 4 h 50"/>
                  <a:gd name="T30" fmla="*/ 4 w 269"/>
                  <a:gd name="T31" fmla="*/ 6 h 50"/>
                  <a:gd name="T32" fmla="*/ 2 w 269"/>
                  <a:gd name="T33" fmla="*/ 7 h 50"/>
                  <a:gd name="T34" fmla="*/ 0 w 269"/>
                  <a:gd name="T35" fmla="*/ 9 h 50"/>
                  <a:gd name="T36" fmla="*/ 0 w 269"/>
                  <a:gd name="T37" fmla="*/ 11 h 50"/>
                  <a:gd name="T38" fmla="*/ 2 w 269"/>
                  <a:gd name="T39" fmla="*/ 12 h 50"/>
                  <a:gd name="T40" fmla="*/ 4 w 269"/>
                  <a:gd name="T41" fmla="*/ 14 h 50"/>
                  <a:gd name="T42" fmla="*/ 8 w 269"/>
                  <a:gd name="T43" fmla="*/ 15 h 50"/>
                  <a:gd name="T44" fmla="*/ 12 w 269"/>
                  <a:gd name="T45" fmla="*/ 17 h 50"/>
                  <a:gd name="T46" fmla="*/ 18 w 269"/>
                  <a:gd name="T47" fmla="*/ 18 h 50"/>
                  <a:gd name="T48" fmla="*/ 24 w 269"/>
                  <a:gd name="T49" fmla="*/ 19 h 50"/>
                  <a:gd name="T50" fmla="*/ 31 w 269"/>
                  <a:gd name="T51" fmla="*/ 19 h 50"/>
                  <a:gd name="T52" fmla="*/ 39 w 269"/>
                  <a:gd name="T53" fmla="*/ 20 h 50"/>
                  <a:gd name="T54" fmla="*/ 46 w 269"/>
                  <a:gd name="T55" fmla="*/ 20 h 50"/>
                  <a:gd name="T56" fmla="*/ 53 w 269"/>
                  <a:gd name="T57" fmla="*/ 19 h 50"/>
                  <a:gd name="T58" fmla="*/ 60 w 269"/>
                  <a:gd name="T59" fmla="*/ 19 h 50"/>
                  <a:gd name="T60" fmla="*/ 67 w 269"/>
                  <a:gd name="T61" fmla="*/ 18 h 50"/>
                  <a:gd name="T62" fmla="*/ 72 w 269"/>
                  <a:gd name="T63" fmla="*/ 17 h 50"/>
                  <a:gd name="T64" fmla="*/ 77 w 269"/>
                  <a:gd name="T65" fmla="*/ 15 h 50"/>
                  <a:gd name="T66" fmla="*/ 81 w 269"/>
                  <a:gd name="T67" fmla="*/ 14 h 50"/>
                  <a:gd name="T68" fmla="*/ 83 w 269"/>
                  <a:gd name="T69" fmla="*/ 12 h 50"/>
                  <a:gd name="T70" fmla="*/ 85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29" name="Freeform 929">
                <a:extLst>
                  <a:ext uri="{FF2B5EF4-FFF2-40B4-BE49-F238E27FC236}">
                    <a16:creationId xmlns:a16="http://schemas.microsoft.com/office/drawing/2014/main" id="{17BBEA0F-3469-4812-BF20-56C0A0FD06FD}"/>
                  </a:ext>
                </a:extLst>
              </p:cNvPr>
              <p:cNvSpPr>
                <a:spLocks/>
              </p:cNvSpPr>
              <p:nvPr/>
            </p:nvSpPr>
            <p:spPr bwMode="auto">
              <a:xfrm>
                <a:off x="1006" y="1692"/>
                <a:ext cx="85" cy="15"/>
              </a:xfrm>
              <a:custGeom>
                <a:avLst/>
                <a:gdLst>
                  <a:gd name="T0" fmla="*/ 85 w 269"/>
                  <a:gd name="T1" fmla="*/ 6 h 37"/>
                  <a:gd name="T2" fmla="*/ 83 w 269"/>
                  <a:gd name="T3" fmla="*/ 7 h 37"/>
                  <a:gd name="T4" fmla="*/ 81 w 269"/>
                  <a:gd name="T5" fmla="*/ 9 h 37"/>
                  <a:gd name="T6" fmla="*/ 77 w 269"/>
                  <a:gd name="T7" fmla="*/ 11 h 37"/>
                  <a:gd name="T8" fmla="*/ 72 w 269"/>
                  <a:gd name="T9" fmla="*/ 12 h 37"/>
                  <a:gd name="T10" fmla="*/ 67 w 269"/>
                  <a:gd name="T11" fmla="*/ 13 h 37"/>
                  <a:gd name="T12" fmla="*/ 60 w 269"/>
                  <a:gd name="T13" fmla="*/ 14 h 37"/>
                  <a:gd name="T14" fmla="*/ 53 w 269"/>
                  <a:gd name="T15" fmla="*/ 14 h 37"/>
                  <a:gd name="T16" fmla="*/ 46 w 269"/>
                  <a:gd name="T17" fmla="*/ 15 h 37"/>
                  <a:gd name="T18" fmla="*/ 39 w 269"/>
                  <a:gd name="T19" fmla="*/ 15 h 37"/>
                  <a:gd name="T20" fmla="*/ 31 w 269"/>
                  <a:gd name="T21" fmla="*/ 14 h 37"/>
                  <a:gd name="T22" fmla="*/ 24 w 269"/>
                  <a:gd name="T23" fmla="*/ 14 h 37"/>
                  <a:gd name="T24" fmla="*/ 18 w 269"/>
                  <a:gd name="T25" fmla="*/ 13 h 37"/>
                  <a:gd name="T26" fmla="*/ 12 w 269"/>
                  <a:gd name="T27" fmla="*/ 12 h 37"/>
                  <a:gd name="T28" fmla="*/ 8 w 269"/>
                  <a:gd name="T29" fmla="*/ 11 h 37"/>
                  <a:gd name="T30" fmla="*/ 4 w 269"/>
                  <a:gd name="T31" fmla="*/ 9 h 37"/>
                  <a:gd name="T32" fmla="*/ 2 w 269"/>
                  <a:gd name="T33" fmla="*/ 7 h 37"/>
                  <a:gd name="T34" fmla="*/ 0 w 269"/>
                  <a:gd name="T35" fmla="*/ 6 h 37"/>
                  <a:gd name="T36" fmla="*/ 0 w 269"/>
                  <a:gd name="T37" fmla="*/ 0 h 37"/>
                  <a:gd name="T38" fmla="*/ 1 w 269"/>
                  <a:gd name="T39" fmla="*/ 2 h 37"/>
                  <a:gd name="T40" fmla="*/ 3 w 269"/>
                  <a:gd name="T41" fmla="*/ 4 h 37"/>
                  <a:gd name="T42" fmla="*/ 6 w 269"/>
                  <a:gd name="T43" fmla="*/ 5 h 37"/>
                  <a:gd name="T44" fmla="*/ 10 w 269"/>
                  <a:gd name="T45" fmla="*/ 6 h 37"/>
                  <a:gd name="T46" fmla="*/ 15 w 269"/>
                  <a:gd name="T47" fmla="*/ 8 h 37"/>
                  <a:gd name="T48" fmla="*/ 21 w 269"/>
                  <a:gd name="T49" fmla="*/ 9 h 37"/>
                  <a:gd name="T50" fmla="*/ 28 w 269"/>
                  <a:gd name="T51" fmla="*/ 9 h 37"/>
                  <a:gd name="T52" fmla="*/ 35 w 269"/>
                  <a:gd name="T53" fmla="*/ 10 h 37"/>
                  <a:gd name="T54" fmla="*/ 42 w 269"/>
                  <a:gd name="T55" fmla="*/ 10 h 37"/>
                  <a:gd name="T56" fmla="*/ 50 w 269"/>
                  <a:gd name="T57" fmla="*/ 10 h 37"/>
                  <a:gd name="T58" fmla="*/ 57 w 269"/>
                  <a:gd name="T59" fmla="*/ 9 h 37"/>
                  <a:gd name="T60" fmla="*/ 64 w 269"/>
                  <a:gd name="T61" fmla="*/ 9 h 37"/>
                  <a:gd name="T62" fmla="*/ 70 w 269"/>
                  <a:gd name="T63" fmla="*/ 8 h 37"/>
                  <a:gd name="T64" fmla="*/ 75 w 269"/>
                  <a:gd name="T65" fmla="*/ 6 h 37"/>
                  <a:gd name="T66" fmla="*/ 79 w 269"/>
                  <a:gd name="T67" fmla="*/ 5 h 37"/>
                  <a:gd name="T68" fmla="*/ 82 w 269"/>
                  <a:gd name="T69" fmla="*/ 4 h 37"/>
                  <a:gd name="T70" fmla="*/ 84 w 269"/>
                  <a:gd name="T71" fmla="*/ 2 h 37"/>
                  <a:gd name="T72" fmla="*/ 8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0" name="Freeform 930">
                <a:extLst>
                  <a:ext uri="{FF2B5EF4-FFF2-40B4-BE49-F238E27FC236}">
                    <a16:creationId xmlns:a16="http://schemas.microsoft.com/office/drawing/2014/main" id="{7D194845-FFCD-42D5-9F61-67A8D3BA3EEC}"/>
                  </a:ext>
                </a:extLst>
              </p:cNvPr>
              <p:cNvSpPr>
                <a:spLocks/>
              </p:cNvSpPr>
              <p:nvPr/>
            </p:nvSpPr>
            <p:spPr bwMode="auto">
              <a:xfrm>
                <a:off x="960" y="1716"/>
                <a:ext cx="177" cy="67"/>
              </a:xfrm>
              <a:custGeom>
                <a:avLst/>
                <a:gdLst>
                  <a:gd name="T0" fmla="*/ 0 w 568"/>
                  <a:gd name="T1" fmla="*/ 67 h 168"/>
                  <a:gd name="T2" fmla="*/ 177 w 568"/>
                  <a:gd name="T3" fmla="*/ 67 h 168"/>
                  <a:gd name="T4" fmla="*/ 177 w 568"/>
                  <a:gd name="T5" fmla="*/ 0 h 168"/>
                  <a:gd name="T6" fmla="*/ 0 w 568"/>
                  <a:gd name="T7" fmla="*/ 0 h 168"/>
                  <a:gd name="T8" fmla="*/ 0 w 568"/>
                  <a:gd name="T9" fmla="*/ 67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1" name="Freeform 931">
                <a:extLst>
                  <a:ext uri="{FF2B5EF4-FFF2-40B4-BE49-F238E27FC236}">
                    <a16:creationId xmlns:a16="http://schemas.microsoft.com/office/drawing/2014/main" id="{468D25DA-C7E7-41BB-B67D-338C33D688C7}"/>
                  </a:ext>
                </a:extLst>
              </p:cNvPr>
              <p:cNvSpPr>
                <a:spLocks/>
              </p:cNvSpPr>
              <p:nvPr/>
            </p:nvSpPr>
            <p:spPr bwMode="auto">
              <a:xfrm>
                <a:off x="988" y="1684"/>
                <a:ext cx="116" cy="11"/>
              </a:xfrm>
              <a:custGeom>
                <a:avLst/>
                <a:gdLst>
                  <a:gd name="T0" fmla="*/ 0 w 373"/>
                  <a:gd name="T1" fmla="*/ 11 h 29"/>
                  <a:gd name="T2" fmla="*/ 0 w 373"/>
                  <a:gd name="T3" fmla="*/ 0 h 29"/>
                  <a:gd name="T4" fmla="*/ 116 w 373"/>
                  <a:gd name="T5" fmla="*/ 0 h 29"/>
                  <a:gd name="T6" fmla="*/ 116 w 373"/>
                  <a:gd name="T7" fmla="*/ 11 h 29"/>
                  <a:gd name="T8" fmla="*/ 0 w 373"/>
                  <a:gd name="T9" fmla="*/ 1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2" name="Freeform 932">
                <a:extLst>
                  <a:ext uri="{FF2B5EF4-FFF2-40B4-BE49-F238E27FC236}">
                    <a16:creationId xmlns:a16="http://schemas.microsoft.com/office/drawing/2014/main" id="{65CCBF86-1202-4427-984B-27ACD6DAF0CE}"/>
                  </a:ext>
                </a:extLst>
              </p:cNvPr>
              <p:cNvSpPr>
                <a:spLocks/>
              </p:cNvSpPr>
              <p:nvPr/>
            </p:nvSpPr>
            <p:spPr bwMode="auto">
              <a:xfrm>
                <a:off x="960" y="1715"/>
                <a:ext cx="177" cy="24"/>
              </a:xfrm>
              <a:custGeom>
                <a:avLst/>
                <a:gdLst>
                  <a:gd name="T0" fmla="*/ 65 w 568"/>
                  <a:gd name="T1" fmla="*/ 0 h 59"/>
                  <a:gd name="T2" fmla="*/ 0 w 568"/>
                  <a:gd name="T3" fmla="*/ 0 h 59"/>
                  <a:gd name="T4" fmla="*/ 0 w 568"/>
                  <a:gd name="T5" fmla="*/ 24 h 59"/>
                  <a:gd name="T6" fmla="*/ 177 w 568"/>
                  <a:gd name="T7" fmla="*/ 24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3" name="Freeform 933">
                <a:extLst>
                  <a:ext uri="{FF2B5EF4-FFF2-40B4-BE49-F238E27FC236}">
                    <a16:creationId xmlns:a16="http://schemas.microsoft.com/office/drawing/2014/main" id="{A32D4904-2284-4274-9223-A1337999BA05}"/>
                  </a:ext>
                </a:extLst>
              </p:cNvPr>
              <p:cNvSpPr>
                <a:spLocks/>
              </p:cNvSpPr>
              <p:nvPr/>
            </p:nvSpPr>
            <p:spPr bwMode="auto">
              <a:xfrm>
                <a:off x="1006" y="1724"/>
                <a:ext cx="15" cy="11"/>
              </a:xfrm>
              <a:custGeom>
                <a:avLst/>
                <a:gdLst>
                  <a:gd name="T0" fmla="*/ 4 w 47"/>
                  <a:gd name="T1" fmla="*/ 11 h 30"/>
                  <a:gd name="T2" fmla="*/ 4 w 47"/>
                  <a:gd name="T3" fmla="*/ 11 h 30"/>
                  <a:gd name="T4" fmla="*/ 3 w 47"/>
                  <a:gd name="T5" fmla="*/ 10 h 30"/>
                  <a:gd name="T6" fmla="*/ 2 w 47"/>
                  <a:gd name="T7" fmla="*/ 10 h 30"/>
                  <a:gd name="T8" fmla="*/ 1 w 47"/>
                  <a:gd name="T9" fmla="*/ 9 h 30"/>
                  <a:gd name="T10" fmla="*/ 1 w 47"/>
                  <a:gd name="T11" fmla="*/ 8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1 h 30"/>
                  <a:gd name="T28" fmla="*/ 2 w 47"/>
                  <a:gd name="T29" fmla="*/ 1 h 30"/>
                  <a:gd name="T30" fmla="*/ 3 w 47"/>
                  <a:gd name="T31" fmla="*/ 0 h 30"/>
                  <a:gd name="T32" fmla="*/ 4 w 47"/>
                  <a:gd name="T33" fmla="*/ 0 h 30"/>
                  <a:gd name="T34" fmla="*/ 4 w 47"/>
                  <a:gd name="T35" fmla="*/ 0 h 30"/>
                  <a:gd name="T36" fmla="*/ 10 w 47"/>
                  <a:gd name="T37" fmla="*/ 0 h 30"/>
                  <a:gd name="T38" fmla="*/ 11 w 47"/>
                  <a:gd name="T39" fmla="*/ 0 h 30"/>
                  <a:gd name="T40" fmla="*/ 11 w 47"/>
                  <a:gd name="T41" fmla="*/ 0 h 30"/>
                  <a:gd name="T42" fmla="*/ 12 w 47"/>
                  <a:gd name="T43" fmla="*/ 1 h 30"/>
                  <a:gd name="T44" fmla="*/ 13 w 47"/>
                  <a:gd name="T45" fmla="*/ 1 h 30"/>
                  <a:gd name="T46" fmla="*/ 13 w 47"/>
                  <a:gd name="T47" fmla="*/ 2 h 30"/>
                  <a:gd name="T48" fmla="*/ 14 w 47"/>
                  <a:gd name="T49" fmla="*/ 3 h 30"/>
                  <a:gd name="T50" fmla="*/ 14 w 47"/>
                  <a:gd name="T51" fmla="*/ 4 h 30"/>
                  <a:gd name="T52" fmla="*/ 15 w 47"/>
                  <a:gd name="T53" fmla="*/ 4 h 30"/>
                  <a:gd name="T54" fmla="*/ 15 w 47"/>
                  <a:gd name="T55" fmla="*/ 5 h 30"/>
                  <a:gd name="T56" fmla="*/ 15 w 47"/>
                  <a:gd name="T57" fmla="*/ 6 h 30"/>
                  <a:gd name="T58" fmla="*/ 14 w 47"/>
                  <a:gd name="T59" fmla="*/ 7 h 30"/>
                  <a:gd name="T60" fmla="*/ 14 w 47"/>
                  <a:gd name="T61" fmla="*/ 8 h 30"/>
                  <a:gd name="T62" fmla="*/ 13 w 47"/>
                  <a:gd name="T63" fmla="*/ 9 h 30"/>
                  <a:gd name="T64" fmla="*/ 13 w 47"/>
                  <a:gd name="T65" fmla="*/ 10 h 30"/>
                  <a:gd name="T66" fmla="*/ 12 w 47"/>
                  <a:gd name="T67" fmla="*/ 10 h 30"/>
                  <a:gd name="T68" fmla="*/ 11 w 47"/>
                  <a:gd name="T69" fmla="*/ 10 h 30"/>
                  <a:gd name="T70" fmla="*/ 11 w 47"/>
                  <a:gd name="T71" fmla="*/ 11 h 30"/>
                  <a:gd name="T72" fmla="*/ 10 w 47"/>
                  <a:gd name="T73" fmla="*/ 11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4" name="Freeform 934">
                <a:extLst>
                  <a:ext uri="{FF2B5EF4-FFF2-40B4-BE49-F238E27FC236}">
                    <a16:creationId xmlns:a16="http://schemas.microsoft.com/office/drawing/2014/main" id="{002C1567-B24B-4C65-89D7-3E78D3DB350C}"/>
                  </a:ext>
                </a:extLst>
              </p:cNvPr>
              <p:cNvSpPr>
                <a:spLocks/>
              </p:cNvSpPr>
              <p:nvPr/>
            </p:nvSpPr>
            <p:spPr bwMode="auto">
              <a:xfrm>
                <a:off x="973" y="1756"/>
                <a:ext cx="201" cy="35"/>
              </a:xfrm>
              <a:custGeom>
                <a:avLst/>
                <a:gdLst>
                  <a:gd name="T0" fmla="*/ 0 w 646"/>
                  <a:gd name="T1" fmla="*/ 35 h 87"/>
                  <a:gd name="T2" fmla="*/ 201 w 646"/>
                  <a:gd name="T3" fmla="*/ 35 h 87"/>
                  <a:gd name="T4" fmla="*/ 190 w 646"/>
                  <a:gd name="T5" fmla="*/ 0 h 87"/>
                  <a:gd name="T6" fmla="*/ 13 w 646"/>
                  <a:gd name="T7" fmla="*/ 0 h 87"/>
                  <a:gd name="T8" fmla="*/ 0 w 646"/>
                  <a:gd name="T9" fmla="*/ 35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5" name="Freeform 935">
                <a:extLst>
                  <a:ext uri="{FF2B5EF4-FFF2-40B4-BE49-F238E27FC236}">
                    <a16:creationId xmlns:a16="http://schemas.microsoft.com/office/drawing/2014/main" id="{8132DEBE-9F14-4048-9E54-185DE9082742}"/>
                  </a:ext>
                </a:extLst>
              </p:cNvPr>
              <p:cNvSpPr>
                <a:spLocks/>
              </p:cNvSpPr>
              <p:nvPr/>
            </p:nvSpPr>
            <p:spPr bwMode="auto">
              <a:xfrm>
                <a:off x="973" y="1790"/>
                <a:ext cx="201" cy="7"/>
              </a:xfrm>
              <a:custGeom>
                <a:avLst/>
                <a:gdLst>
                  <a:gd name="T0" fmla="*/ 0 w 646"/>
                  <a:gd name="T1" fmla="*/ 7 h 17"/>
                  <a:gd name="T2" fmla="*/ 0 w 646"/>
                  <a:gd name="T3" fmla="*/ 0 h 17"/>
                  <a:gd name="T4" fmla="*/ 201 w 646"/>
                  <a:gd name="T5" fmla="*/ 0 h 17"/>
                  <a:gd name="T6" fmla="*/ 201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6" name="Freeform 936">
                <a:extLst>
                  <a:ext uri="{FF2B5EF4-FFF2-40B4-BE49-F238E27FC236}">
                    <a16:creationId xmlns:a16="http://schemas.microsoft.com/office/drawing/2014/main" id="{94CEA57F-1278-4706-A185-E9F4D38DA05B}"/>
                  </a:ext>
                </a:extLst>
              </p:cNvPr>
              <p:cNvSpPr>
                <a:spLocks/>
              </p:cNvSpPr>
              <p:nvPr/>
            </p:nvSpPr>
            <p:spPr bwMode="auto">
              <a:xfrm>
                <a:off x="983" y="1761"/>
                <a:ext cx="180" cy="25"/>
              </a:xfrm>
              <a:custGeom>
                <a:avLst/>
                <a:gdLst>
                  <a:gd name="T0" fmla="*/ 0 w 578"/>
                  <a:gd name="T1" fmla="*/ 25 h 63"/>
                  <a:gd name="T2" fmla="*/ 180 w 578"/>
                  <a:gd name="T3" fmla="*/ 25 h 63"/>
                  <a:gd name="T4" fmla="*/ 173 w 578"/>
                  <a:gd name="T5" fmla="*/ 0 h 63"/>
                  <a:gd name="T6" fmla="*/ 8 w 578"/>
                  <a:gd name="T7" fmla="*/ 0 h 63"/>
                  <a:gd name="T8" fmla="*/ 0 w 578"/>
                  <a:gd name="T9" fmla="*/ 2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7" name="Freeform 937">
                <a:extLst>
                  <a:ext uri="{FF2B5EF4-FFF2-40B4-BE49-F238E27FC236}">
                    <a16:creationId xmlns:a16="http://schemas.microsoft.com/office/drawing/2014/main" id="{95DF65D9-376B-4D52-957D-B02520140B87}"/>
                  </a:ext>
                </a:extLst>
              </p:cNvPr>
              <p:cNvSpPr>
                <a:spLocks/>
              </p:cNvSpPr>
              <p:nvPr/>
            </p:nvSpPr>
            <p:spPr bwMode="auto">
              <a:xfrm>
                <a:off x="975" y="1538"/>
                <a:ext cx="145" cy="146"/>
              </a:xfrm>
              <a:custGeom>
                <a:avLst/>
                <a:gdLst>
                  <a:gd name="T0" fmla="*/ 145 w 467"/>
                  <a:gd name="T1" fmla="*/ 143 h 366"/>
                  <a:gd name="T2" fmla="*/ 145 w 467"/>
                  <a:gd name="T3" fmla="*/ 144 h 366"/>
                  <a:gd name="T4" fmla="*/ 145 w 467"/>
                  <a:gd name="T5" fmla="*/ 144 h 366"/>
                  <a:gd name="T6" fmla="*/ 144 w 467"/>
                  <a:gd name="T7" fmla="*/ 144 h 366"/>
                  <a:gd name="T8" fmla="*/ 144 w 467"/>
                  <a:gd name="T9" fmla="*/ 145 h 366"/>
                  <a:gd name="T10" fmla="*/ 144 w 467"/>
                  <a:gd name="T11" fmla="*/ 145 h 366"/>
                  <a:gd name="T12" fmla="*/ 143 w 467"/>
                  <a:gd name="T13" fmla="*/ 146 h 366"/>
                  <a:gd name="T14" fmla="*/ 143 w 467"/>
                  <a:gd name="T15" fmla="*/ 146 h 366"/>
                  <a:gd name="T16" fmla="*/ 143 w 467"/>
                  <a:gd name="T17" fmla="*/ 146 h 366"/>
                  <a:gd name="T18" fmla="*/ 2 w 467"/>
                  <a:gd name="T19" fmla="*/ 146 h 366"/>
                  <a:gd name="T20" fmla="*/ 2 w 467"/>
                  <a:gd name="T21" fmla="*/ 146 h 366"/>
                  <a:gd name="T22" fmla="*/ 1 w 467"/>
                  <a:gd name="T23" fmla="*/ 145 h 366"/>
                  <a:gd name="T24" fmla="*/ 1 w 467"/>
                  <a:gd name="T25" fmla="*/ 145 h 366"/>
                  <a:gd name="T26" fmla="*/ 0 w 467"/>
                  <a:gd name="T27" fmla="*/ 145 h 366"/>
                  <a:gd name="T28" fmla="*/ 0 w 467"/>
                  <a:gd name="T29" fmla="*/ 144 h 366"/>
                  <a:gd name="T30" fmla="*/ 0 w 467"/>
                  <a:gd name="T31" fmla="*/ 144 h 366"/>
                  <a:gd name="T32" fmla="*/ 0 w 467"/>
                  <a:gd name="T33" fmla="*/ 143 h 366"/>
                  <a:gd name="T34" fmla="*/ 0 w 467"/>
                  <a:gd name="T35" fmla="*/ 143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3 w 467"/>
                  <a:gd name="T55" fmla="*/ 0 h 366"/>
                  <a:gd name="T56" fmla="*/ 143 w 467"/>
                  <a:gd name="T57" fmla="*/ 0 h 366"/>
                  <a:gd name="T58" fmla="*/ 143 w 467"/>
                  <a:gd name="T59" fmla="*/ 0 h 366"/>
                  <a:gd name="T60" fmla="*/ 144 w 467"/>
                  <a:gd name="T61" fmla="*/ 0 h 366"/>
                  <a:gd name="T62" fmla="*/ 144 w 467"/>
                  <a:gd name="T63" fmla="*/ 1 h 366"/>
                  <a:gd name="T64" fmla="*/ 144 w 467"/>
                  <a:gd name="T65" fmla="*/ 1 h 366"/>
                  <a:gd name="T66" fmla="*/ 145 w 467"/>
                  <a:gd name="T67" fmla="*/ 2 h 366"/>
                  <a:gd name="T68" fmla="*/ 145 w 467"/>
                  <a:gd name="T69" fmla="*/ 2 h 366"/>
                  <a:gd name="T70" fmla="*/ 145 w 467"/>
                  <a:gd name="T71" fmla="*/ 2 h 366"/>
                  <a:gd name="T72" fmla="*/ 145 w 467"/>
                  <a:gd name="T73" fmla="*/ 143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8" name="Freeform 938">
                <a:extLst>
                  <a:ext uri="{FF2B5EF4-FFF2-40B4-BE49-F238E27FC236}">
                    <a16:creationId xmlns:a16="http://schemas.microsoft.com/office/drawing/2014/main" id="{954F941C-C44C-471A-8CD2-E696C602D5F4}"/>
                  </a:ext>
                </a:extLst>
              </p:cNvPr>
              <p:cNvSpPr>
                <a:spLocks/>
              </p:cNvSpPr>
              <p:nvPr/>
            </p:nvSpPr>
            <p:spPr bwMode="auto">
              <a:xfrm>
                <a:off x="1082" y="1731"/>
                <a:ext cx="44" cy="0"/>
              </a:xfrm>
              <a:custGeom>
                <a:avLst/>
                <a:gdLst>
                  <a:gd name="T0" fmla="*/ 0 w 142"/>
                  <a:gd name="T1" fmla="*/ 0 h 1"/>
                  <a:gd name="T2" fmla="*/ 44 w 142"/>
                  <a:gd name="T3" fmla="*/ 0 h 1"/>
                  <a:gd name="T4" fmla="*/ 4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39" name="Rectangle 939">
                <a:extLst>
                  <a:ext uri="{FF2B5EF4-FFF2-40B4-BE49-F238E27FC236}">
                    <a16:creationId xmlns:a16="http://schemas.microsoft.com/office/drawing/2014/main" id="{8E2E86D3-1329-4DBB-922F-A0167A50593A}"/>
                  </a:ext>
                </a:extLst>
              </p:cNvPr>
              <p:cNvSpPr>
                <a:spLocks noChangeArrowheads="1"/>
              </p:cNvSpPr>
              <p:nvPr/>
            </p:nvSpPr>
            <p:spPr bwMode="auto">
              <a:xfrm>
                <a:off x="991" y="1558"/>
                <a:ext cx="113" cy="106"/>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40" name="Freeform 940">
                <a:extLst>
                  <a:ext uri="{FF2B5EF4-FFF2-40B4-BE49-F238E27FC236}">
                    <a16:creationId xmlns:a16="http://schemas.microsoft.com/office/drawing/2014/main" id="{11F92197-BBAD-459B-B457-7CACD9D1AE97}"/>
                  </a:ext>
                </a:extLst>
              </p:cNvPr>
              <p:cNvSpPr>
                <a:spLocks/>
              </p:cNvSpPr>
              <p:nvPr/>
            </p:nvSpPr>
            <p:spPr bwMode="auto">
              <a:xfrm>
                <a:off x="996" y="1558"/>
                <a:ext cx="108" cy="109"/>
              </a:xfrm>
              <a:custGeom>
                <a:avLst/>
                <a:gdLst>
                  <a:gd name="T0" fmla="*/ 2 w 346"/>
                  <a:gd name="T1" fmla="*/ 105 h 274"/>
                  <a:gd name="T2" fmla="*/ 104 w 346"/>
                  <a:gd name="T3" fmla="*/ 105 h 274"/>
                  <a:gd name="T4" fmla="*/ 104 w 346"/>
                  <a:gd name="T5" fmla="*/ 105 h 274"/>
                  <a:gd name="T6" fmla="*/ 105 w 346"/>
                  <a:gd name="T7" fmla="*/ 105 h 274"/>
                  <a:gd name="T8" fmla="*/ 105 w 346"/>
                  <a:gd name="T9" fmla="*/ 105 h 274"/>
                  <a:gd name="T10" fmla="*/ 105 w 346"/>
                  <a:gd name="T11" fmla="*/ 105 h 274"/>
                  <a:gd name="T12" fmla="*/ 106 w 346"/>
                  <a:gd name="T13" fmla="*/ 105 h 274"/>
                  <a:gd name="T14" fmla="*/ 106 w 346"/>
                  <a:gd name="T15" fmla="*/ 104 h 274"/>
                  <a:gd name="T16" fmla="*/ 106 w 346"/>
                  <a:gd name="T17" fmla="*/ 104 h 274"/>
                  <a:gd name="T18" fmla="*/ 106 w 346"/>
                  <a:gd name="T19" fmla="*/ 103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5 h 274"/>
                  <a:gd name="T42" fmla="*/ 108 w 346"/>
                  <a:gd name="T43" fmla="*/ 106 h 274"/>
                  <a:gd name="T44" fmla="*/ 107 w 346"/>
                  <a:gd name="T45" fmla="*/ 106 h 274"/>
                  <a:gd name="T46" fmla="*/ 107 w 346"/>
                  <a:gd name="T47" fmla="*/ 107 h 274"/>
                  <a:gd name="T48" fmla="*/ 107 w 346"/>
                  <a:gd name="T49" fmla="*/ 107 h 274"/>
                  <a:gd name="T50" fmla="*/ 107 w 346"/>
                  <a:gd name="T51" fmla="*/ 107 h 274"/>
                  <a:gd name="T52" fmla="*/ 107 w 346"/>
                  <a:gd name="T53" fmla="*/ 108 h 274"/>
                  <a:gd name="T54" fmla="*/ 106 w 346"/>
                  <a:gd name="T55" fmla="*/ 108 h 274"/>
                  <a:gd name="T56" fmla="*/ 106 w 346"/>
                  <a:gd name="T57" fmla="*/ 108 h 274"/>
                  <a:gd name="T58" fmla="*/ 106 w 346"/>
                  <a:gd name="T59" fmla="*/ 108 h 274"/>
                  <a:gd name="T60" fmla="*/ 106 w 346"/>
                  <a:gd name="T61" fmla="*/ 108 h 274"/>
                  <a:gd name="T62" fmla="*/ 106 w 346"/>
                  <a:gd name="T63" fmla="*/ 108 h 274"/>
                  <a:gd name="T64" fmla="*/ 105 w 346"/>
                  <a:gd name="T65" fmla="*/ 109 h 274"/>
                  <a:gd name="T66" fmla="*/ 0 w 346"/>
                  <a:gd name="T67" fmla="*/ 109 h 274"/>
                  <a:gd name="T68" fmla="*/ 2 w 346"/>
                  <a:gd name="T69" fmla="*/ 105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41" name="Freeform 941">
                <a:extLst>
                  <a:ext uri="{FF2B5EF4-FFF2-40B4-BE49-F238E27FC236}">
                    <a16:creationId xmlns:a16="http://schemas.microsoft.com/office/drawing/2014/main" id="{2BA1F2B3-C7C0-4DB0-9570-EDDDEADFFEBA}"/>
                  </a:ext>
                </a:extLst>
              </p:cNvPr>
              <p:cNvSpPr>
                <a:spLocks/>
              </p:cNvSpPr>
              <p:nvPr/>
            </p:nvSpPr>
            <p:spPr bwMode="auto">
              <a:xfrm>
                <a:off x="991" y="1554"/>
                <a:ext cx="113" cy="113"/>
              </a:xfrm>
              <a:custGeom>
                <a:avLst/>
                <a:gdLst>
                  <a:gd name="T0" fmla="*/ 110 w 364"/>
                  <a:gd name="T1" fmla="*/ 0 h 282"/>
                  <a:gd name="T2" fmla="*/ 111 w 364"/>
                  <a:gd name="T3" fmla="*/ 0 h 282"/>
                  <a:gd name="T4" fmla="*/ 111 w 364"/>
                  <a:gd name="T5" fmla="*/ 0 h 282"/>
                  <a:gd name="T6" fmla="*/ 111 w 364"/>
                  <a:gd name="T7" fmla="*/ 0 h 282"/>
                  <a:gd name="T8" fmla="*/ 111 w 364"/>
                  <a:gd name="T9" fmla="*/ 0 h 282"/>
                  <a:gd name="T10" fmla="*/ 111 w 364"/>
                  <a:gd name="T11" fmla="*/ 0 h 282"/>
                  <a:gd name="T12" fmla="*/ 112 w 364"/>
                  <a:gd name="T13" fmla="*/ 1 h 282"/>
                  <a:gd name="T14" fmla="*/ 112 w 364"/>
                  <a:gd name="T15" fmla="*/ 1 h 282"/>
                  <a:gd name="T16" fmla="*/ 112 w 364"/>
                  <a:gd name="T17" fmla="*/ 2 h 282"/>
                  <a:gd name="T18" fmla="*/ 112 w 364"/>
                  <a:gd name="T19" fmla="*/ 2 h 282"/>
                  <a:gd name="T20" fmla="*/ 113 w 364"/>
                  <a:gd name="T21" fmla="*/ 2 h 282"/>
                  <a:gd name="T22" fmla="*/ 113 w 364"/>
                  <a:gd name="T23" fmla="*/ 3 h 282"/>
                  <a:gd name="T24" fmla="*/ 113 w 364"/>
                  <a:gd name="T25" fmla="*/ 109 h 282"/>
                  <a:gd name="T26" fmla="*/ 113 w 364"/>
                  <a:gd name="T27" fmla="*/ 110 h 282"/>
                  <a:gd name="T28" fmla="*/ 112 w 364"/>
                  <a:gd name="T29" fmla="*/ 110 h 282"/>
                  <a:gd name="T30" fmla="*/ 112 w 364"/>
                  <a:gd name="T31" fmla="*/ 111 h 282"/>
                  <a:gd name="T32" fmla="*/ 112 w 364"/>
                  <a:gd name="T33" fmla="*/ 111 h 282"/>
                  <a:gd name="T34" fmla="*/ 112 w 364"/>
                  <a:gd name="T35" fmla="*/ 111 h 282"/>
                  <a:gd name="T36" fmla="*/ 112 w 364"/>
                  <a:gd name="T37" fmla="*/ 112 h 282"/>
                  <a:gd name="T38" fmla="*/ 111 w 364"/>
                  <a:gd name="T39" fmla="*/ 112 h 282"/>
                  <a:gd name="T40" fmla="*/ 111 w 364"/>
                  <a:gd name="T41" fmla="*/ 112 h 282"/>
                  <a:gd name="T42" fmla="*/ 111 w 364"/>
                  <a:gd name="T43" fmla="*/ 112 h 282"/>
                  <a:gd name="T44" fmla="*/ 111 w 364"/>
                  <a:gd name="T45" fmla="*/ 112 h 282"/>
                  <a:gd name="T46" fmla="*/ 111 w 364"/>
                  <a:gd name="T47" fmla="*/ 112 h 282"/>
                  <a:gd name="T48" fmla="*/ 110 w 364"/>
                  <a:gd name="T49" fmla="*/ 113 h 282"/>
                  <a:gd name="T50" fmla="*/ 2 w 364"/>
                  <a:gd name="T51" fmla="*/ 113 h 282"/>
                  <a:gd name="T52" fmla="*/ 2 w 364"/>
                  <a:gd name="T53" fmla="*/ 112 h 282"/>
                  <a:gd name="T54" fmla="*/ 2 w 364"/>
                  <a:gd name="T55" fmla="*/ 112 h 282"/>
                  <a:gd name="T56" fmla="*/ 2 w 364"/>
                  <a:gd name="T57" fmla="*/ 112 h 282"/>
                  <a:gd name="T58" fmla="*/ 1 w 364"/>
                  <a:gd name="T59" fmla="*/ 112 h 282"/>
                  <a:gd name="T60" fmla="*/ 1 w 364"/>
                  <a:gd name="T61" fmla="*/ 112 h 282"/>
                  <a:gd name="T62" fmla="*/ 1 w 364"/>
                  <a:gd name="T63" fmla="*/ 112 h 282"/>
                  <a:gd name="T64" fmla="*/ 0 w 364"/>
                  <a:gd name="T65" fmla="*/ 112 h 282"/>
                  <a:gd name="T66" fmla="*/ 0 w 364"/>
                  <a:gd name="T67" fmla="*/ 111 h 282"/>
                  <a:gd name="T68" fmla="*/ 0 w 364"/>
                  <a:gd name="T69" fmla="*/ 111 h 282"/>
                  <a:gd name="T70" fmla="*/ 0 w 364"/>
                  <a:gd name="T71" fmla="*/ 111 h 282"/>
                  <a:gd name="T72" fmla="*/ 0 w 364"/>
                  <a:gd name="T73" fmla="*/ 110 h 282"/>
                  <a:gd name="T74" fmla="*/ 0 w 364"/>
                  <a:gd name="T75" fmla="*/ 110 h 282"/>
                  <a:gd name="T76" fmla="*/ 0 w 364"/>
                  <a:gd name="T77" fmla="*/ 109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0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42" name="Freeform 942">
                <a:extLst>
                  <a:ext uri="{FF2B5EF4-FFF2-40B4-BE49-F238E27FC236}">
                    <a16:creationId xmlns:a16="http://schemas.microsoft.com/office/drawing/2014/main" id="{90C4236A-1E48-4BB6-8CED-5DE9C455B605}"/>
                  </a:ext>
                </a:extLst>
              </p:cNvPr>
              <p:cNvSpPr>
                <a:spLocks/>
              </p:cNvSpPr>
              <p:nvPr/>
            </p:nvSpPr>
            <p:spPr bwMode="auto">
              <a:xfrm>
                <a:off x="991" y="1554"/>
                <a:ext cx="113" cy="113"/>
              </a:xfrm>
              <a:custGeom>
                <a:avLst/>
                <a:gdLst>
                  <a:gd name="T0" fmla="*/ 47 w 364"/>
                  <a:gd name="T1" fmla="*/ 113 h 282"/>
                  <a:gd name="T2" fmla="*/ 2 w 364"/>
                  <a:gd name="T3" fmla="*/ 113 h 282"/>
                  <a:gd name="T4" fmla="*/ 2 w 364"/>
                  <a:gd name="T5" fmla="*/ 112 h 282"/>
                  <a:gd name="T6" fmla="*/ 2 w 364"/>
                  <a:gd name="T7" fmla="*/ 112 h 282"/>
                  <a:gd name="T8" fmla="*/ 2 w 364"/>
                  <a:gd name="T9" fmla="*/ 112 h 282"/>
                  <a:gd name="T10" fmla="*/ 1 w 364"/>
                  <a:gd name="T11" fmla="*/ 112 h 282"/>
                  <a:gd name="T12" fmla="*/ 1 w 364"/>
                  <a:gd name="T13" fmla="*/ 112 h 282"/>
                  <a:gd name="T14" fmla="*/ 1 w 364"/>
                  <a:gd name="T15" fmla="*/ 112 h 282"/>
                  <a:gd name="T16" fmla="*/ 0 w 364"/>
                  <a:gd name="T17" fmla="*/ 112 h 282"/>
                  <a:gd name="T18" fmla="*/ 0 w 364"/>
                  <a:gd name="T19" fmla="*/ 111 h 282"/>
                  <a:gd name="T20" fmla="*/ 0 w 364"/>
                  <a:gd name="T21" fmla="*/ 111 h 282"/>
                  <a:gd name="T22" fmla="*/ 0 w 364"/>
                  <a:gd name="T23" fmla="*/ 111 h 282"/>
                  <a:gd name="T24" fmla="*/ 0 w 364"/>
                  <a:gd name="T25" fmla="*/ 110 h 282"/>
                  <a:gd name="T26" fmla="*/ 0 w 364"/>
                  <a:gd name="T27" fmla="*/ 110 h 282"/>
                  <a:gd name="T28" fmla="*/ 0 w 364"/>
                  <a:gd name="T29" fmla="*/ 109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0 w 364"/>
                  <a:gd name="T51" fmla="*/ 0 h 282"/>
                  <a:gd name="T52" fmla="*/ 111 w 364"/>
                  <a:gd name="T53" fmla="*/ 0 h 282"/>
                  <a:gd name="T54" fmla="*/ 111 w 364"/>
                  <a:gd name="T55" fmla="*/ 0 h 282"/>
                  <a:gd name="T56" fmla="*/ 111 w 364"/>
                  <a:gd name="T57" fmla="*/ 0 h 282"/>
                  <a:gd name="T58" fmla="*/ 111 w 364"/>
                  <a:gd name="T59" fmla="*/ 0 h 282"/>
                  <a:gd name="T60" fmla="*/ 111 w 364"/>
                  <a:gd name="T61" fmla="*/ 0 h 282"/>
                  <a:gd name="T62" fmla="*/ 112 w 364"/>
                  <a:gd name="T63" fmla="*/ 1 h 282"/>
                  <a:gd name="T64" fmla="*/ 112 w 364"/>
                  <a:gd name="T65" fmla="*/ 1 h 282"/>
                  <a:gd name="T66" fmla="*/ 112 w 364"/>
                  <a:gd name="T67" fmla="*/ 2 h 282"/>
                  <a:gd name="T68" fmla="*/ 112 w 364"/>
                  <a:gd name="T69" fmla="*/ 2 h 282"/>
                  <a:gd name="T70" fmla="*/ 113 w 364"/>
                  <a:gd name="T71" fmla="*/ 2 h 282"/>
                  <a:gd name="T72" fmla="*/ 113 w 364"/>
                  <a:gd name="T73" fmla="*/ 3 h 282"/>
                  <a:gd name="T74" fmla="*/ 113 w 364"/>
                  <a:gd name="T75" fmla="*/ 109 h 282"/>
                  <a:gd name="T76" fmla="*/ 113 w 364"/>
                  <a:gd name="T77" fmla="*/ 110 h 282"/>
                  <a:gd name="T78" fmla="*/ 112 w 364"/>
                  <a:gd name="T79" fmla="*/ 110 h 282"/>
                  <a:gd name="T80" fmla="*/ 112 w 364"/>
                  <a:gd name="T81" fmla="*/ 111 h 282"/>
                  <a:gd name="T82" fmla="*/ 112 w 364"/>
                  <a:gd name="T83" fmla="*/ 111 h 282"/>
                  <a:gd name="T84" fmla="*/ 112 w 364"/>
                  <a:gd name="T85" fmla="*/ 111 h 282"/>
                  <a:gd name="T86" fmla="*/ 112 w 364"/>
                  <a:gd name="T87" fmla="*/ 112 h 282"/>
                  <a:gd name="T88" fmla="*/ 111 w 364"/>
                  <a:gd name="T89" fmla="*/ 112 h 282"/>
                  <a:gd name="T90" fmla="*/ 111 w 364"/>
                  <a:gd name="T91" fmla="*/ 112 h 282"/>
                  <a:gd name="T92" fmla="*/ 111 w 364"/>
                  <a:gd name="T93" fmla="*/ 112 h 282"/>
                  <a:gd name="T94" fmla="*/ 111 w 364"/>
                  <a:gd name="T95" fmla="*/ 112 h 282"/>
                  <a:gd name="T96" fmla="*/ 111 w 364"/>
                  <a:gd name="T97" fmla="*/ 112 h 282"/>
                  <a:gd name="T98" fmla="*/ 110 w 364"/>
                  <a:gd name="T99" fmla="*/ 113 h 282"/>
                  <a:gd name="T100" fmla="*/ 47 w 364"/>
                  <a:gd name="T101" fmla="*/ 113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43" name="Freeform 943">
                <a:extLst>
                  <a:ext uri="{FF2B5EF4-FFF2-40B4-BE49-F238E27FC236}">
                    <a16:creationId xmlns:a16="http://schemas.microsoft.com/office/drawing/2014/main" id="{253B8A83-3546-4975-B021-B882C8B456FF}"/>
                  </a:ext>
                </a:extLst>
              </p:cNvPr>
              <p:cNvSpPr>
                <a:spLocks/>
              </p:cNvSpPr>
              <p:nvPr/>
            </p:nvSpPr>
            <p:spPr bwMode="auto">
              <a:xfrm>
                <a:off x="991" y="1554"/>
                <a:ext cx="113" cy="113"/>
              </a:xfrm>
              <a:custGeom>
                <a:avLst/>
                <a:gdLst>
                  <a:gd name="T0" fmla="*/ 7 w 364"/>
                  <a:gd name="T1" fmla="*/ 109 h 282"/>
                  <a:gd name="T2" fmla="*/ 3 w 364"/>
                  <a:gd name="T3" fmla="*/ 109 h 282"/>
                  <a:gd name="T4" fmla="*/ 3 w 364"/>
                  <a:gd name="T5" fmla="*/ 109 h 282"/>
                  <a:gd name="T6" fmla="*/ 2 w 364"/>
                  <a:gd name="T7" fmla="*/ 109 h 282"/>
                  <a:gd name="T8" fmla="*/ 2 w 364"/>
                  <a:gd name="T9" fmla="*/ 109 h 282"/>
                  <a:gd name="T10" fmla="*/ 2 w 364"/>
                  <a:gd name="T11" fmla="*/ 109 h 282"/>
                  <a:gd name="T12" fmla="*/ 2 w 364"/>
                  <a:gd name="T13" fmla="*/ 108 h 282"/>
                  <a:gd name="T14" fmla="*/ 2 w 364"/>
                  <a:gd name="T15" fmla="*/ 108 h 282"/>
                  <a:gd name="T16" fmla="*/ 2 w 364"/>
                  <a:gd name="T17" fmla="*/ 108 h 282"/>
                  <a:gd name="T18" fmla="*/ 2 w 364"/>
                  <a:gd name="T19" fmla="*/ 107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2 w 364"/>
                  <a:gd name="T33" fmla="*/ 3 h 282"/>
                  <a:gd name="T34" fmla="*/ 3 w 364"/>
                  <a:gd name="T35" fmla="*/ 3 h 282"/>
                  <a:gd name="T36" fmla="*/ 3 w 364"/>
                  <a:gd name="T37" fmla="*/ 3 h 282"/>
                  <a:gd name="T38" fmla="*/ 110 w 364"/>
                  <a:gd name="T39" fmla="*/ 3 h 282"/>
                  <a:gd name="T40" fmla="*/ 110 w 364"/>
                  <a:gd name="T41" fmla="*/ 3 h 282"/>
                  <a:gd name="T42" fmla="*/ 111 w 364"/>
                  <a:gd name="T43" fmla="*/ 3 h 282"/>
                  <a:gd name="T44" fmla="*/ 111 w 364"/>
                  <a:gd name="T45" fmla="*/ 3 h 282"/>
                  <a:gd name="T46" fmla="*/ 111 w 364"/>
                  <a:gd name="T47" fmla="*/ 3 h 282"/>
                  <a:gd name="T48" fmla="*/ 113 w 364"/>
                  <a:gd name="T49" fmla="*/ 1 h 282"/>
                  <a:gd name="T50" fmla="*/ 112 w 364"/>
                  <a:gd name="T51" fmla="*/ 0 h 282"/>
                  <a:gd name="T52" fmla="*/ 112 w 364"/>
                  <a:gd name="T53" fmla="*/ 0 h 282"/>
                  <a:gd name="T54" fmla="*/ 112 w 364"/>
                  <a:gd name="T55" fmla="*/ 0 h 282"/>
                  <a:gd name="T56" fmla="*/ 111 w 364"/>
                  <a:gd name="T57" fmla="*/ 0 h 282"/>
                  <a:gd name="T58" fmla="*/ 111 w 364"/>
                  <a:gd name="T59" fmla="*/ 0 h 282"/>
                  <a:gd name="T60" fmla="*/ 111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9 h 282"/>
                  <a:gd name="T84" fmla="*/ 0 w 364"/>
                  <a:gd name="T85" fmla="*/ 110 h 282"/>
                  <a:gd name="T86" fmla="*/ 0 w 364"/>
                  <a:gd name="T87" fmla="*/ 110 h 282"/>
                  <a:gd name="T88" fmla="*/ 0 w 364"/>
                  <a:gd name="T89" fmla="*/ 111 h 282"/>
                  <a:gd name="T90" fmla="*/ 0 w 364"/>
                  <a:gd name="T91" fmla="*/ 111 h 282"/>
                  <a:gd name="T92" fmla="*/ 0 w 364"/>
                  <a:gd name="T93" fmla="*/ 111 h 282"/>
                  <a:gd name="T94" fmla="*/ 0 w 364"/>
                  <a:gd name="T95" fmla="*/ 112 h 282"/>
                  <a:gd name="T96" fmla="*/ 1 w 364"/>
                  <a:gd name="T97" fmla="*/ 112 h 282"/>
                  <a:gd name="T98" fmla="*/ 1 w 364"/>
                  <a:gd name="T99" fmla="*/ 112 h 282"/>
                  <a:gd name="T100" fmla="*/ 1 w 364"/>
                  <a:gd name="T101" fmla="*/ 112 h 282"/>
                  <a:gd name="T102" fmla="*/ 2 w 364"/>
                  <a:gd name="T103" fmla="*/ 112 h 282"/>
                  <a:gd name="T104" fmla="*/ 2 w 364"/>
                  <a:gd name="T105" fmla="*/ 112 h 282"/>
                  <a:gd name="T106" fmla="*/ 2 w 364"/>
                  <a:gd name="T107" fmla="*/ 112 h 282"/>
                  <a:gd name="T108" fmla="*/ 2 w 364"/>
                  <a:gd name="T109" fmla="*/ 113 h 282"/>
                  <a:gd name="T110" fmla="*/ 5 w 364"/>
                  <a:gd name="T111" fmla="*/ 113 h 282"/>
                  <a:gd name="T112" fmla="*/ 7 w 364"/>
                  <a:gd name="T113" fmla="*/ 109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6957" name="Group 944">
              <a:extLst>
                <a:ext uri="{FF2B5EF4-FFF2-40B4-BE49-F238E27FC236}">
                  <a16:creationId xmlns:a16="http://schemas.microsoft.com/office/drawing/2014/main" id="{1B94D3CF-2941-4F0E-960F-4C92936E14F8}"/>
                </a:ext>
              </a:extLst>
            </p:cNvPr>
            <p:cNvGrpSpPr>
              <a:grpSpLocks/>
            </p:cNvGrpSpPr>
            <p:nvPr/>
          </p:nvGrpSpPr>
          <p:grpSpPr bwMode="auto">
            <a:xfrm>
              <a:off x="4123" y="915"/>
              <a:ext cx="214" cy="259"/>
              <a:chOff x="4320" y="1728"/>
              <a:chExt cx="384" cy="384"/>
            </a:xfrm>
          </p:grpSpPr>
          <p:sp>
            <p:nvSpPr>
              <p:cNvPr id="52145" name="Freeform 945">
                <a:extLst>
                  <a:ext uri="{FF2B5EF4-FFF2-40B4-BE49-F238E27FC236}">
                    <a16:creationId xmlns:a16="http://schemas.microsoft.com/office/drawing/2014/main" id="{477052FB-360C-48A1-B489-6ED2F8CD7813}"/>
                  </a:ext>
                </a:extLst>
              </p:cNvPr>
              <p:cNvSpPr>
                <a:spLocks/>
              </p:cNvSpPr>
              <p:nvPr/>
            </p:nvSpPr>
            <p:spPr bwMode="auto">
              <a:xfrm>
                <a:off x="4322" y="1950"/>
                <a:ext cx="316" cy="43"/>
              </a:xfrm>
              <a:custGeom>
                <a:avLst/>
                <a:gdLst>
                  <a:gd name="T0" fmla="*/ 274 w 566"/>
                  <a:gd name="T1" fmla="*/ 0 h 73"/>
                  <a:gd name="T2" fmla="*/ 315 w 566"/>
                  <a:gd name="T3" fmla="*/ 42 h 73"/>
                  <a:gd name="T4" fmla="*/ 0 w 566"/>
                  <a:gd name="T5" fmla="*/ 42 h 73"/>
                  <a:gd name="T6" fmla="*/ 42 w 566"/>
                  <a:gd name="T7" fmla="*/ 0 h 73"/>
                  <a:gd name="T8" fmla="*/ 274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46" name="Freeform 946">
                <a:extLst>
                  <a:ext uri="{FF2B5EF4-FFF2-40B4-BE49-F238E27FC236}">
                    <a16:creationId xmlns:a16="http://schemas.microsoft.com/office/drawing/2014/main" id="{91CA270A-42D4-4612-B309-063CB9B82EC7}"/>
                  </a:ext>
                </a:extLst>
              </p:cNvPr>
              <p:cNvSpPr>
                <a:spLocks/>
              </p:cNvSpPr>
              <p:nvPr/>
            </p:nvSpPr>
            <p:spPr bwMode="auto">
              <a:xfrm>
                <a:off x="4403" y="1941"/>
                <a:ext cx="151" cy="30"/>
              </a:xfrm>
              <a:custGeom>
                <a:avLst/>
                <a:gdLst>
                  <a:gd name="T0" fmla="*/ 150 w 269"/>
                  <a:gd name="T1" fmla="*/ 13 h 50"/>
                  <a:gd name="T2" fmla="*/ 148 w 269"/>
                  <a:gd name="T3" fmla="*/ 11 h 50"/>
                  <a:gd name="T4" fmla="*/ 144 w 269"/>
                  <a:gd name="T5" fmla="*/ 8 h 50"/>
                  <a:gd name="T6" fmla="*/ 137 w 269"/>
                  <a:gd name="T7" fmla="*/ 7 h 50"/>
                  <a:gd name="T8" fmla="*/ 129 w 269"/>
                  <a:gd name="T9" fmla="*/ 4 h 50"/>
                  <a:gd name="T10" fmla="*/ 118 w 269"/>
                  <a:gd name="T11" fmla="*/ 3 h 50"/>
                  <a:gd name="T12" fmla="*/ 107 w 269"/>
                  <a:gd name="T13" fmla="*/ 1 h 50"/>
                  <a:gd name="T14" fmla="*/ 95 w 269"/>
                  <a:gd name="T15" fmla="*/ 1 h 50"/>
                  <a:gd name="T16" fmla="*/ 82 w 269"/>
                  <a:gd name="T17" fmla="*/ 0 h 50"/>
                  <a:gd name="T18" fmla="*/ 68 w 269"/>
                  <a:gd name="T19" fmla="*/ 0 h 50"/>
                  <a:gd name="T20" fmla="*/ 56 w 269"/>
                  <a:gd name="T21" fmla="*/ 1 h 50"/>
                  <a:gd name="T22" fmla="*/ 43 w 269"/>
                  <a:gd name="T23" fmla="*/ 1 h 50"/>
                  <a:gd name="T24" fmla="*/ 32 w 269"/>
                  <a:gd name="T25" fmla="*/ 3 h 50"/>
                  <a:gd name="T26" fmla="*/ 22 w 269"/>
                  <a:gd name="T27" fmla="*/ 4 h 50"/>
                  <a:gd name="T28" fmla="*/ 13 w 269"/>
                  <a:gd name="T29" fmla="*/ 7 h 50"/>
                  <a:gd name="T30" fmla="*/ 7 w 269"/>
                  <a:gd name="T31" fmla="*/ 8 h 50"/>
                  <a:gd name="T32" fmla="*/ 3 w 269"/>
                  <a:gd name="T33" fmla="*/ 11 h 50"/>
                  <a:gd name="T34" fmla="*/ 1 w 269"/>
                  <a:gd name="T35" fmla="*/ 13 h 50"/>
                  <a:gd name="T36" fmla="*/ 1 w 269"/>
                  <a:gd name="T37" fmla="*/ 16 h 50"/>
                  <a:gd name="T38" fmla="*/ 3 w 269"/>
                  <a:gd name="T39" fmla="*/ 19 h 50"/>
                  <a:gd name="T40" fmla="*/ 7 w 269"/>
                  <a:gd name="T41" fmla="*/ 21 h 50"/>
                  <a:gd name="T42" fmla="*/ 13 w 269"/>
                  <a:gd name="T43" fmla="*/ 23 h 50"/>
                  <a:gd name="T44" fmla="*/ 22 w 269"/>
                  <a:gd name="T45" fmla="*/ 25 h 50"/>
                  <a:gd name="T46" fmla="*/ 32 w 269"/>
                  <a:gd name="T47" fmla="*/ 26 h 50"/>
                  <a:gd name="T48" fmla="*/ 43 w 269"/>
                  <a:gd name="T49" fmla="*/ 28 h 50"/>
                  <a:gd name="T50" fmla="*/ 56 w 269"/>
                  <a:gd name="T51" fmla="*/ 29 h 50"/>
                  <a:gd name="T52" fmla="*/ 68 w 269"/>
                  <a:gd name="T53" fmla="*/ 29 h 50"/>
                  <a:gd name="T54" fmla="*/ 82 w 269"/>
                  <a:gd name="T55" fmla="*/ 29 h 50"/>
                  <a:gd name="T56" fmla="*/ 95 w 269"/>
                  <a:gd name="T57" fmla="*/ 29 h 50"/>
                  <a:gd name="T58" fmla="*/ 107 w 269"/>
                  <a:gd name="T59" fmla="*/ 28 h 50"/>
                  <a:gd name="T60" fmla="*/ 118 w 269"/>
                  <a:gd name="T61" fmla="*/ 26 h 50"/>
                  <a:gd name="T62" fmla="*/ 129 w 269"/>
                  <a:gd name="T63" fmla="*/ 25 h 50"/>
                  <a:gd name="T64" fmla="*/ 137 w 269"/>
                  <a:gd name="T65" fmla="*/ 23 h 50"/>
                  <a:gd name="T66" fmla="*/ 144 w 269"/>
                  <a:gd name="T67" fmla="*/ 21 h 50"/>
                  <a:gd name="T68" fmla="*/ 148 w 269"/>
                  <a:gd name="T69" fmla="*/ 19 h 50"/>
                  <a:gd name="T70" fmla="*/ 150 w 269"/>
                  <a:gd name="T71" fmla="*/ 1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47" name="Freeform 947">
                <a:extLst>
                  <a:ext uri="{FF2B5EF4-FFF2-40B4-BE49-F238E27FC236}">
                    <a16:creationId xmlns:a16="http://schemas.microsoft.com/office/drawing/2014/main" id="{9F7E63D5-B6D5-4CF0-9500-64CE728B2234}"/>
                  </a:ext>
                </a:extLst>
              </p:cNvPr>
              <p:cNvSpPr>
                <a:spLocks/>
              </p:cNvSpPr>
              <p:nvPr/>
            </p:nvSpPr>
            <p:spPr bwMode="auto">
              <a:xfrm>
                <a:off x="4403" y="1956"/>
                <a:ext cx="151" cy="22"/>
              </a:xfrm>
              <a:custGeom>
                <a:avLst/>
                <a:gdLst>
                  <a:gd name="T0" fmla="*/ 150 w 269"/>
                  <a:gd name="T1" fmla="*/ 8 h 37"/>
                  <a:gd name="T2" fmla="*/ 148 w 269"/>
                  <a:gd name="T3" fmla="*/ 11 h 37"/>
                  <a:gd name="T4" fmla="*/ 144 w 269"/>
                  <a:gd name="T5" fmla="*/ 13 h 37"/>
                  <a:gd name="T6" fmla="*/ 137 w 269"/>
                  <a:gd name="T7" fmla="*/ 15 h 37"/>
                  <a:gd name="T8" fmla="*/ 129 w 269"/>
                  <a:gd name="T9" fmla="*/ 17 h 37"/>
                  <a:gd name="T10" fmla="*/ 118 w 269"/>
                  <a:gd name="T11" fmla="*/ 19 h 37"/>
                  <a:gd name="T12" fmla="*/ 107 w 269"/>
                  <a:gd name="T13" fmla="*/ 20 h 37"/>
                  <a:gd name="T14" fmla="*/ 95 w 269"/>
                  <a:gd name="T15" fmla="*/ 21 h 37"/>
                  <a:gd name="T16" fmla="*/ 82 w 269"/>
                  <a:gd name="T17" fmla="*/ 21 h 37"/>
                  <a:gd name="T18" fmla="*/ 68 w 269"/>
                  <a:gd name="T19" fmla="*/ 21 h 37"/>
                  <a:gd name="T20" fmla="*/ 56 w 269"/>
                  <a:gd name="T21" fmla="*/ 21 h 37"/>
                  <a:gd name="T22" fmla="*/ 43 w 269"/>
                  <a:gd name="T23" fmla="*/ 20 h 37"/>
                  <a:gd name="T24" fmla="*/ 32 w 269"/>
                  <a:gd name="T25" fmla="*/ 19 h 37"/>
                  <a:gd name="T26" fmla="*/ 22 w 269"/>
                  <a:gd name="T27" fmla="*/ 17 h 37"/>
                  <a:gd name="T28" fmla="*/ 13 w 269"/>
                  <a:gd name="T29" fmla="*/ 15 h 37"/>
                  <a:gd name="T30" fmla="*/ 7 w 269"/>
                  <a:gd name="T31" fmla="*/ 13 h 37"/>
                  <a:gd name="T32" fmla="*/ 3 w 269"/>
                  <a:gd name="T33" fmla="*/ 11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10 h 37"/>
                  <a:gd name="T46" fmla="*/ 27 w 269"/>
                  <a:gd name="T47" fmla="*/ 11 h 37"/>
                  <a:gd name="T48" fmla="*/ 38 w 269"/>
                  <a:gd name="T49" fmla="*/ 12 h 37"/>
                  <a:gd name="T50" fmla="*/ 49 w 269"/>
                  <a:gd name="T51" fmla="*/ 14 h 37"/>
                  <a:gd name="T52" fmla="*/ 62 w 269"/>
                  <a:gd name="T53" fmla="*/ 14 h 37"/>
                  <a:gd name="T54" fmla="*/ 75 w 269"/>
                  <a:gd name="T55" fmla="*/ 14 h 37"/>
                  <a:gd name="T56" fmla="*/ 88 w 269"/>
                  <a:gd name="T57" fmla="*/ 14 h 37"/>
                  <a:gd name="T58" fmla="*/ 101 w 269"/>
                  <a:gd name="T59" fmla="*/ 14 h 37"/>
                  <a:gd name="T60" fmla="*/ 113 w 269"/>
                  <a:gd name="T61" fmla="*/ 12 h 37"/>
                  <a:gd name="T62" fmla="*/ 123 w 269"/>
                  <a:gd name="T63" fmla="*/ 11 h 37"/>
                  <a:gd name="T64" fmla="*/ 133 w 269"/>
                  <a:gd name="T65" fmla="*/ 10 h 37"/>
                  <a:gd name="T66" fmla="*/ 140 w 269"/>
                  <a:gd name="T67" fmla="*/ 7 h 37"/>
                  <a:gd name="T68" fmla="*/ 146 w 269"/>
                  <a:gd name="T69" fmla="*/ 5 h 37"/>
                  <a:gd name="T70" fmla="*/ 149 w 269"/>
                  <a:gd name="T71" fmla="*/ 3 h 37"/>
                  <a:gd name="T72" fmla="*/ 150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48" name="Freeform 948">
                <a:extLst>
                  <a:ext uri="{FF2B5EF4-FFF2-40B4-BE49-F238E27FC236}">
                    <a16:creationId xmlns:a16="http://schemas.microsoft.com/office/drawing/2014/main" id="{EB52A70A-AD4D-4C5B-886F-5A303B30B0DC}"/>
                  </a:ext>
                </a:extLst>
              </p:cNvPr>
              <p:cNvSpPr>
                <a:spLocks/>
              </p:cNvSpPr>
              <p:nvPr/>
            </p:nvSpPr>
            <p:spPr bwMode="auto">
              <a:xfrm>
                <a:off x="4320" y="1992"/>
                <a:ext cx="318" cy="101"/>
              </a:xfrm>
              <a:custGeom>
                <a:avLst/>
                <a:gdLst>
                  <a:gd name="T0" fmla="*/ 0 w 568"/>
                  <a:gd name="T1" fmla="*/ 100 h 168"/>
                  <a:gd name="T2" fmla="*/ 317 w 568"/>
                  <a:gd name="T3" fmla="*/ 100 h 168"/>
                  <a:gd name="T4" fmla="*/ 317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49" name="Freeform 949">
                <a:extLst>
                  <a:ext uri="{FF2B5EF4-FFF2-40B4-BE49-F238E27FC236}">
                    <a16:creationId xmlns:a16="http://schemas.microsoft.com/office/drawing/2014/main" id="{43371E0D-5EC0-480A-AB00-E2C8466FB448}"/>
                  </a:ext>
                </a:extLst>
              </p:cNvPr>
              <p:cNvSpPr>
                <a:spLocks/>
              </p:cNvSpPr>
              <p:nvPr/>
            </p:nvSpPr>
            <p:spPr bwMode="auto">
              <a:xfrm>
                <a:off x="4370" y="1944"/>
                <a:ext cx="208" cy="16"/>
              </a:xfrm>
              <a:custGeom>
                <a:avLst/>
                <a:gdLst>
                  <a:gd name="T0" fmla="*/ 0 w 373"/>
                  <a:gd name="T1" fmla="*/ 15 h 29"/>
                  <a:gd name="T2" fmla="*/ 0 w 373"/>
                  <a:gd name="T3" fmla="*/ 0 h 29"/>
                  <a:gd name="T4" fmla="*/ 207 w 373"/>
                  <a:gd name="T5" fmla="*/ 0 h 29"/>
                  <a:gd name="T6" fmla="*/ 207 w 373"/>
                  <a:gd name="T7" fmla="*/ 15 h 29"/>
                  <a:gd name="T8" fmla="*/ 0 w 373"/>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50" name="Freeform 950">
                <a:extLst>
                  <a:ext uri="{FF2B5EF4-FFF2-40B4-BE49-F238E27FC236}">
                    <a16:creationId xmlns:a16="http://schemas.microsoft.com/office/drawing/2014/main" id="{C4C0645F-4FF1-4B70-B64C-FA7EB69D224A}"/>
                  </a:ext>
                </a:extLst>
              </p:cNvPr>
              <p:cNvSpPr>
                <a:spLocks/>
              </p:cNvSpPr>
              <p:nvPr/>
            </p:nvSpPr>
            <p:spPr bwMode="auto">
              <a:xfrm>
                <a:off x="4320" y="1990"/>
                <a:ext cx="318" cy="36"/>
              </a:xfrm>
              <a:custGeom>
                <a:avLst/>
                <a:gdLst>
                  <a:gd name="T0" fmla="*/ 118 w 568"/>
                  <a:gd name="T1" fmla="*/ 0 h 59"/>
                  <a:gd name="T2" fmla="*/ 0 w 568"/>
                  <a:gd name="T3" fmla="*/ 0 h 59"/>
                  <a:gd name="T4" fmla="*/ 0 w 568"/>
                  <a:gd name="T5" fmla="*/ 35 h 59"/>
                  <a:gd name="T6" fmla="*/ 317 w 568"/>
                  <a:gd name="T7" fmla="*/ 35 h 59"/>
                  <a:gd name="T8" fmla="*/ 317 w 568"/>
                  <a:gd name="T9" fmla="*/ 1 h 59"/>
                  <a:gd name="T10" fmla="*/ 199 w 568"/>
                  <a:gd name="T11" fmla="*/ 1 h 59"/>
                  <a:gd name="T12" fmla="*/ 118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51" name="Freeform 951">
                <a:extLst>
                  <a:ext uri="{FF2B5EF4-FFF2-40B4-BE49-F238E27FC236}">
                    <a16:creationId xmlns:a16="http://schemas.microsoft.com/office/drawing/2014/main" id="{826CD442-FF48-4916-B81F-428490038E34}"/>
                  </a:ext>
                </a:extLst>
              </p:cNvPr>
              <p:cNvSpPr>
                <a:spLocks/>
              </p:cNvSpPr>
              <p:nvPr/>
            </p:nvSpPr>
            <p:spPr bwMode="auto">
              <a:xfrm>
                <a:off x="4403" y="2002"/>
                <a:ext cx="27"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8 w 47"/>
                  <a:gd name="T37" fmla="*/ 0 h 30"/>
                  <a:gd name="T38" fmla="*/ 20 w 47"/>
                  <a:gd name="T39" fmla="*/ 0 h 30"/>
                  <a:gd name="T40" fmla="*/ 21 w 47"/>
                  <a:gd name="T41" fmla="*/ 1 h 30"/>
                  <a:gd name="T42" fmla="*/ 22 w 47"/>
                  <a:gd name="T43" fmla="*/ 1 h 30"/>
                  <a:gd name="T44" fmla="*/ 24 w 47"/>
                  <a:gd name="T45" fmla="*/ 2 h 30"/>
                  <a:gd name="T46" fmla="*/ 24 w 47"/>
                  <a:gd name="T47" fmla="*/ 3 h 30"/>
                  <a:gd name="T48" fmla="*/ 25 w 47"/>
                  <a:gd name="T49" fmla="*/ 4 h 30"/>
                  <a:gd name="T50" fmla="*/ 26 w 47"/>
                  <a:gd name="T51" fmla="*/ 6 h 30"/>
                  <a:gd name="T52" fmla="*/ 26 w 47"/>
                  <a:gd name="T53" fmla="*/ 7 h 30"/>
                  <a:gd name="T54" fmla="*/ 26 w 47"/>
                  <a:gd name="T55" fmla="*/ 8 h 30"/>
                  <a:gd name="T56" fmla="*/ 26 w 47"/>
                  <a:gd name="T57" fmla="*/ 10 h 30"/>
                  <a:gd name="T58" fmla="*/ 26 w 47"/>
                  <a:gd name="T59" fmla="*/ 12 h 30"/>
                  <a:gd name="T60" fmla="*/ 25 w 47"/>
                  <a:gd name="T61" fmla="*/ 13 h 30"/>
                  <a:gd name="T62" fmla="*/ 24 w 47"/>
                  <a:gd name="T63" fmla="*/ 14 h 30"/>
                  <a:gd name="T64" fmla="*/ 24 w 47"/>
                  <a:gd name="T65" fmla="*/ 16 h 30"/>
                  <a:gd name="T66" fmla="*/ 22 w 47"/>
                  <a:gd name="T67" fmla="*/ 16 h 30"/>
                  <a:gd name="T68" fmla="*/ 21 w 47"/>
                  <a:gd name="T69" fmla="*/ 17 h 30"/>
                  <a:gd name="T70" fmla="*/ 20 w 47"/>
                  <a:gd name="T71" fmla="*/ 17 h 30"/>
                  <a:gd name="T72" fmla="*/ 18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52" name="Freeform 952">
                <a:extLst>
                  <a:ext uri="{FF2B5EF4-FFF2-40B4-BE49-F238E27FC236}">
                    <a16:creationId xmlns:a16="http://schemas.microsoft.com/office/drawing/2014/main" id="{662E6083-0BCA-4F5B-A23D-27CC43CCE30C}"/>
                  </a:ext>
                </a:extLst>
              </p:cNvPr>
              <p:cNvSpPr>
                <a:spLocks/>
              </p:cNvSpPr>
              <p:nvPr/>
            </p:nvSpPr>
            <p:spPr bwMode="auto">
              <a:xfrm>
                <a:off x="4521" y="1993"/>
                <a:ext cx="2" cy="95"/>
              </a:xfrm>
              <a:custGeom>
                <a:avLst/>
                <a:gdLst>
                  <a:gd name="T0" fmla="*/ 0 w 5"/>
                  <a:gd name="T1" fmla="*/ 0 h 162"/>
                  <a:gd name="T2" fmla="*/ 2 w 5"/>
                  <a:gd name="T3" fmla="*/ 32 h 162"/>
                  <a:gd name="T4" fmla="*/ 0 w 5"/>
                  <a:gd name="T5" fmla="*/ 32 h 162"/>
                  <a:gd name="T6" fmla="*/ 0 w 5"/>
                  <a:gd name="T7" fmla="*/ 94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53" name="Freeform 953">
                <a:extLst>
                  <a:ext uri="{FF2B5EF4-FFF2-40B4-BE49-F238E27FC236}">
                    <a16:creationId xmlns:a16="http://schemas.microsoft.com/office/drawing/2014/main" id="{667C26C9-BC14-481E-BD76-6CF72F9C654B}"/>
                  </a:ext>
                </a:extLst>
              </p:cNvPr>
              <p:cNvSpPr>
                <a:spLocks/>
              </p:cNvSpPr>
              <p:nvPr/>
            </p:nvSpPr>
            <p:spPr bwMode="auto">
              <a:xfrm>
                <a:off x="4343" y="2051"/>
                <a:ext cx="361" cy="52"/>
              </a:xfrm>
              <a:custGeom>
                <a:avLst/>
                <a:gdLst>
                  <a:gd name="T0" fmla="*/ 0 w 646"/>
                  <a:gd name="T1" fmla="*/ 51 h 87"/>
                  <a:gd name="T2" fmla="*/ 360 w 646"/>
                  <a:gd name="T3" fmla="*/ 51 h 87"/>
                  <a:gd name="T4" fmla="*/ 341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54" name="Freeform 954">
                <a:extLst>
                  <a:ext uri="{FF2B5EF4-FFF2-40B4-BE49-F238E27FC236}">
                    <a16:creationId xmlns:a16="http://schemas.microsoft.com/office/drawing/2014/main" id="{09DDF616-CA78-42BF-8D2D-74F3A22D5473}"/>
                  </a:ext>
                </a:extLst>
              </p:cNvPr>
              <p:cNvSpPr>
                <a:spLocks/>
              </p:cNvSpPr>
              <p:nvPr/>
            </p:nvSpPr>
            <p:spPr bwMode="auto">
              <a:xfrm>
                <a:off x="4343" y="2102"/>
                <a:ext cx="361" cy="10"/>
              </a:xfrm>
              <a:custGeom>
                <a:avLst/>
                <a:gdLst>
                  <a:gd name="T0" fmla="*/ 0 w 646"/>
                  <a:gd name="T1" fmla="*/ 9 h 17"/>
                  <a:gd name="T2" fmla="*/ 0 w 646"/>
                  <a:gd name="T3" fmla="*/ 0 h 17"/>
                  <a:gd name="T4" fmla="*/ 360 w 646"/>
                  <a:gd name="T5" fmla="*/ 0 h 17"/>
                  <a:gd name="T6" fmla="*/ 360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55" name="Freeform 955">
                <a:extLst>
                  <a:ext uri="{FF2B5EF4-FFF2-40B4-BE49-F238E27FC236}">
                    <a16:creationId xmlns:a16="http://schemas.microsoft.com/office/drawing/2014/main" id="{017834F7-E2B7-45D0-8C2B-4CD2C87801E7}"/>
                  </a:ext>
                </a:extLst>
              </p:cNvPr>
              <p:cNvSpPr>
                <a:spLocks/>
              </p:cNvSpPr>
              <p:nvPr/>
            </p:nvSpPr>
            <p:spPr bwMode="auto">
              <a:xfrm>
                <a:off x="4361" y="2059"/>
                <a:ext cx="323" cy="37"/>
              </a:xfrm>
              <a:custGeom>
                <a:avLst/>
                <a:gdLst>
                  <a:gd name="T0" fmla="*/ 0 w 578"/>
                  <a:gd name="T1" fmla="*/ 36 h 63"/>
                  <a:gd name="T2" fmla="*/ 322 w 578"/>
                  <a:gd name="T3" fmla="*/ 36 h 63"/>
                  <a:gd name="T4" fmla="*/ 311 w 578"/>
                  <a:gd name="T5" fmla="*/ 0 h 63"/>
                  <a:gd name="T6" fmla="*/ 14 w 578"/>
                  <a:gd name="T7" fmla="*/ 0 h 63"/>
                  <a:gd name="T8" fmla="*/ 0 w 578"/>
                  <a:gd name="T9" fmla="*/ 3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56" name="Freeform 956">
                <a:extLst>
                  <a:ext uri="{FF2B5EF4-FFF2-40B4-BE49-F238E27FC236}">
                    <a16:creationId xmlns:a16="http://schemas.microsoft.com/office/drawing/2014/main" id="{BDDFDBF7-1D0D-457B-ACF4-642FFFFFC6B9}"/>
                  </a:ext>
                </a:extLst>
              </p:cNvPr>
              <p:cNvSpPr>
                <a:spLocks/>
              </p:cNvSpPr>
              <p:nvPr/>
            </p:nvSpPr>
            <p:spPr bwMode="auto">
              <a:xfrm>
                <a:off x="4345" y="1728"/>
                <a:ext cx="262" cy="216"/>
              </a:xfrm>
              <a:custGeom>
                <a:avLst/>
                <a:gdLst>
                  <a:gd name="T0" fmla="*/ 261 w 467"/>
                  <a:gd name="T1" fmla="*/ 212 h 366"/>
                  <a:gd name="T2" fmla="*/ 261 w 467"/>
                  <a:gd name="T3" fmla="*/ 212 h 366"/>
                  <a:gd name="T4" fmla="*/ 261 w 467"/>
                  <a:gd name="T5" fmla="*/ 213 h 366"/>
                  <a:gd name="T6" fmla="*/ 261 w 467"/>
                  <a:gd name="T7" fmla="*/ 214 h 366"/>
                  <a:gd name="T8" fmla="*/ 260 w 467"/>
                  <a:gd name="T9" fmla="*/ 214 h 366"/>
                  <a:gd name="T10" fmla="*/ 260 w 467"/>
                  <a:gd name="T11" fmla="*/ 215 h 366"/>
                  <a:gd name="T12" fmla="*/ 259 w 467"/>
                  <a:gd name="T13" fmla="*/ 215 h 366"/>
                  <a:gd name="T14" fmla="*/ 258 w 467"/>
                  <a:gd name="T15" fmla="*/ 215 h 366"/>
                  <a:gd name="T16" fmla="*/ 258 w 467"/>
                  <a:gd name="T17" fmla="*/ 215 h 366"/>
                  <a:gd name="T18" fmla="*/ 3 w 467"/>
                  <a:gd name="T19" fmla="*/ 215 h 366"/>
                  <a:gd name="T20" fmla="*/ 3 w 467"/>
                  <a:gd name="T21" fmla="*/ 215 h 366"/>
                  <a:gd name="T22" fmla="*/ 2 w 467"/>
                  <a:gd name="T23" fmla="*/ 215 h 366"/>
                  <a:gd name="T24" fmla="*/ 2 w 467"/>
                  <a:gd name="T25" fmla="*/ 215 h 366"/>
                  <a:gd name="T26" fmla="*/ 1 w 467"/>
                  <a:gd name="T27" fmla="*/ 214 h 366"/>
                  <a:gd name="T28" fmla="*/ 1 w 467"/>
                  <a:gd name="T29" fmla="*/ 214 h 366"/>
                  <a:gd name="T30" fmla="*/ 0 w 467"/>
                  <a:gd name="T31" fmla="*/ 212 h 366"/>
                  <a:gd name="T32" fmla="*/ 0 w 467"/>
                  <a:gd name="T33" fmla="*/ 212 h 366"/>
                  <a:gd name="T34" fmla="*/ 0 w 467"/>
                  <a:gd name="T35" fmla="*/ 211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8 w 467"/>
                  <a:gd name="T55" fmla="*/ 0 h 366"/>
                  <a:gd name="T56" fmla="*/ 258 w 467"/>
                  <a:gd name="T57" fmla="*/ 0 h 366"/>
                  <a:gd name="T58" fmla="*/ 259 w 467"/>
                  <a:gd name="T59" fmla="*/ 0 h 366"/>
                  <a:gd name="T60" fmla="*/ 260 w 467"/>
                  <a:gd name="T61" fmla="*/ 1 h 366"/>
                  <a:gd name="T62" fmla="*/ 260 w 467"/>
                  <a:gd name="T63" fmla="*/ 1 h 366"/>
                  <a:gd name="T64" fmla="*/ 260 w 467"/>
                  <a:gd name="T65" fmla="*/ 2 h 366"/>
                  <a:gd name="T66" fmla="*/ 261 w 467"/>
                  <a:gd name="T67" fmla="*/ 2 h 366"/>
                  <a:gd name="T68" fmla="*/ 261 w 467"/>
                  <a:gd name="T69" fmla="*/ 3 h 366"/>
                  <a:gd name="T70" fmla="*/ 261 w 467"/>
                  <a:gd name="T71" fmla="*/ 4 h 366"/>
                  <a:gd name="T72" fmla="*/ 261 w 467"/>
                  <a:gd name="T73" fmla="*/ 211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57" name="Freeform 957">
                <a:extLst>
                  <a:ext uri="{FF2B5EF4-FFF2-40B4-BE49-F238E27FC236}">
                    <a16:creationId xmlns:a16="http://schemas.microsoft.com/office/drawing/2014/main" id="{8E8B51C4-8F47-4355-9C32-B1344CF1A038}"/>
                  </a:ext>
                </a:extLst>
              </p:cNvPr>
              <p:cNvSpPr>
                <a:spLocks/>
              </p:cNvSpPr>
              <p:nvPr/>
            </p:nvSpPr>
            <p:spPr bwMode="auto">
              <a:xfrm>
                <a:off x="4539" y="2014"/>
                <a:ext cx="79" cy="0"/>
              </a:xfrm>
              <a:custGeom>
                <a:avLst/>
                <a:gdLst>
                  <a:gd name="T0" fmla="*/ 0 w 142"/>
                  <a:gd name="T1" fmla="*/ 0 h 1"/>
                  <a:gd name="T2" fmla="*/ 78 w 142"/>
                  <a:gd name="T3" fmla="*/ 0 h 1"/>
                  <a:gd name="T4" fmla="*/ 78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58" name="Rectangle 958">
                <a:extLst>
                  <a:ext uri="{FF2B5EF4-FFF2-40B4-BE49-F238E27FC236}">
                    <a16:creationId xmlns:a16="http://schemas.microsoft.com/office/drawing/2014/main" id="{11571A96-0463-4172-B285-443CC6846914}"/>
                  </a:ext>
                </a:extLst>
              </p:cNvPr>
              <p:cNvSpPr>
                <a:spLocks noChangeArrowheads="1"/>
              </p:cNvSpPr>
              <p:nvPr/>
            </p:nvSpPr>
            <p:spPr bwMode="auto">
              <a:xfrm>
                <a:off x="4376" y="1758"/>
                <a:ext cx="201" cy="159"/>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59" name="Freeform 959">
                <a:extLst>
                  <a:ext uri="{FF2B5EF4-FFF2-40B4-BE49-F238E27FC236}">
                    <a16:creationId xmlns:a16="http://schemas.microsoft.com/office/drawing/2014/main" id="{4A82E1DF-6527-4FEF-BA87-B52227DBF3CF}"/>
                  </a:ext>
                </a:extLst>
              </p:cNvPr>
              <p:cNvSpPr>
                <a:spLocks/>
              </p:cNvSpPr>
              <p:nvPr/>
            </p:nvSpPr>
            <p:spPr bwMode="auto">
              <a:xfrm>
                <a:off x="4385" y="1758"/>
                <a:ext cx="194" cy="162"/>
              </a:xfrm>
              <a:custGeom>
                <a:avLst/>
                <a:gdLst>
                  <a:gd name="T0" fmla="*/ 4 w 346"/>
                  <a:gd name="T1" fmla="*/ 157 h 274"/>
                  <a:gd name="T2" fmla="*/ 187 w 346"/>
                  <a:gd name="T3" fmla="*/ 157 h 274"/>
                  <a:gd name="T4" fmla="*/ 187 w 346"/>
                  <a:gd name="T5" fmla="*/ 157 h 274"/>
                  <a:gd name="T6" fmla="*/ 188 w 346"/>
                  <a:gd name="T7" fmla="*/ 157 h 274"/>
                  <a:gd name="T8" fmla="*/ 189 w 346"/>
                  <a:gd name="T9" fmla="*/ 157 h 274"/>
                  <a:gd name="T10" fmla="*/ 189 w 346"/>
                  <a:gd name="T11" fmla="*/ 156 h 274"/>
                  <a:gd name="T12" fmla="*/ 190 w 346"/>
                  <a:gd name="T13" fmla="*/ 156 h 274"/>
                  <a:gd name="T14" fmla="*/ 190 w 346"/>
                  <a:gd name="T15" fmla="*/ 155 h 274"/>
                  <a:gd name="T16" fmla="*/ 190 w 346"/>
                  <a:gd name="T17" fmla="*/ 154 h 274"/>
                  <a:gd name="T18" fmla="*/ 190 w 346"/>
                  <a:gd name="T19" fmla="*/ 154 h 274"/>
                  <a:gd name="T20" fmla="*/ 190 w 346"/>
                  <a:gd name="T21" fmla="*/ 5 h 274"/>
                  <a:gd name="T22" fmla="*/ 190 w 346"/>
                  <a:gd name="T23" fmla="*/ 5 h 274"/>
                  <a:gd name="T24" fmla="*/ 190 w 346"/>
                  <a:gd name="T25" fmla="*/ 4 h 274"/>
                  <a:gd name="T26" fmla="*/ 189 w 346"/>
                  <a:gd name="T27" fmla="*/ 4 h 274"/>
                  <a:gd name="T28" fmla="*/ 192 w 346"/>
                  <a:gd name="T29" fmla="*/ 0 h 274"/>
                  <a:gd name="T30" fmla="*/ 193 w 346"/>
                  <a:gd name="T31" fmla="*/ 0 h 274"/>
                  <a:gd name="T32" fmla="*/ 193 w 346"/>
                  <a:gd name="T33" fmla="*/ 1 h 274"/>
                  <a:gd name="T34" fmla="*/ 193 w 346"/>
                  <a:gd name="T35" fmla="*/ 1 h 274"/>
                  <a:gd name="T36" fmla="*/ 193 w 346"/>
                  <a:gd name="T37" fmla="*/ 2 h 274"/>
                  <a:gd name="T38" fmla="*/ 193 w 346"/>
                  <a:gd name="T39" fmla="*/ 3 h 274"/>
                  <a:gd name="T40" fmla="*/ 193 w 346"/>
                  <a:gd name="T41" fmla="*/ 157 h 274"/>
                  <a:gd name="T42" fmla="*/ 193 w 346"/>
                  <a:gd name="T43" fmla="*/ 157 h 274"/>
                  <a:gd name="T44" fmla="*/ 193 w 346"/>
                  <a:gd name="T45" fmla="*/ 158 h 274"/>
                  <a:gd name="T46" fmla="*/ 193 w 346"/>
                  <a:gd name="T47" fmla="*/ 158 h 274"/>
                  <a:gd name="T48" fmla="*/ 193 w 346"/>
                  <a:gd name="T49" fmla="*/ 159 h 274"/>
                  <a:gd name="T50" fmla="*/ 192 w 346"/>
                  <a:gd name="T51" fmla="*/ 159 h 274"/>
                  <a:gd name="T52" fmla="*/ 192 w 346"/>
                  <a:gd name="T53" fmla="*/ 160 h 274"/>
                  <a:gd name="T54" fmla="*/ 191 w 346"/>
                  <a:gd name="T55" fmla="*/ 160 h 274"/>
                  <a:gd name="T56" fmla="*/ 191 w 346"/>
                  <a:gd name="T57" fmla="*/ 161 h 274"/>
                  <a:gd name="T58" fmla="*/ 191 w 346"/>
                  <a:gd name="T59" fmla="*/ 161 h 274"/>
                  <a:gd name="T60" fmla="*/ 190 w 346"/>
                  <a:gd name="T61" fmla="*/ 161 h 274"/>
                  <a:gd name="T62" fmla="*/ 190 w 346"/>
                  <a:gd name="T63" fmla="*/ 161 h 274"/>
                  <a:gd name="T64" fmla="*/ 189 w 346"/>
                  <a:gd name="T65" fmla="*/ 161 h 274"/>
                  <a:gd name="T66" fmla="*/ 0 w 346"/>
                  <a:gd name="T67" fmla="*/ 161 h 274"/>
                  <a:gd name="T68" fmla="*/ 4 w 346"/>
                  <a:gd name="T69" fmla="*/ 15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60" name="Freeform 960">
                <a:extLst>
                  <a:ext uri="{FF2B5EF4-FFF2-40B4-BE49-F238E27FC236}">
                    <a16:creationId xmlns:a16="http://schemas.microsoft.com/office/drawing/2014/main" id="{83D2C3C1-F9D0-494C-8A9D-D75E647C1B32}"/>
                  </a:ext>
                </a:extLst>
              </p:cNvPr>
              <p:cNvSpPr>
                <a:spLocks/>
              </p:cNvSpPr>
              <p:nvPr/>
            </p:nvSpPr>
            <p:spPr bwMode="auto">
              <a:xfrm>
                <a:off x="4376" y="1752"/>
                <a:ext cx="203" cy="168"/>
              </a:xfrm>
              <a:custGeom>
                <a:avLst/>
                <a:gdLst>
                  <a:gd name="T0" fmla="*/ 198 w 364"/>
                  <a:gd name="T1" fmla="*/ 0 h 282"/>
                  <a:gd name="T2" fmla="*/ 199 w 364"/>
                  <a:gd name="T3" fmla="*/ 0 h 282"/>
                  <a:gd name="T4" fmla="*/ 199 w 364"/>
                  <a:gd name="T5" fmla="*/ 0 h 282"/>
                  <a:gd name="T6" fmla="*/ 200 w 364"/>
                  <a:gd name="T7" fmla="*/ 0 h 282"/>
                  <a:gd name="T8" fmla="*/ 200 w 364"/>
                  <a:gd name="T9" fmla="*/ 0 h 282"/>
                  <a:gd name="T10" fmla="*/ 200 w 364"/>
                  <a:gd name="T11" fmla="*/ 1 h 282"/>
                  <a:gd name="T12" fmla="*/ 201 w 364"/>
                  <a:gd name="T13" fmla="*/ 1 h 282"/>
                  <a:gd name="T14" fmla="*/ 202 w 364"/>
                  <a:gd name="T15" fmla="*/ 1 h 282"/>
                  <a:gd name="T16" fmla="*/ 202 w 364"/>
                  <a:gd name="T17" fmla="*/ 2 h 282"/>
                  <a:gd name="T18" fmla="*/ 202 w 364"/>
                  <a:gd name="T19" fmla="*/ 3 h 282"/>
                  <a:gd name="T20" fmla="*/ 202 w 364"/>
                  <a:gd name="T21" fmla="*/ 4 h 282"/>
                  <a:gd name="T22" fmla="*/ 202 w 364"/>
                  <a:gd name="T23" fmla="*/ 4 h 282"/>
                  <a:gd name="T24" fmla="*/ 202 w 364"/>
                  <a:gd name="T25" fmla="*/ 163 h 282"/>
                  <a:gd name="T26" fmla="*/ 202 w 364"/>
                  <a:gd name="T27" fmla="*/ 163 h 282"/>
                  <a:gd name="T28" fmla="*/ 202 w 364"/>
                  <a:gd name="T29" fmla="*/ 164 h 282"/>
                  <a:gd name="T30" fmla="*/ 202 w 364"/>
                  <a:gd name="T31" fmla="*/ 164 h 282"/>
                  <a:gd name="T32" fmla="*/ 202 w 364"/>
                  <a:gd name="T33" fmla="*/ 165 h 282"/>
                  <a:gd name="T34" fmla="*/ 201 w 364"/>
                  <a:gd name="T35" fmla="*/ 165 h 282"/>
                  <a:gd name="T36" fmla="*/ 201 w 364"/>
                  <a:gd name="T37" fmla="*/ 166 h 282"/>
                  <a:gd name="T38" fmla="*/ 200 w 364"/>
                  <a:gd name="T39" fmla="*/ 166 h 282"/>
                  <a:gd name="T40" fmla="*/ 200 w 364"/>
                  <a:gd name="T41" fmla="*/ 167 h 282"/>
                  <a:gd name="T42" fmla="*/ 200 w 364"/>
                  <a:gd name="T43" fmla="*/ 167 h 282"/>
                  <a:gd name="T44" fmla="*/ 199 w 364"/>
                  <a:gd name="T45" fmla="*/ 167 h 282"/>
                  <a:gd name="T46" fmla="*/ 199 w 364"/>
                  <a:gd name="T47" fmla="*/ 167 h 282"/>
                  <a:gd name="T48" fmla="*/ 198 w 364"/>
                  <a:gd name="T49" fmla="*/ 167 h 282"/>
                  <a:gd name="T50" fmla="*/ 4 w 364"/>
                  <a:gd name="T51" fmla="*/ 167 h 282"/>
                  <a:gd name="T52" fmla="*/ 4 w 364"/>
                  <a:gd name="T53" fmla="*/ 167 h 282"/>
                  <a:gd name="T54" fmla="*/ 3 w 364"/>
                  <a:gd name="T55" fmla="*/ 167 h 282"/>
                  <a:gd name="T56" fmla="*/ 3 w 364"/>
                  <a:gd name="T57" fmla="*/ 167 h 282"/>
                  <a:gd name="T58" fmla="*/ 2 w 364"/>
                  <a:gd name="T59" fmla="*/ 167 h 282"/>
                  <a:gd name="T60" fmla="*/ 1 w 364"/>
                  <a:gd name="T61" fmla="*/ 167 h 282"/>
                  <a:gd name="T62" fmla="*/ 1 w 364"/>
                  <a:gd name="T63" fmla="*/ 166 h 282"/>
                  <a:gd name="T64" fmla="*/ 1 w 364"/>
                  <a:gd name="T65" fmla="*/ 166 h 282"/>
                  <a:gd name="T66" fmla="*/ 1 w 364"/>
                  <a:gd name="T67" fmla="*/ 165 h 282"/>
                  <a:gd name="T68" fmla="*/ 0 w 364"/>
                  <a:gd name="T69" fmla="*/ 165 h 282"/>
                  <a:gd name="T70" fmla="*/ 0 w 364"/>
                  <a:gd name="T71" fmla="*/ 164 h 282"/>
                  <a:gd name="T72" fmla="*/ 0 w 364"/>
                  <a:gd name="T73" fmla="*/ 164 h 282"/>
                  <a:gd name="T74" fmla="*/ 0 w 364"/>
                  <a:gd name="T75" fmla="*/ 163 h 282"/>
                  <a:gd name="T76" fmla="*/ 0 w 364"/>
                  <a:gd name="T77" fmla="*/ 163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61" name="Freeform 961">
                <a:extLst>
                  <a:ext uri="{FF2B5EF4-FFF2-40B4-BE49-F238E27FC236}">
                    <a16:creationId xmlns:a16="http://schemas.microsoft.com/office/drawing/2014/main" id="{D0EF3F7F-D289-4CB4-8837-21E2771B81F5}"/>
                  </a:ext>
                </a:extLst>
              </p:cNvPr>
              <p:cNvSpPr>
                <a:spLocks/>
              </p:cNvSpPr>
              <p:nvPr/>
            </p:nvSpPr>
            <p:spPr bwMode="auto">
              <a:xfrm>
                <a:off x="4376" y="1752"/>
                <a:ext cx="203" cy="168"/>
              </a:xfrm>
              <a:custGeom>
                <a:avLst/>
                <a:gdLst>
                  <a:gd name="T0" fmla="*/ 85 w 364"/>
                  <a:gd name="T1" fmla="*/ 167 h 282"/>
                  <a:gd name="T2" fmla="*/ 4 w 364"/>
                  <a:gd name="T3" fmla="*/ 167 h 282"/>
                  <a:gd name="T4" fmla="*/ 4 w 364"/>
                  <a:gd name="T5" fmla="*/ 167 h 282"/>
                  <a:gd name="T6" fmla="*/ 3 w 364"/>
                  <a:gd name="T7" fmla="*/ 167 h 282"/>
                  <a:gd name="T8" fmla="*/ 3 w 364"/>
                  <a:gd name="T9" fmla="*/ 167 h 282"/>
                  <a:gd name="T10" fmla="*/ 2 w 364"/>
                  <a:gd name="T11" fmla="*/ 167 h 282"/>
                  <a:gd name="T12" fmla="*/ 1 w 364"/>
                  <a:gd name="T13" fmla="*/ 167 h 282"/>
                  <a:gd name="T14" fmla="*/ 1 w 364"/>
                  <a:gd name="T15" fmla="*/ 166 h 282"/>
                  <a:gd name="T16" fmla="*/ 1 w 364"/>
                  <a:gd name="T17" fmla="*/ 166 h 282"/>
                  <a:gd name="T18" fmla="*/ 1 w 364"/>
                  <a:gd name="T19" fmla="*/ 165 h 282"/>
                  <a:gd name="T20" fmla="*/ 0 w 364"/>
                  <a:gd name="T21" fmla="*/ 165 h 282"/>
                  <a:gd name="T22" fmla="*/ 0 w 364"/>
                  <a:gd name="T23" fmla="*/ 164 h 282"/>
                  <a:gd name="T24" fmla="*/ 0 w 364"/>
                  <a:gd name="T25" fmla="*/ 164 h 282"/>
                  <a:gd name="T26" fmla="*/ 0 w 364"/>
                  <a:gd name="T27" fmla="*/ 163 h 282"/>
                  <a:gd name="T28" fmla="*/ 0 w 364"/>
                  <a:gd name="T29" fmla="*/ 163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8 w 364"/>
                  <a:gd name="T51" fmla="*/ 0 h 282"/>
                  <a:gd name="T52" fmla="*/ 199 w 364"/>
                  <a:gd name="T53" fmla="*/ 0 h 282"/>
                  <a:gd name="T54" fmla="*/ 199 w 364"/>
                  <a:gd name="T55" fmla="*/ 0 h 282"/>
                  <a:gd name="T56" fmla="*/ 200 w 364"/>
                  <a:gd name="T57" fmla="*/ 0 h 282"/>
                  <a:gd name="T58" fmla="*/ 200 w 364"/>
                  <a:gd name="T59" fmla="*/ 0 h 282"/>
                  <a:gd name="T60" fmla="*/ 200 w 364"/>
                  <a:gd name="T61" fmla="*/ 1 h 282"/>
                  <a:gd name="T62" fmla="*/ 201 w 364"/>
                  <a:gd name="T63" fmla="*/ 1 h 282"/>
                  <a:gd name="T64" fmla="*/ 202 w 364"/>
                  <a:gd name="T65" fmla="*/ 1 h 282"/>
                  <a:gd name="T66" fmla="*/ 202 w 364"/>
                  <a:gd name="T67" fmla="*/ 2 h 282"/>
                  <a:gd name="T68" fmla="*/ 202 w 364"/>
                  <a:gd name="T69" fmla="*/ 3 h 282"/>
                  <a:gd name="T70" fmla="*/ 202 w 364"/>
                  <a:gd name="T71" fmla="*/ 4 h 282"/>
                  <a:gd name="T72" fmla="*/ 202 w 364"/>
                  <a:gd name="T73" fmla="*/ 4 h 282"/>
                  <a:gd name="T74" fmla="*/ 202 w 364"/>
                  <a:gd name="T75" fmla="*/ 163 h 282"/>
                  <a:gd name="T76" fmla="*/ 202 w 364"/>
                  <a:gd name="T77" fmla="*/ 163 h 282"/>
                  <a:gd name="T78" fmla="*/ 202 w 364"/>
                  <a:gd name="T79" fmla="*/ 164 h 282"/>
                  <a:gd name="T80" fmla="*/ 202 w 364"/>
                  <a:gd name="T81" fmla="*/ 164 h 282"/>
                  <a:gd name="T82" fmla="*/ 202 w 364"/>
                  <a:gd name="T83" fmla="*/ 165 h 282"/>
                  <a:gd name="T84" fmla="*/ 201 w 364"/>
                  <a:gd name="T85" fmla="*/ 165 h 282"/>
                  <a:gd name="T86" fmla="*/ 201 w 364"/>
                  <a:gd name="T87" fmla="*/ 166 h 282"/>
                  <a:gd name="T88" fmla="*/ 200 w 364"/>
                  <a:gd name="T89" fmla="*/ 166 h 282"/>
                  <a:gd name="T90" fmla="*/ 200 w 364"/>
                  <a:gd name="T91" fmla="*/ 167 h 282"/>
                  <a:gd name="T92" fmla="*/ 200 w 364"/>
                  <a:gd name="T93" fmla="*/ 167 h 282"/>
                  <a:gd name="T94" fmla="*/ 199 w 364"/>
                  <a:gd name="T95" fmla="*/ 167 h 282"/>
                  <a:gd name="T96" fmla="*/ 199 w 364"/>
                  <a:gd name="T97" fmla="*/ 167 h 282"/>
                  <a:gd name="T98" fmla="*/ 198 w 364"/>
                  <a:gd name="T99" fmla="*/ 167 h 282"/>
                  <a:gd name="T100" fmla="*/ 85 w 364"/>
                  <a:gd name="T101" fmla="*/ 16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62" name="Freeform 962">
                <a:extLst>
                  <a:ext uri="{FF2B5EF4-FFF2-40B4-BE49-F238E27FC236}">
                    <a16:creationId xmlns:a16="http://schemas.microsoft.com/office/drawing/2014/main" id="{346D8C72-6E2E-4F1A-A86B-799E2AC89584}"/>
                  </a:ext>
                </a:extLst>
              </p:cNvPr>
              <p:cNvSpPr>
                <a:spLocks/>
              </p:cNvSpPr>
              <p:nvPr/>
            </p:nvSpPr>
            <p:spPr bwMode="auto">
              <a:xfrm>
                <a:off x="4376" y="1752"/>
                <a:ext cx="203" cy="168"/>
              </a:xfrm>
              <a:custGeom>
                <a:avLst/>
                <a:gdLst>
                  <a:gd name="T0" fmla="*/ 13 w 364"/>
                  <a:gd name="T1" fmla="*/ 163 h 282"/>
                  <a:gd name="T2" fmla="*/ 6 w 364"/>
                  <a:gd name="T3" fmla="*/ 163 h 282"/>
                  <a:gd name="T4" fmla="*/ 6 w 364"/>
                  <a:gd name="T5" fmla="*/ 163 h 282"/>
                  <a:gd name="T6" fmla="*/ 4 w 364"/>
                  <a:gd name="T7" fmla="*/ 163 h 282"/>
                  <a:gd name="T8" fmla="*/ 4 w 364"/>
                  <a:gd name="T9" fmla="*/ 163 h 282"/>
                  <a:gd name="T10" fmla="*/ 4 w 364"/>
                  <a:gd name="T11" fmla="*/ 161 h 282"/>
                  <a:gd name="T12" fmla="*/ 4 w 364"/>
                  <a:gd name="T13" fmla="*/ 161 h 282"/>
                  <a:gd name="T14" fmla="*/ 3 w 364"/>
                  <a:gd name="T15" fmla="*/ 161 h 282"/>
                  <a:gd name="T16" fmla="*/ 3 w 364"/>
                  <a:gd name="T17" fmla="*/ 160 h 282"/>
                  <a:gd name="T18" fmla="*/ 3 w 364"/>
                  <a:gd name="T19" fmla="*/ 160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7 w 364"/>
                  <a:gd name="T39" fmla="*/ 4 h 282"/>
                  <a:gd name="T40" fmla="*/ 198 w 364"/>
                  <a:gd name="T41" fmla="*/ 4 h 282"/>
                  <a:gd name="T42" fmla="*/ 199 w 364"/>
                  <a:gd name="T43" fmla="*/ 4 h 282"/>
                  <a:gd name="T44" fmla="*/ 199 w 364"/>
                  <a:gd name="T45" fmla="*/ 5 h 282"/>
                  <a:gd name="T46" fmla="*/ 199 w 364"/>
                  <a:gd name="T47" fmla="*/ 5 h 282"/>
                  <a:gd name="T48" fmla="*/ 202 w 364"/>
                  <a:gd name="T49" fmla="*/ 1 h 282"/>
                  <a:gd name="T50" fmla="*/ 202 w 364"/>
                  <a:gd name="T51" fmla="*/ 1 h 282"/>
                  <a:gd name="T52" fmla="*/ 202 w 364"/>
                  <a:gd name="T53" fmla="*/ 0 h 282"/>
                  <a:gd name="T54" fmla="*/ 201 w 364"/>
                  <a:gd name="T55" fmla="*/ 0 h 282"/>
                  <a:gd name="T56" fmla="*/ 200 w 364"/>
                  <a:gd name="T57" fmla="*/ 0 h 282"/>
                  <a:gd name="T58" fmla="*/ 200 w 364"/>
                  <a:gd name="T59" fmla="*/ 0 h 282"/>
                  <a:gd name="T60" fmla="*/ 199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3 h 282"/>
                  <a:gd name="T84" fmla="*/ 0 w 364"/>
                  <a:gd name="T85" fmla="*/ 163 h 282"/>
                  <a:gd name="T86" fmla="*/ 0 w 364"/>
                  <a:gd name="T87" fmla="*/ 164 h 282"/>
                  <a:gd name="T88" fmla="*/ 0 w 364"/>
                  <a:gd name="T89" fmla="*/ 164 h 282"/>
                  <a:gd name="T90" fmla="*/ 0 w 364"/>
                  <a:gd name="T91" fmla="*/ 165 h 282"/>
                  <a:gd name="T92" fmla="*/ 1 w 364"/>
                  <a:gd name="T93" fmla="*/ 165 h 282"/>
                  <a:gd name="T94" fmla="*/ 1 w 364"/>
                  <a:gd name="T95" fmla="*/ 166 h 282"/>
                  <a:gd name="T96" fmla="*/ 1 w 364"/>
                  <a:gd name="T97" fmla="*/ 166 h 282"/>
                  <a:gd name="T98" fmla="*/ 1 w 364"/>
                  <a:gd name="T99" fmla="*/ 167 h 282"/>
                  <a:gd name="T100" fmla="*/ 2 w 364"/>
                  <a:gd name="T101" fmla="*/ 167 h 282"/>
                  <a:gd name="T102" fmla="*/ 3 w 364"/>
                  <a:gd name="T103" fmla="*/ 167 h 282"/>
                  <a:gd name="T104" fmla="*/ 3 w 364"/>
                  <a:gd name="T105" fmla="*/ 167 h 282"/>
                  <a:gd name="T106" fmla="*/ 4 w 364"/>
                  <a:gd name="T107" fmla="*/ 167 h 282"/>
                  <a:gd name="T108" fmla="*/ 4 w 364"/>
                  <a:gd name="T109" fmla="*/ 167 h 282"/>
                  <a:gd name="T110" fmla="*/ 9 w 364"/>
                  <a:gd name="T111" fmla="*/ 167 h 282"/>
                  <a:gd name="T112" fmla="*/ 13 w 364"/>
                  <a:gd name="T113" fmla="*/ 16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2163" name="Line 963">
              <a:extLst>
                <a:ext uri="{FF2B5EF4-FFF2-40B4-BE49-F238E27FC236}">
                  <a16:creationId xmlns:a16="http://schemas.microsoft.com/office/drawing/2014/main" id="{9EE861CE-DFA8-422E-902C-E72DBD796C32}"/>
                </a:ext>
              </a:extLst>
            </p:cNvPr>
            <p:cNvSpPr>
              <a:spLocks noChangeShapeType="1"/>
            </p:cNvSpPr>
            <p:nvPr/>
          </p:nvSpPr>
          <p:spPr bwMode="auto">
            <a:xfrm>
              <a:off x="4213" y="1175"/>
              <a:ext cx="0" cy="132"/>
            </a:xfrm>
            <a:prstGeom prst="line">
              <a:avLst/>
            </a:prstGeom>
            <a:noFill/>
            <a:ln w="28575">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64" name="Oval 964">
              <a:extLst>
                <a:ext uri="{FF2B5EF4-FFF2-40B4-BE49-F238E27FC236}">
                  <a16:creationId xmlns:a16="http://schemas.microsoft.com/office/drawing/2014/main" id="{F9B29C6F-B054-4311-A104-C84EAF0CD66C}"/>
                </a:ext>
              </a:extLst>
            </p:cNvPr>
            <p:cNvSpPr>
              <a:spLocks noChangeArrowheads="1"/>
            </p:cNvSpPr>
            <p:nvPr/>
          </p:nvSpPr>
          <p:spPr bwMode="auto">
            <a:xfrm>
              <a:off x="3986" y="1295"/>
              <a:ext cx="472" cy="218"/>
            </a:xfrm>
            <a:prstGeom prst="ellipse">
              <a:avLst/>
            </a:prstGeom>
            <a:solidFill>
              <a:schemeClr val="bg1"/>
            </a:solidFill>
            <a:ln w="38100">
              <a:solidFill>
                <a:srgbClr val="008000"/>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6960" name="Group 965">
              <a:extLst>
                <a:ext uri="{FF2B5EF4-FFF2-40B4-BE49-F238E27FC236}">
                  <a16:creationId xmlns:a16="http://schemas.microsoft.com/office/drawing/2014/main" id="{66ED5646-AD01-465D-9A96-9DC25C36CF31}"/>
                </a:ext>
              </a:extLst>
            </p:cNvPr>
            <p:cNvGrpSpPr>
              <a:grpSpLocks/>
            </p:cNvGrpSpPr>
            <p:nvPr/>
          </p:nvGrpSpPr>
          <p:grpSpPr bwMode="auto">
            <a:xfrm>
              <a:off x="4593" y="1321"/>
              <a:ext cx="214" cy="259"/>
              <a:chOff x="960" y="1538"/>
              <a:chExt cx="214" cy="259"/>
            </a:xfrm>
          </p:grpSpPr>
          <p:sp>
            <p:nvSpPr>
              <p:cNvPr id="52166" name="Freeform 966">
                <a:extLst>
                  <a:ext uri="{FF2B5EF4-FFF2-40B4-BE49-F238E27FC236}">
                    <a16:creationId xmlns:a16="http://schemas.microsoft.com/office/drawing/2014/main" id="{906C207D-171C-4C5E-912D-A047614736B1}"/>
                  </a:ext>
                </a:extLst>
              </p:cNvPr>
              <p:cNvSpPr>
                <a:spLocks/>
              </p:cNvSpPr>
              <p:nvPr/>
            </p:nvSpPr>
            <p:spPr bwMode="auto">
              <a:xfrm>
                <a:off x="961" y="1688"/>
                <a:ext cx="176" cy="29"/>
              </a:xfrm>
              <a:custGeom>
                <a:avLst/>
                <a:gdLst>
                  <a:gd name="T0" fmla="*/ 152 w 566"/>
                  <a:gd name="T1" fmla="*/ 0 h 73"/>
                  <a:gd name="T2" fmla="*/ 176 w 566"/>
                  <a:gd name="T3" fmla="*/ 29 h 73"/>
                  <a:gd name="T4" fmla="*/ 0 w 566"/>
                  <a:gd name="T5" fmla="*/ 29 h 73"/>
                  <a:gd name="T6" fmla="*/ 23 w 566"/>
                  <a:gd name="T7" fmla="*/ 0 h 73"/>
                  <a:gd name="T8" fmla="*/ 15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67" name="Freeform 967">
                <a:extLst>
                  <a:ext uri="{FF2B5EF4-FFF2-40B4-BE49-F238E27FC236}">
                    <a16:creationId xmlns:a16="http://schemas.microsoft.com/office/drawing/2014/main" id="{E76EE3CD-1534-4A4F-A70B-40799683F553}"/>
                  </a:ext>
                </a:extLst>
              </p:cNvPr>
              <p:cNvSpPr>
                <a:spLocks/>
              </p:cNvSpPr>
              <p:nvPr/>
            </p:nvSpPr>
            <p:spPr bwMode="auto">
              <a:xfrm>
                <a:off x="1006" y="1682"/>
                <a:ext cx="85" cy="20"/>
              </a:xfrm>
              <a:custGeom>
                <a:avLst/>
                <a:gdLst>
                  <a:gd name="T0" fmla="*/ 85 w 269"/>
                  <a:gd name="T1" fmla="*/ 9 h 50"/>
                  <a:gd name="T2" fmla="*/ 83 w 269"/>
                  <a:gd name="T3" fmla="*/ 7 h 50"/>
                  <a:gd name="T4" fmla="*/ 81 w 269"/>
                  <a:gd name="T5" fmla="*/ 6 h 50"/>
                  <a:gd name="T6" fmla="*/ 77 w 269"/>
                  <a:gd name="T7" fmla="*/ 4 h 50"/>
                  <a:gd name="T8" fmla="*/ 72 w 269"/>
                  <a:gd name="T9" fmla="*/ 3 h 50"/>
                  <a:gd name="T10" fmla="*/ 67 w 269"/>
                  <a:gd name="T11" fmla="*/ 2 h 50"/>
                  <a:gd name="T12" fmla="*/ 60 w 269"/>
                  <a:gd name="T13" fmla="*/ 1 h 50"/>
                  <a:gd name="T14" fmla="*/ 53 w 269"/>
                  <a:gd name="T15" fmla="*/ 0 h 50"/>
                  <a:gd name="T16" fmla="*/ 46 w 269"/>
                  <a:gd name="T17" fmla="*/ 0 h 50"/>
                  <a:gd name="T18" fmla="*/ 39 w 269"/>
                  <a:gd name="T19" fmla="*/ 0 h 50"/>
                  <a:gd name="T20" fmla="*/ 31 w 269"/>
                  <a:gd name="T21" fmla="*/ 0 h 50"/>
                  <a:gd name="T22" fmla="*/ 24 w 269"/>
                  <a:gd name="T23" fmla="*/ 1 h 50"/>
                  <a:gd name="T24" fmla="*/ 18 w 269"/>
                  <a:gd name="T25" fmla="*/ 2 h 50"/>
                  <a:gd name="T26" fmla="*/ 12 w 269"/>
                  <a:gd name="T27" fmla="*/ 3 h 50"/>
                  <a:gd name="T28" fmla="*/ 8 w 269"/>
                  <a:gd name="T29" fmla="*/ 4 h 50"/>
                  <a:gd name="T30" fmla="*/ 4 w 269"/>
                  <a:gd name="T31" fmla="*/ 6 h 50"/>
                  <a:gd name="T32" fmla="*/ 2 w 269"/>
                  <a:gd name="T33" fmla="*/ 7 h 50"/>
                  <a:gd name="T34" fmla="*/ 0 w 269"/>
                  <a:gd name="T35" fmla="*/ 9 h 50"/>
                  <a:gd name="T36" fmla="*/ 0 w 269"/>
                  <a:gd name="T37" fmla="*/ 11 h 50"/>
                  <a:gd name="T38" fmla="*/ 2 w 269"/>
                  <a:gd name="T39" fmla="*/ 12 h 50"/>
                  <a:gd name="T40" fmla="*/ 4 w 269"/>
                  <a:gd name="T41" fmla="*/ 14 h 50"/>
                  <a:gd name="T42" fmla="*/ 8 w 269"/>
                  <a:gd name="T43" fmla="*/ 15 h 50"/>
                  <a:gd name="T44" fmla="*/ 12 w 269"/>
                  <a:gd name="T45" fmla="*/ 17 h 50"/>
                  <a:gd name="T46" fmla="*/ 18 w 269"/>
                  <a:gd name="T47" fmla="*/ 18 h 50"/>
                  <a:gd name="T48" fmla="*/ 24 w 269"/>
                  <a:gd name="T49" fmla="*/ 19 h 50"/>
                  <a:gd name="T50" fmla="*/ 31 w 269"/>
                  <a:gd name="T51" fmla="*/ 19 h 50"/>
                  <a:gd name="T52" fmla="*/ 39 w 269"/>
                  <a:gd name="T53" fmla="*/ 20 h 50"/>
                  <a:gd name="T54" fmla="*/ 46 w 269"/>
                  <a:gd name="T55" fmla="*/ 20 h 50"/>
                  <a:gd name="T56" fmla="*/ 53 w 269"/>
                  <a:gd name="T57" fmla="*/ 19 h 50"/>
                  <a:gd name="T58" fmla="*/ 60 w 269"/>
                  <a:gd name="T59" fmla="*/ 19 h 50"/>
                  <a:gd name="T60" fmla="*/ 67 w 269"/>
                  <a:gd name="T61" fmla="*/ 18 h 50"/>
                  <a:gd name="T62" fmla="*/ 72 w 269"/>
                  <a:gd name="T63" fmla="*/ 17 h 50"/>
                  <a:gd name="T64" fmla="*/ 77 w 269"/>
                  <a:gd name="T65" fmla="*/ 15 h 50"/>
                  <a:gd name="T66" fmla="*/ 81 w 269"/>
                  <a:gd name="T67" fmla="*/ 14 h 50"/>
                  <a:gd name="T68" fmla="*/ 83 w 269"/>
                  <a:gd name="T69" fmla="*/ 12 h 50"/>
                  <a:gd name="T70" fmla="*/ 85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68" name="Freeform 968">
                <a:extLst>
                  <a:ext uri="{FF2B5EF4-FFF2-40B4-BE49-F238E27FC236}">
                    <a16:creationId xmlns:a16="http://schemas.microsoft.com/office/drawing/2014/main" id="{4BB02C77-1446-4069-8F22-1B6F781502F3}"/>
                  </a:ext>
                </a:extLst>
              </p:cNvPr>
              <p:cNvSpPr>
                <a:spLocks/>
              </p:cNvSpPr>
              <p:nvPr/>
            </p:nvSpPr>
            <p:spPr bwMode="auto">
              <a:xfrm>
                <a:off x="1006" y="1692"/>
                <a:ext cx="85" cy="15"/>
              </a:xfrm>
              <a:custGeom>
                <a:avLst/>
                <a:gdLst>
                  <a:gd name="T0" fmla="*/ 85 w 269"/>
                  <a:gd name="T1" fmla="*/ 6 h 37"/>
                  <a:gd name="T2" fmla="*/ 83 w 269"/>
                  <a:gd name="T3" fmla="*/ 7 h 37"/>
                  <a:gd name="T4" fmla="*/ 81 w 269"/>
                  <a:gd name="T5" fmla="*/ 9 h 37"/>
                  <a:gd name="T6" fmla="*/ 77 w 269"/>
                  <a:gd name="T7" fmla="*/ 11 h 37"/>
                  <a:gd name="T8" fmla="*/ 72 w 269"/>
                  <a:gd name="T9" fmla="*/ 12 h 37"/>
                  <a:gd name="T10" fmla="*/ 67 w 269"/>
                  <a:gd name="T11" fmla="*/ 13 h 37"/>
                  <a:gd name="T12" fmla="*/ 60 w 269"/>
                  <a:gd name="T13" fmla="*/ 14 h 37"/>
                  <a:gd name="T14" fmla="*/ 53 w 269"/>
                  <a:gd name="T15" fmla="*/ 14 h 37"/>
                  <a:gd name="T16" fmla="*/ 46 w 269"/>
                  <a:gd name="T17" fmla="*/ 15 h 37"/>
                  <a:gd name="T18" fmla="*/ 39 w 269"/>
                  <a:gd name="T19" fmla="*/ 15 h 37"/>
                  <a:gd name="T20" fmla="*/ 31 w 269"/>
                  <a:gd name="T21" fmla="*/ 14 h 37"/>
                  <a:gd name="T22" fmla="*/ 24 w 269"/>
                  <a:gd name="T23" fmla="*/ 14 h 37"/>
                  <a:gd name="T24" fmla="*/ 18 w 269"/>
                  <a:gd name="T25" fmla="*/ 13 h 37"/>
                  <a:gd name="T26" fmla="*/ 12 w 269"/>
                  <a:gd name="T27" fmla="*/ 12 h 37"/>
                  <a:gd name="T28" fmla="*/ 8 w 269"/>
                  <a:gd name="T29" fmla="*/ 11 h 37"/>
                  <a:gd name="T30" fmla="*/ 4 w 269"/>
                  <a:gd name="T31" fmla="*/ 9 h 37"/>
                  <a:gd name="T32" fmla="*/ 2 w 269"/>
                  <a:gd name="T33" fmla="*/ 7 h 37"/>
                  <a:gd name="T34" fmla="*/ 0 w 269"/>
                  <a:gd name="T35" fmla="*/ 6 h 37"/>
                  <a:gd name="T36" fmla="*/ 0 w 269"/>
                  <a:gd name="T37" fmla="*/ 0 h 37"/>
                  <a:gd name="T38" fmla="*/ 1 w 269"/>
                  <a:gd name="T39" fmla="*/ 2 h 37"/>
                  <a:gd name="T40" fmla="*/ 3 w 269"/>
                  <a:gd name="T41" fmla="*/ 4 h 37"/>
                  <a:gd name="T42" fmla="*/ 6 w 269"/>
                  <a:gd name="T43" fmla="*/ 5 h 37"/>
                  <a:gd name="T44" fmla="*/ 10 w 269"/>
                  <a:gd name="T45" fmla="*/ 6 h 37"/>
                  <a:gd name="T46" fmla="*/ 15 w 269"/>
                  <a:gd name="T47" fmla="*/ 8 h 37"/>
                  <a:gd name="T48" fmla="*/ 21 w 269"/>
                  <a:gd name="T49" fmla="*/ 9 h 37"/>
                  <a:gd name="T50" fmla="*/ 28 w 269"/>
                  <a:gd name="T51" fmla="*/ 9 h 37"/>
                  <a:gd name="T52" fmla="*/ 35 w 269"/>
                  <a:gd name="T53" fmla="*/ 10 h 37"/>
                  <a:gd name="T54" fmla="*/ 42 w 269"/>
                  <a:gd name="T55" fmla="*/ 10 h 37"/>
                  <a:gd name="T56" fmla="*/ 50 w 269"/>
                  <a:gd name="T57" fmla="*/ 10 h 37"/>
                  <a:gd name="T58" fmla="*/ 57 w 269"/>
                  <a:gd name="T59" fmla="*/ 9 h 37"/>
                  <a:gd name="T60" fmla="*/ 64 w 269"/>
                  <a:gd name="T61" fmla="*/ 9 h 37"/>
                  <a:gd name="T62" fmla="*/ 70 w 269"/>
                  <a:gd name="T63" fmla="*/ 8 h 37"/>
                  <a:gd name="T64" fmla="*/ 75 w 269"/>
                  <a:gd name="T65" fmla="*/ 6 h 37"/>
                  <a:gd name="T66" fmla="*/ 79 w 269"/>
                  <a:gd name="T67" fmla="*/ 5 h 37"/>
                  <a:gd name="T68" fmla="*/ 82 w 269"/>
                  <a:gd name="T69" fmla="*/ 4 h 37"/>
                  <a:gd name="T70" fmla="*/ 84 w 269"/>
                  <a:gd name="T71" fmla="*/ 2 h 37"/>
                  <a:gd name="T72" fmla="*/ 8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69" name="Freeform 969">
                <a:extLst>
                  <a:ext uri="{FF2B5EF4-FFF2-40B4-BE49-F238E27FC236}">
                    <a16:creationId xmlns:a16="http://schemas.microsoft.com/office/drawing/2014/main" id="{48A4FEA2-29E9-4E8E-B758-D57589F73BF2}"/>
                  </a:ext>
                </a:extLst>
              </p:cNvPr>
              <p:cNvSpPr>
                <a:spLocks/>
              </p:cNvSpPr>
              <p:nvPr/>
            </p:nvSpPr>
            <p:spPr bwMode="auto">
              <a:xfrm>
                <a:off x="960" y="1716"/>
                <a:ext cx="177" cy="67"/>
              </a:xfrm>
              <a:custGeom>
                <a:avLst/>
                <a:gdLst>
                  <a:gd name="T0" fmla="*/ 0 w 568"/>
                  <a:gd name="T1" fmla="*/ 67 h 168"/>
                  <a:gd name="T2" fmla="*/ 177 w 568"/>
                  <a:gd name="T3" fmla="*/ 67 h 168"/>
                  <a:gd name="T4" fmla="*/ 177 w 568"/>
                  <a:gd name="T5" fmla="*/ 0 h 168"/>
                  <a:gd name="T6" fmla="*/ 0 w 568"/>
                  <a:gd name="T7" fmla="*/ 0 h 168"/>
                  <a:gd name="T8" fmla="*/ 0 w 568"/>
                  <a:gd name="T9" fmla="*/ 67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70" name="Freeform 970">
                <a:extLst>
                  <a:ext uri="{FF2B5EF4-FFF2-40B4-BE49-F238E27FC236}">
                    <a16:creationId xmlns:a16="http://schemas.microsoft.com/office/drawing/2014/main" id="{B2AE1929-72D0-461F-A6D3-904E810FD6E7}"/>
                  </a:ext>
                </a:extLst>
              </p:cNvPr>
              <p:cNvSpPr>
                <a:spLocks/>
              </p:cNvSpPr>
              <p:nvPr/>
            </p:nvSpPr>
            <p:spPr bwMode="auto">
              <a:xfrm>
                <a:off x="988" y="1684"/>
                <a:ext cx="116" cy="11"/>
              </a:xfrm>
              <a:custGeom>
                <a:avLst/>
                <a:gdLst>
                  <a:gd name="T0" fmla="*/ 0 w 373"/>
                  <a:gd name="T1" fmla="*/ 11 h 29"/>
                  <a:gd name="T2" fmla="*/ 0 w 373"/>
                  <a:gd name="T3" fmla="*/ 0 h 29"/>
                  <a:gd name="T4" fmla="*/ 116 w 373"/>
                  <a:gd name="T5" fmla="*/ 0 h 29"/>
                  <a:gd name="T6" fmla="*/ 116 w 373"/>
                  <a:gd name="T7" fmla="*/ 11 h 29"/>
                  <a:gd name="T8" fmla="*/ 0 w 373"/>
                  <a:gd name="T9" fmla="*/ 1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71" name="Freeform 971">
                <a:extLst>
                  <a:ext uri="{FF2B5EF4-FFF2-40B4-BE49-F238E27FC236}">
                    <a16:creationId xmlns:a16="http://schemas.microsoft.com/office/drawing/2014/main" id="{ECF89483-E8D5-42E5-90C7-A18DD538A075}"/>
                  </a:ext>
                </a:extLst>
              </p:cNvPr>
              <p:cNvSpPr>
                <a:spLocks/>
              </p:cNvSpPr>
              <p:nvPr/>
            </p:nvSpPr>
            <p:spPr bwMode="auto">
              <a:xfrm>
                <a:off x="960" y="1715"/>
                <a:ext cx="177" cy="24"/>
              </a:xfrm>
              <a:custGeom>
                <a:avLst/>
                <a:gdLst>
                  <a:gd name="T0" fmla="*/ 65 w 568"/>
                  <a:gd name="T1" fmla="*/ 0 h 59"/>
                  <a:gd name="T2" fmla="*/ 0 w 568"/>
                  <a:gd name="T3" fmla="*/ 0 h 59"/>
                  <a:gd name="T4" fmla="*/ 0 w 568"/>
                  <a:gd name="T5" fmla="*/ 24 h 59"/>
                  <a:gd name="T6" fmla="*/ 177 w 568"/>
                  <a:gd name="T7" fmla="*/ 24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72" name="Freeform 972">
                <a:extLst>
                  <a:ext uri="{FF2B5EF4-FFF2-40B4-BE49-F238E27FC236}">
                    <a16:creationId xmlns:a16="http://schemas.microsoft.com/office/drawing/2014/main" id="{1E7CEAD3-DE23-4FFD-8FA7-1B7EEC9520EF}"/>
                  </a:ext>
                </a:extLst>
              </p:cNvPr>
              <p:cNvSpPr>
                <a:spLocks/>
              </p:cNvSpPr>
              <p:nvPr/>
            </p:nvSpPr>
            <p:spPr bwMode="auto">
              <a:xfrm>
                <a:off x="1006" y="1724"/>
                <a:ext cx="15" cy="11"/>
              </a:xfrm>
              <a:custGeom>
                <a:avLst/>
                <a:gdLst>
                  <a:gd name="T0" fmla="*/ 4 w 47"/>
                  <a:gd name="T1" fmla="*/ 11 h 30"/>
                  <a:gd name="T2" fmla="*/ 4 w 47"/>
                  <a:gd name="T3" fmla="*/ 11 h 30"/>
                  <a:gd name="T4" fmla="*/ 3 w 47"/>
                  <a:gd name="T5" fmla="*/ 10 h 30"/>
                  <a:gd name="T6" fmla="*/ 2 w 47"/>
                  <a:gd name="T7" fmla="*/ 10 h 30"/>
                  <a:gd name="T8" fmla="*/ 1 w 47"/>
                  <a:gd name="T9" fmla="*/ 9 h 30"/>
                  <a:gd name="T10" fmla="*/ 1 w 47"/>
                  <a:gd name="T11" fmla="*/ 8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1 h 30"/>
                  <a:gd name="T28" fmla="*/ 2 w 47"/>
                  <a:gd name="T29" fmla="*/ 1 h 30"/>
                  <a:gd name="T30" fmla="*/ 3 w 47"/>
                  <a:gd name="T31" fmla="*/ 0 h 30"/>
                  <a:gd name="T32" fmla="*/ 4 w 47"/>
                  <a:gd name="T33" fmla="*/ 0 h 30"/>
                  <a:gd name="T34" fmla="*/ 4 w 47"/>
                  <a:gd name="T35" fmla="*/ 0 h 30"/>
                  <a:gd name="T36" fmla="*/ 10 w 47"/>
                  <a:gd name="T37" fmla="*/ 0 h 30"/>
                  <a:gd name="T38" fmla="*/ 11 w 47"/>
                  <a:gd name="T39" fmla="*/ 0 h 30"/>
                  <a:gd name="T40" fmla="*/ 11 w 47"/>
                  <a:gd name="T41" fmla="*/ 0 h 30"/>
                  <a:gd name="T42" fmla="*/ 12 w 47"/>
                  <a:gd name="T43" fmla="*/ 1 h 30"/>
                  <a:gd name="T44" fmla="*/ 13 w 47"/>
                  <a:gd name="T45" fmla="*/ 1 h 30"/>
                  <a:gd name="T46" fmla="*/ 13 w 47"/>
                  <a:gd name="T47" fmla="*/ 2 h 30"/>
                  <a:gd name="T48" fmla="*/ 14 w 47"/>
                  <a:gd name="T49" fmla="*/ 3 h 30"/>
                  <a:gd name="T50" fmla="*/ 14 w 47"/>
                  <a:gd name="T51" fmla="*/ 4 h 30"/>
                  <a:gd name="T52" fmla="*/ 15 w 47"/>
                  <a:gd name="T53" fmla="*/ 4 h 30"/>
                  <a:gd name="T54" fmla="*/ 15 w 47"/>
                  <a:gd name="T55" fmla="*/ 5 h 30"/>
                  <a:gd name="T56" fmla="*/ 15 w 47"/>
                  <a:gd name="T57" fmla="*/ 6 h 30"/>
                  <a:gd name="T58" fmla="*/ 14 w 47"/>
                  <a:gd name="T59" fmla="*/ 7 h 30"/>
                  <a:gd name="T60" fmla="*/ 14 w 47"/>
                  <a:gd name="T61" fmla="*/ 8 h 30"/>
                  <a:gd name="T62" fmla="*/ 13 w 47"/>
                  <a:gd name="T63" fmla="*/ 9 h 30"/>
                  <a:gd name="T64" fmla="*/ 13 w 47"/>
                  <a:gd name="T65" fmla="*/ 10 h 30"/>
                  <a:gd name="T66" fmla="*/ 12 w 47"/>
                  <a:gd name="T67" fmla="*/ 10 h 30"/>
                  <a:gd name="T68" fmla="*/ 11 w 47"/>
                  <a:gd name="T69" fmla="*/ 10 h 30"/>
                  <a:gd name="T70" fmla="*/ 11 w 47"/>
                  <a:gd name="T71" fmla="*/ 11 h 30"/>
                  <a:gd name="T72" fmla="*/ 10 w 47"/>
                  <a:gd name="T73" fmla="*/ 11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73" name="Freeform 973">
                <a:extLst>
                  <a:ext uri="{FF2B5EF4-FFF2-40B4-BE49-F238E27FC236}">
                    <a16:creationId xmlns:a16="http://schemas.microsoft.com/office/drawing/2014/main" id="{3F82DFE9-1090-464E-B9D3-641407EC18EE}"/>
                  </a:ext>
                </a:extLst>
              </p:cNvPr>
              <p:cNvSpPr>
                <a:spLocks/>
              </p:cNvSpPr>
              <p:nvPr/>
            </p:nvSpPr>
            <p:spPr bwMode="auto">
              <a:xfrm>
                <a:off x="973" y="1756"/>
                <a:ext cx="201" cy="35"/>
              </a:xfrm>
              <a:custGeom>
                <a:avLst/>
                <a:gdLst>
                  <a:gd name="T0" fmla="*/ 0 w 646"/>
                  <a:gd name="T1" fmla="*/ 35 h 87"/>
                  <a:gd name="T2" fmla="*/ 201 w 646"/>
                  <a:gd name="T3" fmla="*/ 35 h 87"/>
                  <a:gd name="T4" fmla="*/ 190 w 646"/>
                  <a:gd name="T5" fmla="*/ 0 h 87"/>
                  <a:gd name="T6" fmla="*/ 13 w 646"/>
                  <a:gd name="T7" fmla="*/ 0 h 87"/>
                  <a:gd name="T8" fmla="*/ 0 w 646"/>
                  <a:gd name="T9" fmla="*/ 35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74" name="Freeform 974">
                <a:extLst>
                  <a:ext uri="{FF2B5EF4-FFF2-40B4-BE49-F238E27FC236}">
                    <a16:creationId xmlns:a16="http://schemas.microsoft.com/office/drawing/2014/main" id="{FE4A3AB7-9444-4E89-B381-FF1AC98DFE6D}"/>
                  </a:ext>
                </a:extLst>
              </p:cNvPr>
              <p:cNvSpPr>
                <a:spLocks/>
              </p:cNvSpPr>
              <p:nvPr/>
            </p:nvSpPr>
            <p:spPr bwMode="auto">
              <a:xfrm>
                <a:off x="973" y="1790"/>
                <a:ext cx="201" cy="7"/>
              </a:xfrm>
              <a:custGeom>
                <a:avLst/>
                <a:gdLst>
                  <a:gd name="T0" fmla="*/ 0 w 646"/>
                  <a:gd name="T1" fmla="*/ 7 h 17"/>
                  <a:gd name="T2" fmla="*/ 0 w 646"/>
                  <a:gd name="T3" fmla="*/ 0 h 17"/>
                  <a:gd name="T4" fmla="*/ 201 w 646"/>
                  <a:gd name="T5" fmla="*/ 0 h 17"/>
                  <a:gd name="T6" fmla="*/ 201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75" name="Freeform 975">
                <a:extLst>
                  <a:ext uri="{FF2B5EF4-FFF2-40B4-BE49-F238E27FC236}">
                    <a16:creationId xmlns:a16="http://schemas.microsoft.com/office/drawing/2014/main" id="{CB8B708F-4D10-4093-8D06-E2DA4AB26D22}"/>
                  </a:ext>
                </a:extLst>
              </p:cNvPr>
              <p:cNvSpPr>
                <a:spLocks/>
              </p:cNvSpPr>
              <p:nvPr/>
            </p:nvSpPr>
            <p:spPr bwMode="auto">
              <a:xfrm>
                <a:off x="983" y="1761"/>
                <a:ext cx="180" cy="25"/>
              </a:xfrm>
              <a:custGeom>
                <a:avLst/>
                <a:gdLst>
                  <a:gd name="T0" fmla="*/ 0 w 578"/>
                  <a:gd name="T1" fmla="*/ 25 h 63"/>
                  <a:gd name="T2" fmla="*/ 180 w 578"/>
                  <a:gd name="T3" fmla="*/ 25 h 63"/>
                  <a:gd name="T4" fmla="*/ 173 w 578"/>
                  <a:gd name="T5" fmla="*/ 0 h 63"/>
                  <a:gd name="T6" fmla="*/ 8 w 578"/>
                  <a:gd name="T7" fmla="*/ 0 h 63"/>
                  <a:gd name="T8" fmla="*/ 0 w 578"/>
                  <a:gd name="T9" fmla="*/ 2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76" name="Freeform 976">
                <a:extLst>
                  <a:ext uri="{FF2B5EF4-FFF2-40B4-BE49-F238E27FC236}">
                    <a16:creationId xmlns:a16="http://schemas.microsoft.com/office/drawing/2014/main" id="{C2268A47-0456-42EE-A182-B46B8B0EEB90}"/>
                  </a:ext>
                </a:extLst>
              </p:cNvPr>
              <p:cNvSpPr>
                <a:spLocks/>
              </p:cNvSpPr>
              <p:nvPr/>
            </p:nvSpPr>
            <p:spPr bwMode="auto">
              <a:xfrm>
                <a:off x="975" y="1538"/>
                <a:ext cx="145" cy="146"/>
              </a:xfrm>
              <a:custGeom>
                <a:avLst/>
                <a:gdLst>
                  <a:gd name="T0" fmla="*/ 145 w 467"/>
                  <a:gd name="T1" fmla="*/ 143 h 366"/>
                  <a:gd name="T2" fmla="*/ 145 w 467"/>
                  <a:gd name="T3" fmla="*/ 144 h 366"/>
                  <a:gd name="T4" fmla="*/ 145 w 467"/>
                  <a:gd name="T5" fmla="*/ 144 h 366"/>
                  <a:gd name="T6" fmla="*/ 144 w 467"/>
                  <a:gd name="T7" fmla="*/ 144 h 366"/>
                  <a:gd name="T8" fmla="*/ 144 w 467"/>
                  <a:gd name="T9" fmla="*/ 145 h 366"/>
                  <a:gd name="T10" fmla="*/ 144 w 467"/>
                  <a:gd name="T11" fmla="*/ 145 h 366"/>
                  <a:gd name="T12" fmla="*/ 143 w 467"/>
                  <a:gd name="T13" fmla="*/ 146 h 366"/>
                  <a:gd name="T14" fmla="*/ 143 w 467"/>
                  <a:gd name="T15" fmla="*/ 146 h 366"/>
                  <a:gd name="T16" fmla="*/ 143 w 467"/>
                  <a:gd name="T17" fmla="*/ 146 h 366"/>
                  <a:gd name="T18" fmla="*/ 2 w 467"/>
                  <a:gd name="T19" fmla="*/ 146 h 366"/>
                  <a:gd name="T20" fmla="*/ 2 w 467"/>
                  <a:gd name="T21" fmla="*/ 146 h 366"/>
                  <a:gd name="T22" fmla="*/ 1 w 467"/>
                  <a:gd name="T23" fmla="*/ 145 h 366"/>
                  <a:gd name="T24" fmla="*/ 1 w 467"/>
                  <a:gd name="T25" fmla="*/ 145 h 366"/>
                  <a:gd name="T26" fmla="*/ 0 w 467"/>
                  <a:gd name="T27" fmla="*/ 145 h 366"/>
                  <a:gd name="T28" fmla="*/ 0 w 467"/>
                  <a:gd name="T29" fmla="*/ 144 h 366"/>
                  <a:gd name="T30" fmla="*/ 0 w 467"/>
                  <a:gd name="T31" fmla="*/ 144 h 366"/>
                  <a:gd name="T32" fmla="*/ 0 w 467"/>
                  <a:gd name="T33" fmla="*/ 143 h 366"/>
                  <a:gd name="T34" fmla="*/ 0 w 467"/>
                  <a:gd name="T35" fmla="*/ 143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3 w 467"/>
                  <a:gd name="T55" fmla="*/ 0 h 366"/>
                  <a:gd name="T56" fmla="*/ 143 w 467"/>
                  <a:gd name="T57" fmla="*/ 0 h 366"/>
                  <a:gd name="T58" fmla="*/ 143 w 467"/>
                  <a:gd name="T59" fmla="*/ 0 h 366"/>
                  <a:gd name="T60" fmla="*/ 144 w 467"/>
                  <a:gd name="T61" fmla="*/ 0 h 366"/>
                  <a:gd name="T62" fmla="*/ 144 w 467"/>
                  <a:gd name="T63" fmla="*/ 1 h 366"/>
                  <a:gd name="T64" fmla="*/ 144 w 467"/>
                  <a:gd name="T65" fmla="*/ 1 h 366"/>
                  <a:gd name="T66" fmla="*/ 145 w 467"/>
                  <a:gd name="T67" fmla="*/ 2 h 366"/>
                  <a:gd name="T68" fmla="*/ 145 w 467"/>
                  <a:gd name="T69" fmla="*/ 2 h 366"/>
                  <a:gd name="T70" fmla="*/ 145 w 467"/>
                  <a:gd name="T71" fmla="*/ 2 h 366"/>
                  <a:gd name="T72" fmla="*/ 145 w 467"/>
                  <a:gd name="T73" fmla="*/ 143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77" name="Freeform 977">
                <a:extLst>
                  <a:ext uri="{FF2B5EF4-FFF2-40B4-BE49-F238E27FC236}">
                    <a16:creationId xmlns:a16="http://schemas.microsoft.com/office/drawing/2014/main" id="{9365B9EA-C084-4DCB-8B06-F5886DA6E589}"/>
                  </a:ext>
                </a:extLst>
              </p:cNvPr>
              <p:cNvSpPr>
                <a:spLocks/>
              </p:cNvSpPr>
              <p:nvPr/>
            </p:nvSpPr>
            <p:spPr bwMode="auto">
              <a:xfrm>
                <a:off x="1082" y="1731"/>
                <a:ext cx="44" cy="0"/>
              </a:xfrm>
              <a:custGeom>
                <a:avLst/>
                <a:gdLst>
                  <a:gd name="T0" fmla="*/ 0 w 142"/>
                  <a:gd name="T1" fmla="*/ 0 h 1"/>
                  <a:gd name="T2" fmla="*/ 44 w 142"/>
                  <a:gd name="T3" fmla="*/ 0 h 1"/>
                  <a:gd name="T4" fmla="*/ 4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78" name="Rectangle 978">
                <a:extLst>
                  <a:ext uri="{FF2B5EF4-FFF2-40B4-BE49-F238E27FC236}">
                    <a16:creationId xmlns:a16="http://schemas.microsoft.com/office/drawing/2014/main" id="{8F22C9DB-1C26-468E-9B58-A9F56501440C}"/>
                  </a:ext>
                </a:extLst>
              </p:cNvPr>
              <p:cNvSpPr>
                <a:spLocks noChangeArrowheads="1"/>
              </p:cNvSpPr>
              <p:nvPr/>
            </p:nvSpPr>
            <p:spPr bwMode="auto">
              <a:xfrm>
                <a:off x="991" y="1558"/>
                <a:ext cx="113" cy="106"/>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79" name="Freeform 979">
                <a:extLst>
                  <a:ext uri="{FF2B5EF4-FFF2-40B4-BE49-F238E27FC236}">
                    <a16:creationId xmlns:a16="http://schemas.microsoft.com/office/drawing/2014/main" id="{8F9B9534-18FE-4485-83D3-FCFE0F17CEAD}"/>
                  </a:ext>
                </a:extLst>
              </p:cNvPr>
              <p:cNvSpPr>
                <a:spLocks/>
              </p:cNvSpPr>
              <p:nvPr/>
            </p:nvSpPr>
            <p:spPr bwMode="auto">
              <a:xfrm>
                <a:off x="996" y="1558"/>
                <a:ext cx="108" cy="109"/>
              </a:xfrm>
              <a:custGeom>
                <a:avLst/>
                <a:gdLst>
                  <a:gd name="T0" fmla="*/ 2 w 346"/>
                  <a:gd name="T1" fmla="*/ 105 h 274"/>
                  <a:gd name="T2" fmla="*/ 104 w 346"/>
                  <a:gd name="T3" fmla="*/ 105 h 274"/>
                  <a:gd name="T4" fmla="*/ 104 w 346"/>
                  <a:gd name="T5" fmla="*/ 105 h 274"/>
                  <a:gd name="T6" fmla="*/ 105 w 346"/>
                  <a:gd name="T7" fmla="*/ 105 h 274"/>
                  <a:gd name="T8" fmla="*/ 105 w 346"/>
                  <a:gd name="T9" fmla="*/ 105 h 274"/>
                  <a:gd name="T10" fmla="*/ 105 w 346"/>
                  <a:gd name="T11" fmla="*/ 105 h 274"/>
                  <a:gd name="T12" fmla="*/ 106 w 346"/>
                  <a:gd name="T13" fmla="*/ 105 h 274"/>
                  <a:gd name="T14" fmla="*/ 106 w 346"/>
                  <a:gd name="T15" fmla="*/ 104 h 274"/>
                  <a:gd name="T16" fmla="*/ 106 w 346"/>
                  <a:gd name="T17" fmla="*/ 104 h 274"/>
                  <a:gd name="T18" fmla="*/ 106 w 346"/>
                  <a:gd name="T19" fmla="*/ 103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5 h 274"/>
                  <a:gd name="T42" fmla="*/ 108 w 346"/>
                  <a:gd name="T43" fmla="*/ 106 h 274"/>
                  <a:gd name="T44" fmla="*/ 107 w 346"/>
                  <a:gd name="T45" fmla="*/ 106 h 274"/>
                  <a:gd name="T46" fmla="*/ 107 w 346"/>
                  <a:gd name="T47" fmla="*/ 107 h 274"/>
                  <a:gd name="T48" fmla="*/ 107 w 346"/>
                  <a:gd name="T49" fmla="*/ 107 h 274"/>
                  <a:gd name="T50" fmla="*/ 107 w 346"/>
                  <a:gd name="T51" fmla="*/ 107 h 274"/>
                  <a:gd name="T52" fmla="*/ 107 w 346"/>
                  <a:gd name="T53" fmla="*/ 108 h 274"/>
                  <a:gd name="T54" fmla="*/ 106 w 346"/>
                  <a:gd name="T55" fmla="*/ 108 h 274"/>
                  <a:gd name="T56" fmla="*/ 106 w 346"/>
                  <a:gd name="T57" fmla="*/ 108 h 274"/>
                  <a:gd name="T58" fmla="*/ 106 w 346"/>
                  <a:gd name="T59" fmla="*/ 108 h 274"/>
                  <a:gd name="T60" fmla="*/ 106 w 346"/>
                  <a:gd name="T61" fmla="*/ 108 h 274"/>
                  <a:gd name="T62" fmla="*/ 106 w 346"/>
                  <a:gd name="T63" fmla="*/ 108 h 274"/>
                  <a:gd name="T64" fmla="*/ 105 w 346"/>
                  <a:gd name="T65" fmla="*/ 109 h 274"/>
                  <a:gd name="T66" fmla="*/ 0 w 346"/>
                  <a:gd name="T67" fmla="*/ 109 h 274"/>
                  <a:gd name="T68" fmla="*/ 2 w 346"/>
                  <a:gd name="T69" fmla="*/ 105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80" name="Freeform 980">
                <a:extLst>
                  <a:ext uri="{FF2B5EF4-FFF2-40B4-BE49-F238E27FC236}">
                    <a16:creationId xmlns:a16="http://schemas.microsoft.com/office/drawing/2014/main" id="{312260C1-132E-4AAA-B617-9FA141D74013}"/>
                  </a:ext>
                </a:extLst>
              </p:cNvPr>
              <p:cNvSpPr>
                <a:spLocks/>
              </p:cNvSpPr>
              <p:nvPr/>
            </p:nvSpPr>
            <p:spPr bwMode="auto">
              <a:xfrm>
                <a:off x="991" y="1554"/>
                <a:ext cx="113" cy="113"/>
              </a:xfrm>
              <a:custGeom>
                <a:avLst/>
                <a:gdLst>
                  <a:gd name="T0" fmla="*/ 110 w 364"/>
                  <a:gd name="T1" fmla="*/ 0 h 282"/>
                  <a:gd name="T2" fmla="*/ 111 w 364"/>
                  <a:gd name="T3" fmla="*/ 0 h 282"/>
                  <a:gd name="T4" fmla="*/ 111 w 364"/>
                  <a:gd name="T5" fmla="*/ 0 h 282"/>
                  <a:gd name="T6" fmla="*/ 111 w 364"/>
                  <a:gd name="T7" fmla="*/ 0 h 282"/>
                  <a:gd name="T8" fmla="*/ 111 w 364"/>
                  <a:gd name="T9" fmla="*/ 0 h 282"/>
                  <a:gd name="T10" fmla="*/ 111 w 364"/>
                  <a:gd name="T11" fmla="*/ 0 h 282"/>
                  <a:gd name="T12" fmla="*/ 112 w 364"/>
                  <a:gd name="T13" fmla="*/ 1 h 282"/>
                  <a:gd name="T14" fmla="*/ 112 w 364"/>
                  <a:gd name="T15" fmla="*/ 1 h 282"/>
                  <a:gd name="T16" fmla="*/ 112 w 364"/>
                  <a:gd name="T17" fmla="*/ 2 h 282"/>
                  <a:gd name="T18" fmla="*/ 112 w 364"/>
                  <a:gd name="T19" fmla="*/ 2 h 282"/>
                  <a:gd name="T20" fmla="*/ 113 w 364"/>
                  <a:gd name="T21" fmla="*/ 2 h 282"/>
                  <a:gd name="T22" fmla="*/ 113 w 364"/>
                  <a:gd name="T23" fmla="*/ 3 h 282"/>
                  <a:gd name="T24" fmla="*/ 113 w 364"/>
                  <a:gd name="T25" fmla="*/ 109 h 282"/>
                  <a:gd name="T26" fmla="*/ 113 w 364"/>
                  <a:gd name="T27" fmla="*/ 110 h 282"/>
                  <a:gd name="T28" fmla="*/ 112 w 364"/>
                  <a:gd name="T29" fmla="*/ 110 h 282"/>
                  <a:gd name="T30" fmla="*/ 112 w 364"/>
                  <a:gd name="T31" fmla="*/ 111 h 282"/>
                  <a:gd name="T32" fmla="*/ 112 w 364"/>
                  <a:gd name="T33" fmla="*/ 111 h 282"/>
                  <a:gd name="T34" fmla="*/ 112 w 364"/>
                  <a:gd name="T35" fmla="*/ 111 h 282"/>
                  <a:gd name="T36" fmla="*/ 112 w 364"/>
                  <a:gd name="T37" fmla="*/ 112 h 282"/>
                  <a:gd name="T38" fmla="*/ 111 w 364"/>
                  <a:gd name="T39" fmla="*/ 112 h 282"/>
                  <a:gd name="T40" fmla="*/ 111 w 364"/>
                  <a:gd name="T41" fmla="*/ 112 h 282"/>
                  <a:gd name="T42" fmla="*/ 111 w 364"/>
                  <a:gd name="T43" fmla="*/ 112 h 282"/>
                  <a:gd name="T44" fmla="*/ 111 w 364"/>
                  <a:gd name="T45" fmla="*/ 112 h 282"/>
                  <a:gd name="T46" fmla="*/ 111 w 364"/>
                  <a:gd name="T47" fmla="*/ 112 h 282"/>
                  <a:gd name="T48" fmla="*/ 110 w 364"/>
                  <a:gd name="T49" fmla="*/ 113 h 282"/>
                  <a:gd name="T50" fmla="*/ 2 w 364"/>
                  <a:gd name="T51" fmla="*/ 113 h 282"/>
                  <a:gd name="T52" fmla="*/ 2 w 364"/>
                  <a:gd name="T53" fmla="*/ 112 h 282"/>
                  <a:gd name="T54" fmla="*/ 2 w 364"/>
                  <a:gd name="T55" fmla="*/ 112 h 282"/>
                  <a:gd name="T56" fmla="*/ 2 w 364"/>
                  <a:gd name="T57" fmla="*/ 112 h 282"/>
                  <a:gd name="T58" fmla="*/ 1 w 364"/>
                  <a:gd name="T59" fmla="*/ 112 h 282"/>
                  <a:gd name="T60" fmla="*/ 1 w 364"/>
                  <a:gd name="T61" fmla="*/ 112 h 282"/>
                  <a:gd name="T62" fmla="*/ 1 w 364"/>
                  <a:gd name="T63" fmla="*/ 112 h 282"/>
                  <a:gd name="T64" fmla="*/ 0 w 364"/>
                  <a:gd name="T65" fmla="*/ 112 h 282"/>
                  <a:gd name="T66" fmla="*/ 0 w 364"/>
                  <a:gd name="T67" fmla="*/ 111 h 282"/>
                  <a:gd name="T68" fmla="*/ 0 w 364"/>
                  <a:gd name="T69" fmla="*/ 111 h 282"/>
                  <a:gd name="T70" fmla="*/ 0 w 364"/>
                  <a:gd name="T71" fmla="*/ 111 h 282"/>
                  <a:gd name="T72" fmla="*/ 0 w 364"/>
                  <a:gd name="T73" fmla="*/ 110 h 282"/>
                  <a:gd name="T74" fmla="*/ 0 w 364"/>
                  <a:gd name="T75" fmla="*/ 110 h 282"/>
                  <a:gd name="T76" fmla="*/ 0 w 364"/>
                  <a:gd name="T77" fmla="*/ 109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0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81" name="Freeform 981">
                <a:extLst>
                  <a:ext uri="{FF2B5EF4-FFF2-40B4-BE49-F238E27FC236}">
                    <a16:creationId xmlns:a16="http://schemas.microsoft.com/office/drawing/2014/main" id="{7C43922F-A6E4-464B-88E9-6774239FE0F7}"/>
                  </a:ext>
                </a:extLst>
              </p:cNvPr>
              <p:cNvSpPr>
                <a:spLocks/>
              </p:cNvSpPr>
              <p:nvPr/>
            </p:nvSpPr>
            <p:spPr bwMode="auto">
              <a:xfrm>
                <a:off x="991" y="1554"/>
                <a:ext cx="113" cy="113"/>
              </a:xfrm>
              <a:custGeom>
                <a:avLst/>
                <a:gdLst>
                  <a:gd name="T0" fmla="*/ 47 w 364"/>
                  <a:gd name="T1" fmla="*/ 113 h 282"/>
                  <a:gd name="T2" fmla="*/ 2 w 364"/>
                  <a:gd name="T3" fmla="*/ 113 h 282"/>
                  <a:gd name="T4" fmla="*/ 2 w 364"/>
                  <a:gd name="T5" fmla="*/ 112 h 282"/>
                  <a:gd name="T6" fmla="*/ 2 w 364"/>
                  <a:gd name="T7" fmla="*/ 112 h 282"/>
                  <a:gd name="T8" fmla="*/ 2 w 364"/>
                  <a:gd name="T9" fmla="*/ 112 h 282"/>
                  <a:gd name="T10" fmla="*/ 1 w 364"/>
                  <a:gd name="T11" fmla="*/ 112 h 282"/>
                  <a:gd name="T12" fmla="*/ 1 w 364"/>
                  <a:gd name="T13" fmla="*/ 112 h 282"/>
                  <a:gd name="T14" fmla="*/ 1 w 364"/>
                  <a:gd name="T15" fmla="*/ 112 h 282"/>
                  <a:gd name="T16" fmla="*/ 0 w 364"/>
                  <a:gd name="T17" fmla="*/ 112 h 282"/>
                  <a:gd name="T18" fmla="*/ 0 w 364"/>
                  <a:gd name="T19" fmla="*/ 111 h 282"/>
                  <a:gd name="T20" fmla="*/ 0 w 364"/>
                  <a:gd name="T21" fmla="*/ 111 h 282"/>
                  <a:gd name="T22" fmla="*/ 0 w 364"/>
                  <a:gd name="T23" fmla="*/ 111 h 282"/>
                  <a:gd name="T24" fmla="*/ 0 w 364"/>
                  <a:gd name="T25" fmla="*/ 110 h 282"/>
                  <a:gd name="T26" fmla="*/ 0 w 364"/>
                  <a:gd name="T27" fmla="*/ 110 h 282"/>
                  <a:gd name="T28" fmla="*/ 0 w 364"/>
                  <a:gd name="T29" fmla="*/ 109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0 w 364"/>
                  <a:gd name="T51" fmla="*/ 0 h 282"/>
                  <a:gd name="T52" fmla="*/ 111 w 364"/>
                  <a:gd name="T53" fmla="*/ 0 h 282"/>
                  <a:gd name="T54" fmla="*/ 111 w 364"/>
                  <a:gd name="T55" fmla="*/ 0 h 282"/>
                  <a:gd name="T56" fmla="*/ 111 w 364"/>
                  <a:gd name="T57" fmla="*/ 0 h 282"/>
                  <a:gd name="T58" fmla="*/ 111 w 364"/>
                  <a:gd name="T59" fmla="*/ 0 h 282"/>
                  <a:gd name="T60" fmla="*/ 111 w 364"/>
                  <a:gd name="T61" fmla="*/ 0 h 282"/>
                  <a:gd name="T62" fmla="*/ 112 w 364"/>
                  <a:gd name="T63" fmla="*/ 1 h 282"/>
                  <a:gd name="T64" fmla="*/ 112 w 364"/>
                  <a:gd name="T65" fmla="*/ 1 h 282"/>
                  <a:gd name="T66" fmla="*/ 112 w 364"/>
                  <a:gd name="T67" fmla="*/ 2 h 282"/>
                  <a:gd name="T68" fmla="*/ 112 w 364"/>
                  <a:gd name="T69" fmla="*/ 2 h 282"/>
                  <a:gd name="T70" fmla="*/ 113 w 364"/>
                  <a:gd name="T71" fmla="*/ 2 h 282"/>
                  <a:gd name="T72" fmla="*/ 113 w 364"/>
                  <a:gd name="T73" fmla="*/ 3 h 282"/>
                  <a:gd name="T74" fmla="*/ 113 w 364"/>
                  <a:gd name="T75" fmla="*/ 109 h 282"/>
                  <a:gd name="T76" fmla="*/ 113 w 364"/>
                  <a:gd name="T77" fmla="*/ 110 h 282"/>
                  <a:gd name="T78" fmla="*/ 112 w 364"/>
                  <a:gd name="T79" fmla="*/ 110 h 282"/>
                  <a:gd name="T80" fmla="*/ 112 w 364"/>
                  <a:gd name="T81" fmla="*/ 111 h 282"/>
                  <a:gd name="T82" fmla="*/ 112 w 364"/>
                  <a:gd name="T83" fmla="*/ 111 h 282"/>
                  <a:gd name="T84" fmla="*/ 112 w 364"/>
                  <a:gd name="T85" fmla="*/ 111 h 282"/>
                  <a:gd name="T86" fmla="*/ 112 w 364"/>
                  <a:gd name="T87" fmla="*/ 112 h 282"/>
                  <a:gd name="T88" fmla="*/ 111 w 364"/>
                  <a:gd name="T89" fmla="*/ 112 h 282"/>
                  <a:gd name="T90" fmla="*/ 111 w 364"/>
                  <a:gd name="T91" fmla="*/ 112 h 282"/>
                  <a:gd name="T92" fmla="*/ 111 w 364"/>
                  <a:gd name="T93" fmla="*/ 112 h 282"/>
                  <a:gd name="T94" fmla="*/ 111 w 364"/>
                  <a:gd name="T95" fmla="*/ 112 h 282"/>
                  <a:gd name="T96" fmla="*/ 111 w 364"/>
                  <a:gd name="T97" fmla="*/ 112 h 282"/>
                  <a:gd name="T98" fmla="*/ 110 w 364"/>
                  <a:gd name="T99" fmla="*/ 113 h 282"/>
                  <a:gd name="T100" fmla="*/ 47 w 364"/>
                  <a:gd name="T101" fmla="*/ 113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82" name="Freeform 982">
                <a:extLst>
                  <a:ext uri="{FF2B5EF4-FFF2-40B4-BE49-F238E27FC236}">
                    <a16:creationId xmlns:a16="http://schemas.microsoft.com/office/drawing/2014/main" id="{96C20771-73CE-4678-AF95-F894B8412147}"/>
                  </a:ext>
                </a:extLst>
              </p:cNvPr>
              <p:cNvSpPr>
                <a:spLocks/>
              </p:cNvSpPr>
              <p:nvPr/>
            </p:nvSpPr>
            <p:spPr bwMode="auto">
              <a:xfrm>
                <a:off x="991" y="1554"/>
                <a:ext cx="113" cy="113"/>
              </a:xfrm>
              <a:custGeom>
                <a:avLst/>
                <a:gdLst>
                  <a:gd name="T0" fmla="*/ 7 w 364"/>
                  <a:gd name="T1" fmla="*/ 109 h 282"/>
                  <a:gd name="T2" fmla="*/ 3 w 364"/>
                  <a:gd name="T3" fmla="*/ 109 h 282"/>
                  <a:gd name="T4" fmla="*/ 3 w 364"/>
                  <a:gd name="T5" fmla="*/ 109 h 282"/>
                  <a:gd name="T6" fmla="*/ 2 w 364"/>
                  <a:gd name="T7" fmla="*/ 109 h 282"/>
                  <a:gd name="T8" fmla="*/ 2 w 364"/>
                  <a:gd name="T9" fmla="*/ 109 h 282"/>
                  <a:gd name="T10" fmla="*/ 2 w 364"/>
                  <a:gd name="T11" fmla="*/ 109 h 282"/>
                  <a:gd name="T12" fmla="*/ 2 w 364"/>
                  <a:gd name="T13" fmla="*/ 108 h 282"/>
                  <a:gd name="T14" fmla="*/ 2 w 364"/>
                  <a:gd name="T15" fmla="*/ 108 h 282"/>
                  <a:gd name="T16" fmla="*/ 2 w 364"/>
                  <a:gd name="T17" fmla="*/ 108 h 282"/>
                  <a:gd name="T18" fmla="*/ 2 w 364"/>
                  <a:gd name="T19" fmla="*/ 107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2 w 364"/>
                  <a:gd name="T33" fmla="*/ 3 h 282"/>
                  <a:gd name="T34" fmla="*/ 3 w 364"/>
                  <a:gd name="T35" fmla="*/ 3 h 282"/>
                  <a:gd name="T36" fmla="*/ 3 w 364"/>
                  <a:gd name="T37" fmla="*/ 3 h 282"/>
                  <a:gd name="T38" fmla="*/ 110 w 364"/>
                  <a:gd name="T39" fmla="*/ 3 h 282"/>
                  <a:gd name="T40" fmla="*/ 110 w 364"/>
                  <a:gd name="T41" fmla="*/ 3 h 282"/>
                  <a:gd name="T42" fmla="*/ 111 w 364"/>
                  <a:gd name="T43" fmla="*/ 3 h 282"/>
                  <a:gd name="T44" fmla="*/ 111 w 364"/>
                  <a:gd name="T45" fmla="*/ 3 h 282"/>
                  <a:gd name="T46" fmla="*/ 111 w 364"/>
                  <a:gd name="T47" fmla="*/ 3 h 282"/>
                  <a:gd name="T48" fmla="*/ 113 w 364"/>
                  <a:gd name="T49" fmla="*/ 1 h 282"/>
                  <a:gd name="T50" fmla="*/ 112 w 364"/>
                  <a:gd name="T51" fmla="*/ 0 h 282"/>
                  <a:gd name="T52" fmla="*/ 112 w 364"/>
                  <a:gd name="T53" fmla="*/ 0 h 282"/>
                  <a:gd name="T54" fmla="*/ 112 w 364"/>
                  <a:gd name="T55" fmla="*/ 0 h 282"/>
                  <a:gd name="T56" fmla="*/ 111 w 364"/>
                  <a:gd name="T57" fmla="*/ 0 h 282"/>
                  <a:gd name="T58" fmla="*/ 111 w 364"/>
                  <a:gd name="T59" fmla="*/ 0 h 282"/>
                  <a:gd name="T60" fmla="*/ 111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9 h 282"/>
                  <a:gd name="T84" fmla="*/ 0 w 364"/>
                  <a:gd name="T85" fmla="*/ 110 h 282"/>
                  <a:gd name="T86" fmla="*/ 0 w 364"/>
                  <a:gd name="T87" fmla="*/ 110 h 282"/>
                  <a:gd name="T88" fmla="*/ 0 w 364"/>
                  <a:gd name="T89" fmla="*/ 111 h 282"/>
                  <a:gd name="T90" fmla="*/ 0 w 364"/>
                  <a:gd name="T91" fmla="*/ 111 h 282"/>
                  <a:gd name="T92" fmla="*/ 0 w 364"/>
                  <a:gd name="T93" fmla="*/ 111 h 282"/>
                  <a:gd name="T94" fmla="*/ 0 w 364"/>
                  <a:gd name="T95" fmla="*/ 112 h 282"/>
                  <a:gd name="T96" fmla="*/ 1 w 364"/>
                  <a:gd name="T97" fmla="*/ 112 h 282"/>
                  <a:gd name="T98" fmla="*/ 1 w 364"/>
                  <a:gd name="T99" fmla="*/ 112 h 282"/>
                  <a:gd name="T100" fmla="*/ 1 w 364"/>
                  <a:gd name="T101" fmla="*/ 112 h 282"/>
                  <a:gd name="T102" fmla="*/ 2 w 364"/>
                  <a:gd name="T103" fmla="*/ 112 h 282"/>
                  <a:gd name="T104" fmla="*/ 2 w 364"/>
                  <a:gd name="T105" fmla="*/ 112 h 282"/>
                  <a:gd name="T106" fmla="*/ 2 w 364"/>
                  <a:gd name="T107" fmla="*/ 112 h 282"/>
                  <a:gd name="T108" fmla="*/ 2 w 364"/>
                  <a:gd name="T109" fmla="*/ 113 h 282"/>
                  <a:gd name="T110" fmla="*/ 5 w 364"/>
                  <a:gd name="T111" fmla="*/ 113 h 282"/>
                  <a:gd name="T112" fmla="*/ 7 w 364"/>
                  <a:gd name="T113" fmla="*/ 109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2183" name="Line 983">
              <a:extLst>
                <a:ext uri="{FF2B5EF4-FFF2-40B4-BE49-F238E27FC236}">
                  <a16:creationId xmlns:a16="http://schemas.microsoft.com/office/drawing/2014/main" id="{5096A13B-5831-4582-9469-DA1732167CC1}"/>
                </a:ext>
              </a:extLst>
            </p:cNvPr>
            <p:cNvSpPr>
              <a:spLocks noChangeShapeType="1"/>
            </p:cNvSpPr>
            <p:nvPr/>
          </p:nvSpPr>
          <p:spPr bwMode="auto">
            <a:xfrm>
              <a:off x="3862" y="1411"/>
              <a:ext cx="131" cy="0"/>
            </a:xfrm>
            <a:prstGeom prst="line">
              <a:avLst/>
            </a:prstGeom>
            <a:noFill/>
            <a:ln w="19050">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84" name="Line 984">
              <a:extLst>
                <a:ext uri="{FF2B5EF4-FFF2-40B4-BE49-F238E27FC236}">
                  <a16:creationId xmlns:a16="http://schemas.microsoft.com/office/drawing/2014/main" id="{93AF50C1-D1A2-4C32-8F85-E82A42EBCA50}"/>
                </a:ext>
              </a:extLst>
            </p:cNvPr>
            <p:cNvSpPr>
              <a:spLocks noChangeShapeType="1"/>
            </p:cNvSpPr>
            <p:nvPr/>
          </p:nvSpPr>
          <p:spPr bwMode="auto">
            <a:xfrm>
              <a:off x="4222" y="1511"/>
              <a:ext cx="0" cy="132"/>
            </a:xfrm>
            <a:prstGeom prst="line">
              <a:avLst/>
            </a:prstGeom>
            <a:noFill/>
            <a:ln w="28575">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185" name="Line 985">
              <a:extLst>
                <a:ext uri="{FF2B5EF4-FFF2-40B4-BE49-F238E27FC236}">
                  <a16:creationId xmlns:a16="http://schemas.microsoft.com/office/drawing/2014/main" id="{7C6852CC-3861-48E6-A78E-F2DD248ECB1D}"/>
                </a:ext>
              </a:extLst>
            </p:cNvPr>
            <p:cNvSpPr>
              <a:spLocks noChangeShapeType="1"/>
            </p:cNvSpPr>
            <p:nvPr/>
          </p:nvSpPr>
          <p:spPr bwMode="auto">
            <a:xfrm>
              <a:off x="4474" y="1405"/>
              <a:ext cx="131" cy="0"/>
            </a:xfrm>
            <a:prstGeom prst="line">
              <a:avLst/>
            </a:prstGeom>
            <a:noFill/>
            <a:ln w="19050">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6964" name="Group 986">
              <a:extLst>
                <a:ext uri="{FF2B5EF4-FFF2-40B4-BE49-F238E27FC236}">
                  <a16:creationId xmlns:a16="http://schemas.microsoft.com/office/drawing/2014/main" id="{5B1194F6-3AD2-469E-8D81-4D44451D077B}"/>
                </a:ext>
              </a:extLst>
            </p:cNvPr>
            <p:cNvGrpSpPr>
              <a:grpSpLocks/>
            </p:cNvGrpSpPr>
            <p:nvPr/>
          </p:nvGrpSpPr>
          <p:grpSpPr bwMode="auto">
            <a:xfrm>
              <a:off x="4132" y="1600"/>
              <a:ext cx="214" cy="259"/>
              <a:chOff x="4320" y="1728"/>
              <a:chExt cx="384" cy="384"/>
            </a:xfrm>
          </p:grpSpPr>
          <p:sp>
            <p:nvSpPr>
              <p:cNvPr id="52187" name="Freeform 987">
                <a:extLst>
                  <a:ext uri="{FF2B5EF4-FFF2-40B4-BE49-F238E27FC236}">
                    <a16:creationId xmlns:a16="http://schemas.microsoft.com/office/drawing/2014/main" id="{CA4FCC98-12F5-4AE3-A3C6-281A3C177B21}"/>
                  </a:ext>
                </a:extLst>
              </p:cNvPr>
              <p:cNvSpPr>
                <a:spLocks/>
              </p:cNvSpPr>
              <p:nvPr/>
            </p:nvSpPr>
            <p:spPr bwMode="auto">
              <a:xfrm>
                <a:off x="4322" y="1950"/>
                <a:ext cx="316" cy="43"/>
              </a:xfrm>
              <a:custGeom>
                <a:avLst/>
                <a:gdLst>
                  <a:gd name="T0" fmla="*/ 274 w 566"/>
                  <a:gd name="T1" fmla="*/ 0 h 73"/>
                  <a:gd name="T2" fmla="*/ 315 w 566"/>
                  <a:gd name="T3" fmla="*/ 42 h 73"/>
                  <a:gd name="T4" fmla="*/ 0 w 566"/>
                  <a:gd name="T5" fmla="*/ 42 h 73"/>
                  <a:gd name="T6" fmla="*/ 42 w 566"/>
                  <a:gd name="T7" fmla="*/ 0 h 73"/>
                  <a:gd name="T8" fmla="*/ 274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88" name="Freeform 988">
                <a:extLst>
                  <a:ext uri="{FF2B5EF4-FFF2-40B4-BE49-F238E27FC236}">
                    <a16:creationId xmlns:a16="http://schemas.microsoft.com/office/drawing/2014/main" id="{9CA62F72-A68C-4047-B87E-8290879B243B}"/>
                  </a:ext>
                </a:extLst>
              </p:cNvPr>
              <p:cNvSpPr>
                <a:spLocks/>
              </p:cNvSpPr>
              <p:nvPr/>
            </p:nvSpPr>
            <p:spPr bwMode="auto">
              <a:xfrm>
                <a:off x="4403" y="1941"/>
                <a:ext cx="151" cy="30"/>
              </a:xfrm>
              <a:custGeom>
                <a:avLst/>
                <a:gdLst>
                  <a:gd name="T0" fmla="*/ 150 w 269"/>
                  <a:gd name="T1" fmla="*/ 13 h 50"/>
                  <a:gd name="T2" fmla="*/ 148 w 269"/>
                  <a:gd name="T3" fmla="*/ 11 h 50"/>
                  <a:gd name="T4" fmla="*/ 144 w 269"/>
                  <a:gd name="T5" fmla="*/ 8 h 50"/>
                  <a:gd name="T6" fmla="*/ 137 w 269"/>
                  <a:gd name="T7" fmla="*/ 7 h 50"/>
                  <a:gd name="T8" fmla="*/ 129 w 269"/>
                  <a:gd name="T9" fmla="*/ 4 h 50"/>
                  <a:gd name="T10" fmla="*/ 118 w 269"/>
                  <a:gd name="T11" fmla="*/ 3 h 50"/>
                  <a:gd name="T12" fmla="*/ 107 w 269"/>
                  <a:gd name="T13" fmla="*/ 1 h 50"/>
                  <a:gd name="T14" fmla="*/ 95 w 269"/>
                  <a:gd name="T15" fmla="*/ 1 h 50"/>
                  <a:gd name="T16" fmla="*/ 82 w 269"/>
                  <a:gd name="T17" fmla="*/ 0 h 50"/>
                  <a:gd name="T18" fmla="*/ 68 w 269"/>
                  <a:gd name="T19" fmla="*/ 0 h 50"/>
                  <a:gd name="T20" fmla="*/ 56 w 269"/>
                  <a:gd name="T21" fmla="*/ 1 h 50"/>
                  <a:gd name="T22" fmla="*/ 43 w 269"/>
                  <a:gd name="T23" fmla="*/ 1 h 50"/>
                  <a:gd name="T24" fmla="*/ 32 w 269"/>
                  <a:gd name="T25" fmla="*/ 3 h 50"/>
                  <a:gd name="T26" fmla="*/ 22 w 269"/>
                  <a:gd name="T27" fmla="*/ 4 h 50"/>
                  <a:gd name="T28" fmla="*/ 13 w 269"/>
                  <a:gd name="T29" fmla="*/ 7 h 50"/>
                  <a:gd name="T30" fmla="*/ 7 w 269"/>
                  <a:gd name="T31" fmla="*/ 8 h 50"/>
                  <a:gd name="T32" fmla="*/ 3 w 269"/>
                  <a:gd name="T33" fmla="*/ 11 h 50"/>
                  <a:gd name="T34" fmla="*/ 1 w 269"/>
                  <a:gd name="T35" fmla="*/ 13 h 50"/>
                  <a:gd name="T36" fmla="*/ 1 w 269"/>
                  <a:gd name="T37" fmla="*/ 16 h 50"/>
                  <a:gd name="T38" fmla="*/ 3 w 269"/>
                  <a:gd name="T39" fmla="*/ 19 h 50"/>
                  <a:gd name="T40" fmla="*/ 7 w 269"/>
                  <a:gd name="T41" fmla="*/ 21 h 50"/>
                  <a:gd name="T42" fmla="*/ 13 w 269"/>
                  <a:gd name="T43" fmla="*/ 23 h 50"/>
                  <a:gd name="T44" fmla="*/ 22 w 269"/>
                  <a:gd name="T45" fmla="*/ 25 h 50"/>
                  <a:gd name="T46" fmla="*/ 32 w 269"/>
                  <a:gd name="T47" fmla="*/ 26 h 50"/>
                  <a:gd name="T48" fmla="*/ 43 w 269"/>
                  <a:gd name="T49" fmla="*/ 28 h 50"/>
                  <a:gd name="T50" fmla="*/ 56 w 269"/>
                  <a:gd name="T51" fmla="*/ 29 h 50"/>
                  <a:gd name="T52" fmla="*/ 68 w 269"/>
                  <a:gd name="T53" fmla="*/ 29 h 50"/>
                  <a:gd name="T54" fmla="*/ 82 w 269"/>
                  <a:gd name="T55" fmla="*/ 29 h 50"/>
                  <a:gd name="T56" fmla="*/ 95 w 269"/>
                  <a:gd name="T57" fmla="*/ 29 h 50"/>
                  <a:gd name="T58" fmla="*/ 107 w 269"/>
                  <a:gd name="T59" fmla="*/ 28 h 50"/>
                  <a:gd name="T60" fmla="*/ 118 w 269"/>
                  <a:gd name="T61" fmla="*/ 26 h 50"/>
                  <a:gd name="T62" fmla="*/ 129 w 269"/>
                  <a:gd name="T63" fmla="*/ 25 h 50"/>
                  <a:gd name="T64" fmla="*/ 137 w 269"/>
                  <a:gd name="T65" fmla="*/ 23 h 50"/>
                  <a:gd name="T66" fmla="*/ 144 w 269"/>
                  <a:gd name="T67" fmla="*/ 21 h 50"/>
                  <a:gd name="T68" fmla="*/ 148 w 269"/>
                  <a:gd name="T69" fmla="*/ 19 h 50"/>
                  <a:gd name="T70" fmla="*/ 150 w 269"/>
                  <a:gd name="T71" fmla="*/ 1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89" name="Freeform 989">
                <a:extLst>
                  <a:ext uri="{FF2B5EF4-FFF2-40B4-BE49-F238E27FC236}">
                    <a16:creationId xmlns:a16="http://schemas.microsoft.com/office/drawing/2014/main" id="{D6E28CFE-AB0F-4277-8492-08A88C2139BF}"/>
                  </a:ext>
                </a:extLst>
              </p:cNvPr>
              <p:cNvSpPr>
                <a:spLocks/>
              </p:cNvSpPr>
              <p:nvPr/>
            </p:nvSpPr>
            <p:spPr bwMode="auto">
              <a:xfrm>
                <a:off x="4403" y="1956"/>
                <a:ext cx="151" cy="22"/>
              </a:xfrm>
              <a:custGeom>
                <a:avLst/>
                <a:gdLst>
                  <a:gd name="T0" fmla="*/ 150 w 269"/>
                  <a:gd name="T1" fmla="*/ 8 h 37"/>
                  <a:gd name="T2" fmla="*/ 148 w 269"/>
                  <a:gd name="T3" fmla="*/ 11 h 37"/>
                  <a:gd name="T4" fmla="*/ 144 w 269"/>
                  <a:gd name="T5" fmla="*/ 13 h 37"/>
                  <a:gd name="T6" fmla="*/ 137 w 269"/>
                  <a:gd name="T7" fmla="*/ 15 h 37"/>
                  <a:gd name="T8" fmla="*/ 129 w 269"/>
                  <a:gd name="T9" fmla="*/ 17 h 37"/>
                  <a:gd name="T10" fmla="*/ 118 w 269"/>
                  <a:gd name="T11" fmla="*/ 19 h 37"/>
                  <a:gd name="T12" fmla="*/ 107 w 269"/>
                  <a:gd name="T13" fmla="*/ 20 h 37"/>
                  <a:gd name="T14" fmla="*/ 95 w 269"/>
                  <a:gd name="T15" fmla="*/ 21 h 37"/>
                  <a:gd name="T16" fmla="*/ 82 w 269"/>
                  <a:gd name="T17" fmla="*/ 21 h 37"/>
                  <a:gd name="T18" fmla="*/ 68 w 269"/>
                  <a:gd name="T19" fmla="*/ 21 h 37"/>
                  <a:gd name="T20" fmla="*/ 56 w 269"/>
                  <a:gd name="T21" fmla="*/ 21 h 37"/>
                  <a:gd name="T22" fmla="*/ 43 w 269"/>
                  <a:gd name="T23" fmla="*/ 20 h 37"/>
                  <a:gd name="T24" fmla="*/ 32 w 269"/>
                  <a:gd name="T25" fmla="*/ 19 h 37"/>
                  <a:gd name="T26" fmla="*/ 22 w 269"/>
                  <a:gd name="T27" fmla="*/ 17 h 37"/>
                  <a:gd name="T28" fmla="*/ 13 w 269"/>
                  <a:gd name="T29" fmla="*/ 15 h 37"/>
                  <a:gd name="T30" fmla="*/ 7 w 269"/>
                  <a:gd name="T31" fmla="*/ 13 h 37"/>
                  <a:gd name="T32" fmla="*/ 3 w 269"/>
                  <a:gd name="T33" fmla="*/ 11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10 h 37"/>
                  <a:gd name="T46" fmla="*/ 27 w 269"/>
                  <a:gd name="T47" fmla="*/ 11 h 37"/>
                  <a:gd name="T48" fmla="*/ 38 w 269"/>
                  <a:gd name="T49" fmla="*/ 12 h 37"/>
                  <a:gd name="T50" fmla="*/ 49 w 269"/>
                  <a:gd name="T51" fmla="*/ 14 h 37"/>
                  <a:gd name="T52" fmla="*/ 62 w 269"/>
                  <a:gd name="T53" fmla="*/ 14 h 37"/>
                  <a:gd name="T54" fmla="*/ 75 w 269"/>
                  <a:gd name="T55" fmla="*/ 14 h 37"/>
                  <a:gd name="T56" fmla="*/ 88 w 269"/>
                  <a:gd name="T57" fmla="*/ 14 h 37"/>
                  <a:gd name="T58" fmla="*/ 101 w 269"/>
                  <a:gd name="T59" fmla="*/ 14 h 37"/>
                  <a:gd name="T60" fmla="*/ 113 w 269"/>
                  <a:gd name="T61" fmla="*/ 12 h 37"/>
                  <a:gd name="T62" fmla="*/ 123 w 269"/>
                  <a:gd name="T63" fmla="*/ 11 h 37"/>
                  <a:gd name="T64" fmla="*/ 133 w 269"/>
                  <a:gd name="T65" fmla="*/ 10 h 37"/>
                  <a:gd name="T66" fmla="*/ 140 w 269"/>
                  <a:gd name="T67" fmla="*/ 7 h 37"/>
                  <a:gd name="T68" fmla="*/ 146 w 269"/>
                  <a:gd name="T69" fmla="*/ 5 h 37"/>
                  <a:gd name="T70" fmla="*/ 149 w 269"/>
                  <a:gd name="T71" fmla="*/ 3 h 37"/>
                  <a:gd name="T72" fmla="*/ 150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0" name="Freeform 990">
                <a:extLst>
                  <a:ext uri="{FF2B5EF4-FFF2-40B4-BE49-F238E27FC236}">
                    <a16:creationId xmlns:a16="http://schemas.microsoft.com/office/drawing/2014/main" id="{1FB453DA-731E-4EDF-A3D7-A3F14A06106D}"/>
                  </a:ext>
                </a:extLst>
              </p:cNvPr>
              <p:cNvSpPr>
                <a:spLocks/>
              </p:cNvSpPr>
              <p:nvPr/>
            </p:nvSpPr>
            <p:spPr bwMode="auto">
              <a:xfrm>
                <a:off x="4320" y="1992"/>
                <a:ext cx="318" cy="101"/>
              </a:xfrm>
              <a:custGeom>
                <a:avLst/>
                <a:gdLst>
                  <a:gd name="T0" fmla="*/ 0 w 568"/>
                  <a:gd name="T1" fmla="*/ 100 h 168"/>
                  <a:gd name="T2" fmla="*/ 317 w 568"/>
                  <a:gd name="T3" fmla="*/ 100 h 168"/>
                  <a:gd name="T4" fmla="*/ 317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1" name="Freeform 991">
                <a:extLst>
                  <a:ext uri="{FF2B5EF4-FFF2-40B4-BE49-F238E27FC236}">
                    <a16:creationId xmlns:a16="http://schemas.microsoft.com/office/drawing/2014/main" id="{EA0C9750-7398-4BA3-88D3-22E7492C03C2}"/>
                  </a:ext>
                </a:extLst>
              </p:cNvPr>
              <p:cNvSpPr>
                <a:spLocks/>
              </p:cNvSpPr>
              <p:nvPr/>
            </p:nvSpPr>
            <p:spPr bwMode="auto">
              <a:xfrm>
                <a:off x="4370" y="1944"/>
                <a:ext cx="208" cy="16"/>
              </a:xfrm>
              <a:custGeom>
                <a:avLst/>
                <a:gdLst>
                  <a:gd name="T0" fmla="*/ 0 w 373"/>
                  <a:gd name="T1" fmla="*/ 15 h 29"/>
                  <a:gd name="T2" fmla="*/ 0 w 373"/>
                  <a:gd name="T3" fmla="*/ 0 h 29"/>
                  <a:gd name="T4" fmla="*/ 207 w 373"/>
                  <a:gd name="T5" fmla="*/ 0 h 29"/>
                  <a:gd name="T6" fmla="*/ 207 w 373"/>
                  <a:gd name="T7" fmla="*/ 15 h 29"/>
                  <a:gd name="T8" fmla="*/ 0 w 373"/>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2" name="Freeform 992">
                <a:extLst>
                  <a:ext uri="{FF2B5EF4-FFF2-40B4-BE49-F238E27FC236}">
                    <a16:creationId xmlns:a16="http://schemas.microsoft.com/office/drawing/2014/main" id="{32B41C3F-4727-4FC4-AB63-E89585405C24}"/>
                  </a:ext>
                </a:extLst>
              </p:cNvPr>
              <p:cNvSpPr>
                <a:spLocks/>
              </p:cNvSpPr>
              <p:nvPr/>
            </p:nvSpPr>
            <p:spPr bwMode="auto">
              <a:xfrm>
                <a:off x="4320" y="1990"/>
                <a:ext cx="318" cy="36"/>
              </a:xfrm>
              <a:custGeom>
                <a:avLst/>
                <a:gdLst>
                  <a:gd name="T0" fmla="*/ 118 w 568"/>
                  <a:gd name="T1" fmla="*/ 0 h 59"/>
                  <a:gd name="T2" fmla="*/ 0 w 568"/>
                  <a:gd name="T3" fmla="*/ 0 h 59"/>
                  <a:gd name="T4" fmla="*/ 0 w 568"/>
                  <a:gd name="T5" fmla="*/ 35 h 59"/>
                  <a:gd name="T6" fmla="*/ 317 w 568"/>
                  <a:gd name="T7" fmla="*/ 35 h 59"/>
                  <a:gd name="T8" fmla="*/ 317 w 568"/>
                  <a:gd name="T9" fmla="*/ 1 h 59"/>
                  <a:gd name="T10" fmla="*/ 199 w 568"/>
                  <a:gd name="T11" fmla="*/ 1 h 59"/>
                  <a:gd name="T12" fmla="*/ 118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3" name="Freeform 993">
                <a:extLst>
                  <a:ext uri="{FF2B5EF4-FFF2-40B4-BE49-F238E27FC236}">
                    <a16:creationId xmlns:a16="http://schemas.microsoft.com/office/drawing/2014/main" id="{51F836BA-D47B-405B-B2BA-CFDEBD8C1E88}"/>
                  </a:ext>
                </a:extLst>
              </p:cNvPr>
              <p:cNvSpPr>
                <a:spLocks/>
              </p:cNvSpPr>
              <p:nvPr/>
            </p:nvSpPr>
            <p:spPr bwMode="auto">
              <a:xfrm>
                <a:off x="4403" y="2002"/>
                <a:ext cx="27" cy="18"/>
              </a:xfrm>
              <a:custGeom>
                <a:avLst/>
                <a:gdLst>
                  <a:gd name="T0" fmla="*/ 8 w 47"/>
                  <a:gd name="T1" fmla="*/ 17 h 30"/>
                  <a:gd name="T2" fmla="*/ 6 w 47"/>
                  <a:gd name="T3" fmla="*/ 17 h 30"/>
                  <a:gd name="T4" fmla="*/ 5 w 47"/>
                  <a:gd name="T5" fmla="*/ 17 h 30"/>
                  <a:gd name="T6" fmla="*/ 4 w 47"/>
                  <a:gd name="T7" fmla="*/ 16 h 30"/>
                  <a:gd name="T8" fmla="*/ 2 w 47"/>
                  <a:gd name="T9" fmla="*/ 15 h 30"/>
                  <a:gd name="T10" fmla="*/ 2 w 47"/>
                  <a:gd name="T11" fmla="*/ 14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2 h 30"/>
                  <a:gd name="T28" fmla="*/ 4 w 47"/>
                  <a:gd name="T29" fmla="*/ 1 h 30"/>
                  <a:gd name="T30" fmla="*/ 5 w 47"/>
                  <a:gd name="T31" fmla="*/ 1 h 30"/>
                  <a:gd name="T32" fmla="*/ 6 w 47"/>
                  <a:gd name="T33" fmla="*/ 0 h 30"/>
                  <a:gd name="T34" fmla="*/ 8 w 47"/>
                  <a:gd name="T35" fmla="*/ 0 h 30"/>
                  <a:gd name="T36" fmla="*/ 18 w 47"/>
                  <a:gd name="T37" fmla="*/ 0 h 30"/>
                  <a:gd name="T38" fmla="*/ 20 w 47"/>
                  <a:gd name="T39" fmla="*/ 0 h 30"/>
                  <a:gd name="T40" fmla="*/ 21 w 47"/>
                  <a:gd name="T41" fmla="*/ 1 h 30"/>
                  <a:gd name="T42" fmla="*/ 22 w 47"/>
                  <a:gd name="T43" fmla="*/ 1 h 30"/>
                  <a:gd name="T44" fmla="*/ 24 w 47"/>
                  <a:gd name="T45" fmla="*/ 2 h 30"/>
                  <a:gd name="T46" fmla="*/ 24 w 47"/>
                  <a:gd name="T47" fmla="*/ 3 h 30"/>
                  <a:gd name="T48" fmla="*/ 25 w 47"/>
                  <a:gd name="T49" fmla="*/ 4 h 30"/>
                  <a:gd name="T50" fmla="*/ 26 w 47"/>
                  <a:gd name="T51" fmla="*/ 6 h 30"/>
                  <a:gd name="T52" fmla="*/ 26 w 47"/>
                  <a:gd name="T53" fmla="*/ 7 h 30"/>
                  <a:gd name="T54" fmla="*/ 26 w 47"/>
                  <a:gd name="T55" fmla="*/ 8 h 30"/>
                  <a:gd name="T56" fmla="*/ 26 w 47"/>
                  <a:gd name="T57" fmla="*/ 10 h 30"/>
                  <a:gd name="T58" fmla="*/ 26 w 47"/>
                  <a:gd name="T59" fmla="*/ 12 h 30"/>
                  <a:gd name="T60" fmla="*/ 25 w 47"/>
                  <a:gd name="T61" fmla="*/ 13 h 30"/>
                  <a:gd name="T62" fmla="*/ 24 w 47"/>
                  <a:gd name="T63" fmla="*/ 14 h 30"/>
                  <a:gd name="T64" fmla="*/ 24 w 47"/>
                  <a:gd name="T65" fmla="*/ 16 h 30"/>
                  <a:gd name="T66" fmla="*/ 22 w 47"/>
                  <a:gd name="T67" fmla="*/ 16 h 30"/>
                  <a:gd name="T68" fmla="*/ 21 w 47"/>
                  <a:gd name="T69" fmla="*/ 17 h 30"/>
                  <a:gd name="T70" fmla="*/ 20 w 47"/>
                  <a:gd name="T71" fmla="*/ 17 h 30"/>
                  <a:gd name="T72" fmla="*/ 18 w 47"/>
                  <a:gd name="T73" fmla="*/ 17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4" name="Freeform 994">
                <a:extLst>
                  <a:ext uri="{FF2B5EF4-FFF2-40B4-BE49-F238E27FC236}">
                    <a16:creationId xmlns:a16="http://schemas.microsoft.com/office/drawing/2014/main" id="{F432B358-5EF3-4D84-9741-2CAB12D042A0}"/>
                  </a:ext>
                </a:extLst>
              </p:cNvPr>
              <p:cNvSpPr>
                <a:spLocks/>
              </p:cNvSpPr>
              <p:nvPr/>
            </p:nvSpPr>
            <p:spPr bwMode="auto">
              <a:xfrm>
                <a:off x="4521" y="1993"/>
                <a:ext cx="2" cy="95"/>
              </a:xfrm>
              <a:custGeom>
                <a:avLst/>
                <a:gdLst>
                  <a:gd name="T0" fmla="*/ 0 w 5"/>
                  <a:gd name="T1" fmla="*/ 0 h 162"/>
                  <a:gd name="T2" fmla="*/ 2 w 5"/>
                  <a:gd name="T3" fmla="*/ 32 h 162"/>
                  <a:gd name="T4" fmla="*/ 0 w 5"/>
                  <a:gd name="T5" fmla="*/ 32 h 162"/>
                  <a:gd name="T6" fmla="*/ 0 w 5"/>
                  <a:gd name="T7" fmla="*/ 94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5" name="Freeform 995">
                <a:extLst>
                  <a:ext uri="{FF2B5EF4-FFF2-40B4-BE49-F238E27FC236}">
                    <a16:creationId xmlns:a16="http://schemas.microsoft.com/office/drawing/2014/main" id="{1930CB77-E3A5-40E7-B8A4-C4988386A731}"/>
                  </a:ext>
                </a:extLst>
              </p:cNvPr>
              <p:cNvSpPr>
                <a:spLocks/>
              </p:cNvSpPr>
              <p:nvPr/>
            </p:nvSpPr>
            <p:spPr bwMode="auto">
              <a:xfrm>
                <a:off x="4343" y="2051"/>
                <a:ext cx="361" cy="52"/>
              </a:xfrm>
              <a:custGeom>
                <a:avLst/>
                <a:gdLst>
                  <a:gd name="T0" fmla="*/ 0 w 646"/>
                  <a:gd name="T1" fmla="*/ 51 h 87"/>
                  <a:gd name="T2" fmla="*/ 360 w 646"/>
                  <a:gd name="T3" fmla="*/ 51 h 87"/>
                  <a:gd name="T4" fmla="*/ 341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6" name="Freeform 996">
                <a:extLst>
                  <a:ext uri="{FF2B5EF4-FFF2-40B4-BE49-F238E27FC236}">
                    <a16:creationId xmlns:a16="http://schemas.microsoft.com/office/drawing/2014/main" id="{3753E9C1-141A-4DAD-BC5D-5AEAF2756AAC}"/>
                  </a:ext>
                </a:extLst>
              </p:cNvPr>
              <p:cNvSpPr>
                <a:spLocks/>
              </p:cNvSpPr>
              <p:nvPr/>
            </p:nvSpPr>
            <p:spPr bwMode="auto">
              <a:xfrm>
                <a:off x="4343" y="2102"/>
                <a:ext cx="361" cy="10"/>
              </a:xfrm>
              <a:custGeom>
                <a:avLst/>
                <a:gdLst>
                  <a:gd name="T0" fmla="*/ 0 w 646"/>
                  <a:gd name="T1" fmla="*/ 9 h 17"/>
                  <a:gd name="T2" fmla="*/ 0 w 646"/>
                  <a:gd name="T3" fmla="*/ 0 h 17"/>
                  <a:gd name="T4" fmla="*/ 360 w 646"/>
                  <a:gd name="T5" fmla="*/ 0 h 17"/>
                  <a:gd name="T6" fmla="*/ 360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7" name="Freeform 997">
                <a:extLst>
                  <a:ext uri="{FF2B5EF4-FFF2-40B4-BE49-F238E27FC236}">
                    <a16:creationId xmlns:a16="http://schemas.microsoft.com/office/drawing/2014/main" id="{A427AD67-E6F5-4DE1-8205-47C06DA2844C}"/>
                  </a:ext>
                </a:extLst>
              </p:cNvPr>
              <p:cNvSpPr>
                <a:spLocks/>
              </p:cNvSpPr>
              <p:nvPr/>
            </p:nvSpPr>
            <p:spPr bwMode="auto">
              <a:xfrm>
                <a:off x="4361" y="2059"/>
                <a:ext cx="323" cy="37"/>
              </a:xfrm>
              <a:custGeom>
                <a:avLst/>
                <a:gdLst>
                  <a:gd name="T0" fmla="*/ 0 w 578"/>
                  <a:gd name="T1" fmla="*/ 36 h 63"/>
                  <a:gd name="T2" fmla="*/ 322 w 578"/>
                  <a:gd name="T3" fmla="*/ 36 h 63"/>
                  <a:gd name="T4" fmla="*/ 311 w 578"/>
                  <a:gd name="T5" fmla="*/ 0 h 63"/>
                  <a:gd name="T6" fmla="*/ 14 w 578"/>
                  <a:gd name="T7" fmla="*/ 0 h 63"/>
                  <a:gd name="T8" fmla="*/ 0 w 578"/>
                  <a:gd name="T9" fmla="*/ 3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8" name="Freeform 998">
                <a:extLst>
                  <a:ext uri="{FF2B5EF4-FFF2-40B4-BE49-F238E27FC236}">
                    <a16:creationId xmlns:a16="http://schemas.microsoft.com/office/drawing/2014/main" id="{5E68163D-8BAF-492F-B5F9-B1DA140C3838}"/>
                  </a:ext>
                </a:extLst>
              </p:cNvPr>
              <p:cNvSpPr>
                <a:spLocks/>
              </p:cNvSpPr>
              <p:nvPr/>
            </p:nvSpPr>
            <p:spPr bwMode="auto">
              <a:xfrm>
                <a:off x="4345" y="1728"/>
                <a:ext cx="262" cy="216"/>
              </a:xfrm>
              <a:custGeom>
                <a:avLst/>
                <a:gdLst>
                  <a:gd name="T0" fmla="*/ 261 w 467"/>
                  <a:gd name="T1" fmla="*/ 212 h 366"/>
                  <a:gd name="T2" fmla="*/ 261 w 467"/>
                  <a:gd name="T3" fmla="*/ 212 h 366"/>
                  <a:gd name="T4" fmla="*/ 261 w 467"/>
                  <a:gd name="T5" fmla="*/ 213 h 366"/>
                  <a:gd name="T6" fmla="*/ 261 w 467"/>
                  <a:gd name="T7" fmla="*/ 214 h 366"/>
                  <a:gd name="T8" fmla="*/ 260 w 467"/>
                  <a:gd name="T9" fmla="*/ 214 h 366"/>
                  <a:gd name="T10" fmla="*/ 260 w 467"/>
                  <a:gd name="T11" fmla="*/ 215 h 366"/>
                  <a:gd name="T12" fmla="*/ 259 w 467"/>
                  <a:gd name="T13" fmla="*/ 215 h 366"/>
                  <a:gd name="T14" fmla="*/ 258 w 467"/>
                  <a:gd name="T15" fmla="*/ 215 h 366"/>
                  <a:gd name="T16" fmla="*/ 258 w 467"/>
                  <a:gd name="T17" fmla="*/ 215 h 366"/>
                  <a:gd name="T18" fmla="*/ 3 w 467"/>
                  <a:gd name="T19" fmla="*/ 215 h 366"/>
                  <a:gd name="T20" fmla="*/ 3 w 467"/>
                  <a:gd name="T21" fmla="*/ 215 h 366"/>
                  <a:gd name="T22" fmla="*/ 2 w 467"/>
                  <a:gd name="T23" fmla="*/ 215 h 366"/>
                  <a:gd name="T24" fmla="*/ 2 w 467"/>
                  <a:gd name="T25" fmla="*/ 215 h 366"/>
                  <a:gd name="T26" fmla="*/ 1 w 467"/>
                  <a:gd name="T27" fmla="*/ 214 h 366"/>
                  <a:gd name="T28" fmla="*/ 1 w 467"/>
                  <a:gd name="T29" fmla="*/ 214 h 366"/>
                  <a:gd name="T30" fmla="*/ 0 w 467"/>
                  <a:gd name="T31" fmla="*/ 212 h 366"/>
                  <a:gd name="T32" fmla="*/ 0 w 467"/>
                  <a:gd name="T33" fmla="*/ 212 h 366"/>
                  <a:gd name="T34" fmla="*/ 0 w 467"/>
                  <a:gd name="T35" fmla="*/ 211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8 w 467"/>
                  <a:gd name="T55" fmla="*/ 0 h 366"/>
                  <a:gd name="T56" fmla="*/ 258 w 467"/>
                  <a:gd name="T57" fmla="*/ 0 h 366"/>
                  <a:gd name="T58" fmla="*/ 259 w 467"/>
                  <a:gd name="T59" fmla="*/ 0 h 366"/>
                  <a:gd name="T60" fmla="*/ 260 w 467"/>
                  <a:gd name="T61" fmla="*/ 1 h 366"/>
                  <a:gd name="T62" fmla="*/ 260 w 467"/>
                  <a:gd name="T63" fmla="*/ 1 h 366"/>
                  <a:gd name="T64" fmla="*/ 260 w 467"/>
                  <a:gd name="T65" fmla="*/ 2 h 366"/>
                  <a:gd name="T66" fmla="*/ 261 w 467"/>
                  <a:gd name="T67" fmla="*/ 2 h 366"/>
                  <a:gd name="T68" fmla="*/ 261 w 467"/>
                  <a:gd name="T69" fmla="*/ 3 h 366"/>
                  <a:gd name="T70" fmla="*/ 261 w 467"/>
                  <a:gd name="T71" fmla="*/ 4 h 366"/>
                  <a:gd name="T72" fmla="*/ 261 w 467"/>
                  <a:gd name="T73" fmla="*/ 211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199" name="Freeform 999">
                <a:extLst>
                  <a:ext uri="{FF2B5EF4-FFF2-40B4-BE49-F238E27FC236}">
                    <a16:creationId xmlns:a16="http://schemas.microsoft.com/office/drawing/2014/main" id="{78F4E967-0B22-44A0-B10A-AB1BA0FEF426}"/>
                  </a:ext>
                </a:extLst>
              </p:cNvPr>
              <p:cNvSpPr>
                <a:spLocks/>
              </p:cNvSpPr>
              <p:nvPr/>
            </p:nvSpPr>
            <p:spPr bwMode="auto">
              <a:xfrm>
                <a:off x="4539" y="2014"/>
                <a:ext cx="79" cy="0"/>
              </a:xfrm>
              <a:custGeom>
                <a:avLst/>
                <a:gdLst>
                  <a:gd name="T0" fmla="*/ 0 w 142"/>
                  <a:gd name="T1" fmla="*/ 0 h 1"/>
                  <a:gd name="T2" fmla="*/ 78 w 142"/>
                  <a:gd name="T3" fmla="*/ 0 h 1"/>
                  <a:gd name="T4" fmla="*/ 78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200" name="Rectangle 1000">
                <a:extLst>
                  <a:ext uri="{FF2B5EF4-FFF2-40B4-BE49-F238E27FC236}">
                    <a16:creationId xmlns:a16="http://schemas.microsoft.com/office/drawing/2014/main" id="{11F554E2-49C3-4D81-84BC-A85CBF76363E}"/>
                  </a:ext>
                </a:extLst>
              </p:cNvPr>
              <p:cNvSpPr>
                <a:spLocks noChangeArrowheads="1"/>
              </p:cNvSpPr>
              <p:nvPr/>
            </p:nvSpPr>
            <p:spPr bwMode="auto">
              <a:xfrm>
                <a:off x="4376" y="1758"/>
                <a:ext cx="201" cy="159"/>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2201" name="Freeform 1001">
                <a:extLst>
                  <a:ext uri="{FF2B5EF4-FFF2-40B4-BE49-F238E27FC236}">
                    <a16:creationId xmlns:a16="http://schemas.microsoft.com/office/drawing/2014/main" id="{0BCD52F7-A56B-4249-91E7-6553F870A989}"/>
                  </a:ext>
                </a:extLst>
              </p:cNvPr>
              <p:cNvSpPr>
                <a:spLocks/>
              </p:cNvSpPr>
              <p:nvPr/>
            </p:nvSpPr>
            <p:spPr bwMode="auto">
              <a:xfrm>
                <a:off x="4385" y="1758"/>
                <a:ext cx="194" cy="162"/>
              </a:xfrm>
              <a:custGeom>
                <a:avLst/>
                <a:gdLst>
                  <a:gd name="T0" fmla="*/ 4 w 346"/>
                  <a:gd name="T1" fmla="*/ 157 h 274"/>
                  <a:gd name="T2" fmla="*/ 187 w 346"/>
                  <a:gd name="T3" fmla="*/ 157 h 274"/>
                  <a:gd name="T4" fmla="*/ 187 w 346"/>
                  <a:gd name="T5" fmla="*/ 157 h 274"/>
                  <a:gd name="T6" fmla="*/ 188 w 346"/>
                  <a:gd name="T7" fmla="*/ 157 h 274"/>
                  <a:gd name="T8" fmla="*/ 189 w 346"/>
                  <a:gd name="T9" fmla="*/ 157 h 274"/>
                  <a:gd name="T10" fmla="*/ 189 w 346"/>
                  <a:gd name="T11" fmla="*/ 156 h 274"/>
                  <a:gd name="T12" fmla="*/ 190 w 346"/>
                  <a:gd name="T13" fmla="*/ 156 h 274"/>
                  <a:gd name="T14" fmla="*/ 190 w 346"/>
                  <a:gd name="T15" fmla="*/ 155 h 274"/>
                  <a:gd name="T16" fmla="*/ 190 w 346"/>
                  <a:gd name="T17" fmla="*/ 154 h 274"/>
                  <a:gd name="T18" fmla="*/ 190 w 346"/>
                  <a:gd name="T19" fmla="*/ 154 h 274"/>
                  <a:gd name="T20" fmla="*/ 190 w 346"/>
                  <a:gd name="T21" fmla="*/ 5 h 274"/>
                  <a:gd name="T22" fmla="*/ 190 w 346"/>
                  <a:gd name="T23" fmla="*/ 5 h 274"/>
                  <a:gd name="T24" fmla="*/ 190 w 346"/>
                  <a:gd name="T25" fmla="*/ 4 h 274"/>
                  <a:gd name="T26" fmla="*/ 189 w 346"/>
                  <a:gd name="T27" fmla="*/ 4 h 274"/>
                  <a:gd name="T28" fmla="*/ 192 w 346"/>
                  <a:gd name="T29" fmla="*/ 0 h 274"/>
                  <a:gd name="T30" fmla="*/ 193 w 346"/>
                  <a:gd name="T31" fmla="*/ 0 h 274"/>
                  <a:gd name="T32" fmla="*/ 193 w 346"/>
                  <a:gd name="T33" fmla="*/ 1 h 274"/>
                  <a:gd name="T34" fmla="*/ 193 w 346"/>
                  <a:gd name="T35" fmla="*/ 1 h 274"/>
                  <a:gd name="T36" fmla="*/ 193 w 346"/>
                  <a:gd name="T37" fmla="*/ 2 h 274"/>
                  <a:gd name="T38" fmla="*/ 193 w 346"/>
                  <a:gd name="T39" fmla="*/ 3 h 274"/>
                  <a:gd name="T40" fmla="*/ 193 w 346"/>
                  <a:gd name="T41" fmla="*/ 157 h 274"/>
                  <a:gd name="T42" fmla="*/ 193 w 346"/>
                  <a:gd name="T43" fmla="*/ 157 h 274"/>
                  <a:gd name="T44" fmla="*/ 193 w 346"/>
                  <a:gd name="T45" fmla="*/ 158 h 274"/>
                  <a:gd name="T46" fmla="*/ 193 w 346"/>
                  <a:gd name="T47" fmla="*/ 158 h 274"/>
                  <a:gd name="T48" fmla="*/ 193 w 346"/>
                  <a:gd name="T49" fmla="*/ 159 h 274"/>
                  <a:gd name="T50" fmla="*/ 192 w 346"/>
                  <a:gd name="T51" fmla="*/ 159 h 274"/>
                  <a:gd name="T52" fmla="*/ 192 w 346"/>
                  <a:gd name="T53" fmla="*/ 160 h 274"/>
                  <a:gd name="T54" fmla="*/ 191 w 346"/>
                  <a:gd name="T55" fmla="*/ 160 h 274"/>
                  <a:gd name="T56" fmla="*/ 191 w 346"/>
                  <a:gd name="T57" fmla="*/ 161 h 274"/>
                  <a:gd name="T58" fmla="*/ 191 w 346"/>
                  <a:gd name="T59" fmla="*/ 161 h 274"/>
                  <a:gd name="T60" fmla="*/ 190 w 346"/>
                  <a:gd name="T61" fmla="*/ 161 h 274"/>
                  <a:gd name="T62" fmla="*/ 190 w 346"/>
                  <a:gd name="T63" fmla="*/ 161 h 274"/>
                  <a:gd name="T64" fmla="*/ 189 w 346"/>
                  <a:gd name="T65" fmla="*/ 161 h 274"/>
                  <a:gd name="T66" fmla="*/ 0 w 346"/>
                  <a:gd name="T67" fmla="*/ 161 h 274"/>
                  <a:gd name="T68" fmla="*/ 4 w 346"/>
                  <a:gd name="T69" fmla="*/ 15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202" name="Freeform 1002">
                <a:extLst>
                  <a:ext uri="{FF2B5EF4-FFF2-40B4-BE49-F238E27FC236}">
                    <a16:creationId xmlns:a16="http://schemas.microsoft.com/office/drawing/2014/main" id="{19C3D8B7-6F97-40F9-9A97-3B476FC17B08}"/>
                  </a:ext>
                </a:extLst>
              </p:cNvPr>
              <p:cNvSpPr>
                <a:spLocks/>
              </p:cNvSpPr>
              <p:nvPr/>
            </p:nvSpPr>
            <p:spPr bwMode="auto">
              <a:xfrm>
                <a:off x="4376" y="1752"/>
                <a:ext cx="203" cy="168"/>
              </a:xfrm>
              <a:custGeom>
                <a:avLst/>
                <a:gdLst>
                  <a:gd name="T0" fmla="*/ 198 w 364"/>
                  <a:gd name="T1" fmla="*/ 0 h 282"/>
                  <a:gd name="T2" fmla="*/ 199 w 364"/>
                  <a:gd name="T3" fmla="*/ 0 h 282"/>
                  <a:gd name="T4" fmla="*/ 199 w 364"/>
                  <a:gd name="T5" fmla="*/ 0 h 282"/>
                  <a:gd name="T6" fmla="*/ 200 w 364"/>
                  <a:gd name="T7" fmla="*/ 0 h 282"/>
                  <a:gd name="T8" fmla="*/ 200 w 364"/>
                  <a:gd name="T9" fmla="*/ 0 h 282"/>
                  <a:gd name="T10" fmla="*/ 200 w 364"/>
                  <a:gd name="T11" fmla="*/ 1 h 282"/>
                  <a:gd name="T12" fmla="*/ 201 w 364"/>
                  <a:gd name="T13" fmla="*/ 1 h 282"/>
                  <a:gd name="T14" fmla="*/ 202 w 364"/>
                  <a:gd name="T15" fmla="*/ 1 h 282"/>
                  <a:gd name="T16" fmla="*/ 202 w 364"/>
                  <a:gd name="T17" fmla="*/ 2 h 282"/>
                  <a:gd name="T18" fmla="*/ 202 w 364"/>
                  <a:gd name="T19" fmla="*/ 3 h 282"/>
                  <a:gd name="T20" fmla="*/ 202 w 364"/>
                  <a:gd name="T21" fmla="*/ 4 h 282"/>
                  <a:gd name="T22" fmla="*/ 202 w 364"/>
                  <a:gd name="T23" fmla="*/ 4 h 282"/>
                  <a:gd name="T24" fmla="*/ 202 w 364"/>
                  <a:gd name="T25" fmla="*/ 163 h 282"/>
                  <a:gd name="T26" fmla="*/ 202 w 364"/>
                  <a:gd name="T27" fmla="*/ 163 h 282"/>
                  <a:gd name="T28" fmla="*/ 202 w 364"/>
                  <a:gd name="T29" fmla="*/ 164 h 282"/>
                  <a:gd name="T30" fmla="*/ 202 w 364"/>
                  <a:gd name="T31" fmla="*/ 164 h 282"/>
                  <a:gd name="T32" fmla="*/ 202 w 364"/>
                  <a:gd name="T33" fmla="*/ 165 h 282"/>
                  <a:gd name="T34" fmla="*/ 201 w 364"/>
                  <a:gd name="T35" fmla="*/ 165 h 282"/>
                  <a:gd name="T36" fmla="*/ 201 w 364"/>
                  <a:gd name="T37" fmla="*/ 166 h 282"/>
                  <a:gd name="T38" fmla="*/ 200 w 364"/>
                  <a:gd name="T39" fmla="*/ 166 h 282"/>
                  <a:gd name="T40" fmla="*/ 200 w 364"/>
                  <a:gd name="T41" fmla="*/ 167 h 282"/>
                  <a:gd name="T42" fmla="*/ 200 w 364"/>
                  <a:gd name="T43" fmla="*/ 167 h 282"/>
                  <a:gd name="T44" fmla="*/ 199 w 364"/>
                  <a:gd name="T45" fmla="*/ 167 h 282"/>
                  <a:gd name="T46" fmla="*/ 199 w 364"/>
                  <a:gd name="T47" fmla="*/ 167 h 282"/>
                  <a:gd name="T48" fmla="*/ 198 w 364"/>
                  <a:gd name="T49" fmla="*/ 167 h 282"/>
                  <a:gd name="T50" fmla="*/ 4 w 364"/>
                  <a:gd name="T51" fmla="*/ 167 h 282"/>
                  <a:gd name="T52" fmla="*/ 4 w 364"/>
                  <a:gd name="T53" fmla="*/ 167 h 282"/>
                  <a:gd name="T54" fmla="*/ 3 w 364"/>
                  <a:gd name="T55" fmla="*/ 167 h 282"/>
                  <a:gd name="T56" fmla="*/ 3 w 364"/>
                  <a:gd name="T57" fmla="*/ 167 h 282"/>
                  <a:gd name="T58" fmla="*/ 2 w 364"/>
                  <a:gd name="T59" fmla="*/ 167 h 282"/>
                  <a:gd name="T60" fmla="*/ 1 w 364"/>
                  <a:gd name="T61" fmla="*/ 167 h 282"/>
                  <a:gd name="T62" fmla="*/ 1 w 364"/>
                  <a:gd name="T63" fmla="*/ 166 h 282"/>
                  <a:gd name="T64" fmla="*/ 1 w 364"/>
                  <a:gd name="T65" fmla="*/ 166 h 282"/>
                  <a:gd name="T66" fmla="*/ 1 w 364"/>
                  <a:gd name="T67" fmla="*/ 165 h 282"/>
                  <a:gd name="T68" fmla="*/ 0 w 364"/>
                  <a:gd name="T69" fmla="*/ 165 h 282"/>
                  <a:gd name="T70" fmla="*/ 0 w 364"/>
                  <a:gd name="T71" fmla="*/ 164 h 282"/>
                  <a:gd name="T72" fmla="*/ 0 w 364"/>
                  <a:gd name="T73" fmla="*/ 164 h 282"/>
                  <a:gd name="T74" fmla="*/ 0 w 364"/>
                  <a:gd name="T75" fmla="*/ 163 h 282"/>
                  <a:gd name="T76" fmla="*/ 0 w 364"/>
                  <a:gd name="T77" fmla="*/ 163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203" name="Freeform 1003">
                <a:extLst>
                  <a:ext uri="{FF2B5EF4-FFF2-40B4-BE49-F238E27FC236}">
                    <a16:creationId xmlns:a16="http://schemas.microsoft.com/office/drawing/2014/main" id="{5C7E4D43-1CCC-4845-86C7-A3AE54695CCE}"/>
                  </a:ext>
                </a:extLst>
              </p:cNvPr>
              <p:cNvSpPr>
                <a:spLocks/>
              </p:cNvSpPr>
              <p:nvPr/>
            </p:nvSpPr>
            <p:spPr bwMode="auto">
              <a:xfrm>
                <a:off x="4376" y="1752"/>
                <a:ext cx="203" cy="168"/>
              </a:xfrm>
              <a:custGeom>
                <a:avLst/>
                <a:gdLst>
                  <a:gd name="T0" fmla="*/ 85 w 364"/>
                  <a:gd name="T1" fmla="*/ 167 h 282"/>
                  <a:gd name="T2" fmla="*/ 4 w 364"/>
                  <a:gd name="T3" fmla="*/ 167 h 282"/>
                  <a:gd name="T4" fmla="*/ 4 w 364"/>
                  <a:gd name="T5" fmla="*/ 167 h 282"/>
                  <a:gd name="T6" fmla="*/ 3 w 364"/>
                  <a:gd name="T7" fmla="*/ 167 h 282"/>
                  <a:gd name="T8" fmla="*/ 3 w 364"/>
                  <a:gd name="T9" fmla="*/ 167 h 282"/>
                  <a:gd name="T10" fmla="*/ 2 w 364"/>
                  <a:gd name="T11" fmla="*/ 167 h 282"/>
                  <a:gd name="T12" fmla="*/ 1 w 364"/>
                  <a:gd name="T13" fmla="*/ 167 h 282"/>
                  <a:gd name="T14" fmla="*/ 1 w 364"/>
                  <a:gd name="T15" fmla="*/ 166 h 282"/>
                  <a:gd name="T16" fmla="*/ 1 w 364"/>
                  <a:gd name="T17" fmla="*/ 166 h 282"/>
                  <a:gd name="T18" fmla="*/ 1 w 364"/>
                  <a:gd name="T19" fmla="*/ 165 h 282"/>
                  <a:gd name="T20" fmla="*/ 0 w 364"/>
                  <a:gd name="T21" fmla="*/ 165 h 282"/>
                  <a:gd name="T22" fmla="*/ 0 w 364"/>
                  <a:gd name="T23" fmla="*/ 164 h 282"/>
                  <a:gd name="T24" fmla="*/ 0 w 364"/>
                  <a:gd name="T25" fmla="*/ 164 h 282"/>
                  <a:gd name="T26" fmla="*/ 0 w 364"/>
                  <a:gd name="T27" fmla="*/ 163 h 282"/>
                  <a:gd name="T28" fmla="*/ 0 w 364"/>
                  <a:gd name="T29" fmla="*/ 163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8 w 364"/>
                  <a:gd name="T51" fmla="*/ 0 h 282"/>
                  <a:gd name="T52" fmla="*/ 199 w 364"/>
                  <a:gd name="T53" fmla="*/ 0 h 282"/>
                  <a:gd name="T54" fmla="*/ 199 w 364"/>
                  <a:gd name="T55" fmla="*/ 0 h 282"/>
                  <a:gd name="T56" fmla="*/ 200 w 364"/>
                  <a:gd name="T57" fmla="*/ 0 h 282"/>
                  <a:gd name="T58" fmla="*/ 200 w 364"/>
                  <a:gd name="T59" fmla="*/ 0 h 282"/>
                  <a:gd name="T60" fmla="*/ 200 w 364"/>
                  <a:gd name="T61" fmla="*/ 1 h 282"/>
                  <a:gd name="T62" fmla="*/ 201 w 364"/>
                  <a:gd name="T63" fmla="*/ 1 h 282"/>
                  <a:gd name="T64" fmla="*/ 202 w 364"/>
                  <a:gd name="T65" fmla="*/ 1 h 282"/>
                  <a:gd name="T66" fmla="*/ 202 w 364"/>
                  <a:gd name="T67" fmla="*/ 2 h 282"/>
                  <a:gd name="T68" fmla="*/ 202 w 364"/>
                  <a:gd name="T69" fmla="*/ 3 h 282"/>
                  <a:gd name="T70" fmla="*/ 202 w 364"/>
                  <a:gd name="T71" fmla="*/ 4 h 282"/>
                  <a:gd name="T72" fmla="*/ 202 w 364"/>
                  <a:gd name="T73" fmla="*/ 4 h 282"/>
                  <a:gd name="T74" fmla="*/ 202 w 364"/>
                  <a:gd name="T75" fmla="*/ 163 h 282"/>
                  <a:gd name="T76" fmla="*/ 202 w 364"/>
                  <a:gd name="T77" fmla="*/ 163 h 282"/>
                  <a:gd name="T78" fmla="*/ 202 w 364"/>
                  <a:gd name="T79" fmla="*/ 164 h 282"/>
                  <a:gd name="T80" fmla="*/ 202 w 364"/>
                  <a:gd name="T81" fmla="*/ 164 h 282"/>
                  <a:gd name="T82" fmla="*/ 202 w 364"/>
                  <a:gd name="T83" fmla="*/ 165 h 282"/>
                  <a:gd name="T84" fmla="*/ 201 w 364"/>
                  <a:gd name="T85" fmla="*/ 165 h 282"/>
                  <a:gd name="T86" fmla="*/ 201 w 364"/>
                  <a:gd name="T87" fmla="*/ 166 h 282"/>
                  <a:gd name="T88" fmla="*/ 200 w 364"/>
                  <a:gd name="T89" fmla="*/ 166 h 282"/>
                  <a:gd name="T90" fmla="*/ 200 w 364"/>
                  <a:gd name="T91" fmla="*/ 167 h 282"/>
                  <a:gd name="T92" fmla="*/ 200 w 364"/>
                  <a:gd name="T93" fmla="*/ 167 h 282"/>
                  <a:gd name="T94" fmla="*/ 199 w 364"/>
                  <a:gd name="T95" fmla="*/ 167 h 282"/>
                  <a:gd name="T96" fmla="*/ 199 w 364"/>
                  <a:gd name="T97" fmla="*/ 167 h 282"/>
                  <a:gd name="T98" fmla="*/ 198 w 364"/>
                  <a:gd name="T99" fmla="*/ 167 h 282"/>
                  <a:gd name="T100" fmla="*/ 85 w 364"/>
                  <a:gd name="T101" fmla="*/ 16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2204" name="Freeform 1004">
                <a:extLst>
                  <a:ext uri="{FF2B5EF4-FFF2-40B4-BE49-F238E27FC236}">
                    <a16:creationId xmlns:a16="http://schemas.microsoft.com/office/drawing/2014/main" id="{A52DE9A4-2BE3-479E-93C3-80D3844DAC45}"/>
                  </a:ext>
                </a:extLst>
              </p:cNvPr>
              <p:cNvSpPr>
                <a:spLocks/>
              </p:cNvSpPr>
              <p:nvPr/>
            </p:nvSpPr>
            <p:spPr bwMode="auto">
              <a:xfrm>
                <a:off x="4376" y="1752"/>
                <a:ext cx="203" cy="168"/>
              </a:xfrm>
              <a:custGeom>
                <a:avLst/>
                <a:gdLst>
                  <a:gd name="T0" fmla="*/ 13 w 364"/>
                  <a:gd name="T1" fmla="*/ 163 h 282"/>
                  <a:gd name="T2" fmla="*/ 6 w 364"/>
                  <a:gd name="T3" fmla="*/ 163 h 282"/>
                  <a:gd name="T4" fmla="*/ 6 w 364"/>
                  <a:gd name="T5" fmla="*/ 163 h 282"/>
                  <a:gd name="T6" fmla="*/ 4 w 364"/>
                  <a:gd name="T7" fmla="*/ 163 h 282"/>
                  <a:gd name="T8" fmla="*/ 4 w 364"/>
                  <a:gd name="T9" fmla="*/ 163 h 282"/>
                  <a:gd name="T10" fmla="*/ 4 w 364"/>
                  <a:gd name="T11" fmla="*/ 161 h 282"/>
                  <a:gd name="T12" fmla="*/ 4 w 364"/>
                  <a:gd name="T13" fmla="*/ 161 h 282"/>
                  <a:gd name="T14" fmla="*/ 3 w 364"/>
                  <a:gd name="T15" fmla="*/ 161 h 282"/>
                  <a:gd name="T16" fmla="*/ 3 w 364"/>
                  <a:gd name="T17" fmla="*/ 160 h 282"/>
                  <a:gd name="T18" fmla="*/ 3 w 364"/>
                  <a:gd name="T19" fmla="*/ 160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7 w 364"/>
                  <a:gd name="T39" fmla="*/ 4 h 282"/>
                  <a:gd name="T40" fmla="*/ 198 w 364"/>
                  <a:gd name="T41" fmla="*/ 4 h 282"/>
                  <a:gd name="T42" fmla="*/ 199 w 364"/>
                  <a:gd name="T43" fmla="*/ 4 h 282"/>
                  <a:gd name="T44" fmla="*/ 199 w 364"/>
                  <a:gd name="T45" fmla="*/ 5 h 282"/>
                  <a:gd name="T46" fmla="*/ 199 w 364"/>
                  <a:gd name="T47" fmla="*/ 5 h 282"/>
                  <a:gd name="T48" fmla="*/ 202 w 364"/>
                  <a:gd name="T49" fmla="*/ 1 h 282"/>
                  <a:gd name="T50" fmla="*/ 202 w 364"/>
                  <a:gd name="T51" fmla="*/ 1 h 282"/>
                  <a:gd name="T52" fmla="*/ 202 w 364"/>
                  <a:gd name="T53" fmla="*/ 0 h 282"/>
                  <a:gd name="T54" fmla="*/ 201 w 364"/>
                  <a:gd name="T55" fmla="*/ 0 h 282"/>
                  <a:gd name="T56" fmla="*/ 200 w 364"/>
                  <a:gd name="T57" fmla="*/ 0 h 282"/>
                  <a:gd name="T58" fmla="*/ 200 w 364"/>
                  <a:gd name="T59" fmla="*/ 0 h 282"/>
                  <a:gd name="T60" fmla="*/ 199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3 h 282"/>
                  <a:gd name="T84" fmla="*/ 0 w 364"/>
                  <a:gd name="T85" fmla="*/ 163 h 282"/>
                  <a:gd name="T86" fmla="*/ 0 w 364"/>
                  <a:gd name="T87" fmla="*/ 164 h 282"/>
                  <a:gd name="T88" fmla="*/ 0 w 364"/>
                  <a:gd name="T89" fmla="*/ 164 h 282"/>
                  <a:gd name="T90" fmla="*/ 0 w 364"/>
                  <a:gd name="T91" fmla="*/ 165 h 282"/>
                  <a:gd name="T92" fmla="*/ 1 w 364"/>
                  <a:gd name="T93" fmla="*/ 165 h 282"/>
                  <a:gd name="T94" fmla="*/ 1 w 364"/>
                  <a:gd name="T95" fmla="*/ 166 h 282"/>
                  <a:gd name="T96" fmla="*/ 1 w 364"/>
                  <a:gd name="T97" fmla="*/ 166 h 282"/>
                  <a:gd name="T98" fmla="*/ 1 w 364"/>
                  <a:gd name="T99" fmla="*/ 167 h 282"/>
                  <a:gd name="T100" fmla="*/ 2 w 364"/>
                  <a:gd name="T101" fmla="*/ 167 h 282"/>
                  <a:gd name="T102" fmla="*/ 3 w 364"/>
                  <a:gd name="T103" fmla="*/ 167 h 282"/>
                  <a:gd name="T104" fmla="*/ 3 w 364"/>
                  <a:gd name="T105" fmla="*/ 167 h 282"/>
                  <a:gd name="T106" fmla="*/ 4 w 364"/>
                  <a:gd name="T107" fmla="*/ 167 h 282"/>
                  <a:gd name="T108" fmla="*/ 4 w 364"/>
                  <a:gd name="T109" fmla="*/ 167 h 282"/>
                  <a:gd name="T110" fmla="*/ 9 w 364"/>
                  <a:gd name="T111" fmla="*/ 167 h 282"/>
                  <a:gd name="T112" fmla="*/ 13 w 364"/>
                  <a:gd name="T113" fmla="*/ 16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nvGrpSpPr>
          <p:cNvPr id="36881" name="Group 1079">
            <a:extLst>
              <a:ext uri="{FF2B5EF4-FFF2-40B4-BE49-F238E27FC236}">
                <a16:creationId xmlns:a16="http://schemas.microsoft.com/office/drawing/2014/main" id="{6B732E0D-3490-453C-BE81-78281FEDFF5F}"/>
              </a:ext>
            </a:extLst>
          </p:cNvPr>
          <p:cNvGrpSpPr>
            <a:grpSpLocks/>
          </p:cNvGrpSpPr>
          <p:nvPr/>
        </p:nvGrpSpPr>
        <p:grpSpPr bwMode="auto">
          <a:xfrm>
            <a:off x="6292850" y="5165725"/>
            <a:ext cx="2239963" cy="1235075"/>
            <a:chOff x="508" y="1228"/>
            <a:chExt cx="1564" cy="785"/>
          </a:xfrm>
        </p:grpSpPr>
        <p:grpSp>
          <p:nvGrpSpPr>
            <p:cNvPr id="36882" name="Group 1080">
              <a:extLst>
                <a:ext uri="{FF2B5EF4-FFF2-40B4-BE49-F238E27FC236}">
                  <a16:creationId xmlns:a16="http://schemas.microsoft.com/office/drawing/2014/main" id="{26B7154B-067A-4AE1-B1C2-D9F800F28D79}"/>
                </a:ext>
              </a:extLst>
            </p:cNvPr>
            <p:cNvGrpSpPr>
              <a:grpSpLocks/>
            </p:cNvGrpSpPr>
            <p:nvPr/>
          </p:nvGrpSpPr>
          <p:grpSpPr bwMode="auto">
            <a:xfrm>
              <a:off x="508" y="1228"/>
              <a:ext cx="1564" cy="785"/>
              <a:chOff x="1952" y="2535"/>
              <a:chExt cx="1096" cy="606"/>
            </a:xfrm>
          </p:grpSpPr>
          <p:sp>
            <p:nvSpPr>
              <p:cNvPr id="92217" name="Oval 1081">
                <a:extLst>
                  <a:ext uri="{FF2B5EF4-FFF2-40B4-BE49-F238E27FC236}">
                    <a16:creationId xmlns:a16="http://schemas.microsoft.com/office/drawing/2014/main" id="{BEC2DA2E-C972-432C-BE29-C659706727BE}"/>
                  </a:ext>
                </a:extLst>
              </p:cNvPr>
              <p:cNvSpPr>
                <a:spLocks noChangeArrowheads="1"/>
              </p:cNvSpPr>
              <p:nvPr/>
            </p:nvSpPr>
            <p:spPr bwMode="auto">
              <a:xfrm>
                <a:off x="2294" y="2554"/>
                <a:ext cx="265"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18" name="Oval 1082">
                <a:extLst>
                  <a:ext uri="{FF2B5EF4-FFF2-40B4-BE49-F238E27FC236}">
                    <a16:creationId xmlns:a16="http://schemas.microsoft.com/office/drawing/2014/main" id="{554B0747-F461-42C5-A5CE-D312490A186B}"/>
                  </a:ext>
                </a:extLst>
              </p:cNvPr>
              <p:cNvSpPr>
                <a:spLocks noChangeArrowheads="1"/>
              </p:cNvSpPr>
              <p:nvPr/>
            </p:nvSpPr>
            <p:spPr bwMode="auto">
              <a:xfrm>
                <a:off x="2515" y="2535"/>
                <a:ext cx="215"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19" name="Oval 1083">
                <a:extLst>
                  <a:ext uri="{FF2B5EF4-FFF2-40B4-BE49-F238E27FC236}">
                    <a16:creationId xmlns:a16="http://schemas.microsoft.com/office/drawing/2014/main" id="{7F4179E0-F18B-4C5D-BF8E-154CB9AD03F2}"/>
                  </a:ext>
                </a:extLst>
              </p:cNvPr>
              <p:cNvSpPr>
                <a:spLocks noChangeArrowheads="1"/>
              </p:cNvSpPr>
              <p:nvPr/>
            </p:nvSpPr>
            <p:spPr bwMode="auto">
              <a:xfrm>
                <a:off x="2711" y="2702"/>
                <a:ext cx="337"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20" name="Oval 1084">
                <a:extLst>
                  <a:ext uri="{FF2B5EF4-FFF2-40B4-BE49-F238E27FC236}">
                    <a16:creationId xmlns:a16="http://schemas.microsoft.com/office/drawing/2014/main" id="{939D83F0-83E5-48A4-998F-9A491CD5ED84}"/>
                  </a:ext>
                </a:extLst>
              </p:cNvPr>
              <p:cNvSpPr>
                <a:spLocks noChangeArrowheads="1"/>
              </p:cNvSpPr>
              <p:nvPr/>
            </p:nvSpPr>
            <p:spPr bwMode="auto">
              <a:xfrm>
                <a:off x="2074" y="2813"/>
                <a:ext cx="386"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21" name="Oval 1085">
                <a:extLst>
                  <a:ext uri="{FF2B5EF4-FFF2-40B4-BE49-F238E27FC236}">
                    <a16:creationId xmlns:a16="http://schemas.microsoft.com/office/drawing/2014/main" id="{08C04887-4571-4390-AC45-6B40C5113919}"/>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22" name="Oval 1086">
                <a:extLst>
                  <a:ext uri="{FF2B5EF4-FFF2-40B4-BE49-F238E27FC236}">
                    <a16:creationId xmlns:a16="http://schemas.microsoft.com/office/drawing/2014/main" id="{D7D918E1-33C1-4EA2-9A86-14EDDFA92CAD}"/>
                  </a:ext>
                </a:extLst>
              </p:cNvPr>
              <p:cNvSpPr>
                <a:spLocks noChangeArrowheads="1"/>
              </p:cNvSpPr>
              <p:nvPr/>
            </p:nvSpPr>
            <p:spPr bwMode="auto">
              <a:xfrm>
                <a:off x="1976" y="2869"/>
                <a:ext cx="215"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23" name="Oval 1087">
                <a:extLst>
                  <a:ext uri="{FF2B5EF4-FFF2-40B4-BE49-F238E27FC236}">
                    <a16:creationId xmlns:a16="http://schemas.microsoft.com/office/drawing/2014/main" id="{A3F2CA62-C6F2-4810-A346-542E8EBCE19E}"/>
                  </a:ext>
                </a:extLst>
              </p:cNvPr>
              <p:cNvSpPr>
                <a:spLocks noChangeArrowheads="1"/>
              </p:cNvSpPr>
              <p:nvPr/>
            </p:nvSpPr>
            <p:spPr bwMode="auto">
              <a:xfrm>
                <a:off x="1952" y="2739"/>
                <a:ext cx="214" cy="160"/>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24" name="Oval 1088">
                <a:extLst>
                  <a:ext uri="{FF2B5EF4-FFF2-40B4-BE49-F238E27FC236}">
                    <a16:creationId xmlns:a16="http://schemas.microsoft.com/office/drawing/2014/main" id="{970A3D5C-226C-4E36-9740-2435A04A6647}"/>
                  </a:ext>
                </a:extLst>
              </p:cNvPr>
              <p:cNvSpPr>
                <a:spLocks noChangeArrowheads="1"/>
              </p:cNvSpPr>
              <p:nvPr/>
            </p:nvSpPr>
            <p:spPr bwMode="auto">
              <a:xfrm>
                <a:off x="2050" y="2591"/>
                <a:ext cx="337"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25" name="Oval 1089">
                <a:extLst>
                  <a:ext uri="{FF2B5EF4-FFF2-40B4-BE49-F238E27FC236}">
                    <a16:creationId xmlns:a16="http://schemas.microsoft.com/office/drawing/2014/main" id="{DCF7CF1E-ADAE-4355-8706-E8A6D2922CDF}"/>
                  </a:ext>
                </a:extLst>
              </p:cNvPr>
              <p:cNvSpPr>
                <a:spLocks noChangeArrowheads="1"/>
              </p:cNvSpPr>
              <p:nvPr/>
            </p:nvSpPr>
            <p:spPr bwMode="auto">
              <a:xfrm>
                <a:off x="2343" y="2887"/>
                <a:ext cx="339" cy="254"/>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26" name="Oval 1090">
                <a:extLst>
                  <a:ext uri="{FF2B5EF4-FFF2-40B4-BE49-F238E27FC236}">
                    <a16:creationId xmlns:a16="http://schemas.microsoft.com/office/drawing/2014/main" id="{3D5220EB-5D5E-4243-973B-4860C204E3BA}"/>
                  </a:ext>
                </a:extLst>
              </p:cNvPr>
              <p:cNvSpPr>
                <a:spLocks noChangeArrowheads="1"/>
              </p:cNvSpPr>
              <p:nvPr/>
            </p:nvSpPr>
            <p:spPr bwMode="auto">
              <a:xfrm>
                <a:off x="2759"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27" name="Oval 1091">
                <a:extLst>
                  <a:ext uri="{FF2B5EF4-FFF2-40B4-BE49-F238E27FC236}">
                    <a16:creationId xmlns:a16="http://schemas.microsoft.com/office/drawing/2014/main" id="{D5D078B5-1E5F-42F4-8B3A-283F6A43C600}"/>
                  </a:ext>
                </a:extLst>
              </p:cNvPr>
              <p:cNvSpPr>
                <a:spLocks noChangeArrowheads="1"/>
              </p:cNvSpPr>
              <p:nvPr/>
            </p:nvSpPr>
            <p:spPr bwMode="auto">
              <a:xfrm>
                <a:off x="2686" y="2535"/>
                <a:ext cx="239"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28" name="Freeform 1092">
                <a:extLst>
                  <a:ext uri="{FF2B5EF4-FFF2-40B4-BE49-F238E27FC236}">
                    <a16:creationId xmlns:a16="http://schemas.microsoft.com/office/drawing/2014/main" id="{5EF41645-2A0F-4784-AF7D-7E31DFB7DA8C}"/>
                  </a:ext>
                </a:extLst>
              </p:cNvPr>
              <p:cNvSpPr>
                <a:spLocks/>
              </p:cNvSpPr>
              <p:nvPr/>
            </p:nvSpPr>
            <p:spPr bwMode="auto">
              <a:xfrm>
                <a:off x="2039" y="2581"/>
                <a:ext cx="950" cy="484"/>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6 h 484"/>
                  <a:gd name="T20" fmla="*/ 797 w 950"/>
                  <a:gd name="T21" fmla="*/ 250 h 484"/>
                  <a:gd name="T22" fmla="*/ 775 w 950"/>
                  <a:gd name="T23" fmla="*/ 289 h 484"/>
                  <a:gd name="T24" fmla="*/ 662 w 950"/>
                  <a:gd name="T25" fmla="*/ 441 h 484"/>
                  <a:gd name="T26" fmla="*/ 286 w 950"/>
                  <a:gd name="T27" fmla="*/ 483 h 484"/>
                  <a:gd name="T28" fmla="*/ 92 w 950"/>
                  <a:gd name="T29" fmla="*/ 453 h 484"/>
                  <a:gd name="T30" fmla="*/ 30 w 950"/>
                  <a:gd name="T31" fmla="*/ 358 h 484"/>
                  <a:gd name="T32" fmla="*/ 30 w 950"/>
                  <a:gd name="T33" fmla="*/ 261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6883" name="Group 1093">
              <a:extLst>
                <a:ext uri="{FF2B5EF4-FFF2-40B4-BE49-F238E27FC236}">
                  <a16:creationId xmlns:a16="http://schemas.microsoft.com/office/drawing/2014/main" id="{C5B60EA3-3396-41F3-AB2F-AA6D74DC69F6}"/>
                </a:ext>
              </a:extLst>
            </p:cNvPr>
            <p:cNvGrpSpPr>
              <a:grpSpLocks/>
            </p:cNvGrpSpPr>
            <p:nvPr/>
          </p:nvGrpSpPr>
          <p:grpSpPr bwMode="auto">
            <a:xfrm>
              <a:off x="705" y="1376"/>
              <a:ext cx="1040" cy="422"/>
              <a:chOff x="1738" y="823"/>
              <a:chExt cx="1040" cy="422"/>
            </a:xfrm>
          </p:grpSpPr>
          <p:grpSp>
            <p:nvGrpSpPr>
              <p:cNvPr id="36884" name="Group 1094">
                <a:extLst>
                  <a:ext uri="{FF2B5EF4-FFF2-40B4-BE49-F238E27FC236}">
                    <a16:creationId xmlns:a16="http://schemas.microsoft.com/office/drawing/2014/main" id="{1F925863-FFB1-4976-A67C-7E47A11D5BE6}"/>
                  </a:ext>
                </a:extLst>
              </p:cNvPr>
              <p:cNvGrpSpPr>
                <a:grpSpLocks/>
              </p:cNvGrpSpPr>
              <p:nvPr/>
            </p:nvGrpSpPr>
            <p:grpSpPr bwMode="auto">
              <a:xfrm>
                <a:off x="1842" y="823"/>
                <a:ext cx="214" cy="259"/>
                <a:chOff x="960" y="1538"/>
                <a:chExt cx="214" cy="259"/>
              </a:xfrm>
            </p:grpSpPr>
            <p:sp>
              <p:nvSpPr>
                <p:cNvPr id="92231" name="Freeform 1095">
                  <a:extLst>
                    <a:ext uri="{FF2B5EF4-FFF2-40B4-BE49-F238E27FC236}">
                      <a16:creationId xmlns:a16="http://schemas.microsoft.com/office/drawing/2014/main" id="{3ABE3FCF-566D-49E6-9917-D7742AA5E72A}"/>
                    </a:ext>
                  </a:extLst>
                </p:cNvPr>
                <p:cNvSpPr>
                  <a:spLocks/>
                </p:cNvSpPr>
                <p:nvPr/>
              </p:nvSpPr>
              <p:spPr bwMode="auto">
                <a:xfrm>
                  <a:off x="962" y="1689"/>
                  <a:ext cx="176" cy="29"/>
                </a:xfrm>
                <a:custGeom>
                  <a:avLst/>
                  <a:gdLst>
                    <a:gd name="T0" fmla="*/ 152 w 566"/>
                    <a:gd name="T1" fmla="*/ 0 h 73"/>
                    <a:gd name="T2" fmla="*/ 176 w 566"/>
                    <a:gd name="T3" fmla="*/ 29 h 73"/>
                    <a:gd name="T4" fmla="*/ 0 w 566"/>
                    <a:gd name="T5" fmla="*/ 29 h 73"/>
                    <a:gd name="T6" fmla="*/ 23 w 566"/>
                    <a:gd name="T7" fmla="*/ 0 h 73"/>
                    <a:gd name="T8" fmla="*/ 15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32" name="Freeform 1096">
                  <a:extLst>
                    <a:ext uri="{FF2B5EF4-FFF2-40B4-BE49-F238E27FC236}">
                      <a16:creationId xmlns:a16="http://schemas.microsoft.com/office/drawing/2014/main" id="{069A78E5-628A-42BC-97D2-77995372FB0E}"/>
                    </a:ext>
                  </a:extLst>
                </p:cNvPr>
                <p:cNvSpPr>
                  <a:spLocks/>
                </p:cNvSpPr>
                <p:nvPr/>
              </p:nvSpPr>
              <p:spPr bwMode="auto">
                <a:xfrm>
                  <a:off x="1006" y="1683"/>
                  <a:ext cx="85" cy="20"/>
                </a:xfrm>
                <a:custGeom>
                  <a:avLst/>
                  <a:gdLst>
                    <a:gd name="T0" fmla="*/ 85 w 269"/>
                    <a:gd name="T1" fmla="*/ 9 h 50"/>
                    <a:gd name="T2" fmla="*/ 83 w 269"/>
                    <a:gd name="T3" fmla="*/ 7 h 50"/>
                    <a:gd name="T4" fmla="*/ 81 w 269"/>
                    <a:gd name="T5" fmla="*/ 6 h 50"/>
                    <a:gd name="T6" fmla="*/ 77 w 269"/>
                    <a:gd name="T7" fmla="*/ 4 h 50"/>
                    <a:gd name="T8" fmla="*/ 72 w 269"/>
                    <a:gd name="T9" fmla="*/ 3 h 50"/>
                    <a:gd name="T10" fmla="*/ 67 w 269"/>
                    <a:gd name="T11" fmla="*/ 2 h 50"/>
                    <a:gd name="T12" fmla="*/ 60 w 269"/>
                    <a:gd name="T13" fmla="*/ 1 h 50"/>
                    <a:gd name="T14" fmla="*/ 53 w 269"/>
                    <a:gd name="T15" fmla="*/ 0 h 50"/>
                    <a:gd name="T16" fmla="*/ 46 w 269"/>
                    <a:gd name="T17" fmla="*/ 0 h 50"/>
                    <a:gd name="T18" fmla="*/ 39 w 269"/>
                    <a:gd name="T19" fmla="*/ 0 h 50"/>
                    <a:gd name="T20" fmla="*/ 31 w 269"/>
                    <a:gd name="T21" fmla="*/ 0 h 50"/>
                    <a:gd name="T22" fmla="*/ 24 w 269"/>
                    <a:gd name="T23" fmla="*/ 1 h 50"/>
                    <a:gd name="T24" fmla="*/ 18 w 269"/>
                    <a:gd name="T25" fmla="*/ 2 h 50"/>
                    <a:gd name="T26" fmla="*/ 12 w 269"/>
                    <a:gd name="T27" fmla="*/ 3 h 50"/>
                    <a:gd name="T28" fmla="*/ 8 w 269"/>
                    <a:gd name="T29" fmla="*/ 4 h 50"/>
                    <a:gd name="T30" fmla="*/ 4 w 269"/>
                    <a:gd name="T31" fmla="*/ 6 h 50"/>
                    <a:gd name="T32" fmla="*/ 2 w 269"/>
                    <a:gd name="T33" fmla="*/ 7 h 50"/>
                    <a:gd name="T34" fmla="*/ 0 w 269"/>
                    <a:gd name="T35" fmla="*/ 9 h 50"/>
                    <a:gd name="T36" fmla="*/ 0 w 269"/>
                    <a:gd name="T37" fmla="*/ 11 h 50"/>
                    <a:gd name="T38" fmla="*/ 2 w 269"/>
                    <a:gd name="T39" fmla="*/ 12 h 50"/>
                    <a:gd name="T40" fmla="*/ 4 w 269"/>
                    <a:gd name="T41" fmla="*/ 14 h 50"/>
                    <a:gd name="T42" fmla="*/ 8 w 269"/>
                    <a:gd name="T43" fmla="*/ 15 h 50"/>
                    <a:gd name="T44" fmla="*/ 12 w 269"/>
                    <a:gd name="T45" fmla="*/ 17 h 50"/>
                    <a:gd name="T46" fmla="*/ 18 w 269"/>
                    <a:gd name="T47" fmla="*/ 18 h 50"/>
                    <a:gd name="T48" fmla="*/ 24 w 269"/>
                    <a:gd name="T49" fmla="*/ 19 h 50"/>
                    <a:gd name="T50" fmla="*/ 31 w 269"/>
                    <a:gd name="T51" fmla="*/ 19 h 50"/>
                    <a:gd name="T52" fmla="*/ 39 w 269"/>
                    <a:gd name="T53" fmla="*/ 20 h 50"/>
                    <a:gd name="T54" fmla="*/ 46 w 269"/>
                    <a:gd name="T55" fmla="*/ 20 h 50"/>
                    <a:gd name="T56" fmla="*/ 53 w 269"/>
                    <a:gd name="T57" fmla="*/ 19 h 50"/>
                    <a:gd name="T58" fmla="*/ 60 w 269"/>
                    <a:gd name="T59" fmla="*/ 19 h 50"/>
                    <a:gd name="T60" fmla="*/ 67 w 269"/>
                    <a:gd name="T61" fmla="*/ 18 h 50"/>
                    <a:gd name="T62" fmla="*/ 72 w 269"/>
                    <a:gd name="T63" fmla="*/ 17 h 50"/>
                    <a:gd name="T64" fmla="*/ 77 w 269"/>
                    <a:gd name="T65" fmla="*/ 15 h 50"/>
                    <a:gd name="T66" fmla="*/ 81 w 269"/>
                    <a:gd name="T67" fmla="*/ 14 h 50"/>
                    <a:gd name="T68" fmla="*/ 83 w 269"/>
                    <a:gd name="T69" fmla="*/ 12 h 50"/>
                    <a:gd name="T70" fmla="*/ 85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33" name="Freeform 1097">
                  <a:extLst>
                    <a:ext uri="{FF2B5EF4-FFF2-40B4-BE49-F238E27FC236}">
                      <a16:creationId xmlns:a16="http://schemas.microsoft.com/office/drawing/2014/main" id="{2647FFDD-2B9C-414F-9B21-A65ED1FE4D42}"/>
                    </a:ext>
                  </a:extLst>
                </p:cNvPr>
                <p:cNvSpPr>
                  <a:spLocks/>
                </p:cNvSpPr>
                <p:nvPr/>
              </p:nvSpPr>
              <p:spPr bwMode="auto">
                <a:xfrm>
                  <a:off x="1006" y="1693"/>
                  <a:ext cx="85" cy="15"/>
                </a:xfrm>
                <a:custGeom>
                  <a:avLst/>
                  <a:gdLst>
                    <a:gd name="T0" fmla="*/ 85 w 269"/>
                    <a:gd name="T1" fmla="*/ 6 h 37"/>
                    <a:gd name="T2" fmla="*/ 83 w 269"/>
                    <a:gd name="T3" fmla="*/ 7 h 37"/>
                    <a:gd name="T4" fmla="*/ 81 w 269"/>
                    <a:gd name="T5" fmla="*/ 9 h 37"/>
                    <a:gd name="T6" fmla="*/ 77 w 269"/>
                    <a:gd name="T7" fmla="*/ 11 h 37"/>
                    <a:gd name="T8" fmla="*/ 72 w 269"/>
                    <a:gd name="T9" fmla="*/ 12 h 37"/>
                    <a:gd name="T10" fmla="*/ 67 w 269"/>
                    <a:gd name="T11" fmla="*/ 13 h 37"/>
                    <a:gd name="T12" fmla="*/ 60 w 269"/>
                    <a:gd name="T13" fmla="*/ 14 h 37"/>
                    <a:gd name="T14" fmla="*/ 53 w 269"/>
                    <a:gd name="T15" fmla="*/ 14 h 37"/>
                    <a:gd name="T16" fmla="*/ 46 w 269"/>
                    <a:gd name="T17" fmla="*/ 15 h 37"/>
                    <a:gd name="T18" fmla="*/ 39 w 269"/>
                    <a:gd name="T19" fmla="*/ 15 h 37"/>
                    <a:gd name="T20" fmla="*/ 31 w 269"/>
                    <a:gd name="T21" fmla="*/ 14 h 37"/>
                    <a:gd name="T22" fmla="*/ 24 w 269"/>
                    <a:gd name="T23" fmla="*/ 14 h 37"/>
                    <a:gd name="T24" fmla="*/ 18 w 269"/>
                    <a:gd name="T25" fmla="*/ 13 h 37"/>
                    <a:gd name="T26" fmla="*/ 12 w 269"/>
                    <a:gd name="T27" fmla="*/ 12 h 37"/>
                    <a:gd name="T28" fmla="*/ 8 w 269"/>
                    <a:gd name="T29" fmla="*/ 11 h 37"/>
                    <a:gd name="T30" fmla="*/ 4 w 269"/>
                    <a:gd name="T31" fmla="*/ 9 h 37"/>
                    <a:gd name="T32" fmla="*/ 2 w 269"/>
                    <a:gd name="T33" fmla="*/ 7 h 37"/>
                    <a:gd name="T34" fmla="*/ 0 w 269"/>
                    <a:gd name="T35" fmla="*/ 6 h 37"/>
                    <a:gd name="T36" fmla="*/ 0 w 269"/>
                    <a:gd name="T37" fmla="*/ 0 h 37"/>
                    <a:gd name="T38" fmla="*/ 1 w 269"/>
                    <a:gd name="T39" fmla="*/ 2 h 37"/>
                    <a:gd name="T40" fmla="*/ 3 w 269"/>
                    <a:gd name="T41" fmla="*/ 4 h 37"/>
                    <a:gd name="T42" fmla="*/ 6 w 269"/>
                    <a:gd name="T43" fmla="*/ 5 h 37"/>
                    <a:gd name="T44" fmla="*/ 10 w 269"/>
                    <a:gd name="T45" fmla="*/ 6 h 37"/>
                    <a:gd name="T46" fmla="*/ 15 w 269"/>
                    <a:gd name="T47" fmla="*/ 8 h 37"/>
                    <a:gd name="T48" fmla="*/ 21 w 269"/>
                    <a:gd name="T49" fmla="*/ 9 h 37"/>
                    <a:gd name="T50" fmla="*/ 28 w 269"/>
                    <a:gd name="T51" fmla="*/ 9 h 37"/>
                    <a:gd name="T52" fmla="*/ 35 w 269"/>
                    <a:gd name="T53" fmla="*/ 10 h 37"/>
                    <a:gd name="T54" fmla="*/ 42 w 269"/>
                    <a:gd name="T55" fmla="*/ 10 h 37"/>
                    <a:gd name="T56" fmla="*/ 50 w 269"/>
                    <a:gd name="T57" fmla="*/ 10 h 37"/>
                    <a:gd name="T58" fmla="*/ 57 w 269"/>
                    <a:gd name="T59" fmla="*/ 9 h 37"/>
                    <a:gd name="T60" fmla="*/ 64 w 269"/>
                    <a:gd name="T61" fmla="*/ 9 h 37"/>
                    <a:gd name="T62" fmla="*/ 70 w 269"/>
                    <a:gd name="T63" fmla="*/ 8 h 37"/>
                    <a:gd name="T64" fmla="*/ 75 w 269"/>
                    <a:gd name="T65" fmla="*/ 6 h 37"/>
                    <a:gd name="T66" fmla="*/ 79 w 269"/>
                    <a:gd name="T67" fmla="*/ 5 h 37"/>
                    <a:gd name="T68" fmla="*/ 82 w 269"/>
                    <a:gd name="T69" fmla="*/ 4 h 37"/>
                    <a:gd name="T70" fmla="*/ 84 w 269"/>
                    <a:gd name="T71" fmla="*/ 2 h 37"/>
                    <a:gd name="T72" fmla="*/ 85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34" name="Freeform 1098">
                  <a:extLst>
                    <a:ext uri="{FF2B5EF4-FFF2-40B4-BE49-F238E27FC236}">
                      <a16:creationId xmlns:a16="http://schemas.microsoft.com/office/drawing/2014/main" id="{AF1EA254-4738-4699-92C0-9D0BA4A66CEC}"/>
                    </a:ext>
                  </a:extLst>
                </p:cNvPr>
                <p:cNvSpPr>
                  <a:spLocks/>
                </p:cNvSpPr>
                <p:nvPr/>
              </p:nvSpPr>
              <p:spPr bwMode="auto">
                <a:xfrm>
                  <a:off x="960" y="1717"/>
                  <a:ext cx="177" cy="67"/>
                </a:xfrm>
                <a:custGeom>
                  <a:avLst/>
                  <a:gdLst>
                    <a:gd name="T0" fmla="*/ 0 w 568"/>
                    <a:gd name="T1" fmla="*/ 67 h 168"/>
                    <a:gd name="T2" fmla="*/ 177 w 568"/>
                    <a:gd name="T3" fmla="*/ 67 h 168"/>
                    <a:gd name="T4" fmla="*/ 177 w 568"/>
                    <a:gd name="T5" fmla="*/ 0 h 168"/>
                    <a:gd name="T6" fmla="*/ 0 w 568"/>
                    <a:gd name="T7" fmla="*/ 0 h 168"/>
                    <a:gd name="T8" fmla="*/ 0 w 568"/>
                    <a:gd name="T9" fmla="*/ 67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35" name="Freeform 1099">
                  <a:extLst>
                    <a:ext uri="{FF2B5EF4-FFF2-40B4-BE49-F238E27FC236}">
                      <a16:creationId xmlns:a16="http://schemas.microsoft.com/office/drawing/2014/main" id="{4F408679-6209-46A7-9E67-8D7FC2F289E1}"/>
                    </a:ext>
                  </a:extLst>
                </p:cNvPr>
                <p:cNvSpPr>
                  <a:spLocks/>
                </p:cNvSpPr>
                <p:nvPr/>
              </p:nvSpPr>
              <p:spPr bwMode="auto">
                <a:xfrm>
                  <a:off x="988" y="1685"/>
                  <a:ext cx="116" cy="11"/>
                </a:xfrm>
                <a:custGeom>
                  <a:avLst/>
                  <a:gdLst>
                    <a:gd name="T0" fmla="*/ 0 w 373"/>
                    <a:gd name="T1" fmla="*/ 11 h 29"/>
                    <a:gd name="T2" fmla="*/ 0 w 373"/>
                    <a:gd name="T3" fmla="*/ 0 h 29"/>
                    <a:gd name="T4" fmla="*/ 116 w 373"/>
                    <a:gd name="T5" fmla="*/ 0 h 29"/>
                    <a:gd name="T6" fmla="*/ 116 w 373"/>
                    <a:gd name="T7" fmla="*/ 11 h 29"/>
                    <a:gd name="T8" fmla="*/ 0 w 373"/>
                    <a:gd name="T9" fmla="*/ 11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36" name="Freeform 1100">
                  <a:extLst>
                    <a:ext uri="{FF2B5EF4-FFF2-40B4-BE49-F238E27FC236}">
                      <a16:creationId xmlns:a16="http://schemas.microsoft.com/office/drawing/2014/main" id="{122AC763-0BFD-4344-A03F-89CE6928D3E1}"/>
                    </a:ext>
                  </a:extLst>
                </p:cNvPr>
                <p:cNvSpPr>
                  <a:spLocks/>
                </p:cNvSpPr>
                <p:nvPr/>
              </p:nvSpPr>
              <p:spPr bwMode="auto">
                <a:xfrm>
                  <a:off x="960" y="1716"/>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37" name="Freeform 1101">
                  <a:extLst>
                    <a:ext uri="{FF2B5EF4-FFF2-40B4-BE49-F238E27FC236}">
                      <a16:creationId xmlns:a16="http://schemas.microsoft.com/office/drawing/2014/main" id="{77FEFF49-075E-4A82-AFD0-A90932698A1B}"/>
                    </a:ext>
                  </a:extLst>
                </p:cNvPr>
                <p:cNvSpPr>
                  <a:spLocks/>
                </p:cNvSpPr>
                <p:nvPr/>
              </p:nvSpPr>
              <p:spPr bwMode="auto">
                <a:xfrm>
                  <a:off x="1006" y="1725"/>
                  <a:ext cx="16" cy="10"/>
                </a:xfrm>
                <a:custGeom>
                  <a:avLst/>
                  <a:gdLst>
                    <a:gd name="T0" fmla="*/ 5 w 47"/>
                    <a:gd name="T1" fmla="*/ 10 h 30"/>
                    <a:gd name="T2" fmla="*/ 4 w 47"/>
                    <a:gd name="T3" fmla="*/ 10 h 30"/>
                    <a:gd name="T4" fmla="*/ 3 w 47"/>
                    <a:gd name="T5" fmla="*/ 9 h 30"/>
                    <a:gd name="T6" fmla="*/ 2 w 47"/>
                    <a:gd name="T7" fmla="*/ 9 h 30"/>
                    <a:gd name="T8" fmla="*/ 1 w 47"/>
                    <a:gd name="T9" fmla="*/ 8 h 30"/>
                    <a:gd name="T10" fmla="*/ 1 w 47"/>
                    <a:gd name="T11" fmla="*/ 8 h 30"/>
                    <a:gd name="T12" fmla="*/ 1 w 47"/>
                    <a:gd name="T13" fmla="*/ 7 h 30"/>
                    <a:gd name="T14" fmla="*/ 0 w 47"/>
                    <a:gd name="T15" fmla="*/ 6 h 30"/>
                    <a:gd name="T16" fmla="*/ 0 w 47"/>
                    <a:gd name="T17" fmla="*/ 5 h 30"/>
                    <a:gd name="T18" fmla="*/ 0 w 47"/>
                    <a:gd name="T19" fmla="*/ 4 h 30"/>
                    <a:gd name="T20" fmla="*/ 0 w 47"/>
                    <a:gd name="T21" fmla="*/ 4 h 30"/>
                    <a:gd name="T22" fmla="*/ 1 w 47"/>
                    <a:gd name="T23" fmla="*/ 3 h 30"/>
                    <a:gd name="T24" fmla="*/ 1 w 47"/>
                    <a:gd name="T25" fmla="*/ 2 h 30"/>
                    <a:gd name="T26" fmla="*/ 1 w 47"/>
                    <a:gd name="T27" fmla="*/ 1 h 30"/>
                    <a:gd name="T28" fmla="*/ 2 w 47"/>
                    <a:gd name="T29" fmla="*/ 1 h 30"/>
                    <a:gd name="T30" fmla="*/ 3 w 47"/>
                    <a:gd name="T31" fmla="*/ 0 h 30"/>
                    <a:gd name="T32" fmla="*/ 4 w 47"/>
                    <a:gd name="T33" fmla="*/ 0 h 30"/>
                    <a:gd name="T34" fmla="*/ 5 w 47"/>
                    <a:gd name="T35" fmla="*/ 0 h 30"/>
                    <a:gd name="T36" fmla="*/ 11 w 47"/>
                    <a:gd name="T37" fmla="*/ 0 h 30"/>
                    <a:gd name="T38" fmla="*/ 12 w 47"/>
                    <a:gd name="T39" fmla="*/ 0 h 30"/>
                    <a:gd name="T40" fmla="*/ 12 w 47"/>
                    <a:gd name="T41" fmla="*/ 0 h 30"/>
                    <a:gd name="T42" fmla="*/ 13 w 47"/>
                    <a:gd name="T43" fmla="*/ 1 h 30"/>
                    <a:gd name="T44" fmla="*/ 14 w 47"/>
                    <a:gd name="T45" fmla="*/ 1 h 30"/>
                    <a:gd name="T46" fmla="*/ 14 w 47"/>
                    <a:gd name="T47" fmla="*/ 2 h 30"/>
                    <a:gd name="T48" fmla="*/ 15 w 47"/>
                    <a:gd name="T49" fmla="*/ 2 h 30"/>
                    <a:gd name="T50" fmla="*/ 15 w 47"/>
                    <a:gd name="T51" fmla="*/ 3 h 30"/>
                    <a:gd name="T52" fmla="*/ 16 w 47"/>
                    <a:gd name="T53" fmla="*/ 4 h 30"/>
                    <a:gd name="T54" fmla="*/ 16 w 47"/>
                    <a:gd name="T55" fmla="*/ 5 h 30"/>
                    <a:gd name="T56" fmla="*/ 16 w 47"/>
                    <a:gd name="T57" fmla="*/ 6 h 30"/>
                    <a:gd name="T58" fmla="*/ 15 w 47"/>
                    <a:gd name="T59" fmla="*/ 7 h 30"/>
                    <a:gd name="T60" fmla="*/ 15 w 47"/>
                    <a:gd name="T61" fmla="*/ 7 h 30"/>
                    <a:gd name="T62" fmla="*/ 14 w 47"/>
                    <a:gd name="T63" fmla="*/ 8 h 30"/>
                    <a:gd name="T64" fmla="*/ 14 w 47"/>
                    <a:gd name="T65" fmla="*/ 9 h 30"/>
                    <a:gd name="T66" fmla="*/ 13 w 47"/>
                    <a:gd name="T67" fmla="*/ 9 h 30"/>
                    <a:gd name="T68" fmla="*/ 12 w 47"/>
                    <a:gd name="T69" fmla="*/ 9 h 30"/>
                    <a:gd name="T70" fmla="*/ 12 w 47"/>
                    <a:gd name="T71" fmla="*/ 10 h 30"/>
                    <a:gd name="T72" fmla="*/ 11 w 47"/>
                    <a:gd name="T73" fmla="*/ 10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38" name="Freeform 1102">
                  <a:extLst>
                    <a:ext uri="{FF2B5EF4-FFF2-40B4-BE49-F238E27FC236}">
                      <a16:creationId xmlns:a16="http://schemas.microsoft.com/office/drawing/2014/main" id="{338DDCFB-5059-4A55-A963-5B0C0206859E}"/>
                    </a:ext>
                  </a:extLst>
                </p:cNvPr>
                <p:cNvSpPr>
                  <a:spLocks/>
                </p:cNvSpPr>
                <p:nvPr/>
              </p:nvSpPr>
              <p:spPr bwMode="auto">
                <a:xfrm>
                  <a:off x="974" y="1756"/>
                  <a:ext cx="201" cy="35"/>
                </a:xfrm>
                <a:custGeom>
                  <a:avLst/>
                  <a:gdLst>
                    <a:gd name="T0" fmla="*/ 0 w 646"/>
                    <a:gd name="T1" fmla="*/ 35 h 87"/>
                    <a:gd name="T2" fmla="*/ 201 w 646"/>
                    <a:gd name="T3" fmla="*/ 35 h 87"/>
                    <a:gd name="T4" fmla="*/ 190 w 646"/>
                    <a:gd name="T5" fmla="*/ 0 h 87"/>
                    <a:gd name="T6" fmla="*/ 13 w 646"/>
                    <a:gd name="T7" fmla="*/ 0 h 87"/>
                    <a:gd name="T8" fmla="*/ 0 w 646"/>
                    <a:gd name="T9" fmla="*/ 35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39" name="Freeform 1103">
                  <a:extLst>
                    <a:ext uri="{FF2B5EF4-FFF2-40B4-BE49-F238E27FC236}">
                      <a16:creationId xmlns:a16="http://schemas.microsoft.com/office/drawing/2014/main" id="{C6B0BD7D-0D5C-4882-AD11-9D2E8CFA6E78}"/>
                    </a:ext>
                  </a:extLst>
                </p:cNvPr>
                <p:cNvSpPr>
                  <a:spLocks/>
                </p:cNvSpPr>
                <p:nvPr/>
              </p:nvSpPr>
              <p:spPr bwMode="auto">
                <a:xfrm>
                  <a:off x="974" y="1791"/>
                  <a:ext cx="201" cy="7"/>
                </a:xfrm>
                <a:custGeom>
                  <a:avLst/>
                  <a:gdLst>
                    <a:gd name="T0" fmla="*/ 0 w 646"/>
                    <a:gd name="T1" fmla="*/ 7 h 17"/>
                    <a:gd name="T2" fmla="*/ 0 w 646"/>
                    <a:gd name="T3" fmla="*/ 0 h 17"/>
                    <a:gd name="T4" fmla="*/ 201 w 646"/>
                    <a:gd name="T5" fmla="*/ 0 h 17"/>
                    <a:gd name="T6" fmla="*/ 201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40" name="Freeform 1104">
                  <a:extLst>
                    <a:ext uri="{FF2B5EF4-FFF2-40B4-BE49-F238E27FC236}">
                      <a16:creationId xmlns:a16="http://schemas.microsoft.com/office/drawing/2014/main" id="{36A35AB1-DFB4-4BBF-A5DA-3AC1B06D0BC7}"/>
                    </a:ext>
                  </a:extLst>
                </p:cNvPr>
                <p:cNvSpPr>
                  <a:spLocks/>
                </p:cNvSpPr>
                <p:nvPr/>
              </p:nvSpPr>
              <p:spPr bwMode="auto">
                <a:xfrm>
                  <a:off x="984" y="1761"/>
                  <a:ext cx="180" cy="25"/>
                </a:xfrm>
                <a:custGeom>
                  <a:avLst/>
                  <a:gdLst>
                    <a:gd name="T0" fmla="*/ 0 w 578"/>
                    <a:gd name="T1" fmla="*/ 25 h 63"/>
                    <a:gd name="T2" fmla="*/ 180 w 578"/>
                    <a:gd name="T3" fmla="*/ 25 h 63"/>
                    <a:gd name="T4" fmla="*/ 173 w 578"/>
                    <a:gd name="T5" fmla="*/ 0 h 63"/>
                    <a:gd name="T6" fmla="*/ 8 w 578"/>
                    <a:gd name="T7" fmla="*/ 0 h 63"/>
                    <a:gd name="T8" fmla="*/ 0 w 578"/>
                    <a:gd name="T9" fmla="*/ 2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41" name="Freeform 1105">
                  <a:extLst>
                    <a:ext uri="{FF2B5EF4-FFF2-40B4-BE49-F238E27FC236}">
                      <a16:creationId xmlns:a16="http://schemas.microsoft.com/office/drawing/2014/main" id="{2E6538BA-688F-4BAD-8E2A-0B05F30CF8F5}"/>
                    </a:ext>
                  </a:extLst>
                </p:cNvPr>
                <p:cNvSpPr>
                  <a:spLocks/>
                </p:cNvSpPr>
                <p:nvPr/>
              </p:nvSpPr>
              <p:spPr bwMode="auto">
                <a:xfrm>
                  <a:off x="976" y="1538"/>
                  <a:ext cx="144" cy="146"/>
                </a:xfrm>
                <a:custGeom>
                  <a:avLst/>
                  <a:gdLst>
                    <a:gd name="T0" fmla="*/ 144 w 467"/>
                    <a:gd name="T1" fmla="*/ 143 h 366"/>
                    <a:gd name="T2" fmla="*/ 144 w 467"/>
                    <a:gd name="T3" fmla="*/ 144 h 366"/>
                    <a:gd name="T4" fmla="*/ 144 w 467"/>
                    <a:gd name="T5" fmla="*/ 144 h 366"/>
                    <a:gd name="T6" fmla="*/ 143 w 467"/>
                    <a:gd name="T7" fmla="*/ 144 h 366"/>
                    <a:gd name="T8" fmla="*/ 143 w 467"/>
                    <a:gd name="T9" fmla="*/ 145 h 366"/>
                    <a:gd name="T10" fmla="*/ 143 w 467"/>
                    <a:gd name="T11" fmla="*/ 145 h 366"/>
                    <a:gd name="T12" fmla="*/ 142 w 467"/>
                    <a:gd name="T13" fmla="*/ 146 h 366"/>
                    <a:gd name="T14" fmla="*/ 142 w 467"/>
                    <a:gd name="T15" fmla="*/ 146 h 366"/>
                    <a:gd name="T16" fmla="*/ 142 w 467"/>
                    <a:gd name="T17" fmla="*/ 146 h 366"/>
                    <a:gd name="T18" fmla="*/ 2 w 467"/>
                    <a:gd name="T19" fmla="*/ 146 h 366"/>
                    <a:gd name="T20" fmla="*/ 2 w 467"/>
                    <a:gd name="T21" fmla="*/ 146 h 366"/>
                    <a:gd name="T22" fmla="*/ 1 w 467"/>
                    <a:gd name="T23" fmla="*/ 145 h 366"/>
                    <a:gd name="T24" fmla="*/ 1 w 467"/>
                    <a:gd name="T25" fmla="*/ 145 h 366"/>
                    <a:gd name="T26" fmla="*/ 0 w 467"/>
                    <a:gd name="T27" fmla="*/ 145 h 366"/>
                    <a:gd name="T28" fmla="*/ 0 w 467"/>
                    <a:gd name="T29" fmla="*/ 144 h 366"/>
                    <a:gd name="T30" fmla="*/ 0 w 467"/>
                    <a:gd name="T31" fmla="*/ 144 h 366"/>
                    <a:gd name="T32" fmla="*/ 0 w 467"/>
                    <a:gd name="T33" fmla="*/ 143 h 366"/>
                    <a:gd name="T34" fmla="*/ 0 w 467"/>
                    <a:gd name="T35" fmla="*/ 143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2 w 467"/>
                    <a:gd name="T55" fmla="*/ 0 h 366"/>
                    <a:gd name="T56" fmla="*/ 142 w 467"/>
                    <a:gd name="T57" fmla="*/ 0 h 366"/>
                    <a:gd name="T58" fmla="*/ 142 w 467"/>
                    <a:gd name="T59" fmla="*/ 0 h 366"/>
                    <a:gd name="T60" fmla="*/ 143 w 467"/>
                    <a:gd name="T61" fmla="*/ 0 h 366"/>
                    <a:gd name="T62" fmla="*/ 143 w 467"/>
                    <a:gd name="T63" fmla="*/ 1 h 366"/>
                    <a:gd name="T64" fmla="*/ 143 w 467"/>
                    <a:gd name="T65" fmla="*/ 1 h 366"/>
                    <a:gd name="T66" fmla="*/ 144 w 467"/>
                    <a:gd name="T67" fmla="*/ 2 h 366"/>
                    <a:gd name="T68" fmla="*/ 144 w 467"/>
                    <a:gd name="T69" fmla="*/ 2 h 366"/>
                    <a:gd name="T70" fmla="*/ 144 w 467"/>
                    <a:gd name="T71" fmla="*/ 2 h 366"/>
                    <a:gd name="T72" fmla="*/ 144 w 467"/>
                    <a:gd name="T73" fmla="*/ 143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42" name="Freeform 1106">
                  <a:extLst>
                    <a:ext uri="{FF2B5EF4-FFF2-40B4-BE49-F238E27FC236}">
                      <a16:creationId xmlns:a16="http://schemas.microsoft.com/office/drawing/2014/main" id="{BF0251BF-CA01-4F0D-9A60-CEF8C22D91E1}"/>
                    </a:ext>
                  </a:extLst>
                </p:cNvPr>
                <p:cNvSpPr>
                  <a:spLocks/>
                </p:cNvSpPr>
                <p:nvPr/>
              </p:nvSpPr>
              <p:spPr bwMode="auto">
                <a:xfrm>
                  <a:off x="1082" y="1732"/>
                  <a:ext cx="44" cy="0"/>
                </a:xfrm>
                <a:custGeom>
                  <a:avLst/>
                  <a:gdLst>
                    <a:gd name="T0" fmla="*/ 0 w 142"/>
                    <a:gd name="T1" fmla="*/ 0 h 1"/>
                    <a:gd name="T2" fmla="*/ 44 w 142"/>
                    <a:gd name="T3" fmla="*/ 0 h 1"/>
                    <a:gd name="T4" fmla="*/ 44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43" name="Rectangle 1107">
                  <a:extLst>
                    <a:ext uri="{FF2B5EF4-FFF2-40B4-BE49-F238E27FC236}">
                      <a16:creationId xmlns:a16="http://schemas.microsoft.com/office/drawing/2014/main" id="{79E3CB9E-9C01-479C-8056-6145702EB8EB}"/>
                    </a:ext>
                  </a:extLst>
                </p:cNvPr>
                <p:cNvSpPr>
                  <a:spLocks noChangeArrowheads="1"/>
                </p:cNvSpPr>
                <p:nvPr/>
              </p:nvSpPr>
              <p:spPr bwMode="auto">
                <a:xfrm>
                  <a:off x="993" y="1560"/>
                  <a:ext cx="113" cy="106"/>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44" name="Freeform 1108">
                  <a:extLst>
                    <a:ext uri="{FF2B5EF4-FFF2-40B4-BE49-F238E27FC236}">
                      <a16:creationId xmlns:a16="http://schemas.microsoft.com/office/drawing/2014/main" id="{FDA4830D-8B28-4EDE-B6C3-63554822B361}"/>
                    </a:ext>
                  </a:extLst>
                </p:cNvPr>
                <p:cNvSpPr>
                  <a:spLocks/>
                </p:cNvSpPr>
                <p:nvPr/>
              </p:nvSpPr>
              <p:spPr bwMode="auto">
                <a:xfrm>
                  <a:off x="996" y="1559"/>
                  <a:ext cx="109" cy="109"/>
                </a:xfrm>
                <a:custGeom>
                  <a:avLst/>
                  <a:gdLst>
                    <a:gd name="T0" fmla="*/ 2 w 346"/>
                    <a:gd name="T1" fmla="*/ 105 h 274"/>
                    <a:gd name="T2" fmla="*/ 105 w 346"/>
                    <a:gd name="T3" fmla="*/ 105 h 274"/>
                    <a:gd name="T4" fmla="*/ 105 w 346"/>
                    <a:gd name="T5" fmla="*/ 105 h 274"/>
                    <a:gd name="T6" fmla="*/ 106 w 346"/>
                    <a:gd name="T7" fmla="*/ 105 h 274"/>
                    <a:gd name="T8" fmla="*/ 106 w 346"/>
                    <a:gd name="T9" fmla="*/ 105 h 274"/>
                    <a:gd name="T10" fmla="*/ 106 w 346"/>
                    <a:gd name="T11" fmla="*/ 105 h 274"/>
                    <a:gd name="T12" fmla="*/ 106 w 346"/>
                    <a:gd name="T13" fmla="*/ 105 h 274"/>
                    <a:gd name="T14" fmla="*/ 106 w 346"/>
                    <a:gd name="T15" fmla="*/ 104 h 274"/>
                    <a:gd name="T16" fmla="*/ 106 w 346"/>
                    <a:gd name="T17" fmla="*/ 104 h 274"/>
                    <a:gd name="T18" fmla="*/ 106 w 346"/>
                    <a:gd name="T19" fmla="*/ 103 h 274"/>
                    <a:gd name="T20" fmla="*/ 106 w 346"/>
                    <a:gd name="T21" fmla="*/ 4 h 274"/>
                    <a:gd name="T22" fmla="*/ 106 w 346"/>
                    <a:gd name="T23" fmla="*/ 3 h 274"/>
                    <a:gd name="T24" fmla="*/ 106 w 346"/>
                    <a:gd name="T25" fmla="*/ 3 h 274"/>
                    <a:gd name="T26" fmla="*/ 106 w 346"/>
                    <a:gd name="T27" fmla="*/ 2 h 274"/>
                    <a:gd name="T28" fmla="*/ 108 w 346"/>
                    <a:gd name="T29" fmla="*/ 0 h 274"/>
                    <a:gd name="T30" fmla="*/ 108 w 346"/>
                    <a:gd name="T31" fmla="*/ 0 h 274"/>
                    <a:gd name="T32" fmla="*/ 108 w 346"/>
                    <a:gd name="T33" fmla="*/ 0 h 274"/>
                    <a:gd name="T34" fmla="*/ 108 w 346"/>
                    <a:gd name="T35" fmla="*/ 1 h 274"/>
                    <a:gd name="T36" fmla="*/ 109 w 346"/>
                    <a:gd name="T37" fmla="*/ 2 h 274"/>
                    <a:gd name="T38" fmla="*/ 109 w 346"/>
                    <a:gd name="T39" fmla="*/ 2 h 274"/>
                    <a:gd name="T40" fmla="*/ 109 w 346"/>
                    <a:gd name="T41" fmla="*/ 105 h 274"/>
                    <a:gd name="T42" fmla="*/ 109 w 346"/>
                    <a:gd name="T43" fmla="*/ 106 h 274"/>
                    <a:gd name="T44" fmla="*/ 108 w 346"/>
                    <a:gd name="T45" fmla="*/ 106 h 274"/>
                    <a:gd name="T46" fmla="*/ 108 w 346"/>
                    <a:gd name="T47" fmla="*/ 107 h 274"/>
                    <a:gd name="T48" fmla="*/ 108 w 346"/>
                    <a:gd name="T49" fmla="*/ 107 h 274"/>
                    <a:gd name="T50" fmla="*/ 108 w 346"/>
                    <a:gd name="T51" fmla="*/ 107 h 274"/>
                    <a:gd name="T52" fmla="*/ 108 w 346"/>
                    <a:gd name="T53" fmla="*/ 108 h 274"/>
                    <a:gd name="T54" fmla="*/ 107 w 346"/>
                    <a:gd name="T55" fmla="*/ 108 h 274"/>
                    <a:gd name="T56" fmla="*/ 107 w 346"/>
                    <a:gd name="T57" fmla="*/ 108 h 274"/>
                    <a:gd name="T58" fmla="*/ 107 w 346"/>
                    <a:gd name="T59" fmla="*/ 108 h 274"/>
                    <a:gd name="T60" fmla="*/ 107 w 346"/>
                    <a:gd name="T61" fmla="*/ 108 h 274"/>
                    <a:gd name="T62" fmla="*/ 106 w 346"/>
                    <a:gd name="T63" fmla="*/ 108 h 274"/>
                    <a:gd name="T64" fmla="*/ 106 w 346"/>
                    <a:gd name="T65" fmla="*/ 109 h 274"/>
                    <a:gd name="T66" fmla="*/ 0 w 346"/>
                    <a:gd name="T67" fmla="*/ 109 h 274"/>
                    <a:gd name="T68" fmla="*/ 2 w 346"/>
                    <a:gd name="T69" fmla="*/ 105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45" name="Freeform 1109">
                  <a:extLst>
                    <a:ext uri="{FF2B5EF4-FFF2-40B4-BE49-F238E27FC236}">
                      <a16:creationId xmlns:a16="http://schemas.microsoft.com/office/drawing/2014/main" id="{3010F3B2-8EF4-4664-8B9B-CA1DFF22929A}"/>
                    </a:ext>
                  </a:extLst>
                </p:cNvPr>
                <p:cNvSpPr>
                  <a:spLocks/>
                </p:cNvSpPr>
                <p:nvPr/>
              </p:nvSpPr>
              <p:spPr bwMode="auto">
                <a:xfrm>
                  <a:off x="992" y="1554"/>
                  <a:ext cx="113" cy="113"/>
                </a:xfrm>
                <a:custGeom>
                  <a:avLst/>
                  <a:gdLst>
                    <a:gd name="T0" fmla="*/ 110 w 364"/>
                    <a:gd name="T1" fmla="*/ 0 h 282"/>
                    <a:gd name="T2" fmla="*/ 111 w 364"/>
                    <a:gd name="T3" fmla="*/ 0 h 282"/>
                    <a:gd name="T4" fmla="*/ 111 w 364"/>
                    <a:gd name="T5" fmla="*/ 0 h 282"/>
                    <a:gd name="T6" fmla="*/ 111 w 364"/>
                    <a:gd name="T7" fmla="*/ 0 h 282"/>
                    <a:gd name="T8" fmla="*/ 111 w 364"/>
                    <a:gd name="T9" fmla="*/ 0 h 282"/>
                    <a:gd name="T10" fmla="*/ 111 w 364"/>
                    <a:gd name="T11" fmla="*/ 0 h 282"/>
                    <a:gd name="T12" fmla="*/ 112 w 364"/>
                    <a:gd name="T13" fmla="*/ 1 h 282"/>
                    <a:gd name="T14" fmla="*/ 112 w 364"/>
                    <a:gd name="T15" fmla="*/ 1 h 282"/>
                    <a:gd name="T16" fmla="*/ 112 w 364"/>
                    <a:gd name="T17" fmla="*/ 2 h 282"/>
                    <a:gd name="T18" fmla="*/ 112 w 364"/>
                    <a:gd name="T19" fmla="*/ 2 h 282"/>
                    <a:gd name="T20" fmla="*/ 113 w 364"/>
                    <a:gd name="T21" fmla="*/ 2 h 282"/>
                    <a:gd name="T22" fmla="*/ 113 w 364"/>
                    <a:gd name="T23" fmla="*/ 3 h 282"/>
                    <a:gd name="T24" fmla="*/ 113 w 364"/>
                    <a:gd name="T25" fmla="*/ 109 h 282"/>
                    <a:gd name="T26" fmla="*/ 113 w 364"/>
                    <a:gd name="T27" fmla="*/ 110 h 282"/>
                    <a:gd name="T28" fmla="*/ 112 w 364"/>
                    <a:gd name="T29" fmla="*/ 110 h 282"/>
                    <a:gd name="T30" fmla="*/ 112 w 364"/>
                    <a:gd name="T31" fmla="*/ 111 h 282"/>
                    <a:gd name="T32" fmla="*/ 112 w 364"/>
                    <a:gd name="T33" fmla="*/ 111 h 282"/>
                    <a:gd name="T34" fmla="*/ 112 w 364"/>
                    <a:gd name="T35" fmla="*/ 111 h 282"/>
                    <a:gd name="T36" fmla="*/ 112 w 364"/>
                    <a:gd name="T37" fmla="*/ 112 h 282"/>
                    <a:gd name="T38" fmla="*/ 111 w 364"/>
                    <a:gd name="T39" fmla="*/ 112 h 282"/>
                    <a:gd name="T40" fmla="*/ 111 w 364"/>
                    <a:gd name="T41" fmla="*/ 112 h 282"/>
                    <a:gd name="T42" fmla="*/ 111 w 364"/>
                    <a:gd name="T43" fmla="*/ 112 h 282"/>
                    <a:gd name="T44" fmla="*/ 111 w 364"/>
                    <a:gd name="T45" fmla="*/ 112 h 282"/>
                    <a:gd name="T46" fmla="*/ 111 w 364"/>
                    <a:gd name="T47" fmla="*/ 112 h 282"/>
                    <a:gd name="T48" fmla="*/ 110 w 364"/>
                    <a:gd name="T49" fmla="*/ 113 h 282"/>
                    <a:gd name="T50" fmla="*/ 2 w 364"/>
                    <a:gd name="T51" fmla="*/ 113 h 282"/>
                    <a:gd name="T52" fmla="*/ 2 w 364"/>
                    <a:gd name="T53" fmla="*/ 112 h 282"/>
                    <a:gd name="T54" fmla="*/ 2 w 364"/>
                    <a:gd name="T55" fmla="*/ 112 h 282"/>
                    <a:gd name="T56" fmla="*/ 2 w 364"/>
                    <a:gd name="T57" fmla="*/ 112 h 282"/>
                    <a:gd name="T58" fmla="*/ 1 w 364"/>
                    <a:gd name="T59" fmla="*/ 112 h 282"/>
                    <a:gd name="T60" fmla="*/ 1 w 364"/>
                    <a:gd name="T61" fmla="*/ 112 h 282"/>
                    <a:gd name="T62" fmla="*/ 1 w 364"/>
                    <a:gd name="T63" fmla="*/ 112 h 282"/>
                    <a:gd name="T64" fmla="*/ 0 w 364"/>
                    <a:gd name="T65" fmla="*/ 112 h 282"/>
                    <a:gd name="T66" fmla="*/ 0 w 364"/>
                    <a:gd name="T67" fmla="*/ 111 h 282"/>
                    <a:gd name="T68" fmla="*/ 0 w 364"/>
                    <a:gd name="T69" fmla="*/ 111 h 282"/>
                    <a:gd name="T70" fmla="*/ 0 w 364"/>
                    <a:gd name="T71" fmla="*/ 111 h 282"/>
                    <a:gd name="T72" fmla="*/ 0 w 364"/>
                    <a:gd name="T73" fmla="*/ 110 h 282"/>
                    <a:gd name="T74" fmla="*/ 0 w 364"/>
                    <a:gd name="T75" fmla="*/ 110 h 282"/>
                    <a:gd name="T76" fmla="*/ 0 w 364"/>
                    <a:gd name="T77" fmla="*/ 109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0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46" name="Freeform 1110">
                  <a:extLst>
                    <a:ext uri="{FF2B5EF4-FFF2-40B4-BE49-F238E27FC236}">
                      <a16:creationId xmlns:a16="http://schemas.microsoft.com/office/drawing/2014/main" id="{59FCDC18-FDB9-4518-A24D-ED0AEDE562C4}"/>
                    </a:ext>
                  </a:extLst>
                </p:cNvPr>
                <p:cNvSpPr>
                  <a:spLocks/>
                </p:cNvSpPr>
                <p:nvPr/>
              </p:nvSpPr>
              <p:spPr bwMode="auto">
                <a:xfrm>
                  <a:off x="992" y="1554"/>
                  <a:ext cx="113" cy="113"/>
                </a:xfrm>
                <a:custGeom>
                  <a:avLst/>
                  <a:gdLst>
                    <a:gd name="T0" fmla="*/ 47 w 364"/>
                    <a:gd name="T1" fmla="*/ 113 h 282"/>
                    <a:gd name="T2" fmla="*/ 2 w 364"/>
                    <a:gd name="T3" fmla="*/ 113 h 282"/>
                    <a:gd name="T4" fmla="*/ 2 w 364"/>
                    <a:gd name="T5" fmla="*/ 112 h 282"/>
                    <a:gd name="T6" fmla="*/ 2 w 364"/>
                    <a:gd name="T7" fmla="*/ 112 h 282"/>
                    <a:gd name="T8" fmla="*/ 2 w 364"/>
                    <a:gd name="T9" fmla="*/ 112 h 282"/>
                    <a:gd name="T10" fmla="*/ 1 w 364"/>
                    <a:gd name="T11" fmla="*/ 112 h 282"/>
                    <a:gd name="T12" fmla="*/ 1 w 364"/>
                    <a:gd name="T13" fmla="*/ 112 h 282"/>
                    <a:gd name="T14" fmla="*/ 1 w 364"/>
                    <a:gd name="T15" fmla="*/ 112 h 282"/>
                    <a:gd name="T16" fmla="*/ 0 w 364"/>
                    <a:gd name="T17" fmla="*/ 112 h 282"/>
                    <a:gd name="T18" fmla="*/ 0 w 364"/>
                    <a:gd name="T19" fmla="*/ 111 h 282"/>
                    <a:gd name="T20" fmla="*/ 0 w 364"/>
                    <a:gd name="T21" fmla="*/ 111 h 282"/>
                    <a:gd name="T22" fmla="*/ 0 w 364"/>
                    <a:gd name="T23" fmla="*/ 111 h 282"/>
                    <a:gd name="T24" fmla="*/ 0 w 364"/>
                    <a:gd name="T25" fmla="*/ 110 h 282"/>
                    <a:gd name="T26" fmla="*/ 0 w 364"/>
                    <a:gd name="T27" fmla="*/ 110 h 282"/>
                    <a:gd name="T28" fmla="*/ 0 w 364"/>
                    <a:gd name="T29" fmla="*/ 109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0 w 364"/>
                    <a:gd name="T51" fmla="*/ 0 h 282"/>
                    <a:gd name="T52" fmla="*/ 111 w 364"/>
                    <a:gd name="T53" fmla="*/ 0 h 282"/>
                    <a:gd name="T54" fmla="*/ 111 w 364"/>
                    <a:gd name="T55" fmla="*/ 0 h 282"/>
                    <a:gd name="T56" fmla="*/ 111 w 364"/>
                    <a:gd name="T57" fmla="*/ 0 h 282"/>
                    <a:gd name="T58" fmla="*/ 111 w 364"/>
                    <a:gd name="T59" fmla="*/ 0 h 282"/>
                    <a:gd name="T60" fmla="*/ 111 w 364"/>
                    <a:gd name="T61" fmla="*/ 0 h 282"/>
                    <a:gd name="T62" fmla="*/ 112 w 364"/>
                    <a:gd name="T63" fmla="*/ 1 h 282"/>
                    <a:gd name="T64" fmla="*/ 112 w 364"/>
                    <a:gd name="T65" fmla="*/ 1 h 282"/>
                    <a:gd name="T66" fmla="*/ 112 w 364"/>
                    <a:gd name="T67" fmla="*/ 2 h 282"/>
                    <a:gd name="T68" fmla="*/ 112 w 364"/>
                    <a:gd name="T69" fmla="*/ 2 h 282"/>
                    <a:gd name="T70" fmla="*/ 113 w 364"/>
                    <a:gd name="T71" fmla="*/ 2 h 282"/>
                    <a:gd name="T72" fmla="*/ 113 w 364"/>
                    <a:gd name="T73" fmla="*/ 3 h 282"/>
                    <a:gd name="T74" fmla="*/ 113 w 364"/>
                    <a:gd name="T75" fmla="*/ 109 h 282"/>
                    <a:gd name="T76" fmla="*/ 113 w 364"/>
                    <a:gd name="T77" fmla="*/ 110 h 282"/>
                    <a:gd name="T78" fmla="*/ 112 w 364"/>
                    <a:gd name="T79" fmla="*/ 110 h 282"/>
                    <a:gd name="T80" fmla="*/ 112 w 364"/>
                    <a:gd name="T81" fmla="*/ 111 h 282"/>
                    <a:gd name="T82" fmla="*/ 112 w 364"/>
                    <a:gd name="T83" fmla="*/ 111 h 282"/>
                    <a:gd name="T84" fmla="*/ 112 w 364"/>
                    <a:gd name="T85" fmla="*/ 111 h 282"/>
                    <a:gd name="T86" fmla="*/ 112 w 364"/>
                    <a:gd name="T87" fmla="*/ 112 h 282"/>
                    <a:gd name="T88" fmla="*/ 111 w 364"/>
                    <a:gd name="T89" fmla="*/ 112 h 282"/>
                    <a:gd name="T90" fmla="*/ 111 w 364"/>
                    <a:gd name="T91" fmla="*/ 112 h 282"/>
                    <a:gd name="T92" fmla="*/ 111 w 364"/>
                    <a:gd name="T93" fmla="*/ 112 h 282"/>
                    <a:gd name="T94" fmla="*/ 111 w 364"/>
                    <a:gd name="T95" fmla="*/ 112 h 282"/>
                    <a:gd name="T96" fmla="*/ 111 w 364"/>
                    <a:gd name="T97" fmla="*/ 112 h 282"/>
                    <a:gd name="T98" fmla="*/ 110 w 364"/>
                    <a:gd name="T99" fmla="*/ 113 h 282"/>
                    <a:gd name="T100" fmla="*/ 47 w 364"/>
                    <a:gd name="T101" fmla="*/ 113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47" name="Freeform 1111">
                  <a:extLst>
                    <a:ext uri="{FF2B5EF4-FFF2-40B4-BE49-F238E27FC236}">
                      <a16:creationId xmlns:a16="http://schemas.microsoft.com/office/drawing/2014/main" id="{C7FAAD64-8697-47D6-88D5-F78556FE1606}"/>
                    </a:ext>
                  </a:extLst>
                </p:cNvPr>
                <p:cNvSpPr>
                  <a:spLocks/>
                </p:cNvSpPr>
                <p:nvPr/>
              </p:nvSpPr>
              <p:spPr bwMode="auto">
                <a:xfrm>
                  <a:off x="992" y="1554"/>
                  <a:ext cx="113" cy="113"/>
                </a:xfrm>
                <a:custGeom>
                  <a:avLst/>
                  <a:gdLst>
                    <a:gd name="T0" fmla="*/ 7 w 364"/>
                    <a:gd name="T1" fmla="*/ 109 h 282"/>
                    <a:gd name="T2" fmla="*/ 3 w 364"/>
                    <a:gd name="T3" fmla="*/ 109 h 282"/>
                    <a:gd name="T4" fmla="*/ 3 w 364"/>
                    <a:gd name="T5" fmla="*/ 109 h 282"/>
                    <a:gd name="T6" fmla="*/ 2 w 364"/>
                    <a:gd name="T7" fmla="*/ 109 h 282"/>
                    <a:gd name="T8" fmla="*/ 2 w 364"/>
                    <a:gd name="T9" fmla="*/ 109 h 282"/>
                    <a:gd name="T10" fmla="*/ 2 w 364"/>
                    <a:gd name="T11" fmla="*/ 109 h 282"/>
                    <a:gd name="T12" fmla="*/ 2 w 364"/>
                    <a:gd name="T13" fmla="*/ 108 h 282"/>
                    <a:gd name="T14" fmla="*/ 2 w 364"/>
                    <a:gd name="T15" fmla="*/ 108 h 282"/>
                    <a:gd name="T16" fmla="*/ 2 w 364"/>
                    <a:gd name="T17" fmla="*/ 108 h 282"/>
                    <a:gd name="T18" fmla="*/ 2 w 364"/>
                    <a:gd name="T19" fmla="*/ 107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2 w 364"/>
                    <a:gd name="T33" fmla="*/ 3 h 282"/>
                    <a:gd name="T34" fmla="*/ 3 w 364"/>
                    <a:gd name="T35" fmla="*/ 3 h 282"/>
                    <a:gd name="T36" fmla="*/ 3 w 364"/>
                    <a:gd name="T37" fmla="*/ 3 h 282"/>
                    <a:gd name="T38" fmla="*/ 110 w 364"/>
                    <a:gd name="T39" fmla="*/ 3 h 282"/>
                    <a:gd name="T40" fmla="*/ 110 w 364"/>
                    <a:gd name="T41" fmla="*/ 3 h 282"/>
                    <a:gd name="T42" fmla="*/ 111 w 364"/>
                    <a:gd name="T43" fmla="*/ 3 h 282"/>
                    <a:gd name="T44" fmla="*/ 111 w 364"/>
                    <a:gd name="T45" fmla="*/ 3 h 282"/>
                    <a:gd name="T46" fmla="*/ 111 w 364"/>
                    <a:gd name="T47" fmla="*/ 3 h 282"/>
                    <a:gd name="T48" fmla="*/ 113 w 364"/>
                    <a:gd name="T49" fmla="*/ 1 h 282"/>
                    <a:gd name="T50" fmla="*/ 112 w 364"/>
                    <a:gd name="T51" fmla="*/ 0 h 282"/>
                    <a:gd name="T52" fmla="*/ 112 w 364"/>
                    <a:gd name="T53" fmla="*/ 0 h 282"/>
                    <a:gd name="T54" fmla="*/ 112 w 364"/>
                    <a:gd name="T55" fmla="*/ 0 h 282"/>
                    <a:gd name="T56" fmla="*/ 111 w 364"/>
                    <a:gd name="T57" fmla="*/ 0 h 282"/>
                    <a:gd name="T58" fmla="*/ 111 w 364"/>
                    <a:gd name="T59" fmla="*/ 0 h 282"/>
                    <a:gd name="T60" fmla="*/ 111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9 h 282"/>
                    <a:gd name="T84" fmla="*/ 0 w 364"/>
                    <a:gd name="T85" fmla="*/ 110 h 282"/>
                    <a:gd name="T86" fmla="*/ 0 w 364"/>
                    <a:gd name="T87" fmla="*/ 110 h 282"/>
                    <a:gd name="T88" fmla="*/ 0 w 364"/>
                    <a:gd name="T89" fmla="*/ 111 h 282"/>
                    <a:gd name="T90" fmla="*/ 0 w 364"/>
                    <a:gd name="T91" fmla="*/ 111 h 282"/>
                    <a:gd name="T92" fmla="*/ 0 w 364"/>
                    <a:gd name="T93" fmla="*/ 111 h 282"/>
                    <a:gd name="T94" fmla="*/ 0 w 364"/>
                    <a:gd name="T95" fmla="*/ 112 h 282"/>
                    <a:gd name="T96" fmla="*/ 1 w 364"/>
                    <a:gd name="T97" fmla="*/ 112 h 282"/>
                    <a:gd name="T98" fmla="*/ 1 w 364"/>
                    <a:gd name="T99" fmla="*/ 112 h 282"/>
                    <a:gd name="T100" fmla="*/ 1 w 364"/>
                    <a:gd name="T101" fmla="*/ 112 h 282"/>
                    <a:gd name="T102" fmla="*/ 2 w 364"/>
                    <a:gd name="T103" fmla="*/ 112 h 282"/>
                    <a:gd name="T104" fmla="*/ 2 w 364"/>
                    <a:gd name="T105" fmla="*/ 112 h 282"/>
                    <a:gd name="T106" fmla="*/ 2 w 364"/>
                    <a:gd name="T107" fmla="*/ 112 h 282"/>
                    <a:gd name="T108" fmla="*/ 2 w 364"/>
                    <a:gd name="T109" fmla="*/ 113 h 282"/>
                    <a:gd name="T110" fmla="*/ 5 w 364"/>
                    <a:gd name="T111" fmla="*/ 113 h 282"/>
                    <a:gd name="T112" fmla="*/ 7 w 364"/>
                    <a:gd name="T113" fmla="*/ 109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6885" name="Group 1112">
                <a:extLst>
                  <a:ext uri="{FF2B5EF4-FFF2-40B4-BE49-F238E27FC236}">
                    <a16:creationId xmlns:a16="http://schemas.microsoft.com/office/drawing/2014/main" id="{8D84D77B-8FE5-42DB-BFEC-62167DE18132}"/>
                  </a:ext>
                </a:extLst>
              </p:cNvPr>
              <p:cNvGrpSpPr>
                <a:grpSpLocks/>
              </p:cNvGrpSpPr>
              <p:nvPr/>
            </p:nvGrpSpPr>
            <p:grpSpPr bwMode="auto">
              <a:xfrm>
                <a:off x="2149" y="826"/>
                <a:ext cx="214" cy="259"/>
                <a:chOff x="4320" y="1728"/>
                <a:chExt cx="384" cy="384"/>
              </a:xfrm>
            </p:grpSpPr>
            <p:sp>
              <p:nvSpPr>
                <p:cNvPr id="92249" name="Freeform 1113">
                  <a:extLst>
                    <a:ext uri="{FF2B5EF4-FFF2-40B4-BE49-F238E27FC236}">
                      <a16:creationId xmlns:a16="http://schemas.microsoft.com/office/drawing/2014/main" id="{C900F2AF-FD47-4C43-B7C9-7AEE5B676B27}"/>
                    </a:ext>
                  </a:extLst>
                </p:cNvPr>
                <p:cNvSpPr>
                  <a:spLocks/>
                </p:cNvSpPr>
                <p:nvPr/>
              </p:nvSpPr>
              <p:spPr bwMode="auto">
                <a:xfrm>
                  <a:off x="4323" y="1951"/>
                  <a:ext cx="314" cy="42"/>
                </a:xfrm>
                <a:custGeom>
                  <a:avLst/>
                  <a:gdLst>
                    <a:gd name="T0" fmla="*/ 272 w 566"/>
                    <a:gd name="T1" fmla="*/ 0 h 73"/>
                    <a:gd name="T2" fmla="*/ 313 w 566"/>
                    <a:gd name="T3" fmla="*/ 41 h 73"/>
                    <a:gd name="T4" fmla="*/ 0 w 566"/>
                    <a:gd name="T5" fmla="*/ 41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0" name="Freeform 1114">
                  <a:extLst>
                    <a:ext uri="{FF2B5EF4-FFF2-40B4-BE49-F238E27FC236}">
                      <a16:creationId xmlns:a16="http://schemas.microsoft.com/office/drawing/2014/main" id="{2BBC8261-AE44-4203-98AF-C5736EC753E5}"/>
                    </a:ext>
                  </a:extLst>
                </p:cNvPr>
                <p:cNvSpPr>
                  <a:spLocks/>
                </p:cNvSpPr>
                <p:nvPr/>
              </p:nvSpPr>
              <p:spPr bwMode="auto">
                <a:xfrm>
                  <a:off x="4404" y="1942"/>
                  <a:ext cx="151" cy="30"/>
                </a:xfrm>
                <a:custGeom>
                  <a:avLst/>
                  <a:gdLst>
                    <a:gd name="T0" fmla="*/ 150 w 269"/>
                    <a:gd name="T1" fmla="*/ 13 h 50"/>
                    <a:gd name="T2" fmla="*/ 148 w 269"/>
                    <a:gd name="T3" fmla="*/ 11 h 50"/>
                    <a:gd name="T4" fmla="*/ 144 w 269"/>
                    <a:gd name="T5" fmla="*/ 8 h 50"/>
                    <a:gd name="T6" fmla="*/ 137 w 269"/>
                    <a:gd name="T7" fmla="*/ 7 h 50"/>
                    <a:gd name="T8" fmla="*/ 129 w 269"/>
                    <a:gd name="T9" fmla="*/ 4 h 50"/>
                    <a:gd name="T10" fmla="*/ 118 w 269"/>
                    <a:gd name="T11" fmla="*/ 3 h 50"/>
                    <a:gd name="T12" fmla="*/ 107 w 269"/>
                    <a:gd name="T13" fmla="*/ 1 h 50"/>
                    <a:gd name="T14" fmla="*/ 95 w 269"/>
                    <a:gd name="T15" fmla="*/ 1 h 50"/>
                    <a:gd name="T16" fmla="*/ 82 w 269"/>
                    <a:gd name="T17" fmla="*/ 0 h 50"/>
                    <a:gd name="T18" fmla="*/ 68 w 269"/>
                    <a:gd name="T19" fmla="*/ 0 h 50"/>
                    <a:gd name="T20" fmla="*/ 56 w 269"/>
                    <a:gd name="T21" fmla="*/ 1 h 50"/>
                    <a:gd name="T22" fmla="*/ 43 w 269"/>
                    <a:gd name="T23" fmla="*/ 1 h 50"/>
                    <a:gd name="T24" fmla="*/ 32 w 269"/>
                    <a:gd name="T25" fmla="*/ 3 h 50"/>
                    <a:gd name="T26" fmla="*/ 22 w 269"/>
                    <a:gd name="T27" fmla="*/ 4 h 50"/>
                    <a:gd name="T28" fmla="*/ 13 w 269"/>
                    <a:gd name="T29" fmla="*/ 7 h 50"/>
                    <a:gd name="T30" fmla="*/ 7 w 269"/>
                    <a:gd name="T31" fmla="*/ 8 h 50"/>
                    <a:gd name="T32" fmla="*/ 3 w 269"/>
                    <a:gd name="T33" fmla="*/ 11 h 50"/>
                    <a:gd name="T34" fmla="*/ 1 w 269"/>
                    <a:gd name="T35" fmla="*/ 13 h 50"/>
                    <a:gd name="T36" fmla="*/ 1 w 269"/>
                    <a:gd name="T37" fmla="*/ 16 h 50"/>
                    <a:gd name="T38" fmla="*/ 3 w 269"/>
                    <a:gd name="T39" fmla="*/ 19 h 50"/>
                    <a:gd name="T40" fmla="*/ 7 w 269"/>
                    <a:gd name="T41" fmla="*/ 21 h 50"/>
                    <a:gd name="T42" fmla="*/ 13 w 269"/>
                    <a:gd name="T43" fmla="*/ 23 h 50"/>
                    <a:gd name="T44" fmla="*/ 22 w 269"/>
                    <a:gd name="T45" fmla="*/ 25 h 50"/>
                    <a:gd name="T46" fmla="*/ 32 w 269"/>
                    <a:gd name="T47" fmla="*/ 26 h 50"/>
                    <a:gd name="T48" fmla="*/ 43 w 269"/>
                    <a:gd name="T49" fmla="*/ 28 h 50"/>
                    <a:gd name="T50" fmla="*/ 56 w 269"/>
                    <a:gd name="T51" fmla="*/ 29 h 50"/>
                    <a:gd name="T52" fmla="*/ 68 w 269"/>
                    <a:gd name="T53" fmla="*/ 29 h 50"/>
                    <a:gd name="T54" fmla="*/ 82 w 269"/>
                    <a:gd name="T55" fmla="*/ 29 h 50"/>
                    <a:gd name="T56" fmla="*/ 95 w 269"/>
                    <a:gd name="T57" fmla="*/ 29 h 50"/>
                    <a:gd name="T58" fmla="*/ 107 w 269"/>
                    <a:gd name="T59" fmla="*/ 28 h 50"/>
                    <a:gd name="T60" fmla="*/ 118 w 269"/>
                    <a:gd name="T61" fmla="*/ 26 h 50"/>
                    <a:gd name="T62" fmla="*/ 129 w 269"/>
                    <a:gd name="T63" fmla="*/ 25 h 50"/>
                    <a:gd name="T64" fmla="*/ 137 w 269"/>
                    <a:gd name="T65" fmla="*/ 23 h 50"/>
                    <a:gd name="T66" fmla="*/ 144 w 269"/>
                    <a:gd name="T67" fmla="*/ 21 h 50"/>
                    <a:gd name="T68" fmla="*/ 148 w 269"/>
                    <a:gd name="T69" fmla="*/ 19 h 50"/>
                    <a:gd name="T70" fmla="*/ 150 w 269"/>
                    <a:gd name="T71" fmla="*/ 1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1" name="Freeform 1115">
                  <a:extLst>
                    <a:ext uri="{FF2B5EF4-FFF2-40B4-BE49-F238E27FC236}">
                      <a16:creationId xmlns:a16="http://schemas.microsoft.com/office/drawing/2014/main" id="{55BC1E77-915C-4307-A6C4-CA61C27E7089}"/>
                    </a:ext>
                  </a:extLst>
                </p:cNvPr>
                <p:cNvSpPr>
                  <a:spLocks/>
                </p:cNvSpPr>
                <p:nvPr/>
              </p:nvSpPr>
              <p:spPr bwMode="auto">
                <a:xfrm>
                  <a:off x="4404" y="1957"/>
                  <a:ext cx="151" cy="21"/>
                </a:xfrm>
                <a:custGeom>
                  <a:avLst/>
                  <a:gdLst>
                    <a:gd name="T0" fmla="*/ 150 w 269"/>
                    <a:gd name="T1" fmla="*/ 8 h 37"/>
                    <a:gd name="T2" fmla="*/ 148 w 269"/>
                    <a:gd name="T3" fmla="*/ 10 h 37"/>
                    <a:gd name="T4" fmla="*/ 144 w 269"/>
                    <a:gd name="T5" fmla="*/ 12 h 37"/>
                    <a:gd name="T6" fmla="*/ 137 w 269"/>
                    <a:gd name="T7" fmla="*/ 15 h 37"/>
                    <a:gd name="T8" fmla="*/ 129 w 269"/>
                    <a:gd name="T9" fmla="*/ 16 h 37"/>
                    <a:gd name="T10" fmla="*/ 118 w 269"/>
                    <a:gd name="T11" fmla="*/ 18 h 37"/>
                    <a:gd name="T12" fmla="*/ 107 w 269"/>
                    <a:gd name="T13" fmla="*/ 19 h 37"/>
                    <a:gd name="T14" fmla="*/ 95 w 269"/>
                    <a:gd name="T15" fmla="*/ 20 h 37"/>
                    <a:gd name="T16" fmla="*/ 82 w 269"/>
                    <a:gd name="T17" fmla="*/ 20 h 37"/>
                    <a:gd name="T18" fmla="*/ 68 w 269"/>
                    <a:gd name="T19" fmla="*/ 20 h 37"/>
                    <a:gd name="T20" fmla="*/ 56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8 w 269"/>
                    <a:gd name="T49" fmla="*/ 12 h 37"/>
                    <a:gd name="T50" fmla="*/ 49 w 269"/>
                    <a:gd name="T51" fmla="*/ 13 h 37"/>
                    <a:gd name="T52" fmla="*/ 62 w 269"/>
                    <a:gd name="T53" fmla="*/ 14 h 37"/>
                    <a:gd name="T54" fmla="*/ 75 w 269"/>
                    <a:gd name="T55" fmla="*/ 14 h 37"/>
                    <a:gd name="T56" fmla="*/ 88 w 269"/>
                    <a:gd name="T57" fmla="*/ 14 h 37"/>
                    <a:gd name="T58" fmla="*/ 101 w 269"/>
                    <a:gd name="T59" fmla="*/ 13 h 37"/>
                    <a:gd name="T60" fmla="*/ 113 w 269"/>
                    <a:gd name="T61" fmla="*/ 12 h 37"/>
                    <a:gd name="T62" fmla="*/ 123 w 269"/>
                    <a:gd name="T63" fmla="*/ 11 h 37"/>
                    <a:gd name="T64" fmla="*/ 133 w 269"/>
                    <a:gd name="T65" fmla="*/ 9 h 37"/>
                    <a:gd name="T66" fmla="*/ 140 w 269"/>
                    <a:gd name="T67" fmla="*/ 7 h 37"/>
                    <a:gd name="T68" fmla="*/ 146 w 269"/>
                    <a:gd name="T69" fmla="*/ 5 h 37"/>
                    <a:gd name="T70" fmla="*/ 149 w 269"/>
                    <a:gd name="T71" fmla="*/ 3 h 37"/>
                    <a:gd name="T72" fmla="*/ 150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2" name="Freeform 1116">
                  <a:extLst>
                    <a:ext uri="{FF2B5EF4-FFF2-40B4-BE49-F238E27FC236}">
                      <a16:creationId xmlns:a16="http://schemas.microsoft.com/office/drawing/2014/main" id="{115D1F1A-6341-4111-B378-664118901847}"/>
                    </a:ext>
                  </a:extLst>
                </p:cNvPr>
                <p:cNvSpPr>
                  <a:spLocks/>
                </p:cNvSpPr>
                <p:nvPr/>
              </p:nvSpPr>
              <p:spPr bwMode="auto">
                <a:xfrm>
                  <a:off x="4321" y="1993"/>
                  <a:ext cx="316" cy="100"/>
                </a:xfrm>
                <a:custGeom>
                  <a:avLst/>
                  <a:gdLst>
                    <a:gd name="T0" fmla="*/ 0 w 568"/>
                    <a:gd name="T1" fmla="*/ 99 h 168"/>
                    <a:gd name="T2" fmla="*/ 315 w 568"/>
                    <a:gd name="T3" fmla="*/ 99 h 168"/>
                    <a:gd name="T4" fmla="*/ 315 w 568"/>
                    <a:gd name="T5" fmla="*/ 0 h 168"/>
                    <a:gd name="T6" fmla="*/ 0 w 568"/>
                    <a:gd name="T7" fmla="*/ 0 h 168"/>
                    <a:gd name="T8" fmla="*/ 0 w 568"/>
                    <a:gd name="T9" fmla="*/ 99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3" name="Freeform 1117">
                  <a:extLst>
                    <a:ext uri="{FF2B5EF4-FFF2-40B4-BE49-F238E27FC236}">
                      <a16:creationId xmlns:a16="http://schemas.microsoft.com/office/drawing/2014/main" id="{7B6E0435-A12C-4266-A3AE-5A26DAC7424F}"/>
                    </a:ext>
                  </a:extLst>
                </p:cNvPr>
                <p:cNvSpPr>
                  <a:spLocks/>
                </p:cNvSpPr>
                <p:nvPr/>
              </p:nvSpPr>
              <p:spPr bwMode="auto">
                <a:xfrm>
                  <a:off x="4371" y="1945"/>
                  <a:ext cx="209" cy="16"/>
                </a:xfrm>
                <a:custGeom>
                  <a:avLst/>
                  <a:gdLst>
                    <a:gd name="T0" fmla="*/ 0 w 373"/>
                    <a:gd name="T1" fmla="*/ 15 h 29"/>
                    <a:gd name="T2" fmla="*/ 0 w 373"/>
                    <a:gd name="T3" fmla="*/ 0 h 29"/>
                    <a:gd name="T4" fmla="*/ 208 w 373"/>
                    <a:gd name="T5" fmla="*/ 0 h 29"/>
                    <a:gd name="T6" fmla="*/ 208 w 373"/>
                    <a:gd name="T7" fmla="*/ 15 h 29"/>
                    <a:gd name="T8" fmla="*/ 0 w 373"/>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4" name="Freeform 1118">
                  <a:extLst>
                    <a:ext uri="{FF2B5EF4-FFF2-40B4-BE49-F238E27FC236}">
                      <a16:creationId xmlns:a16="http://schemas.microsoft.com/office/drawing/2014/main" id="{FBC123E0-EAD6-4019-B9A0-49ACB93FBE48}"/>
                    </a:ext>
                  </a:extLst>
                </p:cNvPr>
                <p:cNvSpPr>
                  <a:spLocks/>
                </p:cNvSpPr>
                <p:nvPr/>
              </p:nvSpPr>
              <p:spPr bwMode="auto">
                <a:xfrm>
                  <a:off x="4321" y="1992"/>
                  <a:ext cx="316" cy="34"/>
                </a:xfrm>
                <a:custGeom>
                  <a:avLst/>
                  <a:gdLst>
                    <a:gd name="T0" fmla="*/ 117 w 568"/>
                    <a:gd name="T1" fmla="*/ 0 h 59"/>
                    <a:gd name="T2" fmla="*/ 0 w 568"/>
                    <a:gd name="T3" fmla="*/ 0 h 59"/>
                    <a:gd name="T4" fmla="*/ 0 w 568"/>
                    <a:gd name="T5" fmla="*/ 33 h 59"/>
                    <a:gd name="T6" fmla="*/ 315 w 568"/>
                    <a:gd name="T7" fmla="*/ 33 h 59"/>
                    <a:gd name="T8" fmla="*/ 315 w 568"/>
                    <a:gd name="T9" fmla="*/ 1 h 59"/>
                    <a:gd name="T10" fmla="*/ 198 w 568"/>
                    <a:gd name="T11" fmla="*/ 1 h 59"/>
                    <a:gd name="T12" fmla="*/ 117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5" name="Freeform 1119">
                  <a:extLst>
                    <a:ext uri="{FF2B5EF4-FFF2-40B4-BE49-F238E27FC236}">
                      <a16:creationId xmlns:a16="http://schemas.microsoft.com/office/drawing/2014/main" id="{B988B88A-9246-4150-8EDD-27FE93D0F1EC}"/>
                    </a:ext>
                  </a:extLst>
                </p:cNvPr>
                <p:cNvSpPr>
                  <a:spLocks/>
                </p:cNvSpPr>
                <p:nvPr/>
              </p:nvSpPr>
              <p:spPr bwMode="auto">
                <a:xfrm>
                  <a:off x="4404" y="2004"/>
                  <a:ext cx="26" cy="16"/>
                </a:xfrm>
                <a:custGeom>
                  <a:avLst/>
                  <a:gdLst>
                    <a:gd name="T0" fmla="*/ 8 w 47"/>
                    <a:gd name="T1" fmla="*/ 15 h 30"/>
                    <a:gd name="T2" fmla="*/ 6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6 w 47"/>
                    <a:gd name="T33" fmla="*/ 0 h 30"/>
                    <a:gd name="T34" fmla="*/ 8 w 47"/>
                    <a:gd name="T35" fmla="*/ 0 h 30"/>
                    <a:gd name="T36" fmla="*/ 17 w 47"/>
                    <a:gd name="T37" fmla="*/ 0 h 30"/>
                    <a:gd name="T38" fmla="*/ 19 w 47"/>
                    <a:gd name="T39" fmla="*/ 0 h 30"/>
                    <a:gd name="T40" fmla="*/ 20 w 47"/>
                    <a:gd name="T41" fmla="*/ 1 h 30"/>
                    <a:gd name="T42" fmla="*/ 21 w 47"/>
                    <a:gd name="T43" fmla="*/ 1 h 30"/>
                    <a:gd name="T44" fmla="*/ 23 w 47"/>
                    <a:gd name="T45" fmla="*/ 2 h 30"/>
                    <a:gd name="T46" fmla="*/ 23 w 47"/>
                    <a:gd name="T47" fmla="*/ 3 h 30"/>
                    <a:gd name="T48" fmla="*/ 24 w 47"/>
                    <a:gd name="T49" fmla="*/ 4 h 30"/>
                    <a:gd name="T50" fmla="*/ 25 w 47"/>
                    <a:gd name="T51" fmla="*/ 5 h 30"/>
                    <a:gd name="T52" fmla="*/ 25 w 47"/>
                    <a:gd name="T53" fmla="*/ 6 h 30"/>
                    <a:gd name="T54" fmla="*/ 25 w 47"/>
                    <a:gd name="T55" fmla="*/ 7 h 30"/>
                    <a:gd name="T56" fmla="*/ 25 w 47"/>
                    <a:gd name="T57" fmla="*/ 9 h 30"/>
                    <a:gd name="T58" fmla="*/ 25 w 47"/>
                    <a:gd name="T59" fmla="*/ 11 h 30"/>
                    <a:gd name="T60" fmla="*/ 24 w 47"/>
                    <a:gd name="T61" fmla="*/ 12 h 30"/>
                    <a:gd name="T62" fmla="*/ 23 w 47"/>
                    <a:gd name="T63" fmla="*/ 13 h 30"/>
                    <a:gd name="T64" fmla="*/ 23 w 47"/>
                    <a:gd name="T65" fmla="*/ 14 h 30"/>
                    <a:gd name="T66" fmla="*/ 21 w 47"/>
                    <a:gd name="T67" fmla="*/ 14 h 30"/>
                    <a:gd name="T68" fmla="*/ 20 w 47"/>
                    <a:gd name="T69" fmla="*/ 15 h 30"/>
                    <a:gd name="T70" fmla="*/ 19 w 47"/>
                    <a:gd name="T71" fmla="*/ 15 h 30"/>
                    <a:gd name="T72" fmla="*/ 17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6" name="Freeform 1120">
                  <a:extLst>
                    <a:ext uri="{FF2B5EF4-FFF2-40B4-BE49-F238E27FC236}">
                      <a16:creationId xmlns:a16="http://schemas.microsoft.com/office/drawing/2014/main" id="{B09D4A1F-0D1E-4313-85C3-2D7573C20A91}"/>
                    </a:ext>
                  </a:extLst>
                </p:cNvPr>
                <p:cNvSpPr>
                  <a:spLocks/>
                </p:cNvSpPr>
                <p:nvPr/>
              </p:nvSpPr>
              <p:spPr bwMode="auto">
                <a:xfrm>
                  <a:off x="4522" y="1993"/>
                  <a:ext cx="2" cy="97"/>
                </a:xfrm>
                <a:custGeom>
                  <a:avLst/>
                  <a:gdLst>
                    <a:gd name="T0" fmla="*/ 0 w 5"/>
                    <a:gd name="T1" fmla="*/ 0 h 162"/>
                    <a:gd name="T2" fmla="*/ 2 w 5"/>
                    <a:gd name="T3" fmla="*/ 33 h 162"/>
                    <a:gd name="T4" fmla="*/ 0 w 5"/>
                    <a:gd name="T5" fmla="*/ 33 h 162"/>
                    <a:gd name="T6" fmla="*/ 0 w 5"/>
                    <a:gd name="T7" fmla="*/ 96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7" name="Freeform 1121">
                  <a:extLst>
                    <a:ext uri="{FF2B5EF4-FFF2-40B4-BE49-F238E27FC236}">
                      <a16:creationId xmlns:a16="http://schemas.microsoft.com/office/drawing/2014/main" id="{016C4E19-15DB-4FB1-B37B-6A639F81B960}"/>
                    </a:ext>
                  </a:extLst>
                </p:cNvPr>
                <p:cNvSpPr>
                  <a:spLocks/>
                </p:cNvSpPr>
                <p:nvPr/>
              </p:nvSpPr>
              <p:spPr bwMode="auto">
                <a:xfrm>
                  <a:off x="4345" y="2052"/>
                  <a:ext cx="360" cy="52"/>
                </a:xfrm>
                <a:custGeom>
                  <a:avLst/>
                  <a:gdLst>
                    <a:gd name="T0" fmla="*/ 0 w 646"/>
                    <a:gd name="T1" fmla="*/ 51 h 87"/>
                    <a:gd name="T2" fmla="*/ 359 w 646"/>
                    <a:gd name="T3" fmla="*/ 51 h 87"/>
                    <a:gd name="T4" fmla="*/ 340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8" name="Freeform 1122">
                  <a:extLst>
                    <a:ext uri="{FF2B5EF4-FFF2-40B4-BE49-F238E27FC236}">
                      <a16:creationId xmlns:a16="http://schemas.microsoft.com/office/drawing/2014/main" id="{156F4110-BB42-4769-952C-4CC18887EA43}"/>
                    </a:ext>
                  </a:extLst>
                </p:cNvPr>
                <p:cNvSpPr>
                  <a:spLocks/>
                </p:cNvSpPr>
                <p:nvPr/>
              </p:nvSpPr>
              <p:spPr bwMode="auto">
                <a:xfrm>
                  <a:off x="4345" y="2103"/>
                  <a:ext cx="360" cy="10"/>
                </a:xfrm>
                <a:custGeom>
                  <a:avLst/>
                  <a:gdLst>
                    <a:gd name="T0" fmla="*/ 0 w 646"/>
                    <a:gd name="T1" fmla="*/ 9 h 17"/>
                    <a:gd name="T2" fmla="*/ 0 w 646"/>
                    <a:gd name="T3" fmla="*/ 0 h 17"/>
                    <a:gd name="T4" fmla="*/ 359 w 646"/>
                    <a:gd name="T5" fmla="*/ 0 h 17"/>
                    <a:gd name="T6" fmla="*/ 359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59" name="Freeform 1123">
                  <a:extLst>
                    <a:ext uri="{FF2B5EF4-FFF2-40B4-BE49-F238E27FC236}">
                      <a16:creationId xmlns:a16="http://schemas.microsoft.com/office/drawing/2014/main" id="{715E5144-5EF1-4C7F-BC5E-643CDB253411}"/>
                    </a:ext>
                  </a:extLst>
                </p:cNvPr>
                <p:cNvSpPr>
                  <a:spLocks/>
                </p:cNvSpPr>
                <p:nvPr/>
              </p:nvSpPr>
              <p:spPr bwMode="auto">
                <a:xfrm>
                  <a:off x="4363" y="2061"/>
                  <a:ext cx="322" cy="36"/>
                </a:xfrm>
                <a:custGeom>
                  <a:avLst/>
                  <a:gdLst>
                    <a:gd name="T0" fmla="*/ 0 w 578"/>
                    <a:gd name="T1" fmla="*/ 35 h 63"/>
                    <a:gd name="T2" fmla="*/ 321 w 578"/>
                    <a:gd name="T3" fmla="*/ 35 h 63"/>
                    <a:gd name="T4" fmla="*/ 310 w 578"/>
                    <a:gd name="T5" fmla="*/ 0 h 63"/>
                    <a:gd name="T6" fmla="*/ 14 w 578"/>
                    <a:gd name="T7" fmla="*/ 0 h 63"/>
                    <a:gd name="T8" fmla="*/ 0 w 578"/>
                    <a:gd name="T9" fmla="*/ 3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60" name="Freeform 1124">
                  <a:extLst>
                    <a:ext uri="{FF2B5EF4-FFF2-40B4-BE49-F238E27FC236}">
                      <a16:creationId xmlns:a16="http://schemas.microsoft.com/office/drawing/2014/main" id="{425CD08B-94FF-4978-AC21-F3A646DB476F}"/>
                    </a:ext>
                  </a:extLst>
                </p:cNvPr>
                <p:cNvSpPr>
                  <a:spLocks/>
                </p:cNvSpPr>
                <p:nvPr/>
              </p:nvSpPr>
              <p:spPr bwMode="auto">
                <a:xfrm>
                  <a:off x="4347" y="1729"/>
                  <a:ext cx="261" cy="217"/>
                </a:xfrm>
                <a:custGeom>
                  <a:avLst/>
                  <a:gdLst>
                    <a:gd name="T0" fmla="*/ 260 w 467"/>
                    <a:gd name="T1" fmla="*/ 213 h 366"/>
                    <a:gd name="T2" fmla="*/ 260 w 467"/>
                    <a:gd name="T3" fmla="*/ 213 h 366"/>
                    <a:gd name="T4" fmla="*/ 260 w 467"/>
                    <a:gd name="T5" fmla="*/ 214 h 366"/>
                    <a:gd name="T6" fmla="*/ 260 w 467"/>
                    <a:gd name="T7" fmla="*/ 215 h 366"/>
                    <a:gd name="T8" fmla="*/ 259 w 467"/>
                    <a:gd name="T9" fmla="*/ 215 h 366"/>
                    <a:gd name="T10" fmla="*/ 259 w 467"/>
                    <a:gd name="T11" fmla="*/ 216 h 366"/>
                    <a:gd name="T12" fmla="*/ 258 w 467"/>
                    <a:gd name="T13" fmla="*/ 216 h 366"/>
                    <a:gd name="T14" fmla="*/ 257 w 467"/>
                    <a:gd name="T15" fmla="*/ 216 h 366"/>
                    <a:gd name="T16" fmla="*/ 257 w 467"/>
                    <a:gd name="T17" fmla="*/ 216 h 366"/>
                    <a:gd name="T18" fmla="*/ 3 w 467"/>
                    <a:gd name="T19" fmla="*/ 216 h 366"/>
                    <a:gd name="T20" fmla="*/ 3 w 467"/>
                    <a:gd name="T21" fmla="*/ 216 h 366"/>
                    <a:gd name="T22" fmla="*/ 2 w 467"/>
                    <a:gd name="T23" fmla="*/ 216 h 366"/>
                    <a:gd name="T24" fmla="*/ 2 w 467"/>
                    <a:gd name="T25" fmla="*/ 216 h 366"/>
                    <a:gd name="T26" fmla="*/ 1 w 467"/>
                    <a:gd name="T27" fmla="*/ 215 h 366"/>
                    <a:gd name="T28" fmla="*/ 1 w 467"/>
                    <a:gd name="T29" fmla="*/ 215 h 366"/>
                    <a:gd name="T30" fmla="*/ 0 w 467"/>
                    <a:gd name="T31" fmla="*/ 213 h 366"/>
                    <a:gd name="T32" fmla="*/ 0 w 467"/>
                    <a:gd name="T33" fmla="*/ 213 h 366"/>
                    <a:gd name="T34" fmla="*/ 0 w 467"/>
                    <a:gd name="T35" fmla="*/ 212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7 w 467"/>
                    <a:gd name="T55" fmla="*/ 0 h 366"/>
                    <a:gd name="T56" fmla="*/ 257 w 467"/>
                    <a:gd name="T57" fmla="*/ 0 h 366"/>
                    <a:gd name="T58" fmla="*/ 258 w 467"/>
                    <a:gd name="T59" fmla="*/ 0 h 366"/>
                    <a:gd name="T60" fmla="*/ 259 w 467"/>
                    <a:gd name="T61" fmla="*/ 1 h 366"/>
                    <a:gd name="T62" fmla="*/ 259 w 467"/>
                    <a:gd name="T63" fmla="*/ 1 h 366"/>
                    <a:gd name="T64" fmla="*/ 259 w 467"/>
                    <a:gd name="T65" fmla="*/ 2 h 366"/>
                    <a:gd name="T66" fmla="*/ 260 w 467"/>
                    <a:gd name="T67" fmla="*/ 2 h 366"/>
                    <a:gd name="T68" fmla="*/ 260 w 467"/>
                    <a:gd name="T69" fmla="*/ 3 h 366"/>
                    <a:gd name="T70" fmla="*/ 260 w 467"/>
                    <a:gd name="T71" fmla="*/ 4 h 366"/>
                    <a:gd name="T72" fmla="*/ 260 w 467"/>
                    <a:gd name="T73" fmla="*/ 21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61" name="Freeform 1125">
                  <a:extLst>
                    <a:ext uri="{FF2B5EF4-FFF2-40B4-BE49-F238E27FC236}">
                      <a16:creationId xmlns:a16="http://schemas.microsoft.com/office/drawing/2014/main" id="{6049A57E-28A6-4151-921C-E889AA66CD13}"/>
                    </a:ext>
                  </a:extLst>
                </p:cNvPr>
                <p:cNvSpPr>
                  <a:spLocks/>
                </p:cNvSpPr>
                <p:nvPr/>
              </p:nvSpPr>
              <p:spPr bwMode="auto">
                <a:xfrm>
                  <a:off x="4540" y="2014"/>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62" name="Rectangle 1126">
                  <a:extLst>
                    <a:ext uri="{FF2B5EF4-FFF2-40B4-BE49-F238E27FC236}">
                      <a16:creationId xmlns:a16="http://schemas.microsoft.com/office/drawing/2014/main" id="{0C3F60E4-7395-4501-9422-93CB19C6625B}"/>
                    </a:ext>
                  </a:extLst>
                </p:cNvPr>
                <p:cNvSpPr>
                  <a:spLocks noChangeArrowheads="1"/>
                </p:cNvSpPr>
                <p:nvPr/>
              </p:nvSpPr>
              <p:spPr bwMode="auto">
                <a:xfrm>
                  <a:off x="4379" y="1757"/>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63" name="Freeform 1127">
                  <a:extLst>
                    <a:ext uri="{FF2B5EF4-FFF2-40B4-BE49-F238E27FC236}">
                      <a16:creationId xmlns:a16="http://schemas.microsoft.com/office/drawing/2014/main" id="{41D6990A-03B5-4887-804D-C356098F73A9}"/>
                    </a:ext>
                  </a:extLst>
                </p:cNvPr>
                <p:cNvSpPr>
                  <a:spLocks/>
                </p:cNvSpPr>
                <p:nvPr/>
              </p:nvSpPr>
              <p:spPr bwMode="auto">
                <a:xfrm>
                  <a:off x="4387" y="1757"/>
                  <a:ext cx="193" cy="163"/>
                </a:xfrm>
                <a:custGeom>
                  <a:avLst/>
                  <a:gdLst>
                    <a:gd name="T0" fmla="*/ 4 w 346"/>
                    <a:gd name="T1" fmla="*/ 158 h 274"/>
                    <a:gd name="T2" fmla="*/ 186 w 346"/>
                    <a:gd name="T3" fmla="*/ 158 h 274"/>
                    <a:gd name="T4" fmla="*/ 186 w 346"/>
                    <a:gd name="T5" fmla="*/ 158 h 274"/>
                    <a:gd name="T6" fmla="*/ 187 w 346"/>
                    <a:gd name="T7" fmla="*/ 158 h 274"/>
                    <a:gd name="T8" fmla="*/ 188 w 346"/>
                    <a:gd name="T9" fmla="*/ 158 h 274"/>
                    <a:gd name="T10" fmla="*/ 188 w 346"/>
                    <a:gd name="T11" fmla="*/ 157 h 274"/>
                    <a:gd name="T12" fmla="*/ 189 w 346"/>
                    <a:gd name="T13" fmla="*/ 157 h 274"/>
                    <a:gd name="T14" fmla="*/ 189 w 346"/>
                    <a:gd name="T15" fmla="*/ 156 h 274"/>
                    <a:gd name="T16" fmla="*/ 189 w 346"/>
                    <a:gd name="T17" fmla="*/ 155 h 274"/>
                    <a:gd name="T18" fmla="*/ 189 w 346"/>
                    <a:gd name="T19" fmla="*/ 155 h 274"/>
                    <a:gd name="T20" fmla="*/ 189 w 346"/>
                    <a:gd name="T21" fmla="*/ 5 h 274"/>
                    <a:gd name="T22" fmla="*/ 189 w 346"/>
                    <a:gd name="T23" fmla="*/ 5 h 274"/>
                    <a:gd name="T24" fmla="*/ 189 w 346"/>
                    <a:gd name="T25" fmla="*/ 4 h 274"/>
                    <a:gd name="T26" fmla="*/ 188 w 346"/>
                    <a:gd name="T27" fmla="*/ 4 h 274"/>
                    <a:gd name="T28" fmla="*/ 191 w 346"/>
                    <a:gd name="T29" fmla="*/ 0 h 274"/>
                    <a:gd name="T30" fmla="*/ 192 w 346"/>
                    <a:gd name="T31" fmla="*/ 0 h 274"/>
                    <a:gd name="T32" fmla="*/ 192 w 346"/>
                    <a:gd name="T33" fmla="*/ 1 h 274"/>
                    <a:gd name="T34" fmla="*/ 192 w 346"/>
                    <a:gd name="T35" fmla="*/ 1 h 274"/>
                    <a:gd name="T36" fmla="*/ 192 w 346"/>
                    <a:gd name="T37" fmla="*/ 2 h 274"/>
                    <a:gd name="T38" fmla="*/ 192 w 346"/>
                    <a:gd name="T39" fmla="*/ 3 h 274"/>
                    <a:gd name="T40" fmla="*/ 192 w 346"/>
                    <a:gd name="T41" fmla="*/ 158 h 274"/>
                    <a:gd name="T42" fmla="*/ 192 w 346"/>
                    <a:gd name="T43" fmla="*/ 158 h 274"/>
                    <a:gd name="T44" fmla="*/ 192 w 346"/>
                    <a:gd name="T45" fmla="*/ 159 h 274"/>
                    <a:gd name="T46" fmla="*/ 192 w 346"/>
                    <a:gd name="T47" fmla="*/ 159 h 274"/>
                    <a:gd name="T48" fmla="*/ 192 w 346"/>
                    <a:gd name="T49" fmla="*/ 160 h 274"/>
                    <a:gd name="T50" fmla="*/ 191 w 346"/>
                    <a:gd name="T51" fmla="*/ 160 h 274"/>
                    <a:gd name="T52" fmla="*/ 191 w 346"/>
                    <a:gd name="T53" fmla="*/ 161 h 274"/>
                    <a:gd name="T54" fmla="*/ 190 w 346"/>
                    <a:gd name="T55" fmla="*/ 161 h 274"/>
                    <a:gd name="T56" fmla="*/ 190 w 346"/>
                    <a:gd name="T57" fmla="*/ 162 h 274"/>
                    <a:gd name="T58" fmla="*/ 190 w 346"/>
                    <a:gd name="T59" fmla="*/ 162 h 274"/>
                    <a:gd name="T60" fmla="*/ 189 w 346"/>
                    <a:gd name="T61" fmla="*/ 162 h 274"/>
                    <a:gd name="T62" fmla="*/ 189 w 346"/>
                    <a:gd name="T63" fmla="*/ 162 h 274"/>
                    <a:gd name="T64" fmla="*/ 188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64" name="Freeform 1128">
                  <a:extLst>
                    <a:ext uri="{FF2B5EF4-FFF2-40B4-BE49-F238E27FC236}">
                      <a16:creationId xmlns:a16="http://schemas.microsoft.com/office/drawing/2014/main" id="{8FA9F8AE-5059-4614-959A-BD07D4B7E53F}"/>
                    </a:ext>
                  </a:extLst>
                </p:cNvPr>
                <p:cNvSpPr>
                  <a:spLocks/>
                </p:cNvSpPr>
                <p:nvPr/>
              </p:nvSpPr>
              <p:spPr bwMode="auto">
                <a:xfrm>
                  <a:off x="4377" y="1752"/>
                  <a:ext cx="203" cy="168"/>
                </a:xfrm>
                <a:custGeom>
                  <a:avLst/>
                  <a:gdLst>
                    <a:gd name="T0" fmla="*/ 198 w 364"/>
                    <a:gd name="T1" fmla="*/ 0 h 282"/>
                    <a:gd name="T2" fmla="*/ 199 w 364"/>
                    <a:gd name="T3" fmla="*/ 0 h 282"/>
                    <a:gd name="T4" fmla="*/ 199 w 364"/>
                    <a:gd name="T5" fmla="*/ 0 h 282"/>
                    <a:gd name="T6" fmla="*/ 200 w 364"/>
                    <a:gd name="T7" fmla="*/ 0 h 282"/>
                    <a:gd name="T8" fmla="*/ 200 w 364"/>
                    <a:gd name="T9" fmla="*/ 0 h 282"/>
                    <a:gd name="T10" fmla="*/ 200 w 364"/>
                    <a:gd name="T11" fmla="*/ 1 h 282"/>
                    <a:gd name="T12" fmla="*/ 201 w 364"/>
                    <a:gd name="T13" fmla="*/ 1 h 282"/>
                    <a:gd name="T14" fmla="*/ 202 w 364"/>
                    <a:gd name="T15" fmla="*/ 1 h 282"/>
                    <a:gd name="T16" fmla="*/ 202 w 364"/>
                    <a:gd name="T17" fmla="*/ 2 h 282"/>
                    <a:gd name="T18" fmla="*/ 202 w 364"/>
                    <a:gd name="T19" fmla="*/ 3 h 282"/>
                    <a:gd name="T20" fmla="*/ 202 w 364"/>
                    <a:gd name="T21" fmla="*/ 4 h 282"/>
                    <a:gd name="T22" fmla="*/ 202 w 364"/>
                    <a:gd name="T23" fmla="*/ 4 h 282"/>
                    <a:gd name="T24" fmla="*/ 202 w 364"/>
                    <a:gd name="T25" fmla="*/ 163 h 282"/>
                    <a:gd name="T26" fmla="*/ 202 w 364"/>
                    <a:gd name="T27" fmla="*/ 163 h 282"/>
                    <a:gd name="T28" fmla="*/ 202 w 364"/>
                    <a:gd name="T29" fmla="*/ 164 h 282"/>
                    <a:gd name="T30" fmla="*/ 202 w 364"/>
                    <a:gd name="T31" fmla="*/ 164 h 282"/>
                    <a:gd name="T32" fmla="*/ 202 w 364"/>
                    <a:gd name="T33" fmla="*/ 165 h 282"/>
                    <a:gd name="T34" fmla="*/ 201 w 364"/>
                    <a:gd name="T35" fmla="*/ 165 h 282"/>
                    <a:gd name="T36" fmla="*/ 201 w 364"/>
                    <a:gd name="T37" fmla="*/ 166 h 282"/>
                    <a:gd name="T38" fmla="*/ 200 w 364"/>
                    <a:gd name="T39" fmla="*/ 166 h 282"/>
                    <a:gd name="T40" fmla="*/ 200 w 364"/>
                    <a:gd name="T41" fmla="*/ 167 h 282"/>
                    <a:gd name="T42" fmla="*/ 200 w 364"/>
                    <a:gd name="T43" fmla="*/ 167 h 282"/>
                    <a:gd name="T44" fmla="*/ 199 w 364"/>
                    <a:gd name="T45" fmla="*/ 167 h 282"/>
                    <a:gd name="T46" fmla="*/ 199 w 364"/>
                    <a:gd name="T47" fmla="*/ 167 h 282"/>
                    <a:gd name="T48" fmla="*/ 198 w 364"/>
                    <a:gd name="T49" fmla="*/ 167 h 282"/>
                    <a:gd name="T50" fmla="*/ 4 w 364"/>
                    <a:gd name="T51" fmla="*/ 167 h 282"/>
                    <a:gd name="T52" fmla="*/ 4 w 364"/>
                    <a:gd name="T53" fmla="*/ 167 h 282"/>
                    <a:gd name="T54" fmla="*/ 3 w 364"/>
                    <a:gd name="T55" fmla="*/ 167 h 282"/>
                    <a:gd name="T56" fmla="*/ 3 w 364"/>
                    <a:gd name="T57" fmla="*/ 167 h 282"/>
                    <a:gd name="T58" fmla="*/ 2 w 364"/>
                    <a:gd name="T59" fmla="*/ 167 h 282"/>
                    <a:gd name="T60" fmla="*/ 1 w 364"/>
                    <a:gd name="T61" fmla="*/ 167 h 282"/>
                    <a:gd name="T62" fmla="*/ 1 w 364"/>
                    <a:gd name="T63" fmla="*/ 166 h 282"/>
                    <a:gd name="T64" fmla="*/ 1 w 364"/>
                    <a:gd name="T65" fmla="*/ 166 h 282"/>
                    <a:gd name="T66" fmla="*/ 1 w 364"/>
                    <a:gd name="T67" fmla="*/ 165 h 282"/>
                    <a:gd name="T68" fmla="*/ 0 w 364"/>
                    <a:gd name="T69" fmla="*/ 165 h 282"/>
                    <a:gd name="T70" fmla="*/ 0 w 364"/>
                    <a:gd name="T71" fmla="*/ 164 h 282"/>
                    <a:gd name="T72" fmla="*/ 0 w 364"/>
                    <a:gd name="T73" fmla="*/ 164 h 282"/>
                    <a:gd name="T74" fmla="*/ 0 w 364"/>
                    <a:gd name="T75" fmla="*/ 163 h 282"/>
                    <a:gd name="T76" fmla="*/ 0 w 364"/>
                    <a:gd name="T77" fmla="*/ 163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8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65" name="Freeform 1129">
                  <a:extLst>
                    <a:ext uri="{FF2B5EF4-FFF2-40B4-BE49-F238E27FC236}">
                      <a16:creationId xmlns:a16="http://schemas.microsoft.com/office/drawing/2014/main" id="{CC9EC5E5-5B3F-49FC-8152-413D4BFF4F16}"/>
                    </a:ext>
                  </a:extLst>
                </p:cNvPr>
                <p:cNvSpPr>
                  <a:spLocks/>
                </p:cNvSpPr>
                <p:nvPr/>
              </p:nvSpPr>
              <p:spPr bwMode="auto">
                <a:xfrm>
                  <a:off x="4377" y="1752"/>
                  <a:ext cx="203" cy="168"/>
                </a:xfrm>
                <a:custGeom>
                  <a:avLst/>
                  <a:gdLst>
                    <a:gd name="T0" fmla="*/ 85 w 364"/>
                    <a:gd name="T1" fmla="*/ 167 h 282"/>
                    <a:gd name="T2" fmla="*/ 4 w 364"/>
                    <a:gd name="T3" fmla="*/ 167 h 282"/>
                    <a:gd name="T4" fmla="*/ 4 w 364"/>
                    <a:gd name="T5" fmla="*/ 167 h 282"/>
                    <a:gd name="T6" fmla="*/ 3 w 364"/>
                    <a:gd name="T7" fmla="*/ 167 h 282"/>
                    <a:gd name="T8" fmla="*/ 3 w 364"/>
                    <a:gd name="T9" fmla="*/ 167 h 282"/>
                    <a:gd name="T10" fmla="*/ 2 w 364"/>
                    <a:gd name="T11" fmla="*/ 167 h 282"/>
                    <a:gd name="T12" fmla="*/ 1 w 364"/>
                    <a:gd name="T13" fmla="*/ 167 h 282"/>
                    <a:gd name="T14" fmla="*/ 1 w 364"/>
                    <a:gd name="T15" fmla="*/ 166 h 282"/>
                    <a:gd name="T16" fmla="*/ 1 w 364"/>
                    <a:gd name="T17" fmla="*/ 166 h 282"/>
                    <a:gd name="T18" fmla="*/ 1 w 364"/>
                    <a:gd name="T19" fmla="*/ 165 h 282"/>
                    <a:gd name="T20" fmla="*/ 0 w 364"/>
                    <a:gd name="T21" fmla="*/ 165 h 282"/>
                    <a:gd name="T22" fmla="*/ 0 w 364"/>
                    <a:gd name="T23" fmla="*/ 164 h 282"/>
                    <a:gd name="T24" fmla="*/ 0 w 364"/>
                    <a:gd name="T25" fmla="*/ 164 h 282"/>
                    <a:gd name="T26" fmla="*/ 0 w 364"/>
                    <a:gd name="T27" fmla="*/ 163 h 282"/>
                    <a:gd name="T28" fmla="*/ 0 w 364"/>
                    <a:gd name="T29" fmla="*/ 163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8 w 364"/>
                    <a:gd name="T51" fmla="*/ 0 h 282"/>
                    <a:gd name="T52" fmla="*/ 199 w 364"/>
                    <a:gd name="T53" fmla="*/ 0 h 282"/>
                    <a:gd name="T54" fmla="*/ 199 w 364"/>
                    <a:gd name="T55" fmla="*/ 0 h 282"/>
                    <a:gd name="T56" fmla="*/ 200 w 364"/>
                    <a:gd name="T57" fmla="*/ 0 h 282"/>
                    <a:gd name="T58" fmla="*/ 200 w 364"/>
                    <a:gd name="T59" fmla="*/ 0 h 282"/>
                    <a:gd name="T60" fmla="*/ 200 w 364"/>
                    <a:gd name="T61" fmla="*/ 1 h 282"/>
                    <a:gd name="T62" fmla="*/ 201 w 364"/>
                    <a:gd name="T63" fmla="*/ 1 h 282"/>
                    <a:gd name="T64" fmla="*/ 202 w 364"/>
                    <a:gd name="T65" fmla="*/ 1 h 282"/>
                    <a:gd name="T66" fmla="*/ 202 w 364"/>
                    <a:gd name="T67" fmla="*/ 2 h 282"/>
                    <a:gd name="T68" fmla="*/ 202 w 364"/>
                    <a:gd name="T69" fmla="*/ 3 h 282"/>
                    <a:gd name="T70" fmla="*/ 202 w 364"/>
                    <a:gd name="T71" fmla="*/ 4 h 282"/>
                    <a:gd name="T72" fmla="*/ 202 w 364"/>
                    <a:gd name="T73" fmla="*/ 4 h 282"/>
                    <a:gd name="T74" fmla="*/ 202 w 364"/>
                    <a:gd name="T75" fmla="*/ 163 h 282"/>
                    <a:gd name="T76" fmla="*/ 202 w 364"/>
                    <a:gd name="T77" fmla="*/ 163 h 282"/>
                    <a:gd name="T78" fmla="*/ 202 w 364"/>
                    <a:gd name="T79" fmla="*/ 164 h 282"/>
                    <a:gd name="T80" fmla="*/ 202 w 364"/>
                    <a:gd name="T81" fmla="*/ 164 h 282"/>
                    <a:gd name="T82" fmla="*/ 202 w 364"/>
                    <a:gd name="T83" fmla="*/ 165 h 282"/>
                    <a:gd name="T84" fmla="*/ 201 w 364"/>
                    <a:gd name="T85" fmla="*/ 165 h 282"/>
                    <a:gd name="T86" fmla="*/ 201 w 364"/>
                    <a:gd name="T87" fmla="*/ 166 h 282"/>
                    <a:gd name="T88" fmla="*/ 200 w 364"/>
                    <a:gd name="T89" fmla="*/ 166 h 282"/>
                    <a:gd name="T90" fmla="*/ 200 w 364"/>
                    <a:gd name="T91" fmla="*/ 167 h 282"/>
                    <a:gd name="T92" fmla="*/ 200 w 364"/>
                    <a:gd name="T93" fmla="*/ 167 h 282"/>
                    <a:gd name="T94" fmla="*/ 199 w 364"/>
                    <a:gd name="T95" fmla="*/ 167 h 282"/>
                    <a:gd name="T96" fmla="*/ 199 w 364"/>
                    <a:gd name="T97" fmla="*/ 167 h 282"/>
                    <a:gd name="T98" fmla="*/ 198 w 364"/>
                    <a:gd name="T99" fmla="*/ 167 h 282"/>
                    <a:gd name="T100" fmla="*/ 85 w 364"/>
                    <a:gd name="T101" fmla="*/ 16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66" name="Freeform 1130">
                  <a:extLst>
                    <a:ext uri="{FF2B5EF4-FFF2-40B4-BE49-F238E27FC236}">
                      <a16:creationId xmlns:a16="http://schemas.microsoft.com/office/drawing/2014/main" id="{532E8034-B8B9-4FE2-9A72-232BD26EBD62}"/>
                    </a:ext>
                  </a:extLst>
                </p:cNvPr>
                <p:cNvSpPr>
                  <a:spLocks/>
                </p:cNvSpPr>
                <p:nvPr/>
              </p:nvSpPr>
              <p:spPr bwMode="auto">
                <a:xfrm>
                  <a:off x="4377" y="1752"/>
                  <a:ext cx="203" cy="168"/>
                </a:xfrm>
                <a:custGeom>
                  <a:avLst/>
                  <a:gdLst>
                    <a:gd name="T0" fmla="*/ 13 w 364"/>
                    <a:gd name="T1" fmla="*/ 163 h 282"/>
                    <a:gd name="T2" fmla="*/ 6 w 364"/>
                    <a:gd name="T3" fmla="*/ 163 h 282"/>
                    <a:gd name="T4" fmla="*/ 6 w 364"/>
                    <a:gd name="T5" fmla="*/ 163 h 282"/>
                    <a:gd name="T6" fmla="*/ 4 w 364"/>
                    <a:gd name="T7" fmla="*/ 163 h 282"/>
                    <a:gd name="T8" fmla="*/ 4 w 364"/>
                    <a:gd name="T9" fmla="*/ 163 h 282"/>
                    <a:gd name="T10" fmla="*/ 4 w 364"/>
                    <a:gd name="T11" fmla="*/ 161 h 282"/>
                    <a:gd name="T12" fmla="*/ 4 w 364"/>
                    <a:gd name="T13" fmla="*/ 161 h 282"/>
                    <a:gd name="T14" fmla="*/ 3 w 364"/>
                    <a:gd name="T15" fmla="*/ 161 h 282"/>
                    <a:gd name="T16" fmla="*/ 3 w 364"/>
                    <a:gd name="T17" fmla="*/ 160 h 282"/>
                    <a:gd name="T18" fmla="*/ 3 w 364"/>
                    <a:gd name="T19" fmla="*/ 160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7 w 364"/>
                    <a:gd name="T39" fmla="*/ 4 h 282"/>
                    <a:gd name="T40" fmla="*/ 198 w 364"/>
                    <a:gd name="T41" fmla="*/ 4 h 282"/>
                    <a:gd name="T42" fmla="*/ 199 w 364"/>
                    <a:gd name="T43" fmla="*/ 4 h 282"/>
                    <a:gd name="T44" fmla="*/ 199 w 364"/>
                    <a:gd name="T45" fmla="*/ 5 h 282"/>
                    <a:gd name="T46" fmla="*/ 199 w 364"/>
                    <a:gd name="T47" fmla="*/ 5 h 282"/>
                    <a:gd name="T48" fmla="*/ 202 w 364"/>
                    <a:gd name="T49" fmla="*/ 1 h 282"/>
                    <a:gd name="T50" fmla="*/ 202 w 364"/>
                    <a:gd name="T51" fmla="*/ 1 h 282"/>
                    <a:gd name="T52" fmla="*/ 202 w 364"/>
                    <a:gd name="T53" fmla="*/ 0 h 282"/>
                    <a:gd name="T54" fmla="*/ 201 w 364"/>
                    <a:gd name="T55" fmla="*/ 0 h 282"/>
                    <a:gd name="T56" fmla="*/ 200 w 364"/>
                    <a:gd name="T57" fmla="*/ 0 h 282"/>
                    <a:gd name="T58" fmla="*/ 200 w 364"/>
                    <a:gd name="T59" fmla="*/ 0 h 282"/>
                    <a:gd name="T60" fmla="*/ 199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3 h 282"/>
                    <a:gd name="T84" fmla="*/ 0 w 364"/>
                    <a:gd name="T85" fmla="*/ 163 h 282"/>
                    <a:gd name="T86" fmla="*/ 0 w 364"/>
                    <a:gd name="T87" fmla="*/ 164 h 282"/>
                    <a:gd name="T88" fmla="*/ 0 w 364"/>
                    <a:gd name="T89" fmla="*/ 164 h 282"/>
                    <a:gd name="T90" fmla="*/ 0 w 364"/>
                    <a:gd name="T91" fmla="*/ 165 h 282"/>
                    <a:gd name="T92" fmla="*/ 1 w 364"/>
                    <a:gd name="T93" fmla="*/ 165 h 282"/>
                    <a:gd name="T94" fmla="*/ 1 w 364"/>
                    <a:gd name="T95" fmla="*/ 166 h 282"/>
                    <a:gd name="T96" fmla="*/ 1 w 364"/>
                    <a:gd name="T97" fmla="*/ 166 h 282"/>
                    <a:gd name="T98" fmla="*/ 1 w 364"/>
                    <a:gd name="T99" fmla="*/ 167 h 282"/>
                    <a:gd name="T100" fmla="*/ 2 w 364"/>
                    <a:gd name="T101" fmla="*/ 167 h 282"/>
                    <a:gd name="T102" fmla="*/ 3 w 364"/>
                    <a:gd name="T103" fmla="*/ 167 h 282"/>
                    <a:gd name="T104" fmla="*/ 3 w 364"/>
                    <a:gd name="T105" fmla="*/ 167 h 282"/>
                    <a:gd name="T106" fmla="*/ 4 w 364"/>
                    <a:gd name="T107" fmla="*/ 167 h 282"/>
                    <a:gd name="T108" fmla="*/ 4 w 364"/>
                    <a:gd name="T109" fmla="*/ 167 h 282"/>
                    <a:gd name="T110" fmla="*/ 9 w 364"/>
                    <a:gd name="T111" fmla="*/ 167 h 282"/>
                    <a:gd name="T112" fmla="*/ 13 w 364"/>
                    <a:gd name="T113" fmla="*/ 16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6886" name="Group 1131">
                <a:extLst>
                  <a:ext uri="{FF2B5EF4-FFF2-40B4-BE49-F238E27FC236}">
                    <a16:creationId xmlns:a16="http://schemas.microsoft.com/office/drawing/2014/main" id="{EA4E8A46-9C11-4E83-B1F9-8776A6DCC6A1}"/>
                  </a:ext>
                </a:extLst>
              </p:cNvPr>
              <p:cNvGrpSpPr>
                <a:grpSpLocks/>
              </p:cNvGrpSpPr>
              <p:nvPr/>
            </p:nvGrpSpPr>
            <p:grpSpPr bwMode="auto">
              <a:xfrm>
                <a:off x="2463" y="826"/>
                <a:ext cx="214" cy="259"/>
                <a:chOff x="2832" y="1655"/>
                <a:chExt cx="367" cy="434"/>
              </a:xfrm>
            </p:grpSpPr>
            <p:sp>
              <p:nvSpPr>
                <p:cNvPr id="92268" name="Freeform 1132">
                  <a:extLst>
                    <a:ext uri="{FF2B5EF4-FFF2-40B4-BE49-F238E27FC236}">
                      <a16:creationId xmlns:a16="http://schemas.microsoft.com/office/drawing/2014/main" id="{3D8353B0-5E56-4E03-B4D1-D83933AB415F}"/>
                    </a:ext>
                  </a:extLst>
                </p:cNvPr>
                <p:cNvSpPr>
                  <a:spLocks/>
                </p:cNvSpPr>
                <p:nvPr/>
              </p:nvSpPr>
              <p:spPr bwMode="auto">
                <a:xfrm>
                  <a:off x="2834" y="1908"/>
                  <a:ext cx="300" cy="49"/>
                </a:xfrm>
                <a:custGeom>
                  <a:avLst/>
                  <a:gdLst>
                    <a:gd name="T0" fmla="*/ 260 w 566"/>
                    <a:gd name="T1" fmla="*/ 0 h 73"/>
                    <a:gd name="T2" fmla="*/ 299 w 566"/>
                    <a:gd name="T3" fmla="*/ 48 h 73"/>
                    <a:gd name="T4" fmla="*/ 0 w 566"/>
                    <a:gd name="T5" fmla="*/ 48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69" name="Freeform 1133">
                  <a:extLst>
                    <a:ext uri="{FF2B5EF4-FFF2-40B4-BE49-F238E27FC236}">
                      <a16:creationId xmlns:a16="http://schemas.microsoft.com/office/drawing/2014/main" id="{78DE7A2B-E94F-42F8-BED8-14CBD3E5C723}"/>
                    </a:ext>
                  </a:extLst>
                </p:cNvPr>
                <p:cNvSpPr>
                  <a:spLocks/>
                </p:cNvSpPr>
                <p:nvPr/>
              </p:nvSpPr>
              <p:spPr bwMode="auto">
                <a:xfrm>
                  <a:off x="2912" y="1897"/>
                  <a:ext cx="144" cy="34"/>
                </a:xfrm>
                <a:custGeom>
                  <a:avLst/>
                  <a:gdLst>
                    <a:gd name="T0" fmla="*/ 143 w 269"/>
                    <a:gd name="T1" fmla="*/ 15 h 50"/>
                    <a:gd name="T2" fmla="*/ 141 w 269"/>
                    <a:gd name="T3" fmla="*/ 12 h 50"/>
                    <a:gd name="T4" fmla="*/ 137 w 269"/>
                    <a:gd name="T5" fmla="*/ 10 h 50"/>
                    <a:gd name="T6" fmla="*/ 131 w 269"/>
                    <a:gd name="T7" fmla="*/ 7 h 50"/>
                    <a:gd name="T8" fmla="*/ 123 w 269"/>
                    <a:gd name="T9" fmla="*/ 5 h 50"/>
                    <a:gd name="T10" fmla="*/ 113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1 w 269"/>
                    <a:gd name="T25" fmla="*/ 3 h 50"/>
                    <a:gd name="T26" fmla="*/ 21 w 269"/>
                    <a:gd name="T27" fmla="*/ 5 h 50"/>
                    <a:gd name="T28" fmla="*/ 13 w 269"/>
                    <a:gd name="T29" fmla="*/ 7 h 50"/>
                    <a:gd name="T30" fmla="*/ 6 w 269"/>
                    <a:gd name="T31" fmla="*/ 10 h 50"/>
                    <a:gd name="T32" fmla="*/ 3 w 269"/>
                    <a:gd name="T33" fmla="*/ 12 h 50"/>
                    <a:gd name="T34" fmla="*/ 1 w 269"/>
                    <a:gd name="T35" fmla="*/ 15 h 50"/>
                    <a:gd name="T36" fmla="*/ 1 w 269"/>
                    <a:gd name="T37" fmla="*/ 18 h 50"/>
                    <a:gd name="T38" fmla="*/ 3 w 269"/>
                    <a:gd name="T39" fmla="*/ 21 h 50"/>
                    <a:gd name="T40" fmla="*/ 6 w 269"/>
                    <a:gd name="T41" fmla="*/ 24 h 50"/>
                    <a:gd name="T42" fmla="*/ 13 w 269"/>
                    <a:gd name="T43" fmla="*/ 26 h 50"/>
                    <a:gd name="T44" fmla="*/ 21 w 269"/>
                    <a:gd name="T45" fmla="*/ 29 h 50"/>
                    <a:gd name="T46" fmla="*/ 31 w 269"/>
                    <a:gd name="T47" fmla="*/ 30 h 50"/>
                    <a:gd name="T48" fmla="*/ 41 w 269"/>
                    <a:gd name="T49" fmla="*/ 32 h 50"/>
                    <a:gd name="T50" fmla="*/ 53 w 269"/>
                    <a:gd name="T51" fmla="*/ 33 h 50"/>
                    <a:gd name="T52" fmla="*/ 65 w 269"/>
                    <a:gd name="T53" fmla="*/ 33 h 50"/>
                    <a:gd name="T54" fmla="*/ 78 w 269"/>
                    <a:gd name="T55" fmla="*/ 33 h 50"/>
                    <a:gd name="T56" fmla="*/ 90 w 269"/>
                    <a:gd name="T57" fmla="*/ 33 h 50"/>
                    <a:gd name="T58" fmla="*/ 102 w 269"/>
                    <a:gd name="T59" fmla="*/ 32 h 50"/>
                    <a:gd name="T60" fmla="*/ 113 w 269"/>
                    <a:gd name="T61" fmla="*/ 30 h 50"/>
                    <a:gd name="T62" fmla="*/ 123 w 269"/>
                    <a:gd name="T63" fmla="*/ 29 h 50"/>
                    <a:gd name="T64" fmla="*/ 131 w 269"/>
                    <a:gd name="T65" fmla="*/ 26 h 50"/>
                    <a:gd name="T66" fmla="*/ 137 w 269"/>
                    <a:gd name="T67" fmla="*/ 24 h 50"/>
                    <a:gd name="T68" fmla="*/ 141 w 269"/>
                    <a:gd name="T69" fmla="*/ 21 h 50"/>
                    <a:gd name="T70" fmla="*/ 143 w 269"/>
                    <a:gd name="T71" fmla="*/ 18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0" name="Freeform 1134">
                  <a:extLst>
                    <a:ext uri="{FF2B5EF4-FFF2-40B4-BE49-F238E27FC236}">
                      <a16:creationId xmlns:a16="http://schemas.microsoft.com/office/drawing/2014/main" id="{96CAB9B8-09FE-4828-BD01-253EE2413701}"/>
                    </a:ext>
                  </a:extLst>
                </p:cNvPr>
                <p:cNvSpPr>
                  <a:spLocks/>
                </p:cNvSpPr>
                <p:nvPr/>
              </p:nvSpPr>
              <p:spPr bwMode="auto">
                <a:xfrm>
                  <a:off x="2912" y="1914"/>
                  <a:ext cx="144" cy="25"/>
                </a:xfrm>
                <a:custGeom>
                  <a:avLst/>
                  <a:gdLst>
                    <a:gd name="T0" fmla="*/ 143 w 269"/>
                    <a:gd name="T1" fmla="*/ 9 h 37"/>
                    <a:gd name="T2" fmla="*/ 141 w 269"/>
                    <a:gd name="T3" fmla="*/ 12 h 37"/>
                    <a:gd name="T4" fmla="*/ 137 w 269"/>
                    <a:gd name="T5" fmla="*/ 15 h 37"/>
                    <a:gd name="T6" fmla="*/ 131 w 269"/>
                    <a:gd name="T7" fmla="*/ 18 h 37"/>
                    <a:gd name="T8" fmla="*/ 123 w 269"/>
                    <a:gd name="T9" fmla="*/ 20 h 37"/>
                    <a:gd name="T10" fmla="*/ 113 w 269"/>
                    <a:gd name="T11" fmla="*/ 22 h 37"/>
                    <a:gd name="T12" fmla="*/ 102 w 269"/>
                    <a:gd name="T13" fmla="*/ 23 h 37"/>
                    <a:gd name="T14" fmla="*/ 90 w 269"/>
                    <a:gd name="T15" fmla="*/ 24 h 37"/>
                    <a:gd name="T16" fmla="*/ 78 w 269"/>
                    <a:gd name="T17" fmla="*/ 24 h 37"/>
                    <a:gd name="T18" fmla="*/ 65 w 269"/>
                    <a:gd name="T19" fmla="*/ 24 h 37"/>
                    <a:gd name="T20" fmla="*/ 53 w 269"/>
                    <a:gd name="T21" fmla="*/ 24 h 37"/>
                    <a:gd name="T22" fmla="*/ 41 w 269"/>
                    <a:gd name="T23" fmla="*/ 23 h 37"/>
                    <a:gd name="T24" fmla="*/ 31 w 269"/>
                    <a:gd name="T25" fmla="*/ 22 h 37"/>
                    <a:gd name="T26" fmla="*/ 21 w 269"/>
                    <a:gd name="T27" fmla="*/ 20 h 37"/>
                    <a:gd name="T28" fmla="*/ 13 w 269"/>
                    <a:gd name="T29" fmla="*/ 18 h 37"/>
                    <a:gd name="T30" fmla="*/ 6 w 269"/>
                    <a:gd name="T31" fmla="*/ 15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7 w 269"/>
                    <a:gd name="T45" fmla="*/ 11 h 37"/>
                    <a:gd name="T46" fmla="*/ 26 w 269"/>
                    <a:gd name="T47" fmla="*/ 13 h 37"/>
                    <a:gd name="T48" fmla="*/ 36 w 269"/>
                    <a:gd name="T49" fmla="*/ 14 h 37"/>
                    <a:gd name="T50" fmla="*/ 47 w 269"/>
                    <a:gd name="T51" fmla="*/ 16 h 37"/>
                    <a:gd name="T52" fmla="*/ 59 w 269"/>
                    <a:gd name="T53" fmla="*/ 16 h 37"/>
                    <a:gd name="T54" fmla="*/ 72 w 269"/>
                    <a:gd name="T55" fmla="*/ 16 h 37"/>
                    <a:gd name="T56" fmla="*/ 84 w 269"/>
                    <a:gd name="T57" fmla="*/ 16 h 37"/>
                    <a:gd name="T58" fmla="*/ 96 w 269"/>
                    <a:gd name="T59" fmla="*/ 16 h 37"/>
                    <a:gd name="T60" fmla="*/ 108 w 269"/>
                    <a:gd name="T61" fmla="*/ 14 h 37"/>
                    <a:gd name="T62" fmla="*/ 118 w 269"/>
                    <a:gd name="T63" fmla="*/ 13 h 37"/>
                    <a:gd name="T64" fmla="*/ 127 w 269"/>
                    <a:gd name="T65" fmla="*/ 11 h 37"/>
                    <a:gd name="T66" fmla="*/ 134 w 269"/>
                    <a:gd name="T67" fmla="*/ 8 h 37"/>
                    <a:gd name="T68" fmla="*/ 139 w 269"/>
                    <a:gd name="T69" fmla="*/ 6 h 37"/>
                    <a:gd name="T70" fmla="*/ 142 w 269"/>
                    <a:gd name="T71" fmla="*/ 3 h 37"/>
                    <a:gd name="T72" fmla="*/ 14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1" name="Freeform 1135">
                  <a:extLst>
                    <a:ext uri="{FF2B5EF4-FFF2-40B4-BE49-F238E27FC236}">
                      <a16:creationId xmlns:a16="http://schemas.microsoft.com/office/drawing/2014/main" id="{027FF24D-45B1-40BE-A234-9F5EEE806477}"/>
                    </a:ext>
                  </a:extLst>
                </p:cNvPr>
                <p:cNvSpPr>
                  <a:spLocks/>
                </p:cNvSpPr>
                <p:nvPr/>
              </p:nvSpPr>
              <p:spPr bwMode="auto">
                <a:xfrm>
                  <a:off x="2832" y="1953"/>
                  <a:ext cx="302" cy="113"/>
                </a:xfrm>
                <a:custGeom>
                  <a:avLst/>
                  <a:gdLst>
                    <a:gd name="T0" fmla="*/ 0 w 568"/>
                    <a:gd name="T1" fmla="*/ 112 h 168"/>
                    <a:gd name="T2" fmla="*/ 301 w 568"/>
                    <a:gd name="T3" fmla="*/ 112 h 168"/>
                    <a:gd name="T4" fmla="*/ 301 w 568"/>
                    <a:gd name="T5" fmla="*/ 0 h 168"/>
                    <a:gd name="T6" fmla="*/ 0 w 568"/>
                    <a:gd name="T7" fmla="*/ 0 h 168"/>
                    <a:gd name="T8" fmla="*/ 0 w 568"/>
                    <a:gd name="T9" fmla="*/ 112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2" name="Freeform 1136">
                  <a:extLst>
                    <a:ext uri="{FF2B5EF4-FFF2-40B4-BE49-F238E27FC236}">
                      <a16:creationId xmlns:a16="http://schemas.microsoft.com/office/drawing/2014/main" id="{F09CDA4A-1CA8-41BE-9F68-DA6FF77EFAA5}"/>
                    </a:ext>
                  </a:extLst>
                </p:cNvPr>
                <p:cNvSpPr>
                  <a:spLocks/>
                </p:cNvSpPr>
                <p:nvPr/>
              </p:nvSpPr>
              <p:spPr bwMode="auto">
                <a:xfrm>
                  <a:off x="2880" y="1899"/>
                  <a:ext cx="200" cy="20"/>
                </a:xfrm>
                <a:custGeom>
                  <a:avLst/>
                  <a:gdLst>
                    <a:gd name="T0" fmla="*/ 0 w 373"/>
                    <a:gd name="T1" fmla="*/ 19 h 29"/>
                    <a:gd name="T2" fmla="*/ 0 w 373"/>
                    <a:gd name="T3" fmla="*/ 0 h 29"/>
                    <a:gd name="T4" fmla="*/ 199 w 373"/>
                    <a:gd name="T5" fmla="*/ 0 h 29"/>
                    <a:gd name="T6" fmla="*/ 199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3" name="Freeform 1137">
                  <a:extLst>
                    <a:ext uri="{FF2B5EF4-FFF2-40B4-BE49-F238E27FC236}">
                      <a16:creationId xmlns:a16="http://schemas.microsoft.com/office/drawing/2014/main" id="{1719B5A3-C5D6-42E4-8797-C34B98A738B7}"/>
                    </a:ext>
                  </a:extLst>
                </p:cNvPr>
                <p:cNvSpPr>
                  <a:spLocks/>
                </p:cNvSpPr>
                <p:nvPr/>
              </p:nvSpPr>
              <p:spPr bwMode="auto">
                <a:xfrm>
                  <a:off x="2832" y="1953"/>
                  <a:ext cx="302" cy="41"/>
                </a:xfrm>
                <a:custGeom>
                  <a:avLst/>
                  <a:gdLst>
                    <a:gd name="T0" fmla="*/ 112 w 568"/>
                    <a:gd name="T1" fmla="*/ 0 h 59"/>
                    <a:gd name="T2" fmla="*/ 0 w 568"/>
                    <a:gd name="T3" fmla="*/ 0 h 59"/>
                    <a:gd name="T4" fmla="*/ 0 w 568"/>
                    <a:gd name="T5" fmla="*/ 40 h 59"/>
                    <a:gd name="T6" fmla="*/ 301 w 568"/>
                    <a:gd name="T7" fmla="*/ 40 h 59"/>
                    <a:gd name="T8" fmla="*/ 301 w 568"/>
                    <a:gd name="T9" fmla="*/ 1 h 59"/>
                    <a:gd name="T10" fmla="*/ 189 w 568"/>
                    <a:gd name="T11" fmla="*/ 1 h 59"/>
                    <a:gd name="T12" fmla="*/ 112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4" name="Freeform 1138">
                  <a:extLst>
                    <a:ext uri="{FF2B5EF4-FFF2-40B4-BE49-F238E27FC236}">
                      <a16:creationId xmlns:a16="http://schemas.microsoft.com/office/drawing/2014/main" id="{5E9CF658-E753-41BC-8AD6-B0D2D4B5C8FF}"/>
                    </a:ext>
                  </a:extLst>
                </p:cNvPr>
                <p:cNvSpPr>
                  <a:spLocks/>
                </p:cNvSpPr>
                <p:nvPr/>
              </p:nvSpPr>
              <p:spPr bwMode="auto">
                <a:xfrm>
                  <a:off x="2912" y="1967"/>
                  <a:ext cx="25" cy="19"/>
                </a:xfrm>
                <a:custGeom>
                  <a:avLst/>
                  <a:gdLst>
                    <a:gd name="T0" fmla="*/ 7 w 47"/>
                    <a:gd name="T1" fmla="*/ 18 h 30"/>
                    <a:gd name="T2" fmla="*/ 6 w 47"/>
                    <a:gd name="T3" fmla="*/ 18 h 30"/>
                    <a:gd name="T4" fmla="*/ 5 w 47"/>
                    <a:gd name="T5" fmla="*/ 18 h 30"/>
                    <a:gd name="T6" fmla="*/ 4 w 47"/>
                    <a:gd name="T7" fmla="*/ 16 h 30"/>
                    <a:gd name="T8" fmla="*/ 2 w 47"/>
                    <a:gd name="T9" fmla="*/ 16 h 30"/>
                    <a:gd name="T10" fmla="*/ 2 w 47"/>
                    <a:gd name="T11" fmla="*/ 15 h 30"/>
                    <a:gd name="T12" fmla="*/ 1 w 47"/>
                    <a:gd name="T13" fmla="*/ 13 h 30"/>
                    <a:gd name="T14" fmla="*/ 1 w 47"/>
                    <a:gd name="T15" fmla="*/ 11 h 30"/>
                    <a:gd name="T16" fmla="*/ 0 w 47"/>
                    <a:gd name="T17" fmla="*/ 10 h 30"/>
                    <a:gd name="T18" fmla="*/ 0 w 47"/>
                    <a:gd name="T19" fmla="*/ 8 h 30"/>
                    <a:gd name="T20" fmla="*/ 1 w 47"/>
                    <a:gd name="T21" fmla="*/ 7 h 30"/>
                    <a:gd name="T22" fmla="*/ 1 w 47"/>
                    <a:gd name="T23" fmla="*/ 5 h 30"/>
                    <a:gd name="T24" fmla="*/ 2 w 47"/>
                    <a:gd name="T25" fmla="*/ 4 h 30"/>
                    <a:gd name="T26" fmla="*/ 2 w 47"/>
                    <a:gd name="T27" fmla="*/ 3 h 30"/>
                    <a:gd name="T28" fmla="*/ 4 w 47"/>
                    <a:gd name="T29" fmla="*/ 1 h 30"/>
                    <a:gd name="T30" fmla="*/ 5 w 47"/>
                    <a:gd name="T31" fmla="*/ 1 h 30"/>
                    <a:gd name="T32" fmla="*/ 6 w 47"/>
                    <a:gd name="T33" fmla="*/ 0 h 30"/>
                    <a:gd name="T34" fmla="*/ 7 w 47"/>
                    <a:gd name="T35" fmla="*/ 0 h 30"/>
                    <a:gd name="T36" fmla="*/ 16 w 47"/>
                    <a:gd name="T37" fmla="*/ 0 h 30"/>
                    <a:gd name="T38" fmla="*/ 18 w 47"/>
                    <a:gd name="T39" fmla="*/ 0 h 30"/>
                    <a:gd name="T40" fmla="*/ 19 w 47"/>
                    <a:gd name="T41" fmla="*/ 1 h 30"/>
                    <a:gd name="T42" fmla="*/ 20 w 47"/>
                    <a:gd name="T43" fmla="*/ 1 h 30"/>
                    <a:gd name="T44" fmla="*/ 22 w 47"/>
                    <a:gd name="T45" fmla="*/ 2 h 30"/>
                    <a:gd name="T46" fmla="*/ 22 w 47"/>
                    <a:gd name="T47" fmla="*/ 3 h 30"/>
                    <a:gd name="T48" fmla="*/ 23 w 47"/>
                    <a:gd name="T49" fmla="*/ 4 h 30"/>
                    <a:gd name="T50" fmla="*/ 24 w 47"/>
                    <a:gd name="T51" fmla="*/ 6 h 30"/>
                    <a:gd name="T52" fmla="*/ 24 w 47"/>
                    <a:gd name="T53" fmla="*/ 8 h 30"/>
                    <a:gd name="T54" fmla="*/ 24 w 47"/>
                    <a:gd name="T55" fmla="*/ 9 h 30"/>
                    <a:gd name="T56" fmla="*/ 24 w 47"/>
                    <a:gd name="T57" fmla="*/ 11 h 30"/>
                    <a:gd name="T58" fmla="*/ 24 w 47"/>
                    <a:gd name="T59" fmla="*/ 13 h 30"/>
                    <a:gd name="T60" fmla="*/ 23 w 47"/>
                    <a:gd name="T61" fmla="*/ 14 h 30"/>
                    <a:gd name="T62" fmla="*/ 22 w 47"/>
                    <a:gd name="T63" fmla="*/ 15 h 30"/>
                    <a:gd name="T64" fmla="*/ 22 w 47"/>
                    <a:gd name="T65" fmla="*/ 16 h 30"/>
                    <a:gd name="T66" fmla="*/ 20 w 47"/>
                    <a:gd name="T67" fmla="*/ 17 h 30"/>
                    <a:gd name="T68" fmla="*/ 19 w 47"/>
                    <a:gd name="T69" fmla="*/ 18 h 30"/>
                    <a:gd name="T70" fmla="*/ 18 w 47"/>
                    <a:gd name="T71" fmla="*/ 18 h 30"/>
                    <a:gd name="T72" fmla="*/ 16 w 47"/>
                    <a:gd name="T73" fmla="*/ 18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5" name="Freeform 1139">
                  <a:extLst>
                    <a:ext uri="{FF2B5EF4-FFF2-40B4-BE49-F238E27FC236}">
                      <a16:creationId xmlns:a16="http://schemas.microsoft.com/office/drawing/2014/main" id="{0CDA9D59-73B2-453E-8AB8-D41FB3DFDDF7}"/>
                    </a:ext>
                  </a:extLst>
                </p:cNvPr>
                <p:cNvSpPr>
                  <a:spLocks/>
                </p:cNvSpPr>
                <p:nvPr/>
              </p:nvSpPr>
              <p:spPr bwMode="auto">
                <a:xfrm>
                  <a:off x="2855" y="2021"/>
                  <a:ext cx="344" cy="59"/>
                </a:xfrm>
                <a:custGeom>
                  <a:avLst/>
                  <a:gdLst>
                    <a:gd name="T0" fmla="*/ 0 w 646"/>
                    <a:gd name="T1" fmla="*/ 58 h 87"/>
                    <a:gd name="T2" fmla="*/ 343 w 646"/>
                    <a:gd name="T3" fmla="*/ 58 h 87"/>
                    <a:gd name="T4" fmla="*/ 325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6" name="Freeform 1140">
                  <a:extLst>
                    <a:ext uri="{FF2B5EF4-FFF2-40B4-BE49-F238E27FC236}">
                      <a16:creationId xmlns:a16="http://schemas.microsoft.com/office/drawing/2014/main" id="{1D24C0DE-9403-48AB-8096-0CFE91A236E4}"/>
                    </a:ext>
                  </a:extLst>
                </p:cNvPr>
                <p:cNvSpPr>
                  <a:spLocks/>
                </p:cNvSpPr>
                <p:nvPr/>
              </p:nvSpPr>
              <p:spPr bwMode="auto">
                <a:xfrm>
                  <a:off x="2855" y="2078"/>
                  <a:ext cx="344" cy="12"/>
                </a:xfrm>
                <a:custGeom>
                  <a:avLst/>
                  <a:gdLst>
                    <a:gd name="T0" fmla="*/ 0 w 646"/>
                    <a:gd name="T1" fmla="*/ 11 h 17"/>
                    <a:gd name="T2" fmla="*/ 0 w 646"/>
                    <a:gd name="T3" fmla="*/ 0 h 17"/>
                    <a:gd name="T4" fmla="*/ 343 w 646"/>
                    <a:gd name="T5" fmla="*/ 0 h 17"/>
                    <a:gd name="T6" fmla="*/ 343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7" name="Freeform 1141">
                  <a:extLst>
                    <a:ext uri="{FF2B5EF4-FFF2-40B4-BE49-F238E27FC236}">
                      <a16:creationId xmlns:a16="http://schemas.microsoft.com/office/drawing/2014/main" id="{1337241A-3574-4F6A-BF0F-25F9FC9B5BF9}"/>
                    </a:ext>
                  </a:extLst>
                </p:cNvPr>
                <p:cNvSpPr>
                  <a:spLocks/>
                </p:cNvSpPr>
                <p:nvPr/>
              </p:nvSpPr>
              <p:spPr bwMode="auto">
                <a:xfrm>
                  <a:off x="2872" y="2029"/>
                  <a:ext cx="308" cy="42"/>
                </a:xfrm>
                <a:custGeom>
                  <a:avLst/>
                  <a:gdLst>
                    <a:gd name="T0" fmla="*/ 0 w 578"/>
                    <a:gd name="T1" fmla="*/ 41 h 63"/>
                    <a:gd name="T2" fmla="*/ 307 w 578"/>
                    <a:gd name="T3" fmla="*/ 41 h 63"/>
                    <a:gd name="T4" fmla="*/ 297 w 578"/>
                    <a:gd name="T5" fmla="*/ 0 h 63"/>
                    <a:gd name="T6" fmla="*/ 13 w 578"/>
                    <a:gd name="T7" fmla="*/ 0 h 63"/>
                    <a:gd name="T8" fmla="*/ 0 w 578"/>
                    <a:gd name="T9" fmla="*/ 4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8" name="Freeform 1142">
                  <a:extLst>
                    <a:ext uri="{FF2B5EF4-FFF2-40B4-BE49-F238E27FC236}">
                      <a16:creationId xmlns:a16="http://schemas.microsoft.com/office/drawing/2014/main" id="{3304EC10-5D4F-460A-8205-026FCC3C2CCC}"/>
                    </a:ext>
                  </a:extLst>
                </p:cNvPr>
                <p:cNvSpPr>
                  <a:spLocks/>
                </p:cNvSpPr>
                <p:nvPr/>
              </p:nvSpPr>
              <p:spPr bwMode="auto">
                <a:xfrm>
                  <a:off x="2857" y="1656"/>
                  <a:ext cx="249" cy="245"/>
                </a:xfrm>
                <a:custGeom>
                  <a:avLst/>
                  <a:gdLst>
                    <a:gd name="T0" fmla="*/ 248 w 467"/>
                    <a:gd name="T1" fmla="*/ 240 h 366"/>
                    <a:gd name="T2" fmla="*/ 248 w 467"/>
                    <a:gd name="T3" fmla="*/ 241 h 366"/>
                    <a:gd name="T4" fmla="*/ 248 w 467"/>
                    <a:gd name="T5" fmla="*/ 242 h 366"/>
                    <a:gd name="T6" fmla="*/ 248 w 467"/>
                    <a:gd name="T7" fmla="*/ 242 h 366"/>
                    <a:gd name="T8" fmla="*/ 247 w 467"/>
                    <a:gd name="T9" fmla="*/ 243 h 366"/>
                    <a:gd name="T10" fmla="*/ 247 w 467"/>
                    <a:gd name="T11" fmla="*/ 244 h 366"/>
                    <a:gd name="T12" fmla="*/ 246 w 467"/>
                    <a:gd name="T13" fmla="*/ 244 h 366"/>
                    <a:gd name="T14" fmla="*/ 245 w 467"/>
                    <a:gd name="T15" fmla="*/ 244 h 366"/>
                    <a:gd name="T16" fmla="*/ 245 w 467"/>
                    <a:gd name="T17" fmla="*/ 244 h 366"/>
                    <a:gd name="T18" fmla="*/ 3 w 467"/>
                    <a:gd name="T19" fmla="*/ 244 h 366"/>
                    <a:gd name="T20" fmla="*/ 3 w 467"/>
                    <a:gd name="T21" fmla="*/ 244 h 366"/>
                    <a:gd name="T22" fmla="*/ 2 w 467"/>
                    <a:gd name="T23" fmla="*/ 244 h 366"/>
                    <a:gd name="T24" fmla="*/ 2 w 467"/>
                    <a:gd name="T25" fmla="*/ 244 h 366"/>
                    <a:gd name="T26" fmla="*/ 1 w 467"/>
                    <a:gd name="T27" fmla="*/ 243 h 366"/>
                    <a:gd name="T28" fmla="*/ 1 w 467"/>
                    <a:gd name="T29" fmla="*/ 242 h 366"/>
                    <a:gd name="T30" fmla="*/ 0 w 467"/>
                    <a:gd name="T31" fmla="*/ 241 h 366"/>
                    <a:gd name="T32" fmla="*/ 0 w 467"/>
                    <a:gd name="T33" fmla="*/ 240 h 366"/>
                    <a:gd name="T34" fmla="*/ 0 w 467"/>
                    <a:gd name="T35" fmla="*/ 240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5 w 467"/>
                    <a:gd name="T55" fmla="*/ 0 h 366"/>
                    <a:gd name="T56" fmla="*/ 245 w 467"/>
                    <a:gd name="T57" fmla="*/ 0 h 366"/>
                    <a:gd name="T58" fmla="*/ 246 w 467"/>
                    <a:gd name="T59" fmla="*/ 0 h 366"/>
                    <a:gd name="T60" fmla="*/ 247 w 467"/>
                    <a:gd name="T61" fmla="*/ 1 h 366"/>
                    <a:gd name="T62" fmla="*/ 247 w 467"/>
                    <a:gd name="T63" fmla="*/ 1 h 366"/>
                    <a:gd name="T64" fmla="*/ 247 w 467"/>
                    <a:gd name="T65" fmla="*/ 2 h 366"/>
                    <a:gd name="T66" fmla="*/ 248 w 467"/>
                    <a:gd name="T67" fmla="*/ 3 h 366"/>
                    <a:gd name="T68" fmla="*/ 248 w 467"/>
                    <a:gd name="T69" fmla="*/ 3 h 366"/>
                    <a:gd name="T70" fmla="*/ 248 w 467"/>
                    <a:gd name="T71" fmla="*/ 4 h 366"/>
                    <a:gd name="T72" fmla="*/ 248 w 467"/>
                    <a:gd name="T73" fmla="*/ 240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79" name="Freeform 1143">
                  <a:extLst>
                    <a:ext uri="{FF2B5EF4-FFF2-40B4-BE49-F238E27FC236}">
                      <a16:creationId xmlns:a16="http://schemas.microsoft.com/office/drawing/2014/main" id="{7C204708-A1E6-4C0D-9ACE-326D69B5E5C8}"/>
                    </a:ext>
                  </a:extLst>
                </p:cNvPr>
                <p:cNvSpPr>
                  <a:spLocks/>
                </p:cNvSpPr>
                <p:nvPr/>
              </p:nvSpPr>
              <p:spPr bwMode="auto">
                <a:xfrm>
                  <a:off x="3041" y="1979"/>
                  <a:ext cx="76" cy="0"/>
                </a:xfrm>
                <a:custGeom>
                  <a:avLst/>
                  <a:gdLst>
                    <a:gd name="T0" fmla="*/ 0 w 142"/>
                    <a:gd name="T1" fmla="*/ 0 h 1"/>
                    <a:gd name="T2" fmla="*/ 75 w 142"/>
                    <a:gd name="T3" fmla="*/ 0 h 1"/>
                    <a:gd name="T4" fmla="*/ 75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80" name="Rectangle 1144">
                  <a:extLst>
                    <a:ext uri="{FF2B5EF4-FFF2-40B4-BE49-F238E27FC236}">
                      <a16:creationId xmlns:a16="http://schemas.microsoft.com/office/drawing/2014/main" id="{0C3DF5A4-AC32-4901-97BE-7BEC423478B5}"/>
                    </a:ext>
                  </a:extLst>
                </p:cNvPr>
                <p:cNvSpPr>
                  <a:spLocks noChangeArrowheads="1"/>
                </p:cNvSpPr>
                <p:nvPr/>
              </p:nvSpPr>
              <p:spPr bwMode="auto">
                <a:xfrm>
                  <a:off x="2886" y="1689"/>
                  <a:ext cx="192" cy="179"/>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81" name="Freeform 1145">
                  <a:extLst>
                    <a:ext uri="{FF2B5EF4-FFF2-40B4-BE49-F238E27FC236}">
                      <a16:creationId xmlns:a16="http://schemas.microsoft.com/office/drawing/2014/main" id="{33EB60A9-7887-4896-8105-3EF77BA68B18}"/>
                    </a:ext>
                  </a:extLst>
                </p:cNvPr>
                <p:cNvSpPr>
                  <a:spLocks/>
                </p:cNvSpPr>
                <p:nvPr/>
              </p:nvSpPr>
              <p:spPr bwMode="auto">
                <a:xfrm>
                  <a:off x="2895" y="1689"/>
                  <a:ext cx="184" cy="183"/>
                </a:xfrm>
                <a:custGeom>
                  <a:avLst/>
                  <a:gdLst>
                    <a:gd name="T0" fmla="*/ 4 w 346"/>
                    <a:gd name="T1" fmla="*/ 177 h 274"/>
                    <a:gd name="T2" fmla="*/ 177 w 346"/>
                    <a:gd name="T3" fmla="*/ 177 h 274"/>
                    <a:gd name="T4" fmla="*/ 178 w 346"/>
                    <a:gd name="T5" fmla="*/ 177 h 274"/>
                    <a:gd name="T6" fmla="*/ 179 w 346"/>
                    <a:gd name="T7" fmla="*/ 177 h 274"/>
                    <a:gd name="T8" fmla="*/ 179 w 346"/>
                    <a:gd name="T9" fmla="*/ 177 h 274"/>
                    <a:gd name="T10" fmla="*/ 179 w 346"/>
                    <a:gd name="T11" fmla="*/ 176 h 274"/>
                    <a:gd name="T12" fmla="*/ 180 w 346"/>
                    <a:gd name="T13" fmla="*/ 176 h 274"/>
                    <a:gd name="T14" fmla="*/ 180 w 346"/>
                    <a:gd name="T15" fmla="*/ 175 h 274"/>
                    <a:gd name="T16" fmla="*/ 180 w 346"/>
                    <a:gd name="T17" fmla="*/ 174 h 274"/>
                    <a:gd name="T18" fmla="*/ 180 w 346"/>
                    <a:gd name="T19" fmla="*/ 174 h 274"/>
                    <a:gd name="T20" fmla="*/ 180 w 346"/>
                    <a:gd name="T21" fmla="*/ 6 h 274"/>
                    <a:gd name="T22" fmla="*/ 180 w 346"/>
                    <a:gd name="T23" fmla="*/ 5 h 274"/>
                    <a:gd name="T24" fmla="*/ 180 w 346"/>
                    <a:gd name="T25" fmla="*/ 5 h 274"/>
                    <a:gd name="T26" fmla="*/ 179 w 346"/>
                    <a:gd name="T27" fmla="*/ 4 h 274"/>
                    <a:gd name="T28" fmla="*/ 182 w 346"/>
                    <a:gd name="T29" fmla="*/ 0 h 274"/>
                    <a:gd name="T30" fmla="*/ 183 w 346"/>
                    <a:gd name="T31" fmla="*/ 0 h 274"/>
                    <a:gd name="T32" fmla="*/ 183 w 346"/>
                    <a:gd name="T33" fmla="*/ 1 h 274"/>
                    <a:gd name="T34" fmla="*/ 183 w 346"/>
                    <a:gd name="T35" fmla="*/ 1 h 274"/>
                    <a:gd name="T36" fmla="*/ 183 w 346"/>
                    <a:gd name="T37" fmla="*/ 3 h 274"/>
                    <a:gd name="T38" fmla="*/ 183 w 346"/>
                    <a:gd name="T39" fmla="*/ 3 h 274"/>
                    <a:gd name="T40" fmla="*/ 183 w 346"/>
                    <a:gd name="T41" fmla="*/ 177 h 274"/>
                    <a:gd name="T42" fmla="*/ 183 w 346"/>
                    <a:gd name="T43" fmla="*/ 178 h 274"/>
                    <a:gd name="T44" fmla="*/ 183 w 346"/>
                    <a:gd name="T45" fmla="*/ 178 h 274"/>
                    <a:gd name="T46" fmla="*/ 183 w 346"/>
                    <a:gd name="T47" fmla="*/ 179 h 274"/>
                    <a:gd name="T48" fmla="*/ 183 w 346"/>
                    <a:gd name="T49" fmla="*/ 180 h 274"/>
                    <a:gd name="T50" fmla="*/ 182 w 346"/>
                    <a:gd name="T51" fmla="*/ 180 h 274"/>
                    <a:gd name="T52" fmla="*/ 182 w 346"/>
                    <a:gd name="T53" fmla="*/ 181 h 274"/>
                    <a:gd name="T54" fmla="*/ 181 w 346"/>
                    <a:gd name="T55" fmla="*/ 181 h 274"/>
                    <a:gd name="T56" fmla="*/ 181 w 346"/>
                    <a:gd name="T57" fmla="*/ 182 h 274"/>
                    <a:gd name="T58" fmla="*/ 181 w 346"/>
                    <a:gd name="T59" fmla="*/ 182 h 274"/>
                    <a:gd name="T60" fmla="*/ 180 w 346"/>
                    <a:gd name="T61" fmla="*/ 182 h 274"/>
                    <a:gd name="T62" fmla="*/ 180 w 346"/>
                    <a:gd name="T63" fmla="*/ 182 h 274"/>
                    <a:gd name="T64" fmla="*/ 179 w 346"/>
                    <a:gd name="T65" fmla="*/ 182 h 274"/>
                    <a:gd name="T66" fmla="*/ 0 w 346"/>
                    <a:gd name="T67" fmla="*/ 182 h 274"/>
                    <a:gd name="T68" fmla="*/ 4 w 346"/>
                    <a:gd name="T69" fmla="*/ 177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82" name="Freeform 1146">
                  <a:extLst>
                    <a:ext uri="{FF2B5EF4-FFF2-40B4-BE49-F238E27FC236}">
                      <a16:creationId xmlns:a16="http://schemas.microsoft.com/office/drawing/2014/main" id="{B0FB5848-2FB0-4D2E-9539-BD85A4C7F924}"/>
                    </a:ext>
                  </a:extLst>
                </p:cNvPr>
                <p:cNvSpPr>
                  <a:spLocks/>
                </p:cNvSpPr>
                <p:nvPr/>
              </p:nvSpPr>
              <p:spPr bwMode="auto">
                <a:xfrm>
                  <a:off x="2886" y="1683"/>
                  <a:ext cx="194" cy="189"/>
                </a:xfrm>
                <a:custGeom>
                  <a:avLst/>
                  <a:gdLst>
                    <a:gd name="T0" fmla="*/ 189 w 364"/>
                    <a:gd name="T1" fmla="*/ 0 h 282"/>
                    <a:gd name="T2" fmla="*/ 190 w 364"/>
                    <a:gd name="T3" fmla="*/ 0 h 282"/>
                    <a:gd name="T4" fmla="*/ 190 w 364"/>
                    <a:gd name="T5" fmla="*/ 0 h 282"/>
                    <a:gd name="T6" fmla="*/ 191 w 364"/>
                    <a:gd name="T7" fmla="*/ 0 h 282"/>
                    <a:gd name="T8" fmla="*/ 191 w 364"/>
                    <a:gd name="T9" fmla="*/ 0 h 282"/>
                    <a:gd name="T10" fmla="*/ 191 w 364"/>
                    <a:gd name="T11" fmla="*/ 1 h 282"/>
                    <a:gd name="T12" fmla="*/ 192 w 364"/>
                    <a:gd name="T13" fmla="*/ 1 h 282"/>
                    <a:gd name="T14" fmla="*/ 193 w 364"/>
                    <a:gd name="T15" fmla="*/ 1 h 282"/>
                    <a:gd name="T16" fmla="*/ 193 w 364"/>
                    <a:gd name="T17" fmla="*/ 3 h 282"/>
                    <a:gd name="T18" fmla="*/ 193 w 364"/>
                    <a:gd name="T19" fmla="*/ 3 h 282"/>
                    <a:gd name="T20" fmla="*/ 193 w 364"/>
                    <a:gd name="T21" fmla="*/ 4 h 282"/>
                    <a:gd name="T22" fmla="*/ 193 w 364"/>
                    <a:gd name="T23" fmla="*/ 5 h 282"/>
                    <a:gd name="T24" fmla="*/ 193 w 364"/>
                    <a:gd name="T25" fmla="*/ 183 h 282"/>
                    <a:gd name="T26" fmla="*/ 193 w 364"/>
                    <a:gd name="T27" fmla="*/ 184 h 282"/>
                    <a:gd name="T28" fmla="*/ 193 w 364"/>
                    <a:gd name="T29" fmla="*/ 184 h 282"/>
                    <a:gd name="T30" fmla="*/ 193 w 364"/>
                    <a:gd name="T31" fmla="*/ 185 h 282"/>
                    <a:gd name="T32" fmla="*/ 193 w 364"/>
                    <a:gd name="T33" fmla="*/ 186 h 282"/>
                    <a:gd name="T34" fmla="*/ 192 w 364"/>
                    <a:gd name="T35" fmla="*/ 186 h 282"/>
                    <a:gd name="T36" fmla="*/ 192 w 364"/>
                    <a:gd name="T37" fmla="*/ 187 h 282"/>
                    <a:gd name="T38" fmla="*/ 191 w 364"/>
                    <a:gd name="T39" fmla="*/ 187 h 282"/>
                    <a:gd name="T40" fmla="*/ 191 w 364"/>
                    <a:gd name="T41" fmla="*/ 188 h 282"/>
                    <a:gd name="T42" fmla="*/ 191 w 364"/>
                    <a:gd name="T43" fmla="*/ 188 h 282"/>
                    <a:gd name="T44" fmla="*/ 190 w 364"/>
                    <a:gd name="T45" fmla="*/ 188 h 282"/>
                    <a:gd name="T46" fmla="*/ 190 w 364"/>
                    <a:gd name="T47" fmla="*/ 188 h 282"/>
                    <a:gd name="T48" fmla="*/ 189 w 364"/>
                    <a:gd name="T49" fmla="*/ 188 h 282"/>
                    <a:gd name="T50" fmla="*/ 4 w 364"/>
                    <a:gd name="T51" fmla="*/ 188 h 282"/>
                    <a:gd name="T52" fmla="*/ 4 w 364"/>
                    <a:gd name="T53" fmla="*/ 188 h 282"/>
                    <a:gd name="T54" fmla="*/ 3 w 364"/>
                    <a:gd name="T55" fmla="*/ 188 h 282"/>
                    <a:gd name="T56" fmla="*/ 3 w 364"/>
                    <a:gd name="T57" fmla="*/ 188 h 282"/>
                    <a:gd name="T58" fmla="*/ 2 w 364"/>
                    <a:gd name="T59" fmla="*/ 188 h 282"/>
                    <a:gd name="T60" fmla="*/ 1 w 364"/>
                    <a:gd name="T61" fmla="*/ 188 h 282"/>
                    <a:gd name="T62" fmla="*/ 1 w 364"/>
                    <a:gd name="T63" fmla="*/ 187 h 282"/>
                    <a:gd name="T64" fmla="*/ 1 w 364"/>
                    <a:gd name="T65" fmla="*/ 187 h 282"/>
                    <a:gd name="T66" fmla="*/ 1 w 364"/>
                    <a:gd name="T67" fmla="*/ 186 h 282"/>
                    <a:gd name="T68" fmla="*/ 0 w 364"/>
                    <a:gd name="T69" fmla="*/ 186 h 282"/>
                    <a:gd name="T70" fmla="*/ 0 w 364"/>
                    <a:gd name="T71" fmla="*/ 185 h 282"/>
                    <a:gd name="T72" fmla="*/ 0 w 364"/>
                    <a:gd name="T73" fmla="*/ 184 h 282"/>
                    <a:gd name="T74" fmla="*/ 0 w 364"/>
                    <a:gd name="T75" fmla="*/ 184 h 282"/>
                    <a:gd name="T76" fmla="*/ 0 w 364"/>
                    <a:gd name="T77" fmla="*/ 183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9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83" name="Freeform 1147">
                  <a:extLst>
                    <a:ext uri="{FF2B5EF4-FFF2-40B4-BE49-F238E27FC236}">
                      <a16:creationId xmlns:a16="http://schemas.microsoft.com/office/drawing/2014/main" id="{86C154FD-D036-4ABC-AB47-68B8F38BADEB}"/>
                    </a:ext>
                  </a:extLst>
                </p:cNvPr>
                <p:cNvSpPr>
                  <a:spLocks/>
                </p:cNvSpPr>
                <p:nvPr/>
              </p:nvSpPr>
              <p:spPr bwMode="auto">
                <a:xfrm>
                  <a:off x="2886" y="1683"/>
                  <a:ext cx="194" cy="189"/>
                </a:xfrm>
                <a:custGeom>
                  <a:avLst/>
                  <a:gdLst>
                    <a:gd name="T0" fmla="*/ 81 w 364"/>
                    <a:gd name="T1" fmla="*/ 188 h 282"/>
                    <a:gd name="T2" fmla="*/ 4 w 364"/>
                    <a:gd name="T3" fmla="*/ 188 h 282"/>
                    <a:gd name="T4" fmla="*/ 4 w 364"/>
                    <a:gd name="T5" fmla="*/ 188 h 282"/>
                    <a:gd name="T6" fmla="*/ 3 w 364"/>
                    <a:gd name="T7" fmla="*/ 188 h 282"/>
                    <a:gd name="T8" fmla="*/ 3 w 364"/>
                    <a:gd name="T9" fmla="*/ 188 h 282"/>
                    <a:gd name="T10" fmla="*/ 2 w 364"/>
                    <a:gd name="T11" fmla="*/ 188 h 282"/>
                    <a:gd name="T12" fmla="*/ 1 w 364"/>
                    <a:gd name="T13" fmla="*/ 188 h 282"/>
                    <a:gd name="T14" fmla="*/ 1 w 364"/>
                    <a:gd name="T15" fmla="*/ 187 h 282"/>
                    <a:gd name="T16" fmla="*/ 1 w 364"/>
                    <a:gd name="T17" fmla="*/ 187 h 282"/>
                    <a:gd name="T18" fmla="*/ 1 w 364"/>
                    <a:gd name="T19" fmla="*/ 186 h 282"/>
                    <a:gd name="T20" fmla="*/ 0 w 364"/>
                    <a:gd name="T21" fmla="*/ 186 h 282"/>
                    <a:gd name="T22" fmla="*/ 0 w 364"/>
                    <a:gd name="T23" fmla="*/ 185 h 282"/>
                    <a:gd name="T24" fmla="*/ 0 w 364"/>
                    <a:gd name="T25" fmla="*/ 184 h 282"/>
                    <a:gd name="T26" fmla="*/ 0 w 364"/>
                    <a:gd name="T27" fmla="*/ 184 h 282"/>
                    <a:gd name="T28" fmla="*/ 0 w 364"/>
                    <a:gd name="T29" fmla="*/ 183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9 w 364"/>
                    <a:gd name="T51" fmla="*/ 0 h 282"/>
                    <a:gd name="T52" fmla="*/ 190 w 364"/>
                    <a:gd name="T53" fmla="*/ 0 h 282"/>
                    <a:gd name="T54" fmla="*/ 190 w 364"/>
                    <a:gd name="T55" fmla="*/ 0 h 282"/>
                    <a:gd name="T56" fmla="*/ 191 w 364"/>
                    <a:gd name="T57" fmla="*/ 0 h 282"/>
                    <a:gd name="T58" fmla="*/ 191 w 364"/>
                    <a:gd name="T59" fmla="*/ 0 h 282"/>
                    <a:gd name="T60" fmla="*/ 191 w 364"/>
                    <a:gd name="T61" fmla="*/ 1 h 282"/>
                    <a:gd name="T62" fmla="*/ 192 w 364"/>
                    <a:gd name="T63" fmla="*/ 1 h 282"/>
                    <a:gd name="T64" fmla="*/ 193 w 364"/>
                    <a:gd name="T65" fmla="*/ 1 h 282"/>
                    <a:gd name="T66" fmla="*/ 193 w 364"/>
                    <a:gd name="T67" fmla="*/ 3 h 282"/>
                    <a:gd name="T68" fmla="*/ 193 w 364"/>
                    <a:gd name="T69" fmla="*/ 3 h 282"/>
                    <a:gd name="T70" fmla="*/ 193 w 364"/>
                    <a:gd name="T71" fmla="*/ 4 h 282"/>
                    <a:gd name="T72" fmla="*/ 193 w 364"/>
                    <a:gd name="T73" fmla="*/ 5 h 282"/>
                    <a:gd name="T74" fmla="*/ 193 w 364"/>
                    <a:gd name="T75" fmla="*/ 183 h 282"/>
                    <a:gd name="T76" fmla="*/ 193 w 364"/>
                    <a:gd name="T77" fmla="*/ 184 h 282"/>
                    <a:gd name="T78" fmla="*/ 193 w 364"/>
                    <a:gd name="T79" fmla="*/ 184 h 282"/>
                    <a:gd name="T80" fmla="*/ 193 w 364"/>
                    <a:gd name="T81" fmla="*/ 185 h 282"/>
                    <a:gd name="T82" fmla="*/ 193 w 364"/>
                    <a:gd name="T83" fmla="*/ 186 h 282"/>
                    <a:gd name="T84" fmla="*/ 192 w 364"/>
                    <a:gd name="T85" fmla="*/ 186 h 282"/>
                    <a:gd name="T86" fmla="*/ 192 w 364"/>
                    <a:gd name="T87" fmla="*/ 187 h 282"/>
                    <a:gd name="T88" fmla="*/ 191 w 364"/>
                    <a:gd name="T89" fmla="*/ 187 h 282"/>
                    <a:gd name="T90" fmla="*/ 191 w 364"/>
                    <a:gd name="T91" fmla="*/ 188 h 282"/>
                    <a:gd name="T92" fmla="*/ 191 w 364"/>
                    <a:gd name="T93" fmla="*/ 188 h 282"/>
                    <a:gd name="T94" fmla="*/ 190 w 364"/>
                    <a:gd name="T95" fmla="*/ 188 h 282"/>
                    <a:gd name="T96" fmla="*/ 190 w 364"/>
                    <a:gd name="T97" fmla="*/ 188 h 282"/>
                    <a:gd name="T98" fmla="*/ 189 w 364"/>
                    <a:gd name="T99" fmla="*/ 188 h 282"/>
                    <a:gd name="T100" fmla="*/ 81 w 364"/>
                    <a:gd name="T101" fmla="*/ 188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92284" name="Freeform 1148">
                  <a:extLst>
                    <a:ext uri="{FF2B5EF4-FFF2-40B4-BE49-F238E27FC236}">
                      <a16:creationId xmlns:a16="http://schemas.microsoft.com/office/drawing/2014/main" id="{3E1C4265-63AC-4604-9960-8570A04F7092}"/>
                    </a:ext>
                  </a:extLst>
                </p:cNvPr>
                <p:cNvSpPr>
                  <a:spLocks/>
                </p:cNvSpPr>
                <p:nvPr/>
              </p:nvSpPr>
              <p:spPr bwMode="auto">
                <a:xfrm>
                  <a:off x="2886" y="1683"/>
                  <a:ext cx="194" cy="189"/>
                </a:xfrm>
                <a:custGeom>
                  <a:avLst/>
                  <a:gdLst>
                    <a:gd name="T0" fmla="*/ 13 w 364"/>
                    <a:gd name="T1" fmla="*/ 183 h 282"/>
                    <a:gd name="T2" fmla="*/ 6 w 364"/>
                    <a:gd name="T3" fmla="*/ 183 h 282"/>
                    <a:gd name="T4" fmla="*/ 5 w 364"/>
                    <a:gd name="T5" fmla="*/ 183 h 282"/>
                    <a:gd name="T6" fmla="*/ 4 w 364"/>
                    <a:gd name="T7" fmla="*/ 183 h 282"/>
                    <a:gd name="T8" fmla="*/ 4 w 364"/>
                    <a:gd name="T9" fmla="*/ 183 h 282"/>
                    <a:gd name="T10" fmla="*/ 4 w 364"/>
                    <a:gd name="T11" fmla="*/ 182 h 282"/>
                    <a:gd name="T12" fmla="*/ 4 w 364"/>
                    <a:gd name="T13" fmla="*/ 181 h 282"/>
                    <a:gd name="T14" fmla="*/ 3 w 364"/>
                    <a:gd name="T15" fmla="*/ 181 h 282"/>
                    <a:gd name="T16" fmla="*/ 3 w 364"/>
                    <a:gd name="T17" fmla="*/ 180 h 282"/>
                    <a:gd name="T18" fmla="*/ 3 w 364"/>
                    <a:gd name="T19" fmla="*/ 180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8 w 364"/>
                    <a:gd name="T39" fmla="*/ 5 h 282"/>
                    <a:gd name="T40" fmla="*/ 189 w 364"/>
                    <a:gd name="T41" fmla="*/ 5 h 282"/>
                    <a:gd name="T42" fmla="*/ 190 w 364"/>
                    <a:gd name="T43" fmla="*/ 5 h 282"/>
                    <a:gd name="T44" fmla="*/ 190 w 364"/>
                    <a:gd name="T45" fmla="*/ 5 h 282"/>
                    <a:gd name="T46" fmla="*/ 190 w 364"/>
                    <a:gd name="T47" fmla="*/ 5 h 282"/>
                    <a:gd name="T48" fmla="*/ 193 w 364"/>
                    <a:gd name="T49" fmla="*/ 1 h 282"/>
                    <a:gd name="T50" fmla="*/ 193 w 364"/>
                    <a:gd name="T51" fmla="*/ 1 h 282"/>
                    <a:gd name="T52" fmla="*/ 193 w 364"/>
                    <a:gd name="T53" fmla="*/ 0 h 282"/>
                    <a:gd name="T54" fmla="*/ 192 w 364"/>
                    <a:gd name="T55" fmla="*/ 0 h 282"/>
                    <a:gd name="T56" fmla="*/ 191 w 364"/>
                    <a:gd name="T57" fmla="*/ 0 h 282"/>
                    <a:gd name="T58" fmla="*/ 191 w 364"/>
                    <a:gd name="T59" fmla="*/ 0 h 282"/>
                    <a:gd name="T60" fmla="*/ 190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3 h 282"/>
                    <a:gd name="T84" fmla="*/ 0 w 364"/>
                    <a:gd name="T85" fmla="*/ 184 h 282"/>
                    <a:gd name="T86" fmla="*/ 0 w 364"/>
                    <a:gd name="T87" fmla="*/ 184 h 282"/>
                    <a:gd name="T88" fmla="*/ 0 w 364"/>
                    <a:gd name="T89" fmla="*/ 185 h 282"/>
                    <a:gd name="T90" fmla="*/ 0 w 364"/>
                    <a:gd name="T91" fmla="*/ 186 h 282"/>
                    <a:gd name="T92" fmla="*/ 1 w 364"/>
                    <a:gd name="T93" fmla="*/ 186 h 282"/>
                    <a:gd name="T94" fmla="*/ 1 w 364"/>
                    <a:gd name="T95" fmla="*/ 187 h 282"/>
                    <a:gd name="T96" fmla="*/ 1 w 364"/>
                    <a:gd name="T97" fmla="*/ 187 h 282"/>
                    <a:gd name="T98" fmla="*/ 1 w 364"/>
                    <a:gd name="T99" fmla="*/ 188 h 282"/>
                    <a:gd name="T100" fmla="*/ 2 w 364"/>
                    <a:gd name="T101" fmla="*/ 188 h 282"/>
                    <a:gd name="T102" fmla="*/ 3 w 364"/>
                    <a:gd name="T103" fmla="*/ 188 h 282"/>
                    <a:gd name="T104" fmla="*/ 3 w 364"/>
                    <a:gd name="T105" fmla="*/ 188 h 282"/>
                    <a:gd name="T106" fmla="*/ 4 w 364"/>
                    <a:gd name="T107" fmla="*/ 188 h 282"/>
                    <a:gd name="T108" fmla="*/ 4 w 364"/>
                    <a:gd name="T109" fmla="*/ 188 h 282"/>
                    <a:gd name="T110" fmla="*/ 9 w 364"/>
                    <a:gd name="T111" fmla="*/ 188 h 282"/>
                    <a:gd name="T112" fmla="*/ 13 w 364"/>
                    <a:gd name="T113" fmla="*/ 183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92285" name="Line 1149">
                <a:extLst>
                  <a:ext uri="{FF2B5EF4-FFF2-40B4-BE49-F238E27FC236}">
                    <a16:creationId xmlns:a16="http://schemas.microsoft.com/office/drawing/2014/main" id="{66E5B606-ED90-44D1-9F7E-1D325EE1F8DB}"/>
                  </a:ext>
                </a:extLst>
              </p:cNvPr>
              <p:cNvSpPr>
                <a:spLocks noChangeShapeType="1"/>
              </p:cNvSpPr>
              <p:nvPr/>
            </p:nvSpPr>
            <p:spPr bwMode="auto">
              <a:xfrm>
                <a:off x="1738" y="1236"/>
                <a:ext cx="104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86" name="Line 1150">
                <a:extLst>
                  <a:ext uri="{FF2B5EF4-FFF2-40B4-BE49-F238E27FC236}">
                    <a16:creationId xmlns:a16="http://schemas.microsoft.com/office/drawing/2014/main" id="{72020391-6419-44F5-AE15-AD2BA3EE1698}"/>
                  </a:ext>
                </a:extLst>
              </p:cNvPr>
              <p:cNvSpPr>
                <a:spLocks noChangeShapeType="1"/>
              </p:cNvSpPr>
              <p:nvPr/>
            </p:nvSpPr>
            <p:spPr bwMode="auto">
              <a:xfrm>
                <a:off x="1934" y="1078"/>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87" name="Line 1151">
                <a:extLst>
                  <a:ext uri="{FF2B5EF4-FFF2-40B4-BE49-F238E27FC236}">
                    <a16:creationId xmlns:a16="http://schemas.microsoft.com/office/drawing/2014/main" id="{EFBD9081-7669-4D56-A640-5977F7ADD80E}"/>
                  </a:ext>
                </a:extLst>
              </p:cNvPr>
              <p:cNvSpPr>
                <a:spLocks noChangeShapeType="1"/>
              </p:cNvSpPr>
              <p:nvPr/>
            </p:nvSpPr>
            <p:spPr bwMode="auto">
              <a:xfrm>
                <a:off x="2248" y="1073"/>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92288" name="Line 1152">
                <a:extLst>
                  <a:ext uri="{FF2B5EF4-FFF2-40B4-BE49-F238E27FC236}">
                    <a16:creationId xmlns:a16="http://schemas.microsoft.com/office/drawing/2014/main" id="{C04A5C7C-D048-4FE3-AD21-CB5D13FBC710}"/>
                  </a:ext>
                </a:extLst>
              </p:cNvPr>
              <p:cNvSpPr>
                <a:spLocks noChangeShapeType="1"/>
              </p:cNvSpPr>
              <p:nvPr/>
            </p:nvSpPr>
            <p:spPr bwMode="auto">
              <a:xfrm>
                <a:off x="2576" y="1079"/>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spTree>
    <p:extLst>
      <p:ext uri="{BB962C8B-B14F-4D97-AF65-F5344CB8AC3E}">
        <p14:creationId xmlns:p14="http://schemas.microsoft.com/office/powerpoint/2010/main" val="1079069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D2F5588-9A8A-4909-B48C-5ED02BA67318}"/>
              </a:ext>
            </a:extLst>
          </p:cNvPr>
          <p:cNvSpPr>
            <a:spLocks noGrp="1" noChangeArrowheads="1"/>
          </p:cNvSpPr>
          <p:nvPr>
            <p:ph type="title"/>
          </p:nvPr>
        </p:nvSpPr>
        <p:spPr/>
        <p:txBody>
          <a:bodyPr/>
          <a:lstStyle/>
          <a:p>
            <a:pPr eaLnBrk="1" hangingPunct="1"/>
            <a:r>
              <a:rPr lang="en-US" altLang="en-US"/>
              <a:t>WAN</a:t>
            </a:r>
            <a:endParaRPr lang="en-US" altLang="en-US" sz="2800">
              <a:solidFill>
                <a:schemeClr val="tx1"/>
              </a:solidFill>
            </a:endParaRPr>
          </a:p>
        </p:txBody>
      </p:sp>
      <p:sp>
        <p:nvSpPr>
          <p:cNvPr id="2" name="Content Placeholder 1">
            <a:extLst>
              <a:ext uri="{FF2B5EF4-FFF2-40B4-BE49-F238E27FC236}">
                <a16:creationId xmlns:a16="http://schemas.microsoft.com/office/drawing/2014/main" id="{D683F9AA-15CA-4E8D-B5F0-DAAD81496FDA}"/>
              </a:ext>
            </a:extLst>
          </p:cNvPr>
          <p:cNvSpPr>
            <a:spLocks noGrp="1"/>
          </p:cNvSpPr>
          <p:nvPr>
            <p:ph idx="1"/>
          </p:nvPr>
        </p:nvSpPr>
        <p:spPr/>
        <p:txBody>
          <a:bodyPr/>
          <a:lstStyle/>
          <a:p>
            <a:r>
              <a:rPr lang="en-US" dirty="0"/>
              <a:t>A network that covers a relatively broad geographic area</a:t>
            </a:r>
          </a:p>
          <a:p>
            <a:r>
              <a:rPr lang="en-US" dirty="0"/>
              <a:t>It often uses long-distance transmission facilities provided by public carriers</a:t>
            </a:r>
          </a:p>
        </p:txBody>
      </p:sp>
      <p:grpSp>
        <p:nvGrpSpPr>
          <p:cNvPr id="38914" name="Group 142">
            <a:extLst>
              <a:ext uri="{FF2B5EF4-FFF2-40B4-BE49-F238E27FC236}">
                <a16:creationId xmlns:a16="http://schemas.microsoft.com/office/drawing/2014/main" id="{F4E78293-E1CD-4B66-99CF-99A645186439}"/>
              </a:ext>
            </a:extLst>
          </p:cNvPr>
          <p:cNvGrpSpPr>
            <a:grpSpLocks/>
          </p:cNvGrpSpPr>
          <p:nvPr/>
        </p:nvGrpSpPr>
        <p:grpSpPr bwMode="auto">
          <a:xfrm>
            <a:off x="936625" y="3097213"/>
            <a:ext cx="7297738" cy="2998787"/>
            <a:chOff x="888" y="1422"/>
            <a:chExt cx="3891" cy="1817"/>
          </a:xfrm>
        </p:grpSpPr>
        <p:sp>
          <p:nvSpPr>
            <p:cNvPr id="55394" name="Freeform 98">
              <a:extLst>
                <a:ext uri="{FF2B5EF4-FFF2-40B4-BE49-F238E27FC236}">
                  <a16:creationId xmlns:a16="http://schemas.microsoft.com/office/drawing/2014/main" id="{7D3BE309-DFDE-4615-8170-EA9DF0AA8579}"/>
                </a:ext>
              </a:extLst>
            </p:cNvPr>
            <p:cNvSpPr>
              <a:spLocks/>
            </p:cNvSpPr>
            <p:nvPr/>
          </p:nvSpPr>
          <p:spPr bwMode="auto">
            <a:xfrm>
              <a:off x="3051" y="1642"/>
              <a:ext cx="32" cy="43"/>
            </a:xfrm>
            <a:custGeom>
              <a:avLst/>
              <a:gdLst>
                <a:gd name="T0" fmla="*/ 31 w 32"/>
                <a:gd name="T1" fmla="*/ 0 h 44"/>
                <a:gd name="T2" fmla="*/ 31 w 32"/>
                <a:gd name="T3" fmla="*/ 42 h 44"/>
                <a:gd name="T4" fmla="*/ 21 w 32"/>
                <a:gd name="T5" fmla="*/ 42 h 44"/>
                <a:gd name="T6" fmla="*/ 0 w 32"/>
                <a:gd name="T7" fmla="*/ 5 h 44"/>
                <a:gd name="T8" fmla="*/ 12 w 32"/>
                <a:gd name="T9" fmla="*/ 0 h 44"/>
                <a:gd name="T10" fmla="*/ 31 w 3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44">
                  <a:moveTo>
                    <a:pt x="31" y="0"/>
                  </a:moveTo>
                  <a:lnTo>
                    <a:pt x="31" y="43"/>
                  </a:lnTo>
                  <a:lnTo>
                    <a:pt x="21" y="43"/>
                  </a:lnTo>
                  <a:lnTo>
                    <a:pt x="0" y="5"/>
                  </a:lnTo>
                  <a:lnTo>
                    <a:pt x="12" y="0"/>
                  </a:lnTo>
                  <a:lnTo>
                    <a:pt x="31"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395" name="Freeform 99">
              <a:extLst>
                <a:ext uri="{FF2B5EF4-FFF2-40B4-BE49-F238E27FC236}">
                  <a16:creationId xmlns:a16="http://schemas.microsoft.com/office/drawing/2014/main" id="{01270654-3ECB-42F8-BB8D-217907275F5E}"/>
                </a:ext>
              </a:extLst>
            </p:cNvPr>
            <p:cNvSpPr>
              <a:spLocks/>
            </p:cNvSpPr>
            <p:nvPr/>
          </p:nvSpPr>
          <p:spPr bwMode="auto">
            <a:xfrm>
              <a:off x="3013" y="1602"/>
              <a:ext cx="31" cy="45"/>
            </a:xfrm>
            <a:custGeom>
              <a:avLst/>
              <a:gdLst>
                <a:gd name="T0" fmla="*/ 30 w 32"/>
                <a:gd name="T1" fmla="*/ 0 h 45"/>
                <a:gd name="T2" fmla="*/ 0 w 32"/>
                <a:gd name="T3" fmla="*/ 7 h 45"/>
                <a:gd name="T4" fmla="*/ 3 w 32"/>
                <a:gd name="T5" fmla="*/ 44 h 45"/>
                <a:gd name="T6" fmla="*/ 23 w 32"/>
                <a:gd name="T7" fmla="*/ 40 h 45"/>
                <a:gd name="T8" fmla="*/ 30 w 32"/>
                <a:gd name="T9" fmla="*/ 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5">
                  <a:moveTo>
                    <a:pt x="31" y="0"/>
                  </a:moveTo>
                  <a:lnTo>
                    <a:pt x="0" y="7"/>
                  </a:lnTo>
                  <a:lnTo>
                    <a:pt x="3" y="44"/>
                  </a:lnTo>
                  <a:lnTo>
                    <a:pt x="24" y="40"/>
                  </a:lnTo>
                  <a:lnTo>
                    <a:pt x="31"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39592" name="Group 104">
              <a:extLst>
                <a:ext uri="{FF2B5EF4-FFF2-40B4-BE49-F238E27FC236}">
                  <a16:creationId xmlns:a16="http://schemas.microsoft.com/office/drawing/2014/main" id="{39D068E6-7E59-4B56-94B9-348EA0ACCC4C}"/>
                </a:ext>
              </a:extLst>
            </p:cNvPr>
            <p:cNvGrpSpPr>
              <a:grpSpLocks/>
            </p:cNvGrpSpPr>
            <p:nvPr/>
          </p:nvGrpSpPr>
          <p:grpSpPr bwMode="auto">
            <a:xfrm>
              <a:off x="4432" y="2931"/>
              <a:ext cx="347" cy="185"/>
              <a:chOff x="4680" y="3112"/>
              <a:chExt cx="347" cy="185"/>
            </a:xfrm>
          </p:grpSpPr>
          <p:sp>
            <p:nvSpPr>
              <p:cNvPr id="55401" name="Freeform 105">
                <a:extLst>
                  <a:ext uri="{FF2B5EF4-FFF2-40B4-BE49-F238E27FC236}">
                    <a16:creationId xmlns:a16="http://schemas.microsoft.com/office/drawing/2014/main" id="{5A746AB9-7353-45FF-88EC-9B76F364B642}"/>
                  </a:ext>
                </a:extLst>
              </p:cNvPr>
              <p:cNvSpPr>
                <a:spLocks/>
              </p:cNvSpPr>
              <p:nvPr/>
            </p:nvSpPr>
            <p:spPr bwMode="auto">
              <a:xfrm>
                <a:off x="4971" y="3112"/>
                <a:ext cx="56" cy="114"/>
              </a:xfrm>
              <a:custGeom>
                <a:avLst/>
                <a:gdLst>
                  <a:gd name="T0" fmla="*/ 17 w 56"/>
                  <a:gd name="T1" fmla="*/ 2 h 114"/>
                  <a:gd name="T2" fmla="*/ 23 w 56"/>
                  <a:gd name="T3" fmla="*/ 0 h 114"/>
                  <a:gd name="T4" fmla="*/ 33 w 56"/>
                  <a:gd name="T5" fmla="*/ 13 h 114"/>
                  <a:gd name="T6" fmla="*/ 31 w 56"/>
                  <a:gd name="T7" fmla="*/ 47 h 114"/>
                  <a:gd name="T8" fmla="*/ 37 w 56"/>
                  <a:gd name="T9" fmla="*/ 47 h 114"/>
                  <a:gd name="T10" fmla="*/ 39 w 56"/>
                  <a:gd name="T11" fmla="*/ 52 h 114"/>
                  <a:gd name="T12" fmla="*/ 41 w 56"/>
                  <a:gd name="T13" fmla="*/ 57 h 114"/>
                  <a:gd name="T14" fmla="*/ 43 w 56"/>
                  <a:gd name="T15" fmla="*/ 63 h 114"/>
                  <a:gd name="T16" fmla="*/ 49 w 56"/>
                  <a:gd name="T17" fmla="*/ 63 h 114"/>
                  <a:gd name="T18" fmla="*/ 53 w 56"/>
                  <a:gd name="T19" fmla="*/ 55 h 114"/>
                  <a:gd name="T20" fmla="*/ 55 w 56"/>
                  <a:gd name="T21" fmla="*/ 57 h 114"/>
                  <a:gd name="T22" fmla="*/ 51 w 56"/>
                  <a:gd name="T23" fmla="*/ 65 h 114"/>
                  <a:gd name="T24" fmla="*/ 49 w 56"/>
                  <a:gd name="T25" fmla="*/ 68 h 114"/>
                  <a:gd name="T26" fmla="*/ 47 w 56"/>
                  <a:gd name="T27" fmla="*/ 78 h 114"/>
                  <a:gd name="T28" fmla="*/ 41 w 56"/>
                  <a:gd name="T29" fmla="*/ 84 h 114"/>
                  <a:gd name="T30" fmla="*/ 37 w 56"/>
                  <a:gd name="T31" fmla="*/ 84 h 114"/>
                  <a:gd name="T32" fmla="*/ 31 w 56"/>
                  <a:gd name="T33" fmla="*/ 89 h 114"/>
                  <a:gd name="T34" fmla="*/ 29 w 56"/>
                  <a:gd name="T35" fmla="*/ 94 h 114"/>
                  <a:gd name="T36" fmla="*/ 31 w 56"/>
                  <a:gd name="T37" fmla="*/ 97 h 114"/>
                  <a:gd name="T38" fmla="*/ 33 w 56"/>
                  <a:gd name="T39" fmla="*/ 105 h 114"/>
                  <a:gd name="T40" fmla="*/ 25 w 56"/>
                  <a:gd name="T41" fmla="*/ 107 h 114"/>
                  <a:gd name="T42" fmla="*/ 21 w 56"/>
                  <a:gd name="T43" fmla="*/ 110 h 114"/>
                  <a:gd name="T44" fmla="*/ 17 w 56"/>
                  <a:gd name="T45" fmla="*/ 113 h 114"/>
                  <a:gd name="T46" fmla="*/ 15 w 56"/>
                  <a:gd name="T47" fmla="*/ 110 h 114"/>
                  <a:gd name="T48" fmla="*/ 7 w 56"/>
                  <a:gd name="T49" fmla="*/ 107 h 114"/>
                  <a:gd name="T50" fmla="*/ 5 w 56"/>
                  <a:gd name="T51" fmla="*/ 105 h 114"/>
                  <a:gd name="T52" fmla="*/ 7 w 56"/>
                  <a:gd name="T53" fmla="*/ 99 h 114"/>
                  <a:gd name="T54" fmla="*/ 13 w 56"/>
                  <a:gd name="T55" fmla="*/ 97 h 114"/>
                  <a:gd name="T56" fmla="*/ 17 w 56"/>
                  <a:gd name="T57" fmla="*/ 91 h 114"/>
                  <a:gd name="T58" fmla="*/ 17 w 56"/>
                  <a:gd name="T59" fmla="*/ 86 h 114"/>
                  <a:gd name="T60" fmla="*/ 13 w 56"/>
                  <a:gd name="T61" fmla="*/ 84 h 114"/>
                  <a:gd name="T62" fmla="*/ 7 w 56"/>
                  <a:gd name="T63" fmla="*/ 81 h 114"/>
                  <a:gd name="T64" fmla="*/ 3 w 56"/>
                  <a:gd name="T65" fmla="*/ 81 h 114"/>
                  <a:gd name="T66" fmla="*/ 1 w 56"/>
                  <a:gd name="T67" fmla="*/ 78 h 114"/>
                  <a:gd name="T68" fmla="*/ 0 w 56"/>
                  <a:gd name="T69" fmla="*/ 73 h 114"/>
                  <a:gd name="T70" fmla="*/ 1 w 56"/>
                  <a:gd name="T71" fmla="*/ 70 h 114"/>
                  <a:gd name="T72" fmla="*/ 3 w 56"/>
                  <a:gd name="T73" fmla="*/ 70 h 114"/>
                  <a:gd name="T74" fmla="*/ 7 w 56"/>
                  <a:gd name="T75" fmla="*/ 68 h 114"/>
                  <a:gd name="T76" fmla="*/ 13 w 56"/>
                  <a:gd name="T77" fmla="*/ 65 h 114"/>
                  <a:gd name="T78" fmla="*/ 15 w 56"/>
                  <a:gd name="T79" fmla="*/ 63 h 114"/>
                  <a:gd name="T80" fmla="*/ 19 w 56"/>
                  <a:gd name="T81" fmla="*/ 47 h 114"/>
                  <a:gd name="T82" fmla="*/ 15 w 56"/>
                  <a:gd name="T83" fmla="*/ 42 h 114"/>
                  <a:gd name="T84" fmla="*/ 11 w 56"/>
                  <a:gd name="T85" fmla="*/ 39 h 114"/>
                  <a:gd name="T86" fmla="*/ 9 w 56"/>
                  <a:gd name="T87" fmla="*/ 28 h 114"/>
                  <a:gd name="T88" fmla="*/ 11 w 56"/>
                  <a:gd name="T89" fmla="*/ 21 h 114"/>
                  <a:gd name="T90" fmla="*/ 13 w 56"/>
                  <a:gd name="T91" fmla="*/ 15 h 114"/>
                  <a:gd name="T92" fmla="*/ 17 w 56"/>
                  <a:gd name="T93" fmla="*/ 2 h 1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6" h="114">
                    <a:moveTo>
                      <a:pt x="17" y="2"/>
                    </a:moveTo>
                    <a:lnTo>
                      <a:pt x="23" y="0"/>
                    </a:lnTo>
                    <a:lnTo>
                      <a:pt x="33" y="13"/>
                    </a:lnTo>
                    <a:lnTo>
                      <a:pt x="31" y="47"/>
                    </a:lnTo>
                    <a:lnTo>
                      <a:pt x="37" y="47"/>
                    </a:lnTo>
                    <a:lnTo>
                      <a:pt x="39" y="52"/>
                    </a:lnTo>
                    <a:lnTo>
                      <a:pt x="41" y="57"/>
                    </a:lnTo>
                    <a:lnTo>
                      <a:pt x="43" y="63"/>
                    </a:lnTo>
                    <a:lnTo>
                      <a:pt x="49" y="63"/>
                    </a:lnTo>
                    <a:lnTo>
                      <a:pt x="53" y="55"/>
                    </a:lnTo>
                    <a:lnTo>
                      <a:pt x="55" y="57"/>
                    </a:lnTo>
                    <a:lnTo>
                      <a:pt x="51" y="65"/>
                    </a:lnTo>
                    <a:lnTo>
                      <a:pt x="49" y="68"/>
                    </a:lnTo>
                    <a:lnTo>
                      <a:pt x="47" y="78"/>
                    </a:lnTo>
                    <a:lnTo>
                      <a:pt x="41" y="84"/>
                    </a:lnTo>
                    <a:lnTo>
                      <a:pt x="37" y="84"/>
                    </a:lnTo>
                    <a:lnTo>
                      <a:pt x="31" y="89"/>
                    </a:lnTo>
                    <a:lnTo>
                      <a:pt x="29" y="94"/>
                    </a:lnTo>
                    <a:lnTo>
                      <a:pt x="31" y="97"/>
                    </a:lnTo>
                    <a:lnTo>
                      <a:pt x="33" y="105"/>
                    </a:lnTo>
                    <a:lnTo>
                      <a:pt x="25" y="107"/>
                    </a:lnTo>
                    <a:lnTo>
                      <a:pt x="21" y="110"/>
                    </a:lnTo>
                    <a:lnTo>
                      <a:pt x="17" y="113"/>
                    </a:lnTo>
                    <a:lnTo>
                      <a:pt x="15" y="110"/>
                    </a:lnTo>
                    <a:lnTo>
                      <a:pt x="7" y="107"/>
                    </a:lnTo>
                    <a:lnTo>
                      <a:pt x="5" y="105"/>
                    </a:lnTo>
                    <a:lnTo>
                      <a:pt x="7" y="99"/>
                    </a:lnTo>
                    <a:lnTo>
                      <a:pt x="13" y="97"/>
                    </a:lnTo>
                    <a:lnTo>
                      <a:pt x="17" y="91"/>
                    </a:lnTo>
                    <a:lnTo>
                      <a:pt x="17" y="86"/>
                    </a:lnTo>
                    <a:lnTo>
                      <a:pt x="13" y="84"/>
                    </a:lnTo>
                    <a:lnTo>
                      <a:pt x="7" y="81"/>
                    </a:lnTo>
                    <a:lnTo>
                      <a:pt x="3" y="81"/>
                    </a:lnTo>
                    <a:lnTo>
                      <a:pt x="1" y="78"/>
                    </a:lnTo>
                    <a:lnTo>
                      <a:pt x="0" y="73"/>
                    </a:lnTo>
                    <a:lnTo>
                      <a:pt x="1" y="70"/>
                    </a:lnTo>
                    <a:lnTo>
                      <a:pt x="3" y="70"/>
                    </a:lnTo>
                    <a:lnTo>
                      <a:pt x="7" y="68"/>
                    </a:lnTo>
                    <a:lnTo>
                      <a:pt x="13" y="65"/>
                    </a:lnTo>
                    <a:lnTo>
                      <a:pt x="15" y="63"/>
                    </a:lnTo>
                    <a:lnTo>
                      <a:pt x="19" y="47"/>
                    </a:lnTo>
                    <a:lnTo>
                      <a:pt x="15" y="42"/>
                    </a:lnTo>
                    <a:lnTo>
                      <a:pt x="11" y="39"/>
                    </a:lnTo>
                    <a:lnTo>
                      <a:pt x="9" y="28"/>
                    </a:lnTo>
                    <a:lnTo>
                      <a:pt x="11" y="21"/>
                    </a:lnTo>
                    <a:lnTo>
                      <a:pt x="13" y="15"/>
                    </a:lnTo>
                    <a:lnTo>
                      <a:pt x="17" y="2"/>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02" name="Freeform 106">
                <a:extLst>
                  <a:ext uri="{FF2B5EF4-FFF2-40B4-BE49-F238E27FC236}">
                    <a16:creationId xmlns:a16="http://schemas.microsoft.com/office/drawing/2014/main" id="{C6AFE1B9-57CC-4181-8268-C59E61ACF13A}"/>
                  </a:ext>
                </a:extLst>
              </p:cNvPr>
              <p:cNvSpPr>
                <a:spLocks/>
              </p:cNvSpPr>
              <p:nvPr/>
            </p:nvSpPr>
            <p:spPr bwMode="auto">
              <a:xfrm>
                <a:off x="4866" y="3198"/>
                <a:ext cx="101" cy="99"/>
              </a:xfrm>
              <a:custGeom>
                <a:avLst/>
                <a:gdLst>
                  <a:gd name="T0" fmla="*/ 70 w 101"/>
                  <a:gd name="T1" fmla="*/ 0 h 99"/>
                  <a:gd name="T2" fmla="*/ 82 w 101"/>
                  <a:gd name="T3" fmla="*/ 0 h 99"/>
                  <a:gd name="T4" fmla="*/ 100 w 101"/>
                  <a:gd name="T5" fmla="*/ 29 h 99"/>
                  <a:gd name="T6" fmla="*/ 80 w 101"/>
                  <a:gd name="T7" fmla="*/ 50 h 99"/>
                  <a:gd name="T8" fmla="*/ 80 w 101"/>
                  <a:gd name="T9" fmla="*/ 58 h 99"/>
                  <a:gd name="T10" fmla="*/ 76 w 101"/>
                  <a:gd name="T11" fmla="*/ 60 h 99"/>
                  <a:gd name="T12" fmla="*/ 66 w 101"/>
                  <a:gd name="T13" fmla="*/ 60 h 99"/>
                  <a:gd name="T14" fmla="*/ 52 w 101"/>
                  <a:gd name="T15" fmla="*/ 74 h 99"/>
                  <a:gd name="T16" fmla="*/ 41 w 101"/>
                  <a:gd name="T17" fmla="*/ 87 h 99"/>
                  <a:gd name="T18" fmla="*/ 31 w 101"/>
                  <a:gd name="T19" fmla="*/ 98 h 99"/>
                  <a:gd name="T20" fmla="*/ 31 w 101"/>
                  <a:gd name="T21" fmla="*/ 87 h 99"/>
                  <a:gd name="T22" fmla="*/ 17 w 101"/>
                  <a:gd name="T23" fmla="*/ 90 h 99"/>
                  <a:gd name="T24" fmla="*/ 9 w 101"/>
                  <a:gd name="T25" fmla="*/ 90 h 99"/>
                  <a:gd name="T26" fmla="*/ 0 w 101"/>
                  <a:gd name="T27" fmla="*/ 90 h 99"/>
                  <a:gd name="T28" fmla="*/ 15 w 101"/>
                  <a:gd name="T29" fmla="*/ 74 h 99"/>
                  <a:gd name="T30" fmla="*/ 19 w 101"/>
                  <a:gd name="T31" fmla="*/ 66 h 99"/>
                  <a:gd name="T32" fmla="*/ 25 w 101"/>
                  <a:gd name="T33" fmla="*/ 66 h 99"/>
                  <a:gd name="T34" fmla="*/ 37 w 101"/>
                  <a:gd name="T35" fmla="*/ 55 h 99"/>
                  <a:gd name="T36" fmla="*/ 41 w 101"/>
                  <a:gd name="T37" fmla="*/ 55 h 99"/>
                  <a:gd name="T38" fmla="*/ 41 w 101"/>
                  <a:gd name="T39" fmla="*/ 52 h 99"/>
                  <a:gd name="T40" fmla="*/ 45 w 101"/>
                  <a:gd name="T41" fmla="*/ 47 h 99"/>
                  <a:gd name="T42" fmla="*/ 52 w 101"/>
                  <a:gd name="T43" fmla="*/ 47 h 99"/>
                  <a:gd name="T44" fmla="*/ 49 w 101"/>
                  <a:gd name="T45" fmla="*/ 34 h 99"/>
                  <a:gd name="T46" fmla="*/ 50 w 101"/>
                  <a:gd name="T47" fmla="*/ 34 h 99"/>
                  <a:gd name="T48" fmla="*/ 58 w 101"/>
                  <a:gd name="T49" fmla="*/ 26 h 99"/>
                  <a:gd name="T50" fmla="*/ 60 w 101"/>
                  <a:gd name="T51" fmla="*/ 34 h 99"/>
                  <a:gd name="T52" fmla="*/ 70 w 101"/>
                  <a:gd name="T53" fmla="*/ 21 h 99"/>
                  <a:gd name="T54" fmla="*/ 70 w 101"/>
                  <a:gd name="T55" fmla="*/ 0 h 9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1" h="99">
                    <a:moveTo>
                      <a:pt x="70" y="0"/>
                    </a:moveTo>
                    <a:lnTo>
                      <a:pt x="82" y="0"/>
                    </a:lnTo>
                    <a:lnTo>
                      <a:pt x="100" y="29"/>
                    </a:lnTo>
                    <a:lnTo>
                      <a:pt x="80" y="50"/>
                    </a:lnTo>
                    <a:lnTo>
                      <a:pt x="80" y="58"/>
                    </a:lnTo>
                    <a:lnTo>
                      <a:pt x="76" y="60"/>
                    </a:lnTo>
                    <a:lnTo>
                      <a:pt x="66" y="60"/>
                    </a:lnTo>
                    <a:lnTo>
                      <a:pt x="52" y="74"/>
                    </a:lnTo>
                    <a:lnTo>
                      <a:pt x="41" y="87"/>
                    </a:lnTo>
                    <a:lnTo>
                      <a:pt x="31" y="98"/>
                    </a:lnTo>
                    <a:lnTo>
                      <a:pt x="31" y="87"/>
                    </a:lnTo>
                    <a:lnTo>
                      <a:pt x="17" y="90"/>
                    </a:lnTo>
                    <a:lnTo>
                      <a:pt x="9" y="90"/>
                    </a:lnTo>
                    <a:lnTo>
                      <a:pt x="0" y="90"/>
                    </a:lnTo>
                    <a:lnTo>
                      <a:pt x="15" y="74"/>
                    </a:lnTo>
                    <a:lnTo>
                      <a:pt x="19" y="66"/>
                    </a:lnTo>
                    <a:lnTo>
                      <a:pt x="25" y="66"/>
                    </a:lnTo>
                    <a:lnTo>
                      <a:pt x="37" y="55"/>
                    </a:lnTo>
                    <a:lnTo>
                      <a:pt x="41" y="55"/>
                    </a:lnTo>
                    <a:lnTo>
                      <a:pt x="41" y="52"/>
                    </a:lnTo>
                    <a:lnTo>
                      <a:pt x="45" y="47"/>
                    </a:lnTo>
                    <a:lnTo>
                      <a:pt x="52" y="47"/>
                    </a:lnTo>
                    <a:lnTo>
                      <a:pt x="49" y="34"/>
                    </a:lnTo>
                    <a:lnTo>
                      <a:pt x="50" y="34"/>
                    </a:lnTo>
                    <a:lnTo>
                      <a:pt x="58" y="26"/>
                    </a:lnTo>
                    <a:lnTo>
                      <a:pt x="60" y="34"/>
                    </a:lnTo>
                    <a:lnTo>
                      <a:pt x="70" y="21"/>
                    </a:lnTo>
                    <a:lnTo>
                      <a:pt x="7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03" name="Freeform 107">
                <a:extLst>
                  <a:ext uri="{FF2B5EF4-FFF2-40B4-BE49-F238E27FC236}">
                    <a16:creationId xmlns:a16="http://schemas.microsoft.com/office/drawing/2014/main" id="{57798B03-36C9-4419-9642-018DFE330EF9}"/>
                  </a:ext>
                </a:extLst>
              </p:cNvPr>
              <p:cNvSpPr>
                <a:spLocks/>
              </p:cNvSpPr>
              <p:nvPr/>
            </p:nvSpPr>
            <p:spPr bwMode="auto">
              <a:xfrm>
                <a:off x="4680" y="3206"/>
                <a:ext cx="41" cy="51"/>
              </a:xfrm>
              <a:custGeom>
                <a:avLst/>
                <a:gdLst>
                  <a:gd name="T0" fmla="*/ 0 w 41"/>
                  <a:gd name="T1" fmla="*/ 0 h 52"/>
                  <a:gd name="T2" fmla="*/ 8 w 41"/>
                  <a:gd name="T3" fmla="*/ 0 h 52"/>
                  <a:gd name="T4" fmla="*/ 18 w 41"/>
                  <a:gd name="T5" fmla="*/ 5 h 52"/>
                  <a:gd name="T6" fmla="*/ 40 w 41"/>
                  <a:gd name="T7" fmla="*/ 5 h 52"/>
                  <a:gd name="T8" fmla="*/ 36 w 41"/>
                  <a:gd name="T9" fmla="*/ 16 h 52"/>
                  <a:gd name="T10" fmla="*/ 40 w 41"/>
                  <a:gd name="T11" fmla="*/ 26 h 52"/>
                  <a:gd name="T12" fmla="*/ 32 w 41"/>
                  <a:gd name="T13" fmla="*/ 26 h 52"/>
                  <a:gd name="T14" fmla="*/ 30 w 41"/>
                  <a:gd name="T15" fmla="*/ 26 h 52"/>
                  <a:gd name="T16" fmla="*/ 26 w 41"/>
                  <a:gd name="T17" fmla="*/ 28 h 52"/>
                  <a:gd name="T18" fmla="*/ 30 w 41"/>
                  <a:gd name="T19" fmla="*/ 50 h 52"/>
                  <a:gd name="T20" fmla="*/ 18 w 41"/>
                  <a:gd name="T21" fmla="*/ 50 h 52"/>
                  <a:gd name="T22" fmla="*/ 8 w 41"/>
                  <a:gd name="T23" fmla="*/ 41 h 52"/>
                  <a:gd name="T24" fmla="*/ 8 w 41"/>
                  <a:gd name="T25" fmla="*/ 26 h 52"/>
                  <a:gd name="T26" fmla="*/ 8 w 41"/>
                  <a:gd name="T27" fmla="*/ 21 h 52"/>
                  <a:gd name="T28" fmla="*/ 0 w 41"/>
                  <a:gd name="T29" fmla="*/ 16 h 52"/>
                  <a:gd name="T30" fmla="*/ 0 w 41"/>
                  <a:gd name="T31" fmla="*/ 0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1" h="52">
                    <a:moveTo>
                      <a:pt x="0" y="0"/>
                    </a:moveTo>
                    <a:lnTo>
                      <a:pt x="8" y="0"/>
                    </a:lnTo>
                    <a:lnTo>
                      <a:pt x="18" y="5"/>
                    </a:lnTo>
                    <a:lnTo>
                      <a:pt x="40" y="5"/>
                    </a:lnTo>
                    <a:lnTo>
                      <a:pt x="36" y="16"/>
                    </a:lnTo>
                    <a:lnTo>
                      <a:pt x="40" y="26"/>
                    </a:lnTo>
                    <a:lnTo>
                      <a:pt x="32" y="26"/>
                    </a:lnTo>
                    <a:lnTo>
                      <a:pt x="30" y="26"/>
                    </a:lnTo>
                    <a:lnTo>
                      <a:pt x="26" y="29"/>
                    </a:lnTo>
                    <a:lnTo>
                      <a:pt x="30" y="51"/>
                    </a:lnTo>
                    <a:lnTo>
                      <a:pt x="18" y="51"/>
                    </a:lnTo>
                    <a:lnTo>
                      <a:pt x="8" y="42"/>
                    </a:lnTo>
                    <a:lnTo>
                      <a:pt x="8" y="26"/>
                    </a:lnTo>
                    <a:lnTo>
                      <a:pt x="8" y="21"/>
                    </a:lnTo>
                    <a:lnTo>
                      <a:pt x="0" y="16"/>
                    </a:lnTo>
                    <a:lnTo>
                      <a:pt x="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04" name="Freeform 108">
              <a:extLst>
                <a:ext uri="{FF2B5EF4-FFF2-40B4-BE49-F238E27FC236}">
                  <a16:creationId xmlns:a16="http://schemas.microsoft.com/office/drawing/2014/main" id="{20BA1DB1-1C33-4AC8-95BE-1A48E209393E}"/>
                </a:ext>
              </a:extLst>
            </p:cNvPr>
            <p:cNvSpPr>
              <a:spLocks/>
            </p:cNvSpPr>
            <p:nvPr/>
          </p:nvSpPr>
          <p:spPr bwMode="auto">
            <a:xfrm>
              <a:off x="4502" y="2498"/>
              <a:ext cx="65" cy="54"/>
            </a:xfrm>
            <a:custGeom>
              <a:avLst/>
              <a:gdLst>
                <a:gd name="T0" fmla="*/ 12 w 65"/>
                <a:gd name="T1" fmla="*/ 21 h 54"/>
                <a:gd name="T2" fmla="*/ 0 w 65"/>
                <a:gd name="T3" fmla="*/ 42 h 54"/>
                <a:gd name="T4" fmla="*/ 4 w 65"/>
                <a:gd name="T5" fmla="*/ 53 h 54"/>
                <a:gd name="T6" fmla="*/ 22 w 65"/>
                <a:gd name="T7" fmla="*/ 53 h 54"/>
                <a:gd name="T8" fmla="*/ 38 w 65"/>
                <a:gd name="T9" fmla="*/ 53 h 54"/>
                <a:gd name="T10" fmla="*/ 44 w 65"/>
                <a:gd name="T11" fmla="*/ 45 h 54"/>
                <a:gd name="T12" fmla="*/ 48 w 65"/>
                <a:gd name="T13" fmla="*/ 34 h 54"/>
                <a:gd name="T14" fmla="*/ 64 w 65"/>
                <a:gd name="T15" fmla="*/ 34 h 54"/>
                <a:gd name="T16" fmla="*/ 62 w 65"/>
                <a:gd name="T17" fmla="*/ 21 h 54"/>
                <a:gd name="T18" fmla="*/ 62 w 65"/>
                <a:gd name="T19" fmla="*/ 7 h 54"/>
                <a:gd name="T20" fmla="*/ 44 w 65"/>
                <a:gd name="T21" fmla="*/ 0 h 54"/>
                <a:gd name="T22" fmla="*/ 42 w 65"/>
                <a:gd name="T23" fmla="*/ 15 h 54"/>
                <a:gd name="T24" fmla="*/ 54 w 65"/>
                <a:gd name="T25" fmla="*/ 23 h 54"/>
                <a:gd name="T26" fmla="*/ 36 w 65"/>
                <a:gd name="T27" fmla="*/ 23 h 54"/>
                <a:gd name="T28" fmla="*/ 32 w 65"/>
                <a:gd name="T29" fmla="*/ 31 h 54"/>
                <a:gd name="T30" fmla="*/ 12 w 65"/>
                <a:gd name="T31" fmla="*/ 21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 h="54">
                  <a:moveTo>
                    <a:pt x="12" y="21"/>
                  </a:moveTo>
                  <a:lnTo>
                    <a:pt x="0" y="42"/>
                  </a:lnTo>
                  <a:lnTo>
                    <a:pt x="4" y="53"/>
                  </a:lnTo>
                  <a:lnTo>
                    <a:pt x="22" y="53"/>
                  </a:lnTo>
                  <a:lnTo>
                    <a:pt x="38" y="53"/>
                  </a:lnTo>
                  <a:lnTo>
                    <a:pt x="44" y="45"/>
                  </a:lnTo>
                  <a:lnTo>
                    <a:pt x="48" y="34"/>
                  </a:lnTo>
                  <a:lnTo>
                    <a:pt x="64" y="34"/>
                  </a:lnTo>
                  <a:lnTo>
                    <a:pt x="62" y="21"/>
                  </a:lnTo>
                  <a:lnTo>
                    <a:pt x="62" y="7"/>
                  </a:lnTo>
                  <a:lnTo>
                    <a:pt x="44" y="0"/>
                  </a:lnTo>
                  <a:lnTo>
                    <a:pt x="42" y="15"/>
                  </a:lnTo>
                  <a:lnTo>
                    <a:pt x="54" y="23"/>
                  </a:lnTo>
                  <a:lnTo>
                    <a:pt x="36" y="23"/>
                  </a:lnTo>
                  <a:lnTo>
                    <a:pt x="32" y="31"/>
                  </a:lnTo>
                  <a:lnTo>
                    <a:pt x="12" y="21"/>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39594" name="Group 109">
              <a:extLst>
                <a:ext uri="{FF2B5EF4-FFF2-40B4-BE49-F238E27FC236}">
                  <a16:creationId xmlns:a16="http://schemas.microsoft.com/office/drawing/2014/main" id="{D8AFCCE8-3E03-4F42-B923-B8B60734749D}"/>
                </a:ext>
              </a:extLst>
            </p:cNvPr>
            <p:cNvGrpSpPr>
              <a:grpSpLocks/>
            </p:cNvGrpSpPr>
            <p:nvPr/>
          </p:nvGrpSpPr>
          <p:grpSpPr bwMode="auto">
            <a:xfrm>
              <a:off x="3824" y="1691"/>
              <a:ext cx="727" cy="1311"/>
              <a:chOff x="4072" y="1872"/>
              <a:chExt cx="727" cy="1311"/>
            </a:xfrm>
          </p:grpSpPr>
          <p:grpSp>
            <p:nvGrpSpPr>
              <p:cNvPr id="39609" name="Group 110">
                <a:extLst>
                  <a:ext uri="{FF2B5EF4-FFF2-40B4-BE49-F238E27FC236}">
                    <a16:creationId xmlns:a16="http://schemas.microsoft.com/office/drawing/2014/main" id="{8A6CE162-7A28-47D8-9C69-CBF5BE76AA79}"/>
                  </a:ext>
                </a:extLst>
              </p:cNvPr>
              <p:cNvGrpSpPr>
                <a:grpSpLocks/>
              </p:cNvGrpSpPr>
              <p:nvPr/>
            </p:nvGrpSpPr>
            <p:grpSpPr bwMode="auto">
              <a:xfrm>
                <a:off x="4188" y="2006"/>
                <a:ext cx="162" cy="396"/>
                <a:chOff x="4188" y="2006"/>
                <a:chExt cx="162" cy="396"/>
              </a:xfrm>
            </p:grpSpPr>
            <p:sp>
              <p:nvSpPr>
                <p:cNvPr id="55407" name="Freeform 111">
                  <a:extLst>
                    <a:ext uri="{FF2B5EF4-FFF2-40B4-BE49-F238E27FC236}">
                      <a16:creationId xmlns:a16="http://schemas.microsoft.com/office/drawing/2014/main" id="{82AADCE2-D820-4073-891E-644D9FC2E8C1}"/>
                    </a:ext>
                  </a:extLst>
                </p:cNvPr>
                <p:cNvSpPr>
                  <a:spLocks/>
                </p:cNvSpPr>
                <p:nvPr/>
              </p:nvSpPr>
              <p:spPr bwMode="auto">
                <a:xfrm>
                  <a:off x="4188" y="2361"/>
                  <a:ext cx="42" cy="41"/>
                </a:xfrm>
                <a:custGeom>
                  <a:avLst/>
                  <a:gdLst>
                    <a:gd name="T0" fmla="*/ 0 w 42"/>
                    <a:gd name="T1" fmla="*/ 32 h 41"/>
                    <a:gd name="T2" fmla="*/ 8 w 42"/>
                    <a:gd name="T3" fmla="*/ 37 h 41"/>
                    <a:gd name="T4" fmla="*/ 16 w 42"/>
                    <a:gd name="T5" fmla="*/ 37 h 41"/>
                    <a:gd name="T6" fmla="*/ 28 w 42"/>
                    <a:gd name="T7" fmla="*/ 40 h 41"/>
                    <a:gd name="T8" fmla="*/ 38 w 42"/>
                    <a:gd name="T9" fmla="*/ 40 h 41"/>
                    <a:gd name="T10" fmla="*/ 41 w 42"/>
                    <a:gd name="T11" fmla="*/ 26 h 41"/>
                    <a:gd name="T12" fmla="*/ 36 w 42"/>
                    <a:gd name="T13" fmla="*/ 16 h 41"/>
                    <a:gd name="T14" fmla="*/ 30 w 42"/>
                    <a:gd name="T15" fmla="*/ 5 h 41"/>
                    <a:gd name="T16" fmla="*/ 24 w 42"/>
                    <a:gd name="T17" fmla="*/ 5 h 41"/>
                    <a:gd name="T18" fmla="*/ 20 w 42"/>
                    <a:gd name="T19" fmla="*/ 0 h 41"/>
                    <a:gd name="T20" fmla="*/ 10 w 42"/>
                    <a:gd name="T21" fmla="*/ 0 h 41"/>
                    <a:gd name="T22" fmla="*/ 10 w 42"/>
                    <a:gd name="T23" fmla="*/ 13 h 41"/>
                    <a:gd name="T24" fmla="*/ 0 w 42"/>
                    <a:gd name="T25" fmla="*/ 32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41">
                      <a:moveTo>
                        <a:pt x="0" y="32"/>
                      </a:moveTo>
                      <a:lnTo>
                        <a:pt x="8" y="37"/>
                      </a:lnTo>
                      <a:lnTo>
                        <a:pt x="16" y="37"/>
                      </a:lnTo>
                      <a:lnTo>
                        <a:pt x="28" y="40"/>
                      </a:lnTo>
                      <a:lnTo>
                        <a:pt x="38" y="40"/>
                      </a:lnTo>
                      <a:lnTo>
                        <a:pt x="41" y="26"/>
                      </a:lnTo>
                      <a:lnTo>
                        <a:pt x="36" y="16"/>
                      </a:lnTo>
                      <a:lnTo>
                        <a:pt x="30" y="5"/>
                      </a:lnTo>
                      <a:lnTo>
                        <a:pt x="24" y="5"/>
                      </a:lnTo>
                      <a:lnTo>
                        <a:pt x="20" y="0"/>
                      </a:lnTo>
                      <a:lnTo>
                        <a:pt x="10" y="0"/>
                      </a:lnTo>
                      <a:lnTo>
                        <a:pt x="10" y="13"/>
                      </a:lnTo>
                      <a:lnTo>
                        <a:pt x="0" y="32"/>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08" name="Freeform 112">
                  <a:extLst>
                    <a:ext uri="{FF2B5EF4-FFF2-40B4-BE49-F238E27FC236}">
                      <a16:creationId xmlns:a16="http://schemas.microsoft.com/office/drawing/2014/main" id="{964987B6-D6E7-47C3-BC9A-F51DB2D47E25}"/>
                    </a:ext>
                  </a:extLst>
                </p:cNvPr>
                <p:cNvSpPr>
                  <a:spLocks/>
                </p:cNvSpPr>
                <p:nvPr/>
              </p:nvSpPr>
              <p:spPr bwMode="auto">
                <a:xfrm>
                  <a:off x="4292" y="2293"/>
                  <a:ext cx="37" cy="49"/>
                </a:xfrm>
                <a:custGeom>
                  <a:avLst/>
                  <a:gdLst>
                    <a:gd name="T0" fmla="*/ 8 w 38"/>
                    <a:gd name="T1" fmla="*/ 0 h 49"/>
                    <a:gd name="T2" fmla="*/ 23 w 38"/>
                    <a:gd name="T3" fmla="*/ 0 h 49"/>
                    <a:gd name="T4" fmla="*/ 29 w 38"/>
                    <a:gd name="T5" fmla="*/ 12 h 49"/>
                    <a:gd name="T6" fmla="*/ 36 w 38"/>
                    <a:gd name="T7" fmla="*/ 20 h 49"/>
                    <a:gd name="T8" fmla="*/ 31 w 38"/>
                    <a:gd name="T9" fmla="*/ 25 h 49"/>
                    <a:gd name="T10" fmla="*/ 36 w 38"/>
                    <a:gd name="T11" fmla="*/ 32 h 49"/>
                    <a:gd name="T12" fmla="*/ 33 w 38"/>
                    <a:gd name="T13" fmla="*/ 42 h 49"/>
                    <a:gd name="T14" fmla="*/ 27 w 38"/>
                    <a:gd name="T15" fmla="*/ 48 h 49"/>
                    <a:gd name="T16" fmla="*/ 18 w 38"/>
                    <a:gd name="T17" fmla="*/ 45 h 49"/>
                    <a:gd name="T18" fmla="*/ 10 w 38"/>
                    <a:gd name="T19" fmla="*/ 45 h 49"/>
                    <a:gd name="T20" fmla="*/ 6 w 38"/>
                    <a:gd name="T21" fmla="*/ 40 h 49"/>
                    <a:gd name="T22" fmla="*/ 2 w 38"/>
                    <a:gd name="T23" fmla="*/ 32 h 49"/>
                    <a:gd name="T24" fmla="*/ 2 w 38"/>
                    <a:gd name="T25" fmla="*/ 25 h 49"/>
                    <a:gd name="T26" fmla="*/ 0 w 38"/>
                    <a:gd name="T27" fmla="*/ 15 h 49"/>
                    <a:gd name="T28" fmla="*/ 8 w 38"/>
                    <a:gd name="T29" fmla="*/ 0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8" h="49">
                      <a:moveTo>
                        <a:pt x="8" y="0"/>
                      </a:moveTo>
                      <a:lnTo>
                        <a:pt x="24" y="0"/>
                      </a:lnTo>
                      <a:lnTo>
                        <a:pt x="30" y="12"/>
                      </a:lnTo>
                      <a:lnTo>
                        <a:pt x="37" y="20"/>
                      </a:lnTo>
                      <a:lnTo>
                        <a:pt x="32" y="25"/>
                      </a:lnTo>
                      <a:lnTo>
                        <a:pt x="37" y="32"/>
                      </a:lnTo>
                      <a:lnTo>
                        <a:pt x="34" y="42"/>
                      </a:lnTo>
                      <a:lnTo>
                        <a:pt x="28" y="48"/>
                      </a:lnTo>
                      <a:lnTo>
                        <a:pt x="18" y="45"/>
                      </a:lnTo>
                      <a:lnTo>
                        <a:pt x="10" y="45"/>
                      </a:lnTo>
                      <a:lnTo>
                        <a:pt x="6" y="40"/>
                      </a:lnTo>
                      <a:lnTo>
                        <a:pt x="2" y="32"/>
                      </a:lnTo>
                      <a:lnTo>
                        <a:pt x="2" y="25"/>
                      </a:lnTo>
                      <a:lnTo>
                        <a:pt x="0" y="15"/>
                      </a:lnTo>
                      <a:lnTo>
                        <a:pt x="8"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09" name="Freeform 113">
                  <a:extLst>
                    <a:ext uri="{FF2B5EF4-FFF2-40B4-BE49-F238E27FC236}">
                      <a16:creationId xmlns:a16="http://schemas.microsoft.com/office/drawing/2014/main" id="{F319DBAD-1A4E-4720-A3A4-9E962D25CF2A}"/>
                    </a:ext>
                  </a:extLst>
                </p:cNvPr>
                <p:cNvSpPr>
                  <a:spLocks/>
                </p:cNvSpPr>
                <p:nvPr/>
              </p:nvSpPr>
              <p:spPr bwMode="auto">
                <a:xfrm>
                  <a:off x="4284" y="2006"/>
                  <a:ext cx="66" cy="48"/>
                </a:xfrm>
                <a:custGeom>
                  <a:avLst/>
                  <a:gdLst>
                    <a:gd name="T0" fmla="*/ 9 w 66"/>
                    <a:gd name="T1" fmla="*/ 0 h 48"/>
                    <a:gd name="T2" fmla="*/ 17 w 66"/>
                    <a:gd name="T3" fmla="*/ 7 h 48"/>
                    <a:gd name="T4" fmla="*/ 25 w 66"/>
                    <a:gd name="T5" fmla="*/ 5 h 48"/>
                    <a:gd name="T6" fmla="*/ 39 w 66"/>
                    <a:gd name="T7" fmla="*/ 7 h 48"/>
                    <a:gd name="T8" fmla="*/ 49 w 66"/>
                    <a:gd name="T9" fmla="*/ 7 h 48"/>
                    <a:gd name="T10" fmla="*/ 55 w 66"/>
                    <a:gd name="T11" fmla="*/ 10 h 48"/>
                    <a:gd name="T12" fmla="*/ 61 w 66"/>
                    <a:gd name="T13" fmla="*/ 20 h 48"/>
                    <a:gd name="T14" fmla="*/ 65 w 66"/>
                    <a:gd name="T15" fmla="*/ 26 h 48"/>
                    <a:gd name="T16" fmla="*/ 51 w 66"/>
                    <a:gd name="T17" fmla="*/ 28 h 48"/>
                    <a:gd name="T18" fmla="*/ 47 w 66"/>
                    <a:gd name="T19" fmla="*/ 31 h 48"/>
                    <a:gd name="T20" fmla="*/ 51 w 66"/>
                    <a:gd name="T21" fmla="*/ 39 h 48"/>
                    <a:gd name="T22" fmla="*/ 51 w 66"/>
                    <a:gd name="T23" fmla="*/ 44 h 48"/>
                    <a:gd name="T24" fmla="*/ 35 w 66"/>
                    <a:gd name="T25" fmla="*/ 39 h 48"/>
                    <a:gd name="T26" fmla="*/ 23 w 66"/>
                    <a:gd name="T27" fmla="*/ 33 h 48"/>
                    <a:gd name="T28" fmla="*/ 17 w 66"/>
                    <a:gd name="T29" fmla="*/ 36 h 48"/>
                    <a:gd name="T30" fmla="*/ 17 w 66"/>
                    <a:gd name="T31" fmla="*/ 44 h 48"/>
                    <a:gd name="T32" fmla="*/ 9 w 66"/>
                    <a:gd name="T33" fmla="*/ 47 h 48"/>
                    <a:gd name="T34" fmla="*/ 5 w 66"/>
                    <a:gd name="T35" fmla="*/ 39 h 48"/>
                    <a:gd name="T36" fmla="*/ 3 w 66"/>
                    <a:gd name="T37" fmla="*/ 28 h 48"/>
                    <a:gd name="T38" fmla="*/ 0 w 66"/>
                    <a:gd name="T39" fmla="*/ 28 h 48"/>
                    <a:gd name="T40" fmla="*/ 3 w 66"/>
                    <a:gd name="T41" fmla="*/ 18 h 48"/>
                    <a:gd name="T42" fmla="*/ 11 w 66"/>
                    <a:gd name="T43" fmla="*/ 15 h 48"/>
                    <a:gd name="T44" fmla="*/ 9 w 66"/>
                    <a:gd name="T45" fmla="*/ 0 h 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8">
                      <a:moveTo>
                        <a:pt x="9" y="0"/>
                      </a:moveTo>
                      <a:lnTo>
                        <a:pt x="17" y="7"/>
                      </a:lnTo>
                      <a:lnTo>
                        <a:pt x="25" y="5"/>
                      </a:lnTo>
                      <a:lnTo>
                        <a:pt x="39" y="7"/>
                      </a:lnTo>
                      <a:lnTo>
                        <a:pt x="49" y="7"/>
                      </a:lnTo>
                      <a:lnTo>
                        <a:pt x="55" y="10"/>
                      </a:lnTo>
                      <a:lnTo>
                        <a:pt x="61" y="20"/>
                      </a:lnTo>
                      <a:lnTo>
                        <a:pt x="65" y="26"/>
                      </a:lnTo>
                      <a:lnTo>
                        <a:pt x="51" y="28"/>
                      </a:lnTo>
                      <a:lnTo>
                        <a:pt x="47" y="31"/>
                      </a:lnTo>
                      <a:lnTo>
                        <a:pt x="51" y="39"/>
                      </a:lnTo>
                      <a:lnTo>
                        <a:pt x="51" y="44"/>
                      </a:lnTo>
                      <a:lnTo>
                        <a:pt x="35" y="39"/>
                      </a:lnTo>
                      <a:lnTo>
                        <a:pt x="23" y="33"/>
                      </a:lnTo>
                      <a:lnTo>
                        <a:pt x="17" y="36"/>
                      </a:lnTo>
                      <a:lnTo>
                        <a:pt x="17" y="44"/>
                      </a:lnTo>
                      <a:lnTo>
                        <a:pt x="9" y="47"/>
                      </a:lnTo>
                      <a:lnTo>
                        <a:pt x="5" y="39"/>
                      </a:lnTo>
                      <a:lnTo>
                        <a:pt x="3" y="28"/>
                      </a:lnTo>
                      <a:lnTo>
                        <a:pt x="0" y="28"/>
                      </a:lnTo>
                      <a:lnTo>
                        <a:pt x="3" y="18"/>
                      </a:lnTo>
                      <a:lnTo>
                        <a:pt x="11" y="15"/>
                      </a:lnTo>
                      <a:lnTo>
                        <a:pt x="9"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10" name="Freeform 114">
                <a:extLst>
                  <a:ext uri="{FF2B5EF4-FFF2-40B4-BE49-F238E27FC236}">
                    <a16:creationId xmlns:a16="http://schemas.microsoft.com/office/drawing/2014/main" id="{DFF9DDBF-57E8-4F1C-80A0-9337F80AAA70}"/>
                  </a:ext>
                </a:extLst>
              </p:cNvPr>
              <p:cNvSpPr>
                <a:spLocks/>
              </p:cNvSpPr>
              <p:nvPr/>
            </p:nvSpPr>
            <p:spPr bwMode="auto">
              <a:xfrm>
                <a:off x="4341" y="2803"/>
                <a:ext cx="458" cy="380"/>
              </a:xfrm>
              <a:custGeom>
                <a:avLst/>
                <a:gdLst>
                  <a:gd name="T0" fmla="*/ 352 w 458"/>
                  <a:gd name="T1" fmla="*/ 28 h 380"/>
                  <a:gd name="T2" fmla="*/ 370 w 458"/>
                  <a:gd name="T3" fmla="*/ 44 h 380"/>
                  <a:gd name="T4" fmla="*/ 388 w 458"/>
                  <a:gd name="T5" fmla="*/ 100 h 380"/>
                  <a:gd name="T6" fmla="*/ 431 w 458"/>
                  <a:gd name="T7" fmla="*/ 157 h 380"/>
                  <a:gd name="T8" fmla="*/ 457 w 458"/>
                  <a:gd name="T9" fmla="*/ 215 h 380"/>
                  <a:gd name="T10" fmla="*/ 437 w 458"/>
                  <a:gd name="T11" fmla="*/ 271 h 380"/>
                  <a:gd name="T12" fmla="*/ 419 w 458"/>
                  <a:gd name="T13" fmla="*/ 305 h 380"/>
                  <a:gd name="T14" fmla="*/ 409 w 458"/>
                  <a:gd name="T15" fmla="*/ 339 h 380"/>
                  <a:gd name="T16" fmla="*/ 397 w 458"/>
                  <a:gd name="T17" fmla="*/ 360 h 380"/>
                  <a:gd name="T18" fmla="*/ 376 w 458"/>
                  <a:gd name="T19" fmla="*/ 373 h 380"/>
                  <a:gd name="T20" fmla="*/ 340 w 458"/>
                  <a:gd name="T21" fmla="*/ 368 h 380"/>
                  <a:gd name="T22" fmla="*/ 305 w 458"/>
                  <a:gd name="T23" fmla="*/ 360 h 380"/>
                  <a:gd name="T24" fmla="*/ 287 w 458"/>
                  <a:gd name="T25" fmla="*/ 336 h 380"/>
                  <a:gd name="T26" fmla="*/ 281 w 458"/>
                  <a:gd name="T27" fmla="*/ 310 h 380"/>
                  <a:gd name="T28" fmla="*/ 269 w 458"/>
                  <a:gd name="T29" fmla="*/ 297 h 380"/>
                  <a:gd name="T30" fmla="*/ 250 w 458"/>
                  <a:gd name="T31" fmla="*/ 300 h 380"/>
                  <a:gd name="T32" fmla="*/ 232 w 458"/>
                  <a:gd name="T33" fmla="*/ 278 h 380"/>
                  <a:gd name="T34" fmla="*/ 218 w 458"/>
                  <a:gd name="T35" fmla="*/ 276 h 380"/>
                  <a:gd name="T36" fmla="*/ 193 w 458"/>
                  <a:gd name="T37" fmla="*/ 278 h 380"/>
                  <a:gd name="T38" fmla="*/ 173 w 458"/>
                  <a:gd name="T39" fmla="*/ 281 h 380"/>
                  <a:gd name="T40" fmla="*/ 155 w 458"/>
                  <a:gd name="T41" fmla="*/ 294 h 380"/>
                  <a:gd name="T42" fmla="*/ 130 w 458"/>
                  <a:gd name="T43" fmla="*/ 302 h 380"/>
                  <a:gd name="T44" fmla="*/ 104 w 458"/>
                  <a:gd name="T45" fmla="*/ 315 h 380"/>
                  <a:gd name="T46" fmla="*/ 90 w 458"/>
                  <a:gd name="T47" fmla="*/ 323 h 380"/>
                  <a:gd name="T48" fmla="*/ 53 w 458"/>
                  <a:gd name="T49" fmla="*/ 321 h 380"/>
                  <a:gd name="T50" fmla="*/ 43 w 458"/>
                  <a:gd name="T51" fmla="*/ 313 h 380"/>
                  <a:gd name="T52" fmla="*/ 43 w 458"/>
                  <a:gd name="T53" fmla="*/ 271 h 380"/>
                  <a:gd name="T54" fmla="*/ 31 w 458"/>
                  <a:gd name="T55" fmla="*/ 247 h 380"/>
                  <a:gd name="T56" fmla="*/ 19 w 458"/>
                  <a:gd name="T57" fmla="*/ 226 h 380"/>
                  <a:gd name="T58" fmla="*/ 3 w 458"/>
                  <a:gd name="T59" fmla="*/ 157 h 380"/>
                  <a:gd name="T60" fmla="*/ 3 w 458"/>
                  <a:gd name="T61" fmla="*/ 134 h 380"/>
                  <a:gd name="T62" fmla="*/ 37 w 458"/>
                  <a:gd name="T63" fmla="*/ 123 h 380"/>
                  <a:gd name="T64" fmla="*/ 61 w 458"/>
                  <a:gd name="T65" fmla="*/ 118 h 380"/>
                  <a:gd name="T66" fmla="*/ 74 w 458"/>
                  <a:gd name="T67" fmla="*/ 113 h 380"/>
                  <a:gd name="T68" fmla="*/ 82 w 458"/>
                  <a:gd name="T69" fmla="*/ 94 h 380"/>
                  <a:gd name="T70" fmla="*/ 80 w 458"/>
                  <a:gd name="T71" fmla="*/ 84 h 380"/>
                  <a:gd name="T72" fmla="*/ 114 w 458"/>
                  <a:gd name="T73" fmla="*/ 55 h 380"/>
                  <a:gd name="T74" fmla="*/ 139 w 458"/>
                  <a:gd name="T75" fmla="*/ 34 h 380"/>
                  <a:gd name="T76" fmla="*/ 161 w 458"/>
                  <a:gd name="T77" fmla="*/ 50 h 380"/>
                  <a:gd name="T78" fmla="*/ 179 w 458"/>
                  <a:gd name="T79" fmla="*/ 34 h 380"/>
                  <a:gd name="T80" fmla="*/ 196 w 458"/>
                  <a:gd name="T81" fmla="*/ 15 h 380"/>
                  <a:gd name="T82" fmla="*/ 216 w 458"/>
                  <a:gd name="T83" fmla="*/ 5 h 380"/>
                  <a:gd name="T84" fmla="*/ 246 w 458"/>
                  <a:gd name="T85" fmla="*/ 7 h 380"/>
                  <a:gd name="T86" fmla="*/ 258 w 458"/>
                  <a:gd name="T87" fmla="*/ 21 h 380"/>
                  <a:gd name="T88" fmla="*/ 258 w 458"/>
                  <a:gd name="T89" fmla="*/ 39 h 380"/>
                  <a:gd name="T90" fmla="*/ 283 w 458"/>
                  <a:gd name="T91" fmla="*/ 68 h 380"/>
                  <a:gd name="T92" fmla="*/ 305 w 458"/>
                  <a:gd name="T93" fmla="*/ 78 h 380"/>
                  <a:gd name="T94" fmla="*/ 323 w 458"/>
                  <a:gd name="T95" fmla="*/ 50 h 380"/>
                  <a:gd name="T96" fmla="*/ 326 w 458"/>
                  <a:gd name="T97" fmla="*/ 0 h 38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8" h="380">
                    <a:moveTo>
                      <a:pt x="326" y="0"/>
                    </a:moveTo>
                    <a:lnTo>
                      <a:pt x="352" y="0"/>
                    </a:lnTo>
                    <a:lnTo>
                      <a:pt x="352" y="28"/>
                    </a:lnTo>
                    <a:lnTo>
                      <a:pt x="362" y="39"/>
                    </a:lnTo>
                    <a:lnTo>
                      <a:pt x="364" y="44"/>
                    </a:lnTo>
                    <a:lnTo>
                      <a:pt x="370" y="44"/>
                    </a:lnTo>
                    <a:lnTo>
                      <a:pt x="372" y="50"/>
                    </a:lnTo>
                    <a:lnTo>
                      <a:pt x="374" y="78"/>
                    </a:lnTo>
                    <a:lnTo>
                      <a:pt x="388" y="100"/>
                    </a:lnTo>
                    <a:lnTo>
                      <a:pt x="409" y="128"/>
                    </a:lnTo>
                    <a:lnTo>
                      <a:pt x="409" y="134"/>
                    </a:lnTo>
                    <a:lnTo>
                      <a:pt x="431" y="157"/>
                    </a:lnTo>
                    <a:lnTo>
                      <a:pt x="431" y="163"/>
                    </a:lnTo>
                    <a:lnTo>
                      <a:pt x="453" y="181"/>
                    </a:lnTo>
                    <a:lnTo>
                      <a:pt x="457" y="215"/>
                    </a:lnTo>
                    <a:lnTo>
                      <a:pt x="453" y="247"/>
                    </a:lnTo>
                    <a:lnTo>
                      <a:pt x="445" y="263"/>
                    </a:lnTo>
                    <a:lnTo>
                      <a:pt x="437" y="271"/>
                    </a:lnTo>
                    <a:lnTo>
                      <a:pt x="435" y="286"/>
                    </a:lnTo>
                    <a:lnTo>
                      <a:pt x="427" y="300"/>
                    </a:lnTo>
                    <a:lnTo>
                      <a:pt x="419" y="305"/>
                    </a:lnTo>
                    <a:lnTo>
                      <a:pt x="421" y="310"/>
                    </a:lnTo>
                    <a:lnTo>
                      <a:pt x="413" y="321"/>
                    </a:lnTo>
                    <a:lnTo>
                      <a:pt x="409" y="339"/>
                    </a:lnTo>
                    <a:lnTo>
                      <a:pt x="407" y="350"/>
                    </a:lnTo>
                    <a:lnTo>
                      <a:pt x="399" y="355"/>
                    </a:lnTo>
                    <a:lnTo>
                      <a:pt x="397" y="360"/>
                    </a:lnTo>
                    <a:lnTo>
                      <a:pt x="391" y="368"/>
                    </a:lnTo>
                    <a:lnTo>
                      <a:pt x="384" y="371"/>
                    </a:lnTo>
                    <a:lnTo>
                      <a:pt x="376" y="373"/>
                    </a:lnTo>
                    <a:lnTo>
                      <a:pt x="366" y="379"/>
                    </a:lnTo>
                    <a:lnTo>
                      <a:pt x="354" y="365"/>
                    </a:lnTo>
                    <a:lnTo>
                      <a:pt x="340" y="368"/>
                    </a:lnTo>
                    <a:lnTo>
                      <a:pt x="336" y="368"/>
                    </a:lnTo>
                    <a:lnTo>
                      <a:pt x="319" y="371"/>
                    </a:lnTo>
                    <a:lnTo>
                      <a:pt x="305" y="360"/>
                    </a:lnTo>
                    <a:lnTo>
                      <a:pt x="297" y="347"/>
                    </a:lnTo>
                    <a:lnTo>
                      <a:pt x="291" y="350"/>
                    </a:lnTo>
                    <a:lnTo>
                      <a:pt x="287" y="336"/>
                    </a:lnTo>
                    <a:lnTo>
                      <a:pt x="283" y="328"/>
                    </a:lnTo>
                    <a:lnTo>
                      <a:pt x="281" y="326"/>
                    </a:lnTo>
                    <a:lnTo>
                      <a:pt x="281" y="310"/>
                    </a:lnTo>
                    <a:lnTo>
                      <a:pt x="283" y="302"/>
                    </a:lnTo>
                    <a:lnTo>
                      <a:pt x="279" y="294"/>
                    </a:lnTo>
                    <a:lnTo>
                      <a:pt x="269" y="297"/>
                    </a:lnTo>
                    <a:lnTo>
                      <a:pt x="263" y="300"/>
                    </a:lnTo>
                    <a:lnTo>
                      <a:pt x="254" y="300"/>
                    </a:lnTo>
                    <a:lnTo>
                      <a:pt x="250" y="300"/>
                    </a:lnTo>
                    <a:lnTo>
                      <a:pt x="246" y="300"/>
                    </a:lnTo>
                    <a:lnTo>
                      <a:pt x="240" y="292"/>
                    </a:lnTo>
                    <a:lnTo>
                      <a:pt x="232" y="278"/>
                    </a:lnTo>
                    <a:lnTo>
                      <a:pt x="230" y="281"/>
                    </a:lnTo>
                    <a:lnTo>
                      <a:pt x="218" y="281"/>
                    </a:lnTo>
                    <a:lnTo>
                      <a:pt x="218" y="276"/>
                    </a:lnTo>
                    <a:lnTo>
                      <a:pt x="210" y="281"/>
                    </a:lnTo>
                    <a:lnTo>
                      <a:pt x="204" y="278"/>
                    </a:lnTo>
                    <a:lnTo>
                      <a:pt x="193" y="278"/>
                    </a:lnTo>
                    <a:lnTo>
                      <a:pt x="187" y="276"/>
                    </a:lnTo>
                    <a:lnTo>
                      <a:pt x="183" y="281"/>
                    </a:lnTo>
                    <a:lnTo>
                      <a:pt x="173" y="281"/>
                    </a:lnTo>
                    <a:lnTo>
                      <a:pt x="169" y="278"/>
                    </a:lnTo>
                    <a:lnTo>
                      <a:pt x="163" y="286"/>
                    </a:lnTo>
                    <a:lnTo>
                      <a:pt x="155" y="294"/>
                    </a:lnTo>
                    <a:lnTo>
                      <a:pt x="149" y="294"/>
                    </a:lnTo>
                    <a:lnTo>
                      <a:pt x="141" y="302"/>
                    </a:lnTo>
                    <a:lnTo>
                      <a:pt x="130" y="302"/>
                    </a:lnTo>
                    <a:lnTo>
                      <a:pt x="120" y="305"/>
                    </a:lnTo>
                    <a:lnTo>
                      <a:pt x="108" y="310"/>
                    </a:lnTo>
                    <a:lnTo>
                      <a:pt x="104" y="315"/>
                    </a:lnTo>
                    <a:lnTo>
                      <a:pt x="100" y="315"/>
                    </a:lnTo>
                    <a:lnTo>
                      <a:pt x="96" y="321"/>
                    </a:lnTo>
                    <a:lnTo>
                      <a:pt x="90" y="323"/>
                    </a:lnTo>
                    <a:lnTo>
                      <a:pt x="82" y="331"/>
                    </a:lnTo>
                    <a:lnTo>
                      <a:pt x="61" y="331"/>
                    </a:lnTo>
                    <a:lnTo>
                      <a:pt x="53" y="321"/>
                    </a:lnTo>
                    <a:lnTo>
                      <a:pt x="51" y="315"/>
                    </a:lnTo>
                    <a:lnTo>
                      <a:pt x="47" y="321"/>
                    </a:lnTo>
                    <a:lnTo>
                      <a:pt x="43" y="313"/>
                    </a:lnTo>
                    <a:lnTo>
                      <a:pt x="45" y="292"/>
                    </a:lnTo>
                    <a:lnTo>
                      <a:pt x="47" y="281"/>
                    </a:lnTo>
                    <a:lnTo>
                      <a:pt x="43" y="271"/>
                    </a:lnTo>
                    <a:lnTo>
                      <a:pt x="39" y="263"/>
                    </a:lnTo>
                    <a:lnTo>
                      <a:pt x="39" y="252"/>
                    </a:lnTo>
                    <a:lnTo>
                      <a:pt x="31" y="247"/>
                    </a:lnTo>
                    <a:lnTo>
                      <a:pt x="29" y="244"/>
                    </a:lnTo>
                    <a:lnTo>
                      <a:pt x="29" y="242"/>
                    </a:lnTo>
                    <a:lnTo>
                      <a:pt x="19" y="226"/>
                    </a:lnTo>
                    <a:lnTo>
                      <a:pt x="7" y="194"/>
                    </a:lnTo>
                    <a:lnTo>
                      <a:pt x="3" y="171"/>
                    </a:lnTo>
                    <a:lnTo>
                      <a:pt x="3" y="157"/>
                    </a:lnTo>
                    <a:lnTo>
                      <a:pt x="0" y="152"/>
                    </a:lnTo>
                    <a:lnTo>
                      <a:pt x="0" y="142"/>
                    </a:lnTo>
                    <a:lnTo>
                      <a:pt x="3" y="134"/>
                    </a:lnTo>
                    <a:lnTo>
                      <a:pt x="19" y="118"/>
                    </a:lnTo>
                    <a:lnTo>
                      <a:pt x="35" y="118"/>
                    </a:lnTo>
                    <a:lnTo>
                      <a:pt x="37" y="123"/>
                    </a:lnTo>
                    <a:lnTo>
                      <a:pt x="57" y="123"/>
                    </a:lnTo>
                    <a:lnTo>
                      <a:pt x="57" y="118"/>
                    </a:lnTo>
                    <a:lnTo>
                      <a:pt x="61" y="118"/>
                    </a:lnTo>
                    <a:lnTo>
                      <a:pt x="66" y="115"/>
                    </a:lnTo>
                    <a:lnTo>
                      <a:pt x="70" y="115"/>
                    </a:lnTo>
                    <a:lnTo>
                      <a:pt x="74" y="113"/>
                    </a:lnTo>
                    <a:lnTo>
                      <a:pt x="74" y="107"/>
                    </a:lnTo>
                    <a:lnTo>
                      <a:pt x="78" y="97"/>
                    </a:lnTo>
                    <a:lnTo>
                      <a:pt x="82" y="94"/>
                    </a:lnTo>
                    <a:lnTo>
                      <a:pt x="80" y="89"/>
                    </a:lnTo>
                    <a:lnTo>
                      <a:pt x="82" y="86"/>
                    </a:lnTo>
                    <a:lnTo>
                      <a:pt x="80" y="84"/>
                    </a:lnTo>
                    <a:lnTo>
                      <a:pt x="88" y="76"/>
                    </a:lnTo>
                    <a:lnTo>
                      <a:pt x="100" y="73"/>
                    </a:lnTo>
                    <a:lnTo>
                      <a:pt x="114" y="55"/>
                    </a:lnTo>
                    <a:lnTo>
                      <a:pt x="128" y="39"/>
                    </a:lnTo>
                    <a:lnTo>
                      <a:pt x="135" y="39"/>
                    </a:lnTo>
                    <a:lnTo>
                      <a:pt x="139" y="34"/>
                    </a:lnTo>
                    <a:lnTo>
                      <a:pt x="145" y="34"/>
                    </a:lnTo>
                    <a:lnTo>
                      <a:pt x="157" y="47"/>
                    </a:lnTo>
                    <a:lnTo>
                      <a:pt x="161" y="50"/>
                    </a:lnTo>
                    <a:lnTo>
                      <a:pt x="165" y="44"/>
                    </a:lnTo>
                    <a:lnTo>
                      <a:pt x="175" y="34"/>
                    </a:lnTo>
                    <a:lnTo>
                      <a:pt x="179" y="34"/>
                    </a:lnTo>
                    <a:lnTo>
                      <a:pt x="185" y="21"/>
                    </a:lnTo>
                    <a:lnTo>
                      <a:pt x="191" y="18"/>
                    </a:lnTo>
                    <a:lnTo>
                      <a:pt x="196" y="15"/>
                    </a:lnTo>
                    <a:lnTo>
                      <a:pt x="204" y="10"/>
                    </a:lnTo>
                    <a:lnTo>
                      <a:pt x="210" y="10"/>
                    </a:lnTo>
                    <a:lnTo>
                      <a:pt x="216" y="5"/>
                    </a:lnTo>
                    <a:lnTo>
                      <a:pt x="224" y="5"/>
                    </a:lnTo>
                    <a:lnTo>
                      <a:pt x="234" y="5"/>
                    </a:lnTo>
                    <a:lnTo>
                      <a:pt x="246" y="7"/>
                    </a:lnTo>
                    <a:lnTo>
                      <a:pt x="254" y="13"/>
                    </a:lnTo>
                    <a:lnTo>
                      <a:pt x="256" y="18"/>
                    </a:lnTo>
                    <a:lnTo>
                      <a:pt x="258" y="21"/>
                    </a:lnTo>
                    <a:lnTo>
                      <a:pt x="258" y="28"/>
                    </a:lnTo>
                    <a:lnTo>
                      <a:pt x="258" y="31"/>
                    </a:lnTo>
                    <a:lnTo>
                      <a:pt x="258" y="39"/>
                    </a:lnTo>
                    <a:lnTo>
                      <a:pt x="256" y="44"/>
                    </a:lnTo>
                    <a:lnTo>
                      <a:pt x="275" y="60"/>
                    </a:lnTo>
                    <a:lnTo>
                      <a:pt x="283" y="68"/>
                    </a:lnTo>
                    <a:lnTo>
                      <a:pt x="291" y="73"/>
                    </a:lnTo>
                    <a:lnTo>
                      <a:pt x="299" y="76"/>
                    </a:lnTo>
                    <a:lnTo>
                      <a:pt x="305" y="78"/>
                    </a:lnTo>
                    <a:lnTo>
                      <a:pt x="313" y="73"/>
                    </a:lnTo>
                    <a:lnTo>
                      <a:pt x="319" y="60"/>
                    </a:lnTo>
                    <a:lnTo>
                      <a:pt x="323" y="50"/>
                    </a:lnTo>
                    <a:lnTo>
                      <a:pt x="325" y="28"/>
                    </a:lnTo>
                    <a:lnTo>
                      <a:pt x="326" y="18"/>
                    </a:lnTo>
                    <a:lnTo>
                      <a:pt x="326"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1" name="Freeform 115">
                <a:extLst>
                  <a:ext uri="{FF2B5EF4-FFF2-40B4-BE49-F238E27FC236}">
                    <a16:creationId xmlns:a16="http://schemas.microsoft.com/office/drawing/2014/main" id="{72F07324-D363-4970-8FF2-8953EAF4368F}"/>
                  </a:ext>
                </a:extLst>
              </p:cNvPr>
              <p:cNvSpPr>
                <a:spLocks/>
              </p:cNvSpPr>
              <p:nvPr/>
            </p:nvSpPr>
            <p:spPr bwMode="auto">
              <a:xfrm>
                <a:off x="4233" y="2720"/>
                <a:ext cx="253" cy="56"/>
              </a:xfrm>
              <a:custGeom>
                <a:avLst/>
                <a:gdLst>
                  <a:gd name="T0" fmla="*/ 19 w 253"/>
                  <a:gd name="T1" fmla="*/ 8 h 56"/>
                  <a:gd name="T2" fmla="*/ 51 w 253"/>
                  <a:gd name="T3" fmla="*/ 8 h 56"/>
                  <a:gd name="T4" fmla="*/ 68 w 253"/>
                  <a:gd name="T5" fmla="*/ 11 h 56"/>
                  <a:gd name="T6" fmla="*/ 86 w 253"/>
                  <a:gd name="T7" fmla="*/ 27 h 56"/>
                  <a:gd name="T8" fmla="*/ 100 w 253"/>
                  <a:gd name="T9" fmla="*/ 30 h 56"/>
                  <a:gd name="T10" fmla="*/ 124 w 253"/>
                  <a:gd name="T11" fmla="*/ 35 h 56"/>
                  <a:gd name="T12" fmla="*/ 137 w 253"/>
                  <a:gd name="T13" fmla="*/ 38 h 56"/>
                  <a:gd name="T14" fmla="*/ 143 w 253"/>
                  <a:gd name="T15" fmla="*/ 27 h 56"/>
                  <a:gd name="T16" fmla="*/ 173 w 253"/>
                  <a:gd name="T17" fmla="*/ 30 h 56"/>
                  <a:gd name="T18" fmla="*/ 194 w 253"/>
                  <a:gd name="T19" fmla="*/ 33 h 56"/>
                  <a:gd name="T20" fmla="*/ 208 w 253"/>
                  <a:gd name="T21" fmla="*/ 35 h 56"/>
                  <a:gd name="T22" fmla="*/ 220 w 253"/>
                  <a:gd name="T23" fmla="*/ 30 h 56"/>
                  <a:gd name="T24" fmla="*/ 238 w 253"/>
                  <a:gd name="T25" fmla="*/ 27 h 56"/>
                  <a:gd name="T26" fmla="*/ 252 w 253"/>
                  <a:gd name="T27" fmla="*/ 22 h 56"/>
                  <a:gd name="T28" fmla="*/ 248 w 253"/>
                  <a:gd name="T29" fmla="*/ 38 h 56"/>
                  <a:gd name="T30" fmla="*/ 238 w 253"/>
                  <a:gd name="T31" fmla="*/ 44 h 56"/>
                  <a:gd name="T32" fmla="*/ 230 w 253"/>
                  <a:gd name="T33" fmla="*/ 44 h 56"/>
                  <a:gd name="T34" fmla="*/ 218 w 253"/>
                  <a:gd name="T35" fmla="*/ 49 h 56"/>
                  <a:gd name="T36" fmla="*/ 208 w 253"/>
                  <a:gd name="T37" fmla="*/ 49 h 56"/>
                  <a:gd name="T38" fmla="*/ 198 w 253"/>
                  <a:gd name="T39" fmla="*/ 52 h 56"/>
                  <a:gd name="T40" fmla="*/ 183 w 253"/>
                  <a:gd name="T41" fmla="*/ 55 h 56"/>
                  <a:gd name="T42" fmla="*/ 173 w 253"/>
                  <a:gd name="T43" fmla="*/ 44 h 56"/>
                  <a:gd name="T44" fmla="*/ 163 w 253"/>
                  <a:gd name="T45" fmla="*/ 55 h 56"/>
                  <a:gd name="T46" fmla="*/ 147 w 253"/>
                  <a:gd name="T47" fmla="*/ 44 h 56"/>
                  <a:gd name="T48" fmla="*/ 139 w 253"/>
                  <a:gd name="T49" fmla="*/ 44 h 56"/>
                  <a:gd name="T50" fmla="*/ 127 w 253"/>
                  <a:gd name="T51" fmla="*/ 49 h 56"/>
                  <a:gd name="T52" fmla="*/ 116 w 253"/>
                  <a:gd name="T53" fmla="*/ 46 h 56"/>
                  <a:gd name="T54" fmla="*/ 102 w 253"/>
                  <a:gd name="T55" fmla="*/ 44 h 56"/>
                  <a:gd name="T56" fmla="*/ 88 w 253"/>
                  <a:gd name="T57" fmla="*/ 49 h 56"/>
                  <a:gd name="T58" fmla="*/ 70 w 253"/>
                  <a:gd name="T59" fmla="*/ 41 h 56"/>
                  <a:gd name="T60" fmla="*/ 47 w 253"/>
                  <a:gd name="T61" fmla="*/ 38 h 56"/>
                  <a:gd name="T62" fmla="*/ 29 w 253"/>
                  <a:gd name="T63" fmla="*/ 33 h 56"/>
                  <a:gd name="T64" fmla="*/ 11 w 253"/>
                  <a:gd name="T65" fmla="*/ 24 h 56"/>
                  <a:gd name="T66" fmla="*/ 1 w 253"/>
                  <a:gd name="T67" fmla="*/ 22 h 56"/>
                  <a:gd name="T68" fmla="*/ 0 w 253"/>
                  <a:gd name="T69" fmla="*/ 0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53" h="56">
                    <a:moveTo>
                      <a:pt x="0" y="0"/>
                    </a:moveTo>
                    <a:lnTo>
                      <a:pt x="19" y="8"/>
                    </a:lnTo>
                    <a:lnTo>
                      <a:pt x="35" y="8"/>
                    </a:lnTo>
                    <a:lnTo>
                      <a:pt x="51" y="8"/>
                    </a:lnTo>
                    <a:lnTo>
                      <a:pt x="61" y="8"/>
                    </a:lnTo>
                    <a:lnTo>
                      <a:pt x="68" y="11"/>
                    </a:lnTo>
                    <a:lnTo>
                      <a:pt x="80" y="16"/>
                    </a:lnTo>
                    <a:lnTo>
                      <a:pt x="86" y="27"/>
                    </a:lnTo>
                    <a:lnTo>
                      <a:pt x="90" y="30"/>
                    </a:lnTo>
                    <a:lnTo>
                      <a:pt x="100" y="30"/>
                    </a:lnTo>
                    <a:lnTo>
                      <a:pt x="112" y="30"/>
                    </a:lnTo>
                    <a:lnTo>
                      <a:pt x="124" y="35"/>
                    </a:lnTo>
                    <a:lnTo>
                      <a:pt x="131" y="38"/>
                    </a:lnTo>
                    <a:lnTo>
                      <a:pt x="137" y="38"/>
                    </a:lnTo>
                    <a:lnTo>
                      <a:pt x="137" y="30"/>
                    </a:lnTo>
                    <a:lnTo>
                      <a:pt x="143" y="27"/>
                    </a:lnTo>
                    <a:lnTo>
                      <a:pt x="159" y="30"/>
                    </a:lnTo>
                    <a:lnTo>
                      <a:pt x="173" y="30"/>
                    </a:lnTo>
                    <a:lnTo>
                      <a:pt x="185" y="30"/>
                    </a:lnTo>
                    <a:lnTo>
                      <a:pt x="194" y="33"/>
                    </a:lnTo>
                    <a:lnTo>
                      <a:pt x="198" y="38"/>
                    </a:lnTo>
                    <a:lnTo>
                      <a:pt x="208" y="35"/>
                    </a:lnTo>
                    <a:lnTo>
                      <a:pt x="216" y="33"/>
                    </a:lnTo>
                    <a:lnTo>
                      <a:pt x="220" y="30"/>
                    </a:lnTo>
                    <a:lnTo>
                      <a:pt x="230" y="30"/>
                    </a:lnTo>
                    <a:lnTo>
                      <a:pt x="238" y="27"/>
                    </a:lnTo>
                    <a:lnTo>
                      <a:pt x="248" y="22"/>
                    </a:lnTo>
                    <a:lnTo>
                      <a:pt x="252" y="22"/>
                    </a:lnTo>
                    <a:lnTo>
                      <a:pt x="252" y="33"/>
                    </a:lnTo>
                    <a:lnTo>
                      <a:pt x="248" y="38"/>
                    </a:lnTo>
                    <a:lnTo>
                      <a:pt x="244" y="44"/>
                    </a:lnTo>
                    <a:lnTo>
                      <a:pt x="238" y="44"/>
                    </a:lnTo>
                    <a:lnTo>
                      <a:pt x="236" y="44"/>
                    </a:lnTo>
                    <a:lnTo>
                      <a:pt x="230" y="44"/>
                    </a:lnTo>
                    <a:lnTo>
                      <a:pt x="224" y="52"/>
                    </a:lnTo>
                    <a:lnTo>
                      <a:pt x="218" y="49"/>
                    </a:lnTo>
                    <a:lnTo>
                      <a:pt x="212" y="46"/>
                    </a:lnTo>
                    <a:lnTo>
                      <a:pt x="208" y="49"/>
                    </a:lnTo>
                    <a:lnTo>
                      <a:pt x="202" y="52"/>
                    </a:lnTo>
                    <a:lnTo>
                      <a:pt x="198" y="52"/>
                    </a:lnTo>
                    <a:lnTo>
                      <a:pt x="194" y="55"/>
                    </a:lnTo>
                    <a:lnTo>
                      <a:pt x="183" y="55"/>
                    </a:lnTo>
                    <a:lnTo>
                      <a:pt x="179" y="49"/>
                    </a:lnTo>
                    <a:lnTo>
                      <a:pt x="173" y="44"/>
                    </a:lnTo>
                    <a:lnTo>
                      <a:pt x="167" y="49"/>
                    </a:lnTo>
                    <a:lnTo>
                      <a:pt x="163" y="55"/>
                    </a:lnTo>
                    <a:lnTo>
                      <a:pt x="157" y="55"/>
                    </a:lnTo>
                    <a:lnTo>
                      <a:pt x="147" y="44"/>
                    </a:lnTo>
                    <a:lnTo>
                      <a:pt x="145" y="44"/>
                    </a:lnTo>
                    <a:lnTo>
                      <a:pt x="139" y="44"/>
                    </a:lnTo>
                    <a:lnTo>
                      <a:pt x="135" y="52"/>
                    </a:lnTo>
                    <a:lnTo>
                      <a:pt x="127" y="49"/>
                    </a:lnTo>
                    <a:lnTo>
                      <a:pt x="120" y="49"/>
                    </a:lnTo>
                    <a:lnTo>
                      <a:pt x="116" y="46"/>
                    </a:lnTo>
                    <a:lnTo>
                      <a:pt x="110" y="44"/>
                    </a:lnTo>
                    <a:lnTo>
                      <a:pt x="102" y="44"/>
                    </a:lnTo>
                    <a:lnTo>
                      <a:pt x="94" y="52"/>
                    </a:lnTo>
                    <a:lnTo>
                      <a:pt x="88" y="49"/>
                    </a:lnTo>
                    <a:lnTo>
                      <a:pt x="80" y="46"/>
                    </a:lnTo>
                    <a:lnTo>
                      <a:pt x="70" y="41"/>
                    </a:lnTo>
                    <a:lnTo>
                      <a:pt x="63" y="41"/>
                    </a:lnTo>
                    <a:lnTo>
                      <a:pt x="47" y="38"/>
                    </a:lnTo>
                    <a:lnTo>
                      <a:pt x="35" y="33"/>
                    </a:lnTo>
                    <a:lnTo>
                      <a:pt x="29" y="33"/>
                    </a:lnTo>
                    <a:lnTo>
                      <a:pt x="17" y="30"/>
                    </a:lnTo>
                    <a:lnTo>
                      <a:pt x="11" y="24"/>
                    </a:lnTo>
                    <a:lnTo>
                      <a:pt x="3" y="22"/>
                    </a:lnTo>
                    <a:lnTo>
                      <a:pt x="1" y="22"/>
                    </a:lnTo>
                    <a:lnTo>
                      <a:pt x="0" y="19"/>
                    </a:lnTo>
                    <a:lnTo>
                      <a:pt x="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2" name="Freeform 116">
                <a:extLst>
                  <a:ext uri="{FF2B5EF4-FFF2-40B4-BE49-F238E27FC236}">
                    <a16:creationId xmlns:a16="http://schemas.microsoft.com/office/drawing/2014/main" id="{69CE0E34-97DE-406C-B63B-4077E270E3C7}"/>
                  </a:ext>
                </a:extLst>
              </p:cNvPr>
              <p:cNvSpPr>
                <a:spLocks/>
              </p:cNvSpPr>
              <p:nvPr/>
            </p:nvSpPr>
            <p:spPr bwMode="auto">
              <a:xfrm>
                <a:off x="4372" y="2622"/>
                <a:ext cx="114" cy="98"/>
              </a:xfrm>
              <a:custGeom>
                <a:avLst/>
                <a:gdLst>
                  <a:gd name="T0" fmla="*/ 56 w 114"/>
                  <a:gd name="T1" fmla="*/ 0 h 98"/>
                  <a:gd name="T2" fmla="*/ 95 w 114"/>
                  <a:gd name="T3" fmla="*/ 0 h 98"/>
                  <a:gd name="T4" fmla="*/ 101 w 114"/>
                  <a:gd name="T5" fmla="*/ 10 h 98"/>
                  <a:gd name="T6" fmla="*/ 91 w 114"/>
                  <a:gd name="T7" fmla="*/ 18 h 98"/>
                  <a:gd name="T8" fmla="*/ 87 w 114"/>
                  <a:gd name="T9" fmla="*/ 23 h 98"/>
                  <a:gd name="T10" fmla="*/ 79 w 114"/>
                  <a:gd name="T11" fmla="*/ 31 h 98"/>
                  <a:gd name="T12" fmla="*/ 70 w 114"/>
                  <a:gd name="T13" fmla="*/ 34 h 98"/>
                  <a:gd name="T14" fmla="*/ 60 w 114"/>
                  <a:gd name="T15" fmla="*/ 28 h 98"/>
                  <a:gd name="T16" fmla="*/ 50 w 114"/>
                  <a:gd name="T17" fmla="*/ 18 h 98"/>
                  <a:gd name="T18" fmla="*/ 37 w 114"/>
                  <a:gd name="T19" fmla="*/ 18 h 98"/>
                  <a:gd name="T20" fmla="*/ 35 w 114"/>
                  <a:gd name="T21" fmla="*/ 34 h 98"/>
                  <a:gd name="T22" fmla="*/ 37 w 114"/>
                  <a:gd name="T23" fmla="*/ 41 h 98"/>
                  <a:gd name="T24" fmla="*/ 50 w 114"/>
                  <a:gd name="T25" fmla="*/ 36 h 98"/>
                  <a:gd name="T26" fmla="*/ 60 w 114"/>
                  <a:gd name="T27" fmla="*/ 39 h 98"/>
                  <a:gd name="T28" fmla="*/ 56 w 114"/>
                  <a:gd name="T29" fmla="*/ 49 h 98"/>
                  <a:gd name="T30" fmla="*/ 56 w 114"/>
                  <a:gd name="T31" fmla="*/ 55 h 98"/>
                  <a:gd name="T32" fmla="*/ 56 w 114"/>
                  <a:gd name="T33" fmla="*/ 62 h 98"/>
                  <a:gd name="T34" fmla="*/ 64 w 114"/>
                  <a:gd name="T35" fmla="*/ 68 h 98"/>
                  <a:gd name="T36" fmla="*/ 60 w 114"/>
                  <a:gd name="T37" fmla="*/ 78 h 98"/>
                  <a:gd name="T38" fmla="*/ 56 w 114"/>
                  <a:gd name="T39" fmla="*/ 91 h 98"/>
                  <a:gd name="T40" fmla="*/ 48 w 114"/>
                  <a:gd name="T41" fmla="*/ 94 h 98"/>
                  <a:gd name="T42" fmla="*/ 44 w 114"/>
                  <a:gd name="T43" fmla="*/ 89 h 98"/>
                  <a:gd name="T44" fmla="*/ 38 w 114"/>
                  <a:gd name="T45" fmla="*/ 76 h 98"/>
                  <a:gd name="T46" fmla="*/ 38 w 114"/>
                  <a:gd name="T47" fmla="*/ 60 h 98"/>
                  <a:gd name="T48" fmla="*/ 25 w 114"/>
                  <a:gd name="T49" fmla="*/ 60 h 98"/>
                  <a:gd name="T50" fmla="*/ 17 w 114"/>
                  <a:gd name="T51" fmla="*/ 62 h 98"/>
                  <a:gd name="T52" fmla="*/ 27 w 114"/>
                  <a:gd name="T53" fmla="*/ 68 h 98"/>
                  <a:gd name="T54" fmla="*/ 33 w 114"/>
                  <a:gd name="T55" fmla="*/ 78 h 98"/>
                  <a:gd name="T56" fmla="*/ 29 w 114"/>
                  <a:gd name="T57" fmla="*/ 89 h 98"/>
                  <a:gd name="T58" fmla="*/ 21 w 114"/>
                  <a:gd name="T59" fmla="*/ 97 h 98"/>
                  <a:gd name="T60" fmla="*/ 21 w 114"/>
                  <a:gd name="T61" fmla="*/ 89 h 98"/>
                  <a:gd name="T62" fmla="*/ 15 w 114"/>
                  <a:gd name="T63" fmla="*/ 78 h 98"/>
                  <a:gd name="T64" fmla="*/ 7 w 114"/>
                  <a:gd name="T65" fmla="*/ 68 h 98"/>
                  <a:gd name="T66" fmla="*/ 1 w 114"/>
                  <a:gd name="T67" fmla="*/ 57 h 98"/>
                  <a:gd name="T68" fmla="*/ 11 w 114"/>
                  <a:gd name="T69" fmla="*/ 47 h 98"/>
                  <a:gd name="T70" fmla="*/ 17 w 114"/>
                  <a:gd name="T71" fmla="*/ 31 h 98"/>
                  <a:gd name="T72" fmla="*/ 17 w 114"/>
                  <a:gd name="T73" fmla="*/ 20 h 98"/>
                  <a:gd name="T74" fmla="*/ 17 w 114"/>
                  <a:gd name="T75" fmla="*/ 10 h 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4" h="98">
                    <a:moveTo>
                      <a:pt x="29" y="0"/>
                    </a:moveTo>
                    <a:lnTo>
                      <a:pt x="56" y="0"/>
                    </a:lnTo>
                    <a:lnTo>
                      <a:pt x="81" y="0"/>
                    </a:lnTo>
                    <a:lnTo>
                      <a:pt x="95" y="0"/>
                    </a:lnTo>
                    <a:lnTo>
                      <a:pt x="113" y="7"/>
                    </a:lnTo>
                    <a:lnTo>
                      <a:pt x="101" y="10"/>
                    </a:lnTo>
                    <a:lnTo>
                      <a:pt x="95" y="15"/>
                    </a:lnTo>
                    <a:lnTo>
                      <a:pt x="91" y="18"/>
                    </a:lnTo>
                    <a:lnTo>
                      <a:pt x="87" y="20"/>
                    </a:lnTo>
                    <a:lnTo>
                      <a:pt x="87" y="23"/>
                    </a:lnTo>
                    <a:lnTo>
                      <a:pt x="87" y="28"/>
                    </a:lnTo>
                    <a:lnTo>
                      <a:pt x="79" y="31"/>
                    </a:lnTo>
                    <a:lnTo>
                      <a:pt x="74" y="31"/>
                    </a:lnTo>
                    <a:lnTo>
                      <a:pt x="70" y="34"/>
                    </a:lnTo>
                    <a:lnTo>
                      <a:pt x="64" y="34"/>
                    </a:lnTo>
                    <a:lnTo>
                      <a:pt x="60" y="28"/>
                    </a:lnTo>
                    <a:lnTo>
                      <a:pt x="56" y="23"/>
                    </a:lnTo>
                    <a:lnTo>
                      <a:pt x="50" y="18"/>
                    </a:lnTo>
                    <a:lnTo>
                      <a:pt x="38" y="18"/>
                    </a:lnTo>
                    <a:lnTo>
                      <a:pt x="37" y="18"/>
                    </a:lnTo>
                    <a:lnTo>
                      <a:pt x="35" y="26"/>
                    </a:lnTo>
                    <a:lnTo>
                      <a:pt x="35" y="34"/>
                    </a:lnTo>
                    <a:lnTo>
                      <a:pt x="35" y="39"/>
                    </a:lnTo>
                    <a:lnTo>
                      <a:pt x="37" y="41"/>
                    </a:lnTo>
                    <a:lnTo>
                      <a:pt x="42" y="41"/>
                    </a:lnTo>
                    <a:lnTo>
                      <a:pt x="50" y="36"/>
                    </a:lnTo>
                    <a:lnTo>
                      <a:pt x="56" y="36"/>
                    </a:lnTo>
                    <a:lnTo>
                      <a:pt x="60" y="39"/>
                    </a:lnTo>
                    <a:lnTo>
                      <a:pt x="60" y="41"/>
                    </a:lnTo>
                    <a:lnTo>
                      <a:pt x="56" y="49"/>
                    </a:lnTo>
                    <a:lnTo>
                      <a:pt x="56" y="52"/>
                    </a:lnTo>
                    <a:lnTo>
                      <a:pt x="56" y="55"/>
                    </a:lnTo>
                    <a:lnTo>
                      <a:pt x="54" y="60"/>
                    </a:lnTo>
                    <a:lnTo>
                      <a:pt x="56" y="62"/>
                    </a:lnTo>
                    <a:lnTo>
                      <a:pt x="62" y="70"/>
                    </a:lnTo>
                    <a:lnTo>
                      <a:pt x="64" y="68"/>
                    </a:lnTo>
                    <a:lnTo>
                      <a:pt x="64" y="76"/>
                    </a:lnTo>
                    <a:lnTo>
                      <a:pt x="60" y="78"/>
                    </a:lnTo>
                    <a:lnTo>
                      <a:pt x="58" y="83"/>
                    </a:lnTo>
                    <a:lnTo>
                      <a:pt x="56" y="91"/>
                    </a:lnTo>
                    <a:lnTo>
                      <a:pt x="52" y="94"/>
                    </a:lnTo>
                    <a:lnTo>
                      <a:pt x="48" y="94"/>
                    </a:lnTo>
                    <a:lnTo>
                      <a:pt x="44" y="94"/>
                    </a:lnTo>
                    <a:lnTo>
                      <a:pt x="44" y="89"/>
                    </a:lnTo>
                    <a:lnTo>
                      <a:pt x="42" y="78"/>
                    </a:lnTo>
                    <a:lnTo>
                      <a:pt x="38" y="76"/>
                    </a:lnTo>
                    <a:lnTo>
                      <a:pt x="37" y="70"/>
                    </a:lnTo>
                    <a:lnTo>
                      <a:pt x="38" y="60"/>
                    </a:lnTo>
                    <a:lnTo>
                      <a:pt x="35" y="57"/>
                    </a:lnTo>
                    <a:lnTo>
                      <a:pt x="25" y="60"/>
                    </a:lnTo>
                    <a:lnTo>
                      <a:pt x="21" y="57"/>
                    </a:lnTo>
                    <a:lnTo>
                      <a:pt x="17" y="62"/>
                    </a:lnTo>
                    <a:lnTo>
                      <a:pt x="21" y="65"/>
                    </a:lnTo>
                    <a:lnTo>
                      <a:pt x="27" y="68"/>
                    </a:lnTo>
                    <a:lnTo>
                      <a:pt x="29" y="70"/>
                    </a:lnTo>
                    <a:lnTo>
                      <a:pt x="33" y="78"/>
                    </a:lnTo>
                    <a:lnTo>
                      <a:pt x="33" y="81"/>
                    </a:lnTo>
                    <a:lnTo>
                      <a:pt x="29" y="89"/>
                    </a:lnTo>
                    <a:lnTo>
                      <a:pt x="23" y="97"/>
                    </a:lnTo>
                    <a:lnTo>
                      <a:pt x="21" y="97"/>
                    </a:lnTo>
                    <a:lnTo>
                      <a:pt x="21" y="91"/>
                    </a:lnTo>
                    <a:lnTo>
                      <a:pt x="21" y="89"/>
                    </a:lnTo>
                    <a:lnTo>
                      <a:pt x="23" y="81"/>
                    </a:lnTo>
                    <a:lnTo>
                      <a:pt x="15" y="78"/>
                    </a:lnTo>
                    <a:lnTo>
                      <a:pt x="9" y="73"/>
                    </a:lnTo>
                    <a:lnTo>
                      <a:pt x="7" y="68"/>
                    </a:lnTo>
                    <a:lnTo>
                      <a:pt x="0" y="65"/>
                    </a:lnTo>
                    <a:lnTo>
                      <a:pt x="1" y="57"/>
                    </a:lnTo>
                    <a:lnTo>
                      <a:pt x="7" y="52"/>
                    </a:lnTo>
                    <a:lnTo>
                      <a:pt x="11" y="47"/>
                    </a:lnTo>
                    <a:lnTo>
                      <a:pt x="15" y="39"/>
                    </a:lnTo>
                    <a:lnTo>
                      <a:pt x="17" y="31"/>
                    </a:lnTo>
                    <a:lnTo>
                      <a:pt x="15" y="23"/>
                    </a:lnTo>
                    <a:lnTo>
                      <a:pt x="17" y="20"/>
                    </a:lnTo>
                    <a:lnTo>
                      <a:pt x="21" y="18"/>
                    </a:lnTo>
                    <a:lnTo>
                      <a:pt x="17" y="10"/>
                    </a:lnTo>
                    <a:lnTo>
                      <a:pt x="29"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3" name="Freeform 117">
                <a:extLst>
                  <a:ext uri="{FF2B5EF4-FFF2-40B4-BE49-F238E27FC236}">
                    <a16:creationId xmlns:a16="http://schemas.microsoft.com/office/drawing/2014/main" id="{65D30045-F5F6-4277-888E-B85A0E9282D6}"/>
                  </a:ext>
                </a:extLst>
              </p:cNvPr>
              <p:cNvSpPr>
                <a:spLocks/>
              </p:cNvSpPr>
              <p:nvPr/>
            </p:nvSpPr>
            <p:spPr bwMode="auto">
              <a:xfrm>
                <a:off x="4252" y="2576"/>
                <a:ext cx="127" cy="138"/>
              </a:xfrm>
              <a:custGeom>
                <a:avLst/>
                <a:gdLst>
                  <a:gd name="T0" fmla="*/ 0 w 127"/>
                  <a:gd name="T1" fmla="*/ 44 h 138"/>
                  <a:gd name="T2" fmla="*/ 25 w 127"/>
                  <a:gd name="T3" fmla="*/ 23 h 138"/>
                  <a:gd name="T4" fmla="*/ 39 w 127"/>
                  <a:gd name="T5" fmla="*/ 15 h 138"/>
                  <a:gd name="T6" fmla="*/ 47 w 127"/>
                  <a:gd name="T7" fmla="*/ 7 h 138"/>
                  <a:gd name="T8" fmla="*/ 66 w 127"/>
                  <a:gd name="T9" fmla="*/ 0 h 138"/>
                  <a:gd name="T10" fmla="*/ 76 w 127"/>
                  <a:gd name="T11" fmla="*/ 15 h 138"/>
                  <a:gd name="T12" fmla="*/ 88 w 127"/>
                  <a:gd name="T13" fmla="*/ 7 h 138"/>
                  <a:gd name="T14" fmla="*/ 92 w 127"/>
                  <a:gd name="T15" fmla="*/ 5 h 138"/>
                  <a:gd name="T16" fmla="*/ 102 w 127"/>
                  <a:gd name="T17" fmla="*/ 0 h 138"/>
                  <a:gd name="T18" fmla="*/ 108 w 127"/>
                  <a:gd name="T19" fmla="*/ 0 h 138"/>
                  <a:gd name="T20" fmla="*/ 108 w 127"/>
                  <a:gd name="T21" fmla="*/ 5 h 138"/>
                  <a:gd name="T22" fmla="*/ 108 w 127"/>
                  <a:gd name="T23" fmla="*/ 10 h 138"/>
                  <a:gd name="T24" fmla="*/ 104 w 127"/>
                  <a:gd name="T25" fmla="*/ 18 h 138"/>
                  <a:gd name="T26" fmla="*/ 104 w 127"/>
                  <a:gd name="T27" fmla="*/ 23 h 138"/>
                  <a:gd name="T28" fmla="*/ 118 w 127"/>
                  <a:gd name="T29" fmla="*/ 42 h 138"/>
                  <a:gd name="T30" fmla="*/ 120 w 127"/>
                  <a:gd name="T31" fmla="*/ 55 h 138"/>
                  <a:gd name="T32" fmla="*/ 126 w 127"/>
                  <a:gd name="T33" fmla="*/ 55 h 138"/>
                  <a:gd name="T34" fmla="*/ 126 w 127"/>
                  <a:gd name="T35" fmla="*/ 60 h 138"/>
                  <a:gd name="T36" fmla="*/ 120 w 127"/>
                  <a:gd name="T37" fmla="*/ 65 h 138"/>
                  <a:gd name="T38" fmla="*/ 116 w 127"/>
                  <a:gd name="T39" fmla="*/ 63 h 138"/>
                  <a:gd name="T40" fmla="*/ 108 w 127"/>
                  <a:gd name="T41" fmla="*/ 68 h 138"/>
                  <a:gd name="T42" fmla="*/ 108 w 127"/>
                  <a:gd name="T43" fmla="*/ 81 h 138"/>
                  <a:gd name="T44" fmla="*/ 98 w 127"/>
                  <a:gd name="T45" fmla="*/ 86 h 138"/>
                  <a:gd name="T46" fmla="*/ 98 w 127"/>
                  <a:gd name="T47" fmla="*/ 108 h 138"/>
                  <a:gd name="T48" fmla="*/ 98 w 127"/>
                  <a:gd name="T49" fmla="*/ 121 h 138"/>
                  <a:gd name="T50" fmla="*/ 92 w 127"/>
                  <a:gd name="T51" fmla="*/ 126 h 138"/>
                  <a:gd name="T52" fmla="*/ 88 w 127"/>
                  <a:gd name="T53" fmla="*/ 137 h 138"/>
                  <a:gd name="T54" fmla="*/ 82 w 127"/>
                  <a:gd name="T55" fmla="*/ 134 h 138"/>
                  <a:gd name="T56" fmla="*/ 74 w 127"/>
                  <a:gd name="T57" fmla="*/ 131 h 138"/>
                  <a:gd name="T58" fmla="*/ 68 w 127"/>
                  <a:gd name="T59" fmla="*/ 126 h 138"/>
                  <a:gd name="T60" fmla="*/ 63 w 127"/>
                  <a:gd name="T61" fmla="*/ 118 h 138"/>
                  <a:gd name="T62" fmla="*/ 43 w 127"/>
                  <a:gd name="T63" fmla="*/ 121 h 138"/>
                  <a:gd name="T64" fmla="*/ 27 w 127"/>
                  <a:gd name="T65" fmla="*/ 115 h 138"/>
                  <a:gd name="T66" fmla="*/ 15 w 127"/>
                  <a:gd name="T67" fmla="*/ 102 h 138"/>
                  <a:gd name="T68" fmla="*/ 9 w 127"/>
                  <a:gd name="T69" fmla="*/ 94 h 138"/>
                  <a:gd name="T70" fmla="*/ 3 w 127"/>
                  <a:gd name="T71" fmla="*/ 86 h 138"/>
                  <a:gd name="T72" fmla="*/ 3 w 127"/>
                  <a:gd name="T73" fmla="*/ 71 h 138"/>
                  <a:gd name="T74" fmla="*/ 0 w 127"/>
                  <a:gd name="T75" fmla="*/ 44 h 1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27" h="138">
                    <a:moveTo>
                      <a:pt x="0" y="44"/>
                    </a:moveTo>
                    <a:lnTo>
                      <a:pt x="25" y="23"/>
                    </a:lnTo>
                    <a:lnTo>
                      <a:pt x="39" y="15"/>
                    </a:lnTo>
                    <a:lnTo>
                      <a:pt x="47" y="7"/>
                    </a:lnTo>
                    <a:lnTo>
                      <a:pt x="66" y="0"/>
                    </a:lnTo>
                    <a:lnTo>
                      <a:pt x="76" y="15"/>
                    </a:lnTo>
                    <a:lnTo>
                      <a:pt x="88" y="7"/>
                    </a:lnTo>
                    <a:lnTo>
                      <a:pt x="92" y="5"/>
                    </a:lnTo>
                    <a:lnTo>
                      <a:pt x="102" y="0"/>
                    </a:lnTo>
                    <a:lnTo>
                      <a:pt x="108" y="0"/>
                    </a:lnTo>
                    <a:lnTo>
                      <a:pt x="108" y="5"/>
                    </a:lnTo>
                    <a:lnTo>
                      <a:pt x="108" y="10"/>
                    </a:lnTo>
                    <a:lnTo>
                      <a:pt x="104" y="18"/>
                    </a:lnTo>
                    <a:lnTo>
                      <a:pt x="104" y="23"/>
                    </a:lnTo>
                    <a:lnTo>
                      <a:pt x="118" y="42"/>
                    </a:lnTo>
                    <a:lnTo>
                      <a:pt x="120" y="55"/>
                    </a:lnTo>
                    <a:lnTo>
                      <a:pt x="126" y="55"/>
                    </a:lnTo>
                    <a:lnTo>
                      <a:pt x="126" y="60"/>
                    </a:lnTo>
                    <a:lnTo>
                      <a:pt x="120" y="65"/>
                    </a:lnTo>
                    <a:lnTo>
                      <a:pt x="116" y="63"/>
                    </a:lnTo>
                    <a:lnTo>
                      <a:pt x="108" y="68"/>
                    </a:lnTo>
                    <a:lnTo>
                      <a:pt x="108" y="81"/>
                    </a:lnTo>
                    <a:lnTo>
                      <a:pt x="98" y="86"/>
                    </a:lnTo>
                    <a:lnTo>
                      <a:pt x="98" y="108"/>
                    </a:lnTo>
                    <a:lnTo>
                      <a:pt x="98" y="121"/>
                    </a:lnTo>
                    <a:lnTo>
                      <a:pt x="92" y="126"/>
                    </a:lnTo>
                    <a:lnTo>
                      <a:pt x="88" y="137"/>
                    </a:lnTo>
                    <a:lnTo>
                      <a:pt x="82" y="134"/>
                    </a:lnTo>
                    <a:lnTo>
                      <a:pt x="74" y="131"/>
                    </a:lnTo>
                    <a:lnTo>
                      <a:pt x="68" y="126"/>
                    </a:lnTo>
                    <a:lnTo>
                      <a:pt x="63" y="118"/>
                    </a:lnTo>
                    <a:lnTo>
                      <a:pt x="43" y="121"/>
                    </a:lnTo>
                    <a:lnTo>
                      <a:pt x="27" y="115"/>
                    </a:lnTo>
                    <a:lnTo>
                      <a:pt x="15" y="102"/>
                    </a:lnTo>
                    <a:lnTo>
                      <a:pt x="9" y="94"/>
                    </a:lnTo>
                    <a:lnTo>
                      <a:pt x="3" y="86"/>
                    </a:lnTo>
                    <a:lnTo>
                      <a:pt x="3" y="71"/>
                    </a:lnTo>
                    <a:lnTo>
                      <a:pt x="0" y="44"/>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4" name="Freeform 118">
                <a:extLst>
                  <a:ext uri="{FF2B5EF4-FFF2-40B4-BE49-F238E27FC236}">
                    <a16:creationId xmlns:a16="http://schemas.microsoft.com/office/drawing/2014/main" id="{37F2CCF2-17C7-4C76-9BB9-3643F561E35D}"/>
                  </a:ext>
                </a:extLst>
              </p:cNvPr>
              <p:cNvSpPr>
                <a:spLocks/>
              </p:cNvSpPr>
              <p:nvPr/>
            </p:nvSpPr>
            <p:spPr bwMode="auto">
              <a:xfrm>
                <a:off x="4520" y="2654"/>
                <a:ext cx="242" cy="127"/>
              </a:xfrm>
              <a:custGeom>
                <a:avLst/>
                <a:gdLst>
                  <a:gd name="T0" fmla="*/ 21 w 242"/>
                  <a:gd name="T1" fmla="*/ 2 h 127"/>
                  <a:gd name="T2" fmla="*/ 47 w 242"/>
                  <a:gd name="T3" fmla="*/ 20 h 127"/>
                  <a:gd name="T4" fmla="*/ 51 w 242"/>
                  <a:gd name="T5" fmla="*/ 30 h 127"/>
                  <a:gd name="T6" fmla="*/ 65 w 242"/>
                  <a:gd name="T7" fmla="*/ 25 h 127"/>
                  <a:gd name="T8" fmla="*/ 73 w 242"/>
                  <a:gd name="T9" fmla="*/ 28 h 127"/>
                  <a:gd name="T10" fmla="*/ 82 w 242"/>
                  <a:gd name="T11" fmla="*/ 20 h 127"/>
                  <a:gd name="T12" fmla="*/ 96 w 242"/>
                  <a:gd name="T13" fmla="*/ 18 h 127"/>
                  <a:gd name="T14" fmla="*/ 128 w 242"/>
                  <a:gd name="T15" fmla="*/ 25 h 127"/>
                  <a:gd name="T16" fmla="*/ 148 w 242"/>
                  <a:gd name="T17" fmla="*/ 36 h 127"/>
                  <a:gd name="T18" fmla="*/ 161 w 242"/>
                  <a:gd name="T19" fmla="*/ 43 h 127"/>
                  <a:gd name="T20" fmla="*/ 187 w 242"/>
                  <a:gd name="T21" fmla="*/ 59 h 127"/>
                  <a:gd name="T22" fmla="*/ 191 w 242"/>
                  <a:gd name="T23" fmla="*/ 69 h 127"/>
                  <a:gd name="T24" fmla="*/ 203 w 242"/>
                  <a:gd name="T25" fmla="*/ 77 h 127"/>
                  <a:gd name="T26" fmla="*/ 213 w 242"/>
                  <a:gd name="T27" fmla="*/ 79 h 127"/>
                  <a:gd name="T28" fmla="*/ 223 w 242"/>
                  <a:gd name="T29" fmla="*/ 95 h 127"/>
                  <a:gd name="T30" fmla="*/ 231 w 242"/>
                  <a:gd name="T31" fmla="*/ 102 h 127"/>
                  <a:gd name="T32" fmla="*/ 233 w 242"/>
                  <a:gd name="T33" fmla="*/ 126 h 127"/>
                  <a:gd name="T34" fmla="*/ 223 w 242"/>
                  <a:gd name="T35" fmla="*/ 126 h 127"/>
                  <a:gd name="T36" fmla="*/ 215 w 242"/>
                  <a:gd name="T37" fmla="*/ 120 h 127"/>
                  <a:gd name="T38" fmla="*/ 191 w 242"/>
                  <a:gd name="T39" fmla="*/ 97 h 127"/>
                  <a:gd name="T40" fmla="*/ 165 w 242"/>
                  <a:gd name="T41" fmla="*/ 97 h 127"/>
                  <a:gd name="T42" fmla="*/ 158 w 242"/>
                  <a:gd name="T43" fmla="*/ 105 h 127"/>
                  <a:gd name="T44" fmla="*/ 152 w 242"/>
                  <a:gd name="T45" fmla="*/ 110 h 127"/>
                  <a:gd name="T46" fmla="*/ 136 w 242"/>
                  <a:gd name="T47" fmla="*/ 115 h 127"/>
                  <a:gd name="T48" fmla="*/ 122 w 242"/>
                  <a:gd name="T49" fmla="*/ 113 h 127"/>
                  <a:gd name="T50" fmla="*/ 110 w 242"/>
                  <a:gd name="T51" fmla="*/ 113 h 127"/>
                  <a:gd name="T52" fmla="*/ 94 w 242"/>
                  <a:gd name="T53" fmla="*/ 84 h 127"/>
                  <a:gd name="T54" fmla="*/ 79 w 242"/>
                  <a:gd name="T55" fmla="*/ 59 h 127"/>
                  <a:gd name="T56" fmla="*/ 57 w 242"/>
                  <a:gd name="T57" fmla="*/ 51 h 127"/>
                  <a:gd name="T58" fmla="*/ 35 w 242"/>
                  <a:gd name="T59" fmla="*/ 48 h 127"/>
                  <a:gd name="T60" fmla="*/ 15 w 242"/>
                  <a:gd name="T61" fmla="*/ 41 h 127"/>
                  <a:gd name="T62" fmla="*/ 17 w 242"/>
                  <a:gd name="T63" fmla="*/ 15 h 1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2" h="127">
                    <a:moveTo>
                      <a:pt x="0" y="0"/>
                    </a:moveTo>
                    <a:lnTo>
                      <a:pt x="21" y="2"/>
                    </a:lnTo>
                    <a:lnTo>
                      <a:pt x="39" y="5"/>
                    </a:lnTo>
                    <a:lnTo>
                      <a:pt x="47" y="20"/>
                    </a:lnTo>
                    <a:lnTo>
                      <a:pt x="47" y="28"/>
                    </a:lnTo>
                    <a:lnTo>
                      <a:pt x="51" y="30"/>
                    </a:lnTo>
                    <a:lnTo>
                      <a:pt x="57" y="25"/>
                    </a:lnTo>
                    <a:lnTo>
                      <a:pt x="65" y="25"/>
                    </a:lnTo>
                    <a:lnTo>
                      <a:pt x="71" y="30"/>
                    </a:lnTo>
                    <a:lnTo>
                      <a:pt x="73" y="28"/>
                    </a:lnTo>
                    <a:lnTo>
                      <a:pt x="82" y="20"/>
                    </a:lnTo>
                    <a:lnTo>
                      <a:pt x="90" y="18"/>
                    </a:lnTo>
                    <a:lnTo>
                      <a:pt x="96" y="18"/>
                    </a:lnTo>
                    <a:lnTo>
                      <a:pt x="118" y="25"/>
                    </a:lnTo>
                    <a:lnTo>
                      <a:pt x="128" y="25"/>
                    </a:lnTo>
                    <a:lnTo>
                      <a:pt x="138" y="33"/>
                    </a:lnTo>
                    <a:lnTo>
                      <a:pt x="148" y="36"/>
                    </a:lnTo>
                    <a:lnTo>
                      <a:pt x="156" y="43"/>
                    </a:lnTo>
                    <a:lnTo>
                      <a:pt x="161" y="43"/>
                    </a:lnTo>
                    <a:lnTo>
                      <a:pt x="179" y="48"/>
                    </a:lnTo>
                    <a:lnTo>
                      <a:pt x="187" y="59"/>
                    </a:lnTo>
                    <a:lnTo>
                      <a:pt x="191" y="66"/>
                    </a:lnTo>
                    <a:lnTo>
                      <a:pt x="191" y="69"/>
                    </a:lnTo>
                    <a:lnTo>
                      <a:pt x="197" y="74"/>
                    </a:lnTo>
                    <a:lnTo>
                      <a:pt x="203" y="77"/>
                    </a:lnTo>
                    <a:lnTo>
                      <a:pt x="205" y="77"/>
                    </a:lnTo>
                    <a:lnTo>
                      <a:pt x="213" y="79"/>
                    </a:lnTo>
                    <a:lnTo>
                      <a:pt x="223" y="87"/>
                    </a:lnTo>
                    <a:lnTo>
                      <a:pt x="223" y="95"/>
                    </a:lnTo>
                    <a:lnTo>
                      <a:pt x="231" y="100"/>
                    </a:lnTo>
                    <a:lnTo>
                      <a:pt x="231" y="102"/>
                    </a:lnTo>
                    <a:lnTo>
                      <a:pt x="241" y="115"/>
                    </a:lnTo>
                    <a:lnTo>
                      <a:pt x="233" y="126"/>
                    </a:lnTo>
                    <a:lnTo>
                      <a:pt x="231" y="126"/>
                    </a:lnTo>
                    <a:lnTo>
                      <a:pt x="223" y="126"/>
                    </a:lnTo>
                    <a:lnTo>
                      <a:pt x="219" y="120"/>
                    </a:lnTo>
                    <a:lnTo>
                      <a:pt x="215" y="120"/>
                    </a:lnTo>
                    <a:lnTo>
                      <a:pt x="211" y="123"/>
                    </a:lnTo>
                    <a:lnTo>
                      <a:pt x="191" y="97"/>
                    </a:lnTo>
                    <a:lnTo>
                      <a:pt x="179" y="100"/>
                    </a:lnTo>
                    <a:lnTo>
                      <a:pt x="165" y="97"/>
                    </a:lnTo>
                    <a:lnTo>
                      <a:pt x="161" y="102"/>
                    </a:lnTo>
                    <a:lnTo>
                      <a:pt x="158" y="105"/>
                    </a:lnTo>
                    <a:lnTo>
                      <a:pt x="156" y="102"/>
                    </a:lnTo>
                    <a:lnTo>
                      <a:pt x="152" y="110"/>
                    </a:lnTo>
                    <a:lnTo>
                      <a:pt x="144" y="120"/>
                    </a:lnTo>
                    <a:lnTo>
                      <a:pt x="136" y="115"/>
                    </a:lnTo>
                    <a:lnTo>
                      <a:pt x="128" y="113"/>
                    </a:lnTo>
                    <a:lnTo>
                      <a:pt x="122" y="113"/>
                    </a:lnTo>
                    <a:lnTo>
                      <a:pt x="114" y="110"/>
                    </a:lnTo>
                    <a:lnTo>
                      <a:pt x="110" y="113"/>
                    </a:lnTo>
                    <a:lnTo>
                      <a:pt x="104" y="97"/>
                    </a:lnTo>
                    <a:lnTo>
                      <a:pt x="94" y="84"/>
                    </a:lnTo>
                    <a:lnTo>
                      <a:pt x="86" y="69"/>
                    </a:lnTo>
                    <a:lnTo>
                      <a:pt x="79" y="59"/>
                    </a:lnTo>
                    <a:lnTo>
                      <a:pt x="71" y="51"/>
                    </a:lnTo>
                    <a:lnTo>
                      <a:pt x="57" y="51"/>
                    </a:lnTo>
                    <a:lnTo>
                      <a:pt x="43" y="56"/>
                    </a:lnTo>
                    <a:lnTo>
                      <a:pt x="35" y="48"/>
                    </a:lnTo>
                    <a:lnTo>
                      <a:pt x="21" y="46"/>
                    </a:lnTo>
                    <a:lnTo>
                      <a:pt x="15" y="41"/>
                    </a:lnTo>
                    <a:lnTo>
                      <a:pt x="15" y="23"/>
                    </a:lnTo>
                    <a:lnTo>
                      <a:pt x="17" y="15"/>
                    </a:lnTo>
                    <a:lnTo>
                      <a:pt x="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5" name="Freeform 119">
                <a:extLst>
                  <a:ext uri="{FF2B5EF4-FFF2-40B4-BE49-F238E27FC236}">
                    <a16:creationId xmlns:a16="http://schemas.microsoft.com/office/drawing/2014/main" id="{78E66A3C-4F3E-4EC5-A520-7B00DE726AAD}"/>
                  </a:ext>
                </a:extLst>
              </p:cNvPr>
              <p:cNvSpPr>
                <a:spLocks/>
              </p:cNvSpPr>
              <p:nvPr/>
            </p:nvSpPr>
            <p:spPr bwMode="auto">
              <a:xfrm>
                <a:off x="4072" y="2562"/>
                <a:ext cx="148" cy="171"/>
              </a:xfrm>
              <a:custGeom>
                <a:avLst/>
                <a:gdLst>
                  <a:gd name="T0" fmla="*/ 0 w 148"/>
                  <a:gd name="T1" fmla="*/ 2 h 171"/>
                  <a:gd name="T2" fmla="*/ 15 w 148"/>
                  <a:gd name="T3" fmla="*/ 0 h 171"/>
                  <a:gd name="T4" fmla="*/ 33 w 148"/>
                  <a:gd name="T5" fmla="*/ 7 h 171"/>
                  <a:gd name="T6" fmla="*/ 35 w 148"/>
                  <a:gd name="T7" fmla="*/ 15 h 171"/>
                  <a:gd name="T8" fmla="*/ 35 w 148"/>
                  <a:gd name="T9" fmla="*/ 18 h 171"/>
                  <a:gd name="T10" fmla="*/ 39 w 148"/>
                  <a:gd name="T11" fmla="*/ 18 h 171"/>
                  <a:gd name="T12" fmla="*/ 39 w 148"/>
                  <a:gd name="T13" fmla="*/ 21 h 171"/>
                  <a:gd name="T14" fmla="*/ 45 w 148"/>
                  <a:gd name="T15" fmla="*/ 23 h 171"/>
                  <a:gd name="T16" fmla="*/ 45 w 148"/>
                  <a:gd name="T17" fmla="*/ 29 h 171"/>
                  <a:gd name="T18" fmla="*/ 62 w 148"/>
                  <a:gd name="T19" fmla="*/ 47 h 171"/>
                  <a:gd name="T20" fmla="*/ 64 w 148"/>
                  <a:gd name="T21" fmla="*/ 47 h 171"/>
                  <a:gd name="T22" fmla="*/ 68 w 148"/>
                  <a:gd name="T23" fmla="*/ 53 h 171"/>
                  <a:gd name="T24" fmla="*/ 70 w 148"/>
                  <a:gd name="T25" fmla="*/ 58 h 171"/>
                  <a:gd name="T26" fmla="*/ 72 w 148"/>
                  <a:gd name="T27" fmla="*/ 58 h 171"/>
                  <a:gd name="T28" fmla="*/ 86 w 148"/>
                  <a:gd name="T29" fmla="*/ 63 h 171"/>
                  <a:gd name="T30" fmla="*/ 107 w 148"/>
                  <a:gd name="T31" fmla="*/ 66 h 171"/>
                  <a:gd name="T32" fmla="*/ 109 w 148"/>
                  <a:gd name="T33" fmla="*/ 87 h 171"/>
                  <a:gd name="T34" fmla="*/ 115 w 148"/>
                  <a:gd name="T35" fmla="*/ 90 h 171"/>
                  <a:gd name="T36" fmla="*/ 113 w 148"/>
                  <a:gd name="T37" fmla="*/ 98 h 171"/>
                  <a:gd name="T38" fmla="*/ 127 w 148"/>
                  <a:gd name="T39" fmla="*/ 108 h 171"/>
                  <a:gd name="T40" fmla="*/ 139 w 148"/>
                  <a:gd name="T41" fmla="*/ 114 h 171"/>
                  <a:gd name="T42" fmla="*/ 139 w 148"/>
                  <a:gd name="T43" fmla="*/ 148 h 171"/>
                  <a:gd name="T44" fmla="*/ 147 w 148"/>
                  <a:gd name="T45" fmla="*/ 162 h 171"/>
                  <a:gd name="T46" fmla="*/ 143 w 148"/>
                  <a:gd name="T47" fmla="*/ 167 h 171"/>
                  <a:gd name="T48" fmla="*/ 133 w 148"/>
                  <a:gd name="T49" fmla="*/ 170 h 171"/>
                  <a:gd name="T50" fmla="*/ 133 w 148"/>
                  <a:gd name="T51" fmla="*/ 156 h 171"/>
                  <a:gd name="T52" fmla="*/ 119 w 148"/>
                  <a:gd name="T53" fmla="*/ 170 h 171"/>
                  <a:gd name="T54" fmla="*/ 109 w 148"/>
                  <a:gd name="T55" fmla="*/ 151 h 171"/>
                  <a:gd name="T56" fmla="*/ 103 w 148"/>
                  <a:gd name="T57" fmla="*/ 138 h 171"/>
                  <a:gd name="T58" fmla="*/ 88 w 148"/>
                  <a:gd name="T59" fmla="*/ 122 h 171"/>
                  <a:gd name="T60" fmla="*/ 84 w 148"/>
                  <a:gd name="T61" fmla="*/ 122 h 171"/>
                  <a:gd name="T62" fmla="*/ 68 w 148"/>
                  <a:gd name="T63" fmla="*/ 111 h 171"/>
                  <a:gd name="T64" fmla="*/ 66 w 148"/>
                  <a:gd name="T65" fmla="*/ 103 h 171"/>
                  <a:gd name="T66" fmla="*/ 66 w 148"/>
                  <a:gd name="T67" fmla="*/ 98 h 171"/>
                  <a:gd name="T68" fmla="*/ 54 w 148"/>
                  <a:gd name="T69" fmla="*/ 71 h 171"/>
                  <a:gd name="T70" fmla="*/ 49 w 148"/>
                  <a:gd name="T71" fmla="*/ 58 h 171"/>
                  <a:gd name="T72" fmla="*/ 33 w 148"/>
                  <a:gd name="T73" fmla="*/ 42 h 171"/>
                  <a:gd name="T74" fmla="*/ 13 w 148"/>
                  <a:gd name="T75" fmla="*/ 21 h 171"/>
                  <a:gd name="T76" fmla="*/ 0 w 148"/>
                  <a:gd name="T77" fmla="*/ 2 h 1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8" h="171">
                    <a:moveTo>
                      <a:pt x="0" y="2"/>
                    </a:moveTo>
                    <a:lnTo>
                      <a:pt x="15" y="0"/>
                    </a:lnTo>
                    <a:lnTo>
                      <a:pt x="33" y="7"/>
                    </a:lnTo>
                    <a:lnTo>
                      <a:pt x="35" y="15"/>
                    </a:lnTo>
                    <a:lnTo>
                      <a:pt x="35" y="18"/>
                    </a:lnTo>
                    <a:lnTo>
                      <a:pt x="39" y="18"/>
                    </a:lnTo>
                    <a:lnTo>
                      <a:pt x="39" y="21"/>
                    </a:lnTo>
                    <a:lnTo>
                      <a:pt x="45" y="23"/>
                    </a:lnTo>
                    <a:lnTo>
                      <a:pt x="45" y="29"/>
                    </a:lnTo>
                    <a:lnTo>
                      <a:pt x="62" y="47"/>
                    </a:lnTo>
                    <a:lnTo>
                      <a:pt x="64" y="47"/>
                    </a:lnTo>
                    <a:lnTo>
                      <a:pt x="68" y="53"/>
                    </a:lnTo>
                    <a:lnTo>
                      <a:pt x="70" y="58"/>
                    </a:lnTo>
                    <a:lnTo>
                      <a:pt x="72" y="58"/>
                    </a:lnTo>
                    <a:lnTo>
                      <a:pt x="86" y="63"/>
                    </a:lnTo>
                    <a:lnTo>
                      <a:pt x="107" y="66"/>
                    </a:lnTo>
                    <a:lnTo>
                      <a:pt x="109" y="87"/>
                    </a:lnTo>
                    <a:lnTo>
                      <a:pt x="115" y="90"/>
                    </a:lnTo>
                    <a:lnTo>
                      <a:pt x="113" y="98"/>
                    </a:lnTo>
                    <a:lnTo>
                      <a:pt x="127" y="108"/>
                    </a:lnTo>
                    <a:lnTo>
                      <a:pt x="139" y="114"/>
                    </a:lnTo>
                    <a:lnTo>
                      <a:pt x="139" y="148"/>
                    </a:lnTo>
                    <a:lnTo>
                      <a:pt x="147" y="162"/>
                    </a:lnTo>
                    <a:lnTo>
                      <a:pt x="143" y="167"/>
                    </a:lnTo>
                    <a:lnTo>
                      <a:pt x="133" y="170"/>
                    </a:lnTo>
                    <a:lnTo>
                      <a:pt x="133" y="156"/>
                    </a:lnTo>
                    <a:lnTo>
                      <a:pt x="119" y="170"/>
                    </a:lnTo>
                    <a:lnTo>
                      <a:pt x="109" y="151"/>
                    </a:lnTo>
                    <a:lnTo>
                      <a:pt x="103" y="138"/>
                    </a:lnTo>
                    <a:lnTo>
                      <a:pt x="88" y="122"/>
                    </a:lnTo>
                    <a:lnTo>
                      <a:pt x="84" y="122"/>
                    </a:lnTo>
                    <a:lnTo>
                      <a:pt x="68" y="111"/>
                    </a:lnTo>
                    <a:lnTo>
                      <a:pt x="66" y="103"/>
                    </a:lnTo>
                    <a:lnTo>
                      <a:pt x="66" y="98"/>
                    </a:lnTo>
                    <a:lnTo>
                      <a:pt x="54" y="71"/>
                    </a:lnTo>
                    <a:lnTo>
                      <a:pt x="49" y="58"/>
                    </a:lnTo>
                    <a:lnTo>
                      <a:pt x="33" y="42"/>
                    </a:lnTo>
                    <a:lnTo>
                      <a:pt x="13" y="21"/>
                    </a:lnTo>
                    <a:lnTo>
                      <a:pt x="0" y="2"/>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6" name="Freeform 120">
                <a:extLst>
                  <a:ext uri="{FF2B5EF4-FFF2-40B4-BE49-F238E27FC236}">
                    <a16:creationId xmlns:a16="http://schemas.microsoft.com/office/drawing/2014/main" id="{AE6B8EA5-B2EA-4E83-9909-7A9F613C6602}"/>
                  </a:ext>
                </a:extLst>
              </p:cNvPr>
              <p:cNvSpPr>
                <a:spLocks/>
              </p:cNvSpPr>
              <p:nvPr/>
            </p:nvSpPr>
            <p:spPr bwMode="auto">
              <a:xfrm>
                <a:off x="4335" y="2380"/>
                <a:ext cx="141" cy="187"/>
              </a:xfrm>
              <a:custGeom>
                <a:avLst/>
                <a:gdLst>
                  <a:gd name="T0" fmla="*/ 7 w 141"/>
                  <a:gd name="T1" fmla="*/ 0 h 186"/>
                  <a:gd name="T2" fmla="*/ 21 w 141"/>
                  <a:gd name="T3" fmla="*/ 0 h 186"/>
                  <a:gd name="T4" fmla="*/ 33 w 141"/>
                  <a:gd name="T5" fmla="*/ 18 h 186"/>
                  <a:gd name="T6" fmla="*/ 31 w 141"/>
                  <a:gd name="T7" fmla="*/ 37 h 186"/>
                  <a:gd name="T8" fmla="*/ 39 w 141"/>
                  <a:gd name="T9" fmla="*/ 42 h 186"/>
                  <a:gd name="T10" fmla="*/ 43 w 141"/>
                  <a:gd name="T11" fmla="*/ 55 h 186"/>
                  <a:gd name="T12" fmla="*/ 53 w 141"/>
                  <a:gd name="T13" fmla="*/ 60 h 186"/>
                  <a:gd name="T14" fmla="*/ 65 w 141"/>
                  <a:gd name="T15" fmla="*/ 63 h 186"/>
                  <a:gd name="T16" fmla="*/ 80 w 141"/>
                  <a:gd name="T17" fmla="*/ 71 h 186"/>
                  <a:gd name="T18" fmla="*/ 90 w 141"/>
                  <a:gd name="T19" fmla="*/ 84 h 186"/>
                  <a:gd name="T20" fmla="*/ 94 w 141"/>
                  <a:gd name="T21" fmla="*/ 84 h 186"/>
                  <a:gd name="T22" fmla="*/ 108 w 141"/>
                  <a:gd name="T23" fmla="*/ 92 h 186"/>
                  <a:gd name="T24" fmla="*/ 108 w 141"/>
                  <a:gd name="T25" fmla="*/ 117 h 186"/>
                  <a:gd name="T26" fmla="*/ 112 w 141"/>
                  <a:gd name="T27" fmla="*/ 127 h 186"/>
                  <a:gd name="T28" fmla="*/ 116 w 141"/>
                  <a:gd name="T29" fmla="*/ 133 h 186"/>
                  <a:gd name="T30" fmla="*/ 122 w 141"/>
                  <a:gd name="T31" fmla="*/ 141 h 186"/>
                  <a:gd name="T32" fmla="*/ 126 w 141"/>
                  <a:gd name="T33" fmla="*/ 146 h 186"/>
                  <a:gd name="T34" fmla="*/ 130 w 141"/>
                  <a:gd name="T35" fmla="*/ 156 h 186"/>
                  <a:gd name="T36" fmla="*/ 140 w 141"/>
                  <a:gd name="T37" fmla="*/ 164 h 186"/>
                  <a:gd name="T38" fmla="*/ 138 w 141"/>
                  <a:gd name="T39" fmla="*/ 172 h 186"/>
                  <a:gd name="T40" fmla="*/ 128 w 141"/>
                  <a:gd name="T41" fmla="*/ 175 h 186"/>
                  <a:gd name="T42" fmla="*/ 124 w 141"/>
                  <a:gd name="T43" fmla="*/ 167 h 186"/>
                  <a:gd name="T44" fmla="*/ 116 w 141"/>
                  <a:gd name="T45" fmla="*/ 167 h 186"/>
                  <a:gd name="T46" fmla="*/ 116 w 141"/>
                  <a:gd name="T47" fmla="*/ 186 h 186"/>
                  <a:gd name="T48" fmla="*/ 108 w 141"/>
                  <a:gd name="T49" fmla="*/ 186 h 186"/>
                  <a:gd name="T50" fmla="*/ 100 w 141"/>
                  <a:gd name="T51" fmla="*/ 178 h 186"/>
                  <a:gd name="T52" fmla="*/ 94 w 141"/>
                  <a:gd name="T53" fmla="*/ 172 h 186"/>
                  <a:gd name="T54" fmla="*/ 94 w 141"/>
                  <a:gd name="T55" fmla="*/ 162 h 186"/>
                  <a:gd name="T56" fmla="*/ 82 w 141"/>
                  <a:gd name="T57" fmla="*/ 162 h 186"/>
                  <a:gd name="T58" fmla="*/ 78 w 141"/>
                  <a:gd name="T59" fmla="*/ 172 h 186"/>
                  <a:gd name="T60" fmla="*/ 74 w 141"/>
                  <a:gd name="T61" fmla="*/ 162 h 186"/>
                  <a:gd name="T62" fmla="*/ 72 w 141"/>
                  <a:gd name="T63" fmla="*/ 151 h 186"/>
                  <a:gd name="T64" fmla="*/ 88 w 141"/>
                  <a:gd name="T65" fmla="*/ 146 h 186"/>
                  <a:gd name="T66" fmla="*/ 96 w 141"/>
                  <a:gd name="T67" fmla="*/ 151 h 186"/>
                  <a:gd name="T68" fmla="*/ 98 w 141"/>
                  <a:gd name="T69" fmla="*/ 133 h 186"/>
                  <a:gd name="T70" fmla="*/ 90 w 141"/>
                  <a:gd name="T71" fmla="*/ 125 h 186"/>
                  <a:gd name="T72" fmla="*/ 84 w 141"/>
                  <a:gd name="T73" fmla="*/ 112 h 186"/>
                  <a:gd name="T74" fmla="*/ 80 w 141"/>
                  <a:gd name="T75" fmla="*/ 92 h 186"/>
                  <a:gd name="T76" fmla="*/ 65 w 141"/>
                  <a:gd name="T77" fmla="*/ 84 h 186"/>
                  <a:gd name="T78" fmla="*/ 59 w 141"/>
                  <a:gd name="T79" fmla="*/ 76 h 186"/>
                  <a:gd name="T80" fmla="*/ 47 w 141"/>
                  <a:gd name="T81" fmla="*/ 71 h 186"/>
                  <a:gd name="T82" fmla="*/ 53 w 141"/>
                  <a:gd name="T83" fmla="*/ 89 h 186"/>
                  <a:gd name="T84" fmla="*/ 39 w 141"/>
                  <a:gd name="T85" fmla="*/ 98 h 186"/>
                  <a:gd name="T86" fmla="*/ 31 w 141"/>
                  <a:gd name="T87" fmla="*/ 79 h 186"/>
                  <a:gd name="T88" fmla="*/ 25 w 141"/>
                  <a:gd name="T89" fmla="*/ 74 h 186"/>
                  <a:gd name="T90" fmla="*/ 25 w 141"/>
                  <a:gd name="T91" fmla="*/ 63 h 186"/>
                  <a:gd name="T92" fmla="*/ 15 w 141"/>
                  <a:gd name="T93" fmla="*/ 50 h 186"/>
                  <a:gd name="T94" fmla="*/ 3 w 141"/>
                  <a:gd name="T95" fmla="*/ 42 h 186"/>
                  <a:gd name="T96" fmla="*/ 0 w 141"/>
                  <a:gd name="T97" fmla="*/ 34 h 186"/>
                  <a:gd name="T98" fmla="*/ 1 w 141"/>
                  <a:gd name="T99" fmla="*/ 29 h 186"/>
                  <a:gd name="T100" fmla="*/ 9 w 141"/>
                  <a:gd name="T101" fmla="*/ 31 h 186"/>
                  <a:gd name="T102" fmla="*/ 11 w 141"/>
                  <a:gd name="T103" fmla="*/ 23 h 186"/>
                  <a:gd name="T104" fmla="*/ 9 w 141"/>
                  <a:gd name="T105" fmla="*/ 13 h 186"/>
                  <a:gd name="T106" fmla="*/ 7 w 141"/>
                  <a:gd name="T107" fmla="*/ 0 h 18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41" h="186">
                    <a:moveTo>
                      <a:pt x="7" y="0"/>
                    </a:moveTo>
                    <a:lnTo>
                      <a:pt x="21" y="0"/>
                    </a:lnTo>
                    <a:lnTo>
                      <a:pt x="33" y="18"/>
                    </a:lnTo>
                    <a:lnTo>
                      <a:pt x="31" y="37"/>
                    </a:lnTo>
                    <a:lnTo>
                      <a:pt x="39" y="42"/>
                    </a:lnTo>
                    <a:lnTo>
                      <a:pt x="43" y="55"/>
                    </a:lnTo>
                    <a:lnTo>
                      <a:pt x="53" y="60"/>
                    </a:lnTo>
                    <a:lnTo>
                      <a:pt x="65" y="63"/>
                    </a:lnTo>
                    <a:lnTo>
                      <a:pt x="80" y="71"/>
                    </a:lnTo>
                    <a:lnTo>
                      <a:pt x="90" y="84"/>
                    </a:lnTo>
                    <a:lnTo>
                      <a:pt x="94" y="84"/>
                    </a:lnTo>
                    <a:lnTo>
                      <a:pt x="108" y="92"/>
                    </a:lnTo>
                    <a:lnTo>
                      <a:pt x="108" y="116"/>
                    </a:lnTo>
                    <a:lnTo>
                      <a:pt x="112" y="126"/>
                    </a:lnTo>
                    <a:lnTo>
                      <a:pt x="116" y="132"/>
                    </a:lnTo>
                    <a:lnTo>
                      <a:pt x="122" y="140"/>
                    </a:lnTo>
                    <a:lnTo>
                      <a:pt x="126" y="145"/>
                    </a:lnTo>
                    <a:lnTo>
                      <a:pt x="130" y="155"/>
                    </a:lnTo>
                    <a:lnTo>
                      <a:pt x="140" y="163"/>
                    </a:lnTo>
                    <a:lnTo>
                      <a:pt x="138" y="171"/>
                    </a:lnTo>
                    <a:lnTo>
                      <a:pt x="128" y="174"/>
                    </a:lnTo>
                    <a:lnTo>
                      <a:pt x="124" y="166"/>
                    </a:lnTo>
                    <a:lnTo>
                      <a:pt x="116" y="166"/>
                    </a:lnTo>
                    <a:lnTo>
                      <a:pt x="116" y="185"/>
                    </a:lnTo>
                    <a:lnTo>
                      <a:pt x="108" y="185"/>
                    </a:lnTo>
                    <a:lnTo>
                      <a:pt x="100" y="177"/>
                    </a:lnTo>
                    <a:lnTo>
                      <a:pt x="94" y="171"/>
                    </a:lnTo>
                    <a:lnTo>
                      <a:pt x="94" y="161"/>
                    </a:lnTo>
                    <a:lnTo>
                      <a:pt x="82" y="161"/>
                    </a:lnTo>
                    <a:lnTo>
                      <a:pt x="78" y="171"/>
                    </a:lnTo>
                    <a:lnTo>
                      <a:pt x="74" y="161"/>
                    </a:lnTo>
                    <a:lnTo>
                      <a:pt x="72" y="150"/>
                    </a:lnTo>
                    <a:lnTo>
                      <a:pt x="88" y="145"/>
                    </a:lnTo>
                    <a:lnTo>
                      <a:pt x="96" y="150"/>
                    </a:lnTo>
                    <a:lnTo>
                      <a:pt x="98" y="132"/>
                    </a:lnTo>
                    <a:lnTo>
                      <a:pt x="90" y="124"/>
                    </a:lnTo>
                    <a:lnTo>
                      <a:pt x="84" y="111"/>
                    </a:lnTo>
                    <a:lnTo>
                      <a:pt x="80" y="92"/>
                    </a:lnTo>
                    <a:lnTo>
                      <a:pt x="65" y="84"/>
                    </a:lnTo>
                    <a:lnTo>
                      <a:pt x="59" y="76"/>
                    </a:lnTo>
                    <a:lnTo>
                      <a:pt x="47" y="71"/>
                    </a:lnTo>
                    <a:lnTo>
                      <a:pt x="53" y="89"/>
                    </a:lnTo>
                    <a:lnTo>
                      <a:pt x="39" y="97"/>
                    </a:lnTo>
                    <a:lnTo>
                      <a:pt x="31" y="79"/>
                    </a:lnTo>
                    <a:lnTo>
                      <a:pt x="25" y="74"/>
                    </a:lnTo>
                    <a:lnTo>
                      <a:pt x="25" y="63"/>
                    </a:lnTo>
                    <a:lnTo>
                      <a:pt x="15" y="50"/>
                    </a:lnTo>
                    <a:lnTo>
                      <a:pt x="3" y="42"/>
                    </a:lnTo>
                    <a:lnTo>
                      <a:pt x="0" y="34"/>
                    </a:lnTo>
                    <a:lnTo>
                      <a:pt x="1" y="29"/>
                    </a:lnTo>
                    <a:lnTo>
                      <a:pt x="9" y="31"/>
                    </a:lnTo>
                    <a:lnTo>
                      <a:pt x="11" y="23"/>
                    </a:lnTo>
                    <a:lnTo>
                      <a:pt x="9" y="13"/>
                    </a:lnTo>
                    <a:lnTo>
                      <a:pt x="7"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7" name="Freeform 121">
                <a:extLst>
                  <a:ext uri="{FF2B5EF4-FFF2-40B4-BE49-F238E27FC236}">
                    <a16:creationId xmlns:a16="http://schemas.microsoft.com/office/drawing/2014/main" id="{31A286FE-A625-4906-AACF-1AEE4E81FED5}"/>
                  </a:ext>
                </a:extLst>
              </p:cNvPr>
              <p:cNvSpPr>
                <a:spLocks/>
              </p:cNvSpPr>
              <p:nvPr/>
            </p:nvSpPr>
            <p:spPr bwMode="auto">
              <a:xfrm>
                <a:off x="4302" y="2061"/>
                <a:ext cx="103" cy="163"/>
              </a:xfrm>
              <a:custGeom>
                <a:avLst/>
                <a:gdLst>
                  <a:gd name="T0" fmla="*/ 21 w 104"/>
                  <a:gd name="T1" fmla="*/ 0 h 162"/>
                  <a:gd name="T2" fmla="*/ 40 w 104"/>
                  <a:gd name="T3" fmla="*/ 10 h 162"/>
                  <a:gd name="T4" fmla="*/ 53 w 104"/>
                  <a:gd name="T5" fmla="*/ 23 h 162"/>
                  <a:gd name="T6" fmla="*/ 61 w 104"/>
                  <a:gd name="T7" fmla="*/ 36 h 162"/>
                  <a:gd name="T8" fmla="*/ 67 w 104"/>
                  <a:gd name="T9" fmla="*/ 36 h 162"/>
                  <a:gd name="T10" fmla="*/ 65 w 104"/>
                  <a:gd name="T11" fmla="*/ 44 h 162"/>
                  <a:gd name="T12" fmla="*/ 74 w 104"/>
                  <a:gd name="T13" fmla="*/ 52 h 162"/>
                  <a:gd name="T14" fmla="*/ 78 w 104"/>
                  <a:gd name="T15" fmla="*/ 60 h 162"/>
                  <a:gd name="T16" fmla="*/ 92 w 104"/>
                  <a:gd name="T17" fmla="*/ 79 h 162"/>
                  <a:gd name="T18" fmla="*/ 102 w 104"/>
                  <a:gd name="T19" fmla="*/ 101 h 162"/>
                  <a:gd name="T20" fmla="*/ 84 w 104"/>
                  <a:gd name="T21" fmla="*/ 101 h 162"/>
                  <a:gd name="T22" fmla="*/ 70 w 104"/>
                  <a:gd name="T23" fmla="*/ 96 h 162"/>
                  <a:gd name="T24" fmla="*/ 80 w 104"/>
                  <a:gd name="T25" fmla="*/ 111 h 162"/>
                  <a:gd name="T26" fmla="*/ 80 w 104"/>
                  <a:gd name="T27" fmla="*/ 122 h 162"/>
                  <a:gd name="T28" fmla="*/ 80 w 104"/>
                  <a:gd name="T29" fmla="*/ 130 h 162"/>
                  <a:gd name="T30" fmla="*/ 74 w 104"/>
                  <a:gd name="T31" fmla="*/ 125 h 162"/>
                  <a:gd name="T32" fmla="*/ 68 w 104"/>
                  <a:gd name="T33" fmla="*/ 117 h 162"/>
                  <a:gd name="T34" fmla="*/ 57 w 104"/>
                  <a:gd name="T35" fmla="*/ 109 h 162"/>
                  <a:gd name="T36" fmla="*/ 50 w 104"/>
                  <a:gd name="T37" fmla="*/ 103 h 162"/>
                  <a:gd name="T38" fmla="*/ 40 w 104"/>
                  <a:gd name="T39" fmla="*/ 109 h 162"/>
                  <a:gd name="T40" fmla="*/ 33 w 104"/>
                  <a:gd name="T41" fmla="*/ 111 h 162"/>
                  <a:gd name="T42" fmla="*/ 36 w 104"/>
                  <a:gd name="T43" fmla="*/ 119 h 162"/>
                  <a:gd name="T44" fmla="*/ 48 w 104"/>
                  <a:gd name="T45" fmla="*/ 125 h 162"/>
                  <a:gd name="T46" fmla="*/ 57 w 104"/>
                  <a:gd name="T47" fmla="*/ 132 h 162"/>
                  <a:gd name="T48" fmla="*/ 61 w 104"/>
                  <a:gd name="T49" fmla="*/ 143 h 162"/>
                  <a:gd name="T50" fmla="*/ 61 w 104"/>
                  <a:gd name="T51" fmla="*/ 156 h 162"/>
                  <a:gd name="T52" fmla="*/ 61 w 104"/>
                  <a:gd name="T53" fmla="*/ 162 h 162"/>
                  <a:gd name="T54" fmla="*/ 57 w 104"/>
                  <a:gd name="T55" fmla="*/ 162 h 162"/>
                  <a:gd name="T56" fmla="*/ 50 w 104"/>
                  <a:gd name="T57" fmla="*/ 156 h 162"/>
                  <a:gd name="T58" fmla="*/ 48 w 104"/>
                  <a:gd name="T59" fmla="*/ 154 h 162"/>
                  <a:gd name="T60" fmla="*/ 44 w 104"/>
                  <a:gd name="T61" fmla="*/ 151 h 162"/>
                  <a:gd name="T62" fmla="*/ 40 w 104"/>
                  <a:gd name="T63" fmla="*/ 159 h 162"/>
                  <a:gd name="T64" fmla="*/ 33 w 104"/>
                  <a:gd name="T65" fmla="*/ 162 h 162"/>
                  <a:gd name="T66" fmla="*/ 27 w 104"/>
                  <a:gd name="T67" fmla="*/ 154 h 162"/>
                  <a:gd name="T68" fmla="*/ 27 w 104"/>
                  <a:gd name="T69" fmla="*/ 140 h 162"/>
                  <a:gd name="T70" fmla="*/ 27 w 104"/>
                  <a:gd name="T71" fmla="*/ 132 h 162"/>
                  <a:gd name="T72" fmla="*/ 19 w 104"/>
                  <a:gd name="T73" fmla="*/ 127 h 162"/>
                  <a:gd name="T74" fmla="*/ 13 w 104"/>
                  <a:gd name="T75" fmla="*/ 135 h 162"/>
                  <a:gd name="T76" fmla="*/ 1 w 104"/>
                  <a:gd name="T77" fmla="*/ 135 h 162"/>
                  <a:gd name="T78" fmla="*/ 0 w 104"/>
                  <a:gd name="T79" fmla="*/ 130 h 162"/>
                  <a:gd name="T80" fmla="*/ 1 w 104"/>
                  <a:gd name="T81" fmla="*/ 114 h 162"/>
                  <a:gd name="T82" fmla="*/ 9 w 104"/>
                  <a:gd name="T83" fmla="*/ 106 h 162"/>
                  <a:gd name="T84" fmla="*/ 9 w 104"/>
                  <a:gd name="T85" fmla="*/ 82 h 162"/>
                  <a:gd name="T86" fmla="*/ 9 w 104"/>
                  <a:gd name="T87" fmla="*/ 73 h 162"/>
                  <a:gd name="T88" fmla="*/ 17 w 104"/>
                  <a:gd name="T89" fmla="*/ 73 h 162"/>
                  <a:gd name="T90" fmla="*/ 23 w 104"/>
                  <a:gd name="T91" fmla="*/ 79 h 162"/>
                  <a:gd name="T92" fmla="*/ 36 w 104"/>
                  <a:gd name="T93" fmla="*/ 82 h 162"/>
                  <a:gd name="T94" fmla="*/ 36 w 104"/>
                  <a:gd name="T95" fmla="*/ 71 h 162"/>
                  <a:gd name="T96" fmla="*/ 31 w 104"/>
                  <a:gd name="T97" fmla="*/ 65 h 162"/>
                  <a:gd name="T98" fmla="*/ 27 w 104"/>
                  <a:gd name="T99" fmla="*/ 60 h 162"/>
                  <a:gd name="T100" fmla="*/ 33 w 104"/>
                  <a:gd name="T101" fmla="*/ 60 h 162"/>
                  <a:gd name="T102" fmla="*/ 34 w 104"/>
                  <a:gd name="T103" fmla="*/ 60 h 162"/>
                  <a:gd name="T104" fmla="*/ 36 w 104"/>
                  <a:gd name="T105" fmla="*/ 60 h 162"/>
                  <a:gd name="T106" fmla="*/ 40 w 104"/>
                  <a:gd name="T107" fmla="*/ 60 h 162"/>
                  <a:gd name="T108" fmla="*/ 44 w 104"/>
                  <a:gd name="T109" fmla="*/ 55 h 162"/>
                  <a:gd name="T110" fmla="*/ 42 w 104"/>
                  <a:gd name="T111" fmla="*/ 52 h 162"/>
                  <a:gd name="T112" fmla="*/ 38 w 104"/>
                  <a:gd name="T113" fmla="*/ 42 h 162"/>
                  <a:gd name="T114" fmla="*/ 31 w 104"/>
                  <a:gd name="T115" fmla="*/ 31 h 162"/>
                  <a:gd name="T116" fmla="*/ 19 w 104"/>
                  <a:gd name="T117" fmla="*/ 23 h 162"/>
                  <a:gd name="T118" fmla="*/ 15 w 104"/>
                  <a:gd name="T119" fmla="*/ 15 h 162"/>
                  <a:gd name="T120" fmla="*/ 21 w 104"/>
                  <a:gd name="T121" fmla="*/ 0 h 1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4" h="162">
                    <a:moveTo>
                      <a:pt x="21" y="0"/>
                    </a:moveTo>
                    <a:lnTo>
                      <a:pt x="40" y="10"/>
                    </a:lnTo>
                    <a:lnTo>
                      <a:pt x="54" y="23"/>
                    </a:lnTo>
                    <a:lnTo>
                      <a:pt x="62" y="36"/>
                    </a:lnTo>
                    <a:lnTo>
                      <a:pt x="68" y="36"/>
                    </a:lnTo>
                    <a:lnTo>
                      <a:pt x="66" y="44"/>
                    </a:lnTo>
                    <a:lnTo>
                      <a:pt x="75" y="52"/>
                    </a:lnTo>
                    <a:lnTo>
                      <a:pt x="79" y="60"/>
                    </a:lnTo>
                    <a:lnTo>
                      <a:pt x="93" y="79"/>
                    </a:lnTo>
                    <a:lnTo>
                      <a:pt x="103" y="100"/>
                    </a:lnTo>
                    <a:lnTo>
                      <a:pt x="85" y="100"/>
                    </a:lnTo>
                    <a:lnTo>
                      <a:pt x="71" y="95"/>
                    </a:lnTo>
                    <a:lnTo>
                      <a:pt x="81" y="110"/>
                    </a:lnTo>
                    <a:lnTo>
                      <a:pt x="81" y="121"/>
                    </a:lnTo>
                    <a:lnTo>
                      <a:pt x="81" y="129"/>
                    </a:lnTo>
                    <a:lnTo>
                      <a:pt x="75" y="124"/>
                    </a:lnTo>
                    <a:lnTo>
                      <a:pt x="69" y="116"/>
                    </a:lnTo>
                    <a:lnTo>
                      <a:pt x="58" y="108"/>
                    </a:lnTo>
                    <a:lnTo>
                      <a:pt x="50" y="102"/>
                    </a:lnTo>
                    <a:lnTo>
                      <a:pt x="40" y="108"/>
                    </a:lnTo>
                    <a:lnTo>
                      <a:pt x="33" y="110"/>
                    </a:lnTo>
                    <a:lnTo>
                      <a:pt x="36" y="118"/>
                    </a:lnTo>
                    <a:lnTo>
                      <a:pt x="48" y="124"/>
                    </a:lnTo>
                    <a:lnTo>
                      <a:pt x="58" y="131"/>
                    </a:lnTo>
                    <a:lnTo>
                      <a:pt x="62" y="142"/>
                    </a:lnTo>
                    <a:lnTo>
                      <a:pt x="62" y="155"/>
                    </a:lnTo>
                    <a:lnTo>
                      <a:pt x="62" y="161"/>
                    </a:lnTo>
                    <a:lnTo>
                      <a:pt x="58" y="161"/>
                    </a:lnTo>
                    <a:lnTo>
                      <a:pt x="50" y="155"/>
                    </a:lnTo>
                    <a:lnTo>
                      <a:pt x="48" y="153"/>
                    </a:lnTo>
                    <a:lnTo>
                      <a:pt x="44" y="150"/>
                    </a:lnTo>
                    <a:lnTo>
                      <a:pt x="40" y="158"/>
                    </a:lnTo>
                    <a:lnTo>
                      <a:pt x="33" y="161"/>
                    </a:lnTo>
                    <a:lnTo>
                      <a:pt x="27" y="153"/>
                    </a:lnTo>
                    <a:lnTo>
                      <a:pt x="27" y="139"/>
                    </a:lnTo>
                    <a:lnTo>
                      <a:pt x="27" y="131"/>
                    </a:lnTo>
                    <a:lnTo>
                      <a:pt x="19" y="126"/>
                    </a:lnTo>
                    <a:lnTo>
                      <a:pt x="13" y="134"/>
                    </a:lnTo>
                    <a:lnTo>
                      <a:pt x="1" y="134"/>
                    </a:lnTo>
                    <a:lnTo>
                      <a:pt x="0" y="129"/>
                    </a:lnTo>
                    <a:lnTo>
                      <a:pt x="1" y="113"/>
                    </a:lnTo>
                    <a:lnTo>
                      <a:pt x="9" y="105"/>
                    </a:lnTo>
                    <a:lnTo>
                      <a:pt x="9" y="81"/>
                    </a:lnTo>
                    <a:lnTo>
                      <a:pt x="9" y="73"/>
                    </a:lnTo>
                    <a:lnTo>
                      <a:pt x="17" y="73"/>
                    </a:lnTo>
                    <a:lnTo>
                      <a:pt x="23" y="79"/>
                    </a:lnTo>
                    <a:lnTo>
                      <a:pt x="36" y="81"/>
                    </a:lnTo>
                    <a:lnTo>
                      <a:pt x="36" y="71"/>
                    </a:lnTo>
                    <a:lnTo>
                      <a:pt x="31" y="65"/>
                    </a:lnTo>
                    <a:lnTo>
                      <a:pt x="27" y="60"/>
                    </a:lnTo>
                    <a:lnTo>
                      <a:pt x="33" y="60"/>
                    </a:lnTo>
                    <a:lnTo>
                      <a:pt x="34" y="60"/>
                    </a:lnTo>
                    <a:lnTo>
                      <a:pt x="36" y="60"/>
                    </a:lnTo>
                    <a:lnTo>
                      <a:pt x="40" y="60"/>
                    </a:lnTo>
                    <a:lnTo>
                      <a:pt x="44" y="55"/>
                    </a:lnTo>
                    <a:lnTo>
                      <a:pt x="42" y="52"/>
                    </a:lnTo>
                    <a:lnTo>
                      <a:pt x="38" y="42"/>
                    </a:lnTo>
                    <a:lnTo>
                      <a:pt x="31" y="31"/>
                    </a:lnTo>
                    <a:lnTo>
                      <a:pt x="19" y="23"/>
                    </a:lnTo>
                    <a:lnTo>
                      <a:pt x="15" y="15"/>
                    </a:lnTo>
                    <a:lnTo>
                      <a:pt x="21"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18" name="Freeform 122">
                <a:extLst>
                  <a:ext uri="{FF2B5EF4-FFF2-40B4-BE49-F238E27FC236}">
                    <a16:creationId xmlns:a16="http://schemas.microsoft.com/office/drawing/2014/main" id="{7D2FEE25-29EE-4AA1-BD8A-60343A0C762D}"/>
                  </a:ext>
                </a:extLst>
              </p:cNvPr>
              <p:cNvSpPr>
                <a:spLocks/>
              </p:cNvSpPr>
              <p:nvPr/>
            </p:nvSpPr>
            <p:spPr bwMode="auto">
              <a:xfrm>
                <a:off x="4179" y="1872"/>
                <a:ext cx="116" cy="130"/>
              </a:xfrm>
              <a:custGeom>
                <a:avLst/>
                <a:gdLst>
                  <a:gd name="T0" fmla="*/ 0 w 116"/>
                  <a:gd name="T1" fmla="*/ 0 h 130"/>
                  <a:gd name="T2" fmla="*/ 11 w 116"/>
                  <a:gd name="T3" fmla="*/ 0 h 130"/>
                  <a:gd name="T4" fmla="*/ 15 w 116"/>
                  <a:gd name="T5" fmla="*/ 7 h 130"/>
                  <a:gd name="T6" fmla="*/ 31 w 116"/>
                  <a:gd name="T7" fmla="*/ 23 h 130"/>
                  <a:gd name="T8" fmla="*/ 37 w 116"/>
                  <a:gd name="T9" fmla="*/ 36 h 130"/>
                  <a:gd name="T10" fmla="*/ 47 w 116"/>
                  <a:gd name="T11" fmla="*/ 39 h 130"/>
                  <a:gd name="T12" fmla="*/ 57 w 116"/>
                  <a:gd name="T13" fmla="*/ 42 h 130"/>
                  <a:gd name="T14" fmla="*/ 63 w 116"/>
                  <a:gd name="T15" fmla="*/ 47 h 130"/>
                  <a:gd name="T16" fmla="*/ 71 w 116"/>
                  <a:gd name="T17" fmla="*/ 47 h 130"/>
                  <a:gd name="T18" fmla="*/ 81 w 116"/>
                  <a:gd name="T19" fmla="*/ 57 h 130"/>
                  <a:gd name="T20" fmla="*/ 89 w 116"/>
                  <a:gd name="T21" fmla="*/ 65 h 130"/>
                  <a:gd name="T22" fmla="*/ 99 w 116"/>
                  <a:gd name="T23" fmla="*/ 68 h 130"/>
                  <a:gd name="T24" fmla="*/ 97 w 116"/>
                  <a:gd name="T25" fmla="*/ 73 h 130"/>
                  <a:gd name="T26" fmla="*/ 93 w 116"/>
                  <a:gd name="T27" fmla="*/ 76 h 130"/>
                  <a:gd name="T28" fmla="*/ 87 w 116"/>
                  <a:gd name="T29" fmla="*/ 76 h 130"/>
                  <a:gd name="T30" fmla="*/ 83 w 116"/>
                  <a:gd name="T31" fmla="*/ 81 h 130"/>
                  <a:gd name="T32" fmla="*/ 95 w 116"/>
                  <a:gd name="T33" fmla="*/ 92 h 130"/>
                  <a:gd name="T34" fmla="*/ 103 w 116"/>
                  <a:gd name="T35" fmla="*/ 100 h 130"/>
                  <a:gd name="T36" fmla="*/ 115 w 116"/>
                  <a:gd name="T37" fmla="*/ 107 h 130"/>
                  <a:gd name="T38" fmla="*/ 107 w 116"/>
                  <a:gd name="T39" fmla="*/ 121 h 130"/>
                  <a:gd name="T40" fmla="*/ 101 w 116"/>
                  <a:gd name="T41" fmla="*/ 123 h 130"/>
                  <a:gd name="T42" fmla="*/ 101 w 116"/>
                  <a:gd name="T43" fmla="*/ 129 h 130"/>
                  <a:gd name="T44" fmla="*/ 89 w 116"/>
                  <a:gd name="T45" fmla="*/ 129 h 130"/>
                  <a:gd name="T46" fmla="*/ 85 w 116"/>
                  <a:gd name="T47" fmla="*/ 123 h 130"/>
                  <a:gd name="T48" fmla="*/ 75 w 116"/>
                  <a:gd name="T49" fmla="*/ 113 h 130"/>
                  <a:gd name="T50" fmla="*/ 69 w 116"/>
                  <a:gd name="T51" fmla="*/ 102 h 130"/>
                  <a:gd name="T52" fmla="*/ 57 w 116"/>
                  <a:gd name="T53" fmla="*/ 84 h 130"/>
                  <a:gd name="T54" fmla="*/ 45 w 116"/>
                  <a:gd name="T55" fmla="*/ 68 h 130"/>
                  <a:gd name="T56" fmla="*/ 31 w 116"/>
                  <a:gd name="T57" fmla="*/ 50 h 130"/>
                  <a:gd name="T58" fmla="*/ 23 w 116"/>
                  <a:gd name="T59" fmla="*/ 44 h 130"/>
                  <a:gd name="T60" fmla="*/ 17 w 116"/>
                  <a:gd name="T61" fmla="*/ 39 h 130"/>
                  <a:gd name="T62" fmla="*/ 13 w 116"/>
                  <a:gd name="T63" fmla="*/ 28 h 130"/>
                  <a:gd name="T64" fmla="*/ 1 w 116"/>
                  <a:gd name="T65" fmla="*/ 18 h 130"/>
                  <a:gd name="T66" fmla="*/ 1 w 116"/>
                  <a:gd name="T67" fmla="*/ 13 h 130"/>
                  <a:gd name="T68" fmla="*/ 0 w 116"/>
                  <a:gd name="T69" fmla="*/ 0 h 1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130">
                    <a:moveTo>
                      <a:pt x="0" y="0"/>
                    </a:moveTo>
                    <a:lnTo>
                      <a:pt x="11" y="0"/>
                    </a:lnTo>
                    <a:lnTo>
                      <a:pt x="15" y="7"/>
                    </a:lnTo>
                    <a:lnTo>
                      <a:pt x="31" y="23"/>
                    </a:lnTo>
                    <a:lnTo>
                      <a:pt x="37" y="36"/>
                    </a:lnTo>
                    <a:lnTo>
                      <a:pt x="47" y="39"/>
                    </a:lnTo>
                    <a:lnTo>
                      <a:pt x="57" y="42"/>
                    </a:lnTo>
                    <a:lnTo>
                      <a:pt x="63" y="47"/>
                    </a:lnTo>
                    <a:lnTo>
                      <a:pt x="71" y="47"/>
                    </a:lnTo>
                    <a:lnTo>
                      <a:pt x="81" y="57"/>
                    </a:lnTo>
                    <a:lnTo>
                      <a:pt x="89" y="65"/>
                    </a:lnTo>
                    <a:lnTo>
                      <a:pt x="99" y="68"/>
                    </a:lnTo>
                    <a:lnTo>
                      <a:pt x="97" y="73"/>
                    </a:lnTo>
                    <a:lnTo>
                      <a:pt x="93" y="76"/>
                    </a:lnTo>
                    <a:lnTo>
                      <a:pt x="87" y="76"/>
                    </a:lnTo>
                    <a:lnTo>
                      <a:pt x="83" y="81"/>
                    </a:lnTo>
                    <a:lnTo>
                      <a:pt x="95" y="92"/>
                    </a:lnTo>
                    <a:lnTo>
                      <a:pt x="103" y="100"/>
                    </a:lnTo>
                    <a:lnTo>
                      <a:pt x="115" y="107"/>
                    </a:lnTo>
                    <a:lnTo>
                      <a:pt x="107" y="121"/>
                    </a:lnTo>
                    <a:lnTo>
                      <a:pt x="101" y="123"/>
                    </a:lnTo>
                    <a:lnTo>
                      <a:pt x="101" y="129"/>
                    </a:lnTo>
                    <a:lnTo>
                      <a:pt x="89" y="129"/>
                    </a:lnTo>
                    <a:lnTo>
                      <a:pt x="85" y="123"/>
                    </a:lnTo>
                    <a:lnTo>
                      <a:pt x="75" y="113"/>
                    </a:lnTo>
                    <a:lnTo>
                      <a:pt x="69" y="102"/>
                    </a:lnTo>
                    <a:lnTo>
                      <a:pt x="57" y="84"/>
                    </a:lnTo>
                    <a:lnTo>
                      <a:pt x="45" y="68"/>
                    </a:lnTo>
                    <a:lnTo>
                      <a:pt x="31" y="50"/>
                    </a:lnTo>
                    <a:lnTo>
                      <a:pt x="23" y="44"/>
                    </a:lnTo>
                    <a:lnTo>
                      <a:pt x="17" y="39"/>
                    </a:lnTo>
                    <a:lnTo>
                      <a:pt x="13" y="28"/>
                    </a:lnTo>
                    <a:lnTo>
                      <a:pt x="1" y="18"/>
                    </a:lnTo>
                    <a:lnTo>
                      <a:pt x="1" y="13"/>
                    </a:lnTo>
                    <a:lnTo>
                      <a:pt x="0"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20" name="Freeform 124">
              <a:extLst>
                <a:ext uri="{FF2B5EF4-FFF2-40B4-BE49-F238E27FC236}">
                  <a16:creationId xmlns:a16="http://schemas.microsoft.com/office/drawing/2014/main" id="{6C968E0B-961F-453D-A34B-7429D502CA2D}"/>
                </a:ext>
              </a:extLst>
            </p:cNvPr>
            <p:cNvSpPr>
              <a:spLocks/>
            </p:cNvSpPr>
            <p:nvPr/>
          </p:nvSpPr>
          <p:spPr bwMode="auto">
            <a:xfrm>
              <a:off x="2440" y="1957"/>
              <a:ext cx="829" cy="983"/>
            </a:xfrm>
            <a:custGeom>
              <a:avLst/>
              <a:gdLst>
                <a:gd name="T0" fmla="*/ 633 w 830"/>
                <a:gd name="T1" fmla="*/ 158 h 983"/>
                <a:gd name="T2" fmla="*/ 709 w 830"/>
                <a:gd name="T3" fmla="*/ 322 h 983"/>
                <a:gd name="T4" fmla="*/ 741 w 830"/>
                <a:gd name="T5" fmla="*/ 364 h 983"/>
                <a:gd name="T6" fmla="*/ 808 w 830"/>
                <a:gd name="T7" fmla="*/ 353 h 983"/>
                <a:gd name="T8" fmla="*/ 826 w 830"/>
                <a:gd name="T9" fmla="*/ 393 h 983"/>
                <a:gd name="T10" fmla="*/ 745 w 830"/>
                <a:gd name="T11" fmla="*/ 501 h 983"/>
                <a:gd name="T12" fmla="*/ 678 w 830"/>
                <a:gd name="T13" fmla="*/ 628 h 983"/>
                <a:gd name="T14" fmla="*/ 688 w 830"/>
                <a:gd name="T15" fmla="*/ 673 h 983"/>
                <a:gd name="T16" fmla="*/ 688 w 830"/>
                <a:gd name="T17" fmla="*/ 720 h 983"/>
                <a:gd name="T18" fmla="*/ 658 w 830"/>
                <a:gd name="T19" fmla="*/ 739 h 983"/>
                <a:gd name="T20" fmla="*/ 615 w 830"/>
                <a:gd name="T21" fmla="*/ 799 h 983"/>
                <a:gd name="T22" fmla="*/ 597 w 830"/>
                <a:gd name="T23" fmla="*/ 852 h 983"/>
                <a:gd name="T24" fmla="*/ 556 w 830"/>
                <a:gd name="T25" fmla="*/ 926 h 983"/>
                <a:gd name="T26" fmla="*/ 532 w 830"/>
                <a:gd name="T27" fmla="*/ 942 h 983"/>
                <a:gd name="T28" fmla="*/ 483 w 830"/>
                <a:gd name="T29" fmla="*/ 979 h 983"/>
                <a:gd name="T30" fmla="*/ 422 w 830"/>
                <a:gd name="T31" fmla="*/ 968 h 983"/>
                <a:gd name="T32" fmla="*/ 415 w 830"/>
                <a:gd name="T33" fmla="*/ 931 h 983"/>
                <a:gd name="T34" fmla="*/ 389 w 830"/>
                <a:gd name="T35" fmla="*/ 884 h 983"/>
                <a:gd name="T36" fmla="*/ 383 w 830"/>
                <a:gd name="T37" fmla="*/ 842 h 983"/>
                <a:gd name="T38" fmla="*/ 376 w 830"/>
                <a:gd name="T39" fmla="*/ 815 h 983"/>
                <a:gd name="T40" fmla="*/ 350 w 830"/>
                <a:gd name="T41" fmla="*/ 784 h 983"/>
                <a:gd name="T42" fmla="*/ 332 w 830"/>
                <a:gd name="T43" fmla="*/ 744 h 983"/>
                <a:gd name="T44" fmla="*/ 356 w 830"/>
                <a:gd name="T45" fmla="*/ 675 h 983"/>
                <a:gd name="T46" fmla="*/ 346 w 830"/>
                <a:gd name="T47" fmla="*/ 583 h 983"/>
                <a:gd name="T48" fmla="*/ 309 w 830"/>
                <a:gd name="T49" fmla="*/ 535 h 983"/>
                <a:gd name="T50" fmla="*/ 303 w 830"/>
                <a:gd name="T51" fmla="*/ 461 h 983"/>
                <a:gd name="T52" fmla="*/ 250 w 830"/>
                <a:gd name="T53" fmla="*/ 432 h 983"/>
                <a:gd name="T54" fmla="*/ 181 w 830"/>
                <a:gd name="T55" fmla="*/ 440 h 983"/>
                <a:gd name="T56" fmla="*/ 39 w 830"/>
                <a:gd name="T57" fmla="*/ 382 h 983"/>
                <a:gd name="T58" fmla="*/ 5 w 830"/>
                <a:gd name="T59" fmla="*/ 285 h 983"/>
                <a:gd name="T60" fmla="*/ 31 w 830"/>
                <a:gd name="T61" fmla="*/ 216 h 983"/>
                <a:gd name="T62" fmla="*/ 80 w 830"/>
                <a:gd name="T63" fmla="*/ 139 h 983"/>
                <a:gd name="T64" fmla="*/ 149 w 830"/>
                <a:gd name="T65" fmla="*/ 84 h 983"/>
                <a:gd name="T66" fmla="*/ 202 w 830"/>
                <a:gd name="T67" fmla="*/ 26 h 983"/>
                <a:gd name="T68" fmla="*/ 252 w 830"/>
                <a:gd name="T69" fmla="*/ 39 h 983"/>
                <a:gd name="T70" fmla="*/ 305 w 830"/>
                <a:gd name="T71" fmla="*/ 15 h 983"/>
                <a:gd name="T72" fmla="*/ 340 w 830"/>
                <a:gd name="T73" fmla="*/ 2 h 983"/>
                <a:gd name="T74" fmla="*/ 370 w 830"/>
                <a:gd name="T75" fmla="*/ 34 h 983"/>
                <a:gd name="T76" fmla="*/ 426 w 830"/>
                <a:gd name="T77" fmla="*/ 81 h 983"/>
                <a:gd name="T78" fmla="*/ 465 w 830"/>
                <a:gd name="T79" fmla="*/ 58 h 983"/>
                <a:gd name="T80" fmla="*/ 524 w 830"/>
                <a:gd name="T81" fmla="*/ 76 h 983"/>
                <a:gd name="T82" fmla="*/ 591 w 830"/>
                <a:gd name="T83" fmla="*/ 73 h 9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0" h="983">
                  <a:moveTo>
                    <a:pt x="620" y="116"/>
                  </a:moveTo>
                  <a:lnTo>
                    <a:pt x="634" y="158"/>
                  </a:lnTo>
                  <a:lnTo>
                    <a:pt x="659" y="219"/>
                  </a:lnTo>
                  <a:lnTo>
                    <a:pt x="710" y="322"/>
                  </a:lnTo>
                  <a:lnTo>
                    <a:pt x="728" y="335"/>
                  </a:lnTo>
                  <a:lnTo>
                    <a:pt x="742" y="364"/>
                  </a:lnTo>
                  <a:lnTo>
                    <a:pt x="781" y="361"/>
                  </a:lnTo>
                  <a:lnTo>
                    <a:pt x="809" y="353"/>
                  </a:lnTo>
                  <a:lnTo>
                    <a:pt x="829" y="353"/>
                  </a:lnTo>
                  <a:lnTo>
                    <a:pt x="827" y="393"/>
                  </a:lnTo>
                  <a:lnTo>
                    <a:pt x="821" y="414"/>
                  </a:lnTo>
                  <a:lnTo>
                    <a:pt x="746" y="501"/>
                  </a:lnTo>
                  <a:lnTo>
                    <a:pt x="677" y="593"/>
                  </a:lnTo>
                  <a:lnTo>
                    <a:pt x="679" y="628"/>
                  </a:lnTo>
                  <a:lnTo>
                    <a:pt x="699" y="654"/>
                  </a:lnTo>
                  <a:lnTo>
                    <a:pt x="689" y="673"/>
                  </a:lnTo>
                  <a:lnTo>
                    <a:pt x="695" y="702"/>
                  </a:lnTo>
                  <a:lnTo>
                    <a:pt x="689" y="720"/>
                  </a:lnTo>
                  <a:lnTo>
                    <a:pt x="673" y="739"/>
                  </a:lnTo>
                  <a:lnTo>
                    <a:pt x="659" y="739"/>
                  </a:lnTo>
                  <a:lnTo>
                    <a:pt x="636" y="768"/>
                  </a:lnTo>
                  <a:lnTo>
                    <a:pt x="616" y="799"/>
                  </a:lnTo>
                  <a:lnTo>
                    <a:pt x="620" y="836"/>
                  </a:lnTo>
                  <a:lnTo>
                    <a:pt x="598" y="852"/>
                  </a:lnTo>
                  <a:lnTo>
                    <a:pt x="580" y="892"/>
                  </a:lnTo>
                  <a:lnTo>
                    <a:pt x="557" y="926"/>
                  </a:lnTo>
                  <a:lnTo>
                    <a:pt x="545" y="939"/>
                  </a:lnTo>
                  <a:lnTo>
                    <a:pt x="533" y="942"/>
                  </a:lnTo>
                  <a:lnTo>
                    <a:pt x="515" y="966"/>
                  </a:lnTo>
                  <a:lnTo>
                    <a:pt x="484" y="979"/>
                  </a:lnTo>
                  <a:lnTo>
                    <a:pt x="445" y="982"/>
                  </a:lnTo>
                  <a:lnTo>
                    <a:pt x="423" y="968"/>
                  </a:lnTo>
                  <a:lnTo>
                    <a:pt x="419" y="952"/>
                  </a:lnTo>
                  <a:lnTo>
                    <a:pt x="415" y="931"/>
                  </a:lnTo>
                  <a:lnTo>
                    <a:pt x="401" y="921"/>
                  </a:lnTo>
                  <a:lnTo>
                    <a:pt x="389" y="884"/>
                  </a:lnTo>
                  <a:lnTo>
                    <a:pt x="385" y="865"/>
                  </a:lnTo>
                  <a:lnTo>
                    <a:pt x="383" y="842"/>
                  </a:lnTo>
                  <a:lnTo>
                    <a:pt x="376" y="826"/>
                  </a:lnTo>
                  <a:lnTo>
                    <a:pt x="376" y="815"/>
                  </a:lnTo>
                  <a:lnTo>
                    <a:pt x="362" y="799"/>
                  </a:lnTo>
                  <a:lnTo>
                    <a:pt x="350" y="784"/>
                  </a:lnTo>
                  <a:lnTo>
                    <a:pt x="340" y="762"/>
                  </a:lnTo>
                  <a:lnTo>
                    <a:pt x="332" y="744"/>
                  </a:lnTo>
                  <a:lnTo>
                    <a:pt x="336" y="718"/>
                  </a:lnTo>
                  <a:lnTo>
                    <a:pt x="356" y="675"/>
                  </a:lnTo>
                  <a:lnTo>
                    <a:pt x="360" y="633"/>
                  </a:lnTo>
                  <a:lnTo>
                    <a:pt x="346" y="583"/>
                  </a:lnTo>
                  <a:lnTo>
                    <a:pt x="324" y="562"/>
                  </a:lnTo>
                  <a:lnTo>
                    <a:pt x="309" y="535"/>
                  </a:lnTo>
                  <a:lnTo>
                    <a:pt x="315" y="493"/>
                  </a:lnTo>
                  <a:lnTo>
                    <a:pt x="303" y="461"/>
                  </a:lnTo>
                  <a:lnTo>
                    <a:pt x="277" y="456"/>
                  </a:lnTo>
                  <a:lnTo>
                    <a:pt x="250" y="432"/>
                  </a:lnTo>
                  <a:lnTo>
                    <a:pt x="216" y="419"/>
                  </a:lnTo>
                  <a:lnTo>
                    <a:pt x="181" y="440"/>
                  </a:lnTo>
                  <a:lnTo>
                    <a:pt x="88" y="435"/>
                  </a:lnTo>
                  <a:lnTo>
                    <a:pt x="39" y="382"/>
                  </a:lnTo>
                  <a:lnTo>
                    <a:pt x="0" y="308"/>
                  </a:lnTo>
                  <a:lnTo>
                    <a:pt x="5" y="285"/>
                  </a:lnTo>
                  <a:lnTo>
                    <a:pt x="23" y="266"/>
                  </a:lnTo>
                  <a:lnTo>
                    <a:pt x="31" y="216"/>
                  </a:lnTo>
                  <a:lnTo>
                    <a:pt x="45" y="179"/>
                  </a:lnTo>
                  <a:lnTo>
                    <a:pt x="80" y="139"/>
                  </a:lnTo>
                  <a:lnTo>
                    <a:pt x="116" y="124"/>
                  </a:lnTo>
                  <a:lnTo>
                    <a:pt x="149" y="84"/>
                  </a:lnTo>
                  <a:lnTo>
                    <a:pt x="157" y="68"/>
                  </a:lnTo>
                  <a:lnTo>
                    <a:pt x="202" y="26"/>
                  </a:lnTo>
                  <a:lnTo>
                    <a:pt x="232" y="42"/>
                  </a:lnTo>
                  <a:lnTo>
                    <a:pt x="252" y="39"/>
                  </a:lnTo>
                  <a:lnTo>
                    <a:pt x="275" y="18"/>
                  </a:lnTo>
                  <a:lnTo>
                    <a:pt x="305" y="15"/>
                  </a:lnTo>
                  <a:lnTo>
                    <a:pt x="324" y="21"/>
                  </a:lnTo>
                  <a:lnTo>
                    <a:pt x="340" y="2"/>
                  </a:lnTo>
                  <a:lnTo>
                    <a:pt x="364" y="0"/>
                  </a:lnTo>
                  <a:lnTo>
                    <a:pt x="370" y="34"/>
                  </a:lnTo>
                  <a:lnTo>
                    <a:pt x="385" y="58"/>
                  </a:lnTo>
                  <a:lnTo>
                    <a:pt x="427" y="81"/>
                  </a:lnTo>
                  <a:lnTo>
                    <a:pt x="462" y="87"/>
                  </a:lnTo>
                  <a:lnTo>
                    <a:pt x="466" y="58"/>
                  </a:lnTo>
                  <a:lnTo>
                    <a:pt x="494" y="58"/>
                  </a:lnTo>
                  <a:lnTo>
                    <a:pt x="525" y="76"/>
                  </a:lnTo>
                  <a:lnTo>
                    <a:pt x="561" y="84"/>
                  </a:lnTo>
                  <a:lnTo>
                    <a:pt x="592" y="73"/>
                  </a:lnTo>
                  <a:lnTo>
                    <a:pt x="620" y="116"/>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39596" name="Group 125">
              <a:extLst>
                <a:ext uri="{FF2B5EF4-FFF2-40B4-BE49-F238E27FC236}">
                  <a16:creationId xmlns:a16="http://schemas.microsoft.com/office/drawing/2014/main" id="{DFAD66CD-9F3C-4463-881E-E28E91D4C0F0}"/>
                </a:ext>
              </a:extLst>
            </p:cNvPr>
            <p:cNvGrpSpPr>
              <a:grpSpLocks/>
            </p:cNvGrpSpPr>
            <p:nvPr/>
          </p:nvGrpSpPr>
          <p:grpSpPr bwMode="auto">
            <a:xfrm>
              <a:off x="2496" y="1426"/>
              <a:ext cx="369" cy="338"/>
              <a:chOff x="2744" y="1607"/>
              <a:chExt cx="369" cy="338"/>
            </a:xfrm>
          </p:grpSpPr>
          <p:grpSp>
            <p:nvGrpSpPr>
              <p:cNvPr id="39605" name="Group 126">
                <a:extLst>
                  <a:ext uri="{FF2B5EF4-FFF2-40B4-BE49-F238E27FC236}">
                    <a16:creationId xmlns:a16="http://schemas.microsoft.com/office/drawing/2014/main" id="{0436416B-FA35-4B0F-9F1C-6D81A434A458}"/>
                  </a:ext>
                </a:extLst>
              </p:cNvPr>
              <p:cNvGrpSpPr>
                <a:grpSpLocks/>
              </p:cNvGrpSpPr>
              <p:nvPr/>
            </p:nvGrpSpPr>
            <p:grpSpPr bwMode="auto">
              <a:xfrm>
                <a:off x="2893" y="1816"/>
                <a:ext cx="110" cy="129"/>
                <a:chOff x="2893" y="1816"/>
                <a:chExt cx="110" cy="129"/>
              </a:xfrm>
            </p:grpSpPr>
            <p:sp>
              <p:nvSpPr>
                <p:cNvPr id="55423" name="Freeform 127">
                  <a:extLst>
                    <a:ext uri="{FF2B5EF4-FFF2-40B4-BE49-F238E27FC236}">
                      <a16:creationId xmlns:a16="http://schemas.microsoft.com/office/drawing/2014/main" id="{2AE9B5C5-76A6-4BFE-AAF9-E6B187C7264E}"/>
                    </a:ext>
                  </a:extLst>
                </p:cNvPr>
                <p:cNvSpPr>
                  <a:spLocks/>
                </p:cNvSpPr>
                <p:nvPr/>
              </p:nvSpPr>
              <p:spPr bwMode="auto">
                <a:xfrm>
                  <a:off x="2893" y="1864"/>
                  <a:ext cx="52" cy="71"/>
                </a:xfrm>
                <a:custGeom>
                  <a:avLst/>
                  <a:gdLst>
                    <a:gd name="T0" fmla="*/ 11 w 52"/>
                    <a:gd name="T1" fmla="*/ 20 h 71"/>
                    <a:gd name="T2" fmla="*/ 15 w 52"/>
                    <a:gd name="T3" fmla="*/ 12 h 71"/>
                    <a:gd name="T4" fmla="*/ 25 w 52"/>
                    <a:gd name="T5" fmla="*/ 12 h 71"/>
                    <a:gd name="T6" fmla="*/ 37 w 52"/>
                    <a:gd name="T7" fmla="*/ 0 h 71"/>
                    <a:gd name="T8" fmla="*/ 43 w 52"/>
                    <a:gd name="T9" fmla="*/ 10 h 71"/>
                    <a:gd name="T10" fmla="*/ 49 w 52"/>
                    <a:gd name="T11" fmla="*/ 10 h 71"/>
                    <a:gd name="T12" fmla="*/ 51 w 52"/>
                    <a:gd name="T13" fmla="*/ 12 h 71"/>
                    <a:gd name="T14" fmla="*/ 47 w 52"/>
                    <a:gd name="T15" fmla="*/ 20 h 71"/>
                    <a:gd name="T16" fmla="*/ 43 w 52"/>
                    <a:gd name="T17" fmla="*/ 23 h 71"/>
                    <a:gd name="T18" fmla="*/ 43 w 52"/>
                    <a:gd name="T19" fmla="*/ 31 h 71"/>
                    <a:gd name="T20" fmla="*/ 41 w 52"/>
                    <a:gd name="T21" fmla="*/ 33 h 71"/>
                    <a:gd name="T22" fmla="*/ 39 w 52"/>
                    <a:gd name="T23" fmla="*/ 36 h 71"/>
                    <a:gd name="T24" fmla="*/ 43 w 52"/>
                    <a:gd name="T25" fmla="*/ 44 h 71"/>
                    <a:gd name="T26" fmla="*/ 37 w 52"/>
                    <a:gd name="T27" fmla="*/ 49 h 71"/>
                    <a:gd name="T28" fmla="*/ 33 w 52"/>
                    <a:gd name="T29" fmla="*/ 51 h 71"/>
                    <a:gd name="T30" fmla="*/ 29 w 52"/>
                    <a:gd name="T31" fmla="*/ 51 h 71"/>
                    <a:gd name="T32" fmla="*/ 29 w 52"/>
                    <a:gd name="T33" fmla="*/ 54 h 71"/>
                    <a:gd name="T34" fmla="*/ 27 w 52"/>
                    <a:gd name="T35" fmla="*/ 59 h 71"/>
                    <a:gd name="T36" fmla="*/ 21 w 52"/>
                    <a:gd name="T37" fmla="*/ 59 h 71"/>
                    <a:gd name="T38" fmla="*/ 19 w 52"/>
                    <a:gd name="T39" fmla="*/ 59 h 71"/>
                    <a:gd name="T40" fmla="*/ 13 w 52"/>
                    <a:gd name="T41" fmla="*/ 62 h 71"/>
                    <a:gd name="T42" fmla="*/ 11 w 52"/>
                    <a:gd name="T43" fmla="*/ 64 h 71"/>
                    <a:gd name="T44" fmla="*/ 5 w 52"/>
                    <a:gd name="T45" fmla="*/ 70 h 71"/>
                    <a:gd name="T46" fmla="*/ 3 w 52"/>
                    <a:gd name="T47" fmla="*/ 70 h 71"/>
                    <a:gd name="T48" fmla="*/ 1 w 52"/>
                    <a:gd name="T49" fmla="*/ 64 h 71"/>
                    <a:gd name="T50" fmla="*/ 0 w 52"/>
                    <a:gd name="T51" fmla="*/ 59 h 71"/>
                    <a:gd name="T52" fmla="*/ 0 w 52"/>
                    <a:gd name="T53" fmla="*/ 57 h 71"/>
                    <a:gd name="T54" fmla="*/ 0 w 52"/>
                    <a:gd name="T55" fmla="*/ 51 h 71"/>
                    <a:gd name="T56" fmla="*/ 3 w 52"/>
                    <a:gd name="T57" fmla="*/ 49 h 71"/>
                    <a:gd name="T58" fmla="*/ 7 w 52"/>
                    <a:gd name="T59" fmla="*/ 44 h 71"/>
                    <a:gd name="T60" fmla="*/ 9 w 52"/>
                    <a:gd name="T61" fmla="*/ 38 h 71"/>
                    <a:gd name="T62" fmla="*/ 13 w 52"/>
                    <a:gd name="T63" fmla="*/ 38 h 71"/>
                    <a:gd name="T64" fmla="*/ 15 w 52"/>
                    <a:gd name="T65" fmla="*/ 41 h 71"/>
                    <a:gd name="T66" fmla="*/ 21 w 52"/>
                    <a:gd name="T67" fmla="*/ 38 h 71"/>
                    <a:gd name="T68" fmla="*/ 15 w 52"/>
                    <a:gd name="T69" fmla="*/ 36 h 71"/>
                    <a:gd name="T70" fmla="*/ 11 w 52"/>
                    <a:gd name="T71" fmla="*/ 20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71">
                      <a:moveTo>
                        <a:pt x="11" y="20"/>
                      </a:moveTo>
                      <a:lnTo>
                        <a:pt x="15" y="12"/>
                      </a:lnTo>
                      <a:lnTo>
                        <a:pt x="25" y="12"/>
                      </a:lnTo>
                      <a:lnTo>
                        <a:pt x="37" y="0"/>
                      </a:lnTo>
                      <a:lnTo>
                        <a:pt x="43" y="10"/>
                      </a:lnTo>
                      <a:lnTo>
                        <a:pt x="49" y="10"/>
                      </a:lnTo>
                      <a:lnTo>
                        <a:pt x="51" y="12"/>
                      </a:lnTo>
                      <a:lnTo>
                        <a:pt x="47" y="20"/>
                      </a:lnTo>
                      <a:lnTo>
                        <a:pt x="43" y="23"/>
                      </a:lnTo>
                      <a:lnTo>
                        <a:pt x="43" y="31"/>
                      </a:lnTo>
                      <a:lnTo>
                        <a:pt x="41" y="33"/>
                      </a:lnTo>
                      <a:lnTo>
                        <a:pt x="39" y="36"/>
                      </a:lnTo>
                      <a:lnTo>
                        <a:pt x="43" y="44"/>
                      </a:lnTo>
                      <a:lnTo>
                        <a:pt x="37" y="49"/>
                      </a:lnTo>
                      <a:lnTo>
                        <a:pt x="33" y="51"/>
                      </a:lnTo>
                      <a:lnTo>
                        <a:pt x="29" y="51"/>
                      </a:lnTo>
                      <a:lnTo>
                        <a:pt x="29" y="54"/>
                      </a:lnTo>
                      <a:lnTo>
                        <a:pt x="27" y="59"/>
                      </a:lnTo>
                      <a:lnTo>
                        <a:pt x="21" y="59"/>
                      </a:lnTo>
                      <a:lnTo>
                        <a:pt x="19" y="59"/>
                      </a:lnTo>
                      <a:lnTo>
                        <a:pt x="13" y="62"/>
                      </a:lnTo>
                      <a:lnTo>
                        <a:pt x="11" y="64"/>
                      </a:lnTo>
                      <a:lnTo>
                        <a:pt x="5" y="70"/>
                      </a:lnTo>
                      <a:lnTo>
                        <a:pt x="3" y="70"/>
                      </a:lnTo>
                      <a:lnTo>
                        <a:pt x="1" y="64"/>
                      </a:lnTo>
                      <a:lnTo>
                        <a:pt x="0" y="59"/>
                      </a:lnTo>
                      <a:lnTo>
                        <a:pt x="0" y="57"/>
                      </a:lnTo>
                      <a:lnTo>
                        <a:pt x="0" y="51"/>
                      </a:lnTo>
                      <a:lnTo>
                        <a:pt x="3" y="49"/>
                      </a:lnTo>
                      <a:lnTo>
                        <a:pt x="7" y="44"/>
                      </a:lnTo>
                      <a:lnTo>
                        <a:pt x="9" y="38"/>
                      </a:lnTo>
                      <a:lnTo>
                        <a:pt x="13" y="38"/>
                      </a:lnTo>
                      <a:lnTo>
                        <a:pt x="15" y="41"/>
                      </a:lnTo>
                      <a:lnTo>
                        <a:pt x="21" y="38"/>
                      </a:lnTo>
                      <a:lnTo>
                        <a:pt x="15" y="36"/>
                      </a:lnTo>
                      <a:lnTo>
                        <a:pt x="11" y="2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24" name="Freeform 128">
                  <a:extLst>
                    <a:ext uri="{FF2B5EF4-FFF2-40B4-BE49-F238E27FC236}">
                      <a16:creationId xmlns:a16="http://schemas.microsoft.com/office/drawing/2014/main" id="{16C90B68-0801-466B-8B03-DD03EE10AB6E}"/>
                    </a:ext>
                  </a:extLst>
                </p:cNvPr>
                <p:cNvSpPr>
                  <a:spLocks/>
                </p:cNvSpPr>
                <p:nvPr/>
              </p:nvSpPr>
              <p:spPr bwMode="auto">
                <a:xfrm>
                  <a:off x="2941" y="1817"/>
                  <a:ext cx="62" cy="129"/>
                </a:xfrm>
                <a:custGeom>
                  <a:avLst/>
                  <a:gdLst>
                    <a:gd name="T0" fmla="*/ 24 w 62"/>
                    <a:gd name="T1" fmla="*/ 13 h 129"/>
                    <a:gd name="T2" fmla="*/ 36 w 62"/>
                    <a:gd name="T3" fmla="*/ 13 h 129"/>
                    <a:gd name="T4" fmla="*/ 42 w 62"/>
                    <a:gd name="T5" fmla="*/ 8 h 129"/>
                    <a:gd name="T6" fmla="*/ 48 w 62"/>
                    <a:gd name="T7" fmla="*/ 2 h 129"/>
                    <a:gd name="T8" fmla="*/ 61 w 62"/>
                    <a:gd name="T9" fmla="*/ 2 h 129"/>
                    <a:gd name="T10" fmla="*/ 57 w 62"/>
                    <a:gd name="T11" fmla="*/ 13 h 129"/>
                    <a:gd name="T12" fmla="*/ 51 w 62"/>
                    <a:gd name="T13" fmla="*/ 16 h 129"/>
                    <a:gd name="T14" fmla="*/ 44 w 62"/>
                    <a:gd name="T15" fmla="*/ 24 h 129"/>
                    <a:gd name="T16" fmla="*/ 53 w 62"/>
                    <a:gd name="T17" fmla="*/ 24 h 129"/>
                    <a:gd name="T18" fmla="*/ 61 w 62"/>
                    <a:gd name="T19" fmla="*/ 24 h 129"/>
                    <a:gd name="T20" fmla="*/ 55 w 62"/>
                    <a:gd name="T21" fmla="*/ 34 h 129"/>
                    <a:gd name="T22" fmla="*/ 46 w 62"/>
                    <a:gd name="T23" fmla="*/ 40 h 129"/>
                    <a:gd name="T24" fmla="*/ 44 w 62"/>
                    <a:gd name="T25" fmla="*/ 48 h 129"/>
                    <a:gd name="T26" fmla="*/ 53 w 62"/>
                    <a:gd name="T27" fmla="*/ 58 h 129"/>
                    <a:gd name="T28" fmla="*/ 57 w 62"/>
                    <a:gd name="T29" fmla="*/ 69 h 129"/>
                    <a:gd name="T30" fmla="*/ 61 w 62"/>
                    <a:gd name="T31" fmla="*/ 82 h 129"/>
                    <a:gd name="T32" fmla="*/ 57 w 62"/>
                    <a:gd name="T33" fmla="*/ 101 h 129"/>
                    <a:gd name="T34" fmla="*/ 51 w 62"/>
                    <a:gd name="T35" fmla="*/ 109 h 129"/>
                    <a:gd name="T36" fmla="*/ 57 w 62"/>
                    <a:gd name="T37" fmla="*/ 120 h 129"/>
                    <a:gd name="T38" fmla="*/ 42 w 62"/>
                    <a:gd name="T39" fmla="*/ 120 h 129"/>
                    <a:gd name="T40" fmla="*/ 35 w 62"/>
                    <a:gd name="T41" fmla="*/ 120 h 129"/>
                    <a:gd name="T42" fmla="*/ 24 w 62"/>
                    <a:gd name="T43" fmla="*/ 122 h 129"/>
                    <a:gd name="T44" fmla="*/ 16 w 62"/>
                    <a:gd name="T45" fmla="*/ 125 h 129"/>
                    <a:gd name="T46" fmla="*/ 9 w 62"/>
                    <a:gd name="T47" fmla="*/ 125 h 129"/>
                    <a:gd name="T48" fmla="*/ 3 w 62"/>
                    <a:gd name="T49" fmla="*/ 122 h 129"/>
                    <a:gd name="T50" fmla="*/ 0 w 62"/>
                    <a:gd name="T51" fmla="*/ 114 h 129"/>
                    <a:gd name="T52" fmla="*/ 7 w 62"/>
                    <a:gd name="T53" fmla="*/ 106 h 129"/>
                    <a:gd name="T54" fmla="*/ 16 w 62"/>
                    <a:gd name="T55" fmla="*/ 104 h 129"/>
                    <a:gd name="T56" fmla="*/ 11 w 62"/>
                    <a:gd name="T57" fmla="*/ 101 h 129"/>
                    <a:gd name="T58" fmla="*/ 11 w 62"/>
                    <a:gd name="T59" fmla="*/ 93 h 129"/>
                    <a:gd name="T60" fmla="*/ 18 w 62"/>
                    <a:gd name="T61" fmla="*/ 88 h 129"/>
                    <a:gd name="T62" fmla="*/ 24 w 62"/>
                    <a:gd name="T63" fmla="*/ 85 h 129"/>
                    <a:gd name="T64" fmla="*/ 27 w 62"/>
                    <a:gd name="T65" fmla="*/ 72 h 129"/>
                    <a:gd name="T66" fmla="*/ 33 w 62"/>
                    <a:gd name="T67" fmla="*/ 58 h 129"/>
                    <a:gd name="T68" fmla="*/ 25 w 62"/>
                    <a:gd name="T69" fmla="*/ 50 h 129"/>
                    <a:gd name="T70" fmla="*/ 12 w 62"/>
                    <a:gd name="T71" fmla="*/ 45 h 129"/>
                    <a:gd name="T72" fmla="*/ 20 w 62"/>
                    <a:gd name="T73" fmla="*/ 18 h 1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2" h="129">
                      <a:moveTo>
                        <a:pt x="20" y="18"/>
                      </a:moveTo>
                      <a:lnTo>
                        <a:pt x="24" y="13"/>
                      </a:lnTo>
                      <a:lnTo>
                        <a:pt x="35" y="16"/>
                      </a:lnTo>
                      <a:lnTo>
                        <a:pt x="36" y="13"/>
                      </a:lnTo>
                      <a:lnTo>
                        <a:pt x="40" y="8"/>
                      </a:lnTo>
                      <a:lnTo>
                        <a:pt x="42" y="8"/>
                      </a:lnTo>
                      <a:lnTo>
                        <a:pt x="44" y="5"/>
                      </a:lnTo>
                      <a:lnTo>
                        <a:pt x="48" y="2"/>
                      </a:lnTo>
                      <a:lnTo>
                        <a:pt x="53" y="0"/>
                      </a:lnTo>
                      <a:lnTo>
                        <a:pt x="61" y="2"/>
                      </a:lnTo>
                      <a:lnTo>
                        <a:pt x="59" y="8"/>
                      </a:lnTo>
                      <a:lnTo>
                        <a:pt x="57" y="13"/>
                      </a:lnTo>
                      <a:lnTo>
                        <a:pt x="53" y="13"/>
                      </a:lnTo>
                      <a:lnTo>
                        <a:pt x="51" y="16"/>
                      </a:lnTo>
                      <a:lnTo>
                        <a:pt x="44" y="18"/>
                      </a:lnTo>
                      <a:lnTo>
                        <a:pt x="44" y="24"/>
                      </a:lnTo>
                      <a:lnTo>
                        <a:pt x="44" y="29"/>
                      </a:lnTo>
                      <a:lnTo>
                        <a:pt x="53" y="24"/>
                      </a:lnTo>
                      <a:lnTo>
                        <a:pt x="59" y="21"/>
                      </a:lnTo>
                      <a:lnTo>
                        <a:pt x="61" y="24"/>
                      </a:lnTo>
                      <a:lnTo>
                        <a:pt x="61" y="34"/>
                      </a:lnTo>
                      <a:lnTo>
                        <a:pt x="55" y="34"/>
                      </a:lnTo>
                      <a:lnTo>
                        <a:pt x="49" y="34"/>
                      </a:lnTo>
                      <a:lnTo>
                        <a:pt x="46" y="40"/>
                      </a:lnTo>
                      <a:lnTo>
                        <a:pt x="44" y="42"/>
                      </a:lnTo>
                      <a:lnTo>
                        <a:pt x="44" y="48"/>
                      </a:lnTo>
                      <a:lnTo>
                        <a:pt x="48" y="53"/>
                      </a:lnTo>
                      <a:lnTo>
                        <a:pt x="53" y="58"/>
                      </a:lnTo>
                      <a:lnTo>
                        <a:pt x="55" y="64"/>
                      </a:lnTo>
                      <a:lnTo>
                        <a:pt x="57" y="69"/>
                      </a:lnTo>
                      <a:lnTo>
                        <a:pt x="57" y="74"/>
                      </a:lnTo>
                      <a:lnTo>
                        <a:pt x="61" y="82"/>
                      </a:lnTo>
                      <a:lnTo>
                        <a:pt x="61" y="93"/>
                      </a:lnTo>
                      <a:lnTo>
                        <a:pt x="57" y="101"/>
                      </a:lnTo>
                      <a:lnTo>
                        <a:pt x="53" y="104"/>
                      </a:lnTo>
                      <a:lnTo>
                        <a:pt x="51" y="109"/>
                      </a:lnTo>
                      <a:lnTo>
                        <a:pt x="53" y="114"/>
                      </a:lnTo>
                      <a:lnTo>
                        <a:pt x="57" y="120"/>
                      </a:lnTo>
                      <a:lnTo>
                        <a:pt x="48" y="120"/>
                      </a:lnTo>
                      <a:lnTo>
                        <a:pt x="42" y="120"/>
                      </a:lnTo>
                      <a:lnTo>
                        <a:pt x="40" y="120"/>
                      </a:lnTo>
                      <a:lnTo>
                        <a:pt x="35" y="120"/>
                      </a:lnTo>
                      <a:lnTo>
                        <a:pt x="27" y="120"/>
                      </a:lnTo>
                      <a:lnTo>
                        <a:pt x="24" y="122"/>
                      </a:lnTo>
                      <a:lnTo>
                        <a:pt x="20" y="122"/>
                      </a:lnTo>
                      <a:lnTo>
                        <a:pt x="16" y="125"/>
                      </a:lnTo>
                      <a:lnTo>
                        <a:pt x="11" y="128"/>
                      </a:lnTo>
                      <a:lnTo>
                        <a:pt x="9" y="125"/>
                      </a:lnTo>
                      <a:lnTo>
                        <a:pt x="7" y="122"/>
                      </a:lnTo>
                      <a:lnTo>
                        <a:pt x="3" y="122"/>
                      </a:lnTo>
                      <a:lnTo>
                        <a:pt x="0" y="120"/>
                      </a:lnTo>
                      <a:lnTo>
                        <a:pt x="0" y="114"/>
                      </a:lnTo>
                      <a:lnTo>
                        <a:pt x="3" y="106"/>
                      </a:lnTo>
                      <a:lnTo>
                        <a:pt x="7" y="106"/>
                      </a:lnTo>
                      <a:lnTo>
                        <a:pt x="11" y="104"/>
                      </a:lnTo>
                      <a:lnTo>
                        <a:pt x="16" y="104"/>
                      </a:lnTo>
                      <a:lnTo>
                        <a:pt x="11" y="101"/>
                      </a:lnTo>
                      <a:lnTo>
                        <a:pt x="11" y="96"/>
                      </a:lnTo>
                      <a:lnTo>
                        <a:pt x="11" y="93"/>
                      </a:lnTo>
                      <a:lnTo>
                        <a:pt x="16" y="90"/>
                      </a:lnTo>
                      <a:lnTo>
                        <a:pt x="18" y="88"/>
                      </a:lnTo>
                      <a:lnTo>
                        <a:pt x="20" y="85"/>
                      </a:lnTo>
                      <a:lnTo>
                        <a:pt x="24" y="85"/>
                      </a:lnTo>
                      <a:lnTo>
                        <a:pt x="27" y="85"/>
                      </a:lnTo>
                      <a:lnTo>
                        <a:pt x="27" y="72"/>
                      </a:lnTo>
                      <a:lnTo>
                        <a:pt x="33" y="64"/>
                      </a:lnTo>
                      <a:lnTo>
                        <a:pt x="33" y="58"/>
                      </a:lnTo>
                      <a:lnTo>
                        <a:pt x="24" y="58"/>
                      </a:lnTo>
                      <a:lnTo>
                        <a:pt x="25" y="50"/>
                      </a:lnTo>
                      <a:lnTo>
                        <a:pt x="20" y="45"/>
                      </a:lnTo>
                      <a:lnTo>
                        <a:pt x="12" y="45"/>
                      </a:lnTo>
                      <a:lnTo>
                        <a:pt x="20" y="34"/>
                      </a:lnTo>
                      <a:lnTo>
                        <a:pt x="20" y="18"/>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25" name="Freeform 129">
                <a:extLst>
                  <a:ext uri="{FF2B5EF4-FFF2-40B4-BE49-F238E27FC236}">
                    <a16:creationId xmlns:a16="http://schemas.microsoft.com/office/drawing/2014/main" id="{E9665FF8-DD15-4CB1-857E-1C0E5E21BE48}"/>
                  </a:ext>
                </a:extLst>
              </p:cNvPr>
              <p:cNvSpPr>
                <a:spLocks/>
              </p:cNvSpPr>
              <p:nvPr/>
            </p:nvSpPr>
            <p:spPr bwMode="auto">
              <a:xfrm>
                <a:off x="2744" y="1607"/>
                <a:ext cx="369" cy="215"/>
              </a:xfrm>
              <a:custGeom>
                <a:avLst/>
                <a:gdLst>
                  <a:gd name="T0" fmla="*/ 23 w 369"/>
                  <a:gd name="T1" fmla="*/ 208 h 214"/>
                  <a:gd name="T2" fmla="*/ 37 w 369"/>
                  <a:gd name="T3" fmla="*/ 192 h 214"/>
                  <a:gd name="T4" fmla="*/ 45 w 369"/>
                  <a:gd name="T5" fmla="*/ 190 h 214"/>
                  <a:gd name="T6" fmla="*/ 57 w 369"/>
                  <a:gd name="T7" fmla="*/ 185 h 214"/>
                  <a:gd name="T8" fmla="*/ 67 w 369"/>
                  <a:gd name="T9" fmla="*/ 185 h 214"/>
                  <a:gd name="T10" fmla="*/ 75 w 369"/>
                  <a:gd name="T11" fmla="*/ 177 h 214"/>
                  <a:gd name="T12" fmla="*/ 85 w 369"/>
                  <a:gd name="T13" fmla="*/ 169 h 214"/>
                  <a:gd name="T14" fmla="*/ 94 w 369"/>
                  <a:gd name="T15" fmla="*/ 164 h 214"/>
                  <a:gd name="T16" fmla="*/ 102 w 369"/>
                  <a:gd name="T17" fmla="*/ 161 h 214"/>
                  <a:gd name="T18" fmla="*/ 114 w 369"/>
                  <a:gd name="T19" fmla="*/ 153 h 214"/>
                  <a:gd name="T20" fmla="*/ 128 w 369"/>
                  <a:gd name="T21" fmla="*/ 150 h 214"/>
                  <a:gd name="T22" fmla="*/ 150 w 369"/>
                  <a:gd name="T23" fmla="*/ 153 h 214"/>
                  <a:gd name="T24" fmla="*/ 168 w 369"/>
                  <a:gd name="T25" fmla="*/ 148 h 214"/>
                  <a:gd name="T26" fmla="*/ 178 w 369"/>
                  <a:gd name="T27" fmla="*/ 132 h 214"/>
                  <a:gd name="T28" fmla="*/ 189 w 369"/>
                  <a:gd name="T29" fmla="*/ 121 h 214"/>
                  <a:gd name="T30" fmla="*/ 197 w 369"/>
                  <a:gd name="T31" fmla="*/ 111 h 214"/>
                  <a:gd name="T32" fmla="*/ 203 w 369"/>
                  <a:gd name="T33" fmla="*/ 99 h 214"/>
                  <a:gd name="T34" fmla="*/ 221 w 369"/>
                  <a:gd name="T35" fmla="*/ 89 h 214"/>
                  <a:gd name="T36" fmla="*/ 217 w 369"/>
                  <a:gd name="T37" fmla="*/ 102 h 214"/>
                  <a:gd name="T38" fmla="*/ 231 w 369"/>
                  <a:gd name="T39" fmla="*/ 111 h 214"/>
                  <a:gd name="T40" fmla="*/ 241 w 369"/>
                  <a:gd name="T41" fmla="*/ 105 h 214"/>
                  <a:gd name="T42" fmla="*/ 245 w 369"/>
                  <a:gd name="T43" fmla="*/ 94 h 214"/>
                  <a:gd name="T44" fmla="*/ 249 w 369"/>
                  <a:gd name="T45" fmla="*/ 84 h 214"/>
                  <a:gd name="T46" fmla="*/ 257 w 369"/>
                  <a:gd name="T47" fmla="*/ 76 h 214"/>
                  <a:gd name="T48" fmla="*/ 276 w 369"/>
                  <a:gd name="T49" fmla="*/ 76 h 214"/>
                  <a:gd name="T50" fmla="*/ 296 w 369"/>
                  <a:gd name="T51" fmla="*/ 60 h 214"/>
                  <a:gd name="T52" fmla="*/ 318 w 369"/>
                  <a:gd name="T53" fmla="*/ 49 h 214"/>
                  <a:gd name="T54" fmla="*/ 340 w 369"/>
                  <a:gd name="T55" fmla="*/ 23 h 214"/>
                  <a:gd name="T56" fmla="*/ 358 w 369"/>
                  <a:gd name="T57" fmla="*/ 13 h 214"/>
                  <a:gd name="T58" fmla="*/ 352 w 369"/>
                  <a:gd name="T59" fmla="*/ 0 h 214"/>
                  <a:gd name="T60" fmla="*/ 318 w 369"/>
                  <a:gd name="T61" fmla="*/ 7 h 214"/>
                  <a:gd name="T62" fmla="*/ 296 w 369"/>
                  <a:gd name="T63" fmla="*/ 15 h 214"/>
                  <a:gd name="T64" fmla="*/ 275 w 369"/>
                  <a:gd name="T65" fmla="*/ 21 h 214"/>
                  <a:gd name="T66" fmla="*/ 245 w 369"/>
                  <a:gd name="T67" fmla="*/ 31 h 214"/>
                  <a:gd name="T68" fmla="*/ 221 w 369"/>
                  <a:gd name="T69" fmla="*/ 39 h 214"/>
                  <a:gd name="T70" fmla="*/ 195 w 369"/>
                  <a:gd name="T71" fmla="*/ 49 h 214"/>
                  <a:gd name="T72" fmla="*/ 178 w 369"/>
                  <a:gd name="T73" fmla="*/ 65 h 214"/>
                  <a:gd name="T74" fmla="*/ 162 w 369"/>
                  <a:gd name="T75" fmla="*/ 76 h 214"/>
                  <a:gd name="T76" fmla="*/ 132 w 369"/>
                  <a:gd name="T77" fmla="*/ 94 h 214"/>
                  <a:gd name="T78" fmla="*/ 102 w 369"/>
                  <a:gd name="T79" fmla="*/ 119 h 214"/>
                  <a:gd name="T80" fmla="*/ 77 w 369"/>
                  <a:gd name="T81" fmla="*/ 135 h 214"/>
                  <a:gd name="T82" fmla="*/ 55 w 369"/>
                  <a:gd name="T83" fmla="*/ 158 h 214"/>
                  <a:gd name="T84" fmla="*/ 33 w 369"/>
                  <a:gd name="T85" fmla="*/ 174 h 214"/>
                  <a:gd name="T86" fmla="*/ 0 w 369"/>
                  <a:gd name="T87" fmla="*/ 214 h 2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9" h="214">
                    <a:moveTo>
                      <a:pt x="0" y="213"/>
                    </a:moveTo>
                    <a:lnTo>
                      <a:pt x="23" y="207"/>
                    </a:lnTo>
                    <a:lnTo>
                      <a:pt x="31" y="199"/>
                    </a:lnTo>
                    <a:lnTo>
                      <a:pt x="37" y="191"/>
                    </a:lnTo>
                    <a:lnTo>
                      <a:pt x="39" y="189"/>
                    </a:lnTo>
                    <a:lnTo>
                      <a:pt x="45" y="189"/>
                    </a:lnTo>
                    <a:lnTo>
                      <a:pt x="51" y="184"/>
                    </a:lnTo>
                    <a:lnTo>
                      <a:pt x="57" y="184"/>
                    </a:lnTo>
                    <a:lnTo>
                      <a:pt x="61" y="184"/>
                    </a:lnTo>
                    <a:lnTo>
                      <a:pt x="67" y="184"/>
                    </a:lnTo>
                    <a:lnTo>
                      <a:pt x="69" y="184"/>
                    </a:lnTo>
                    <a:lnTo>
                      <a:pt x="75" y="176"/>
                    </a:lnTo>
                    <a:lnTo>
                      <a:pt x="77" y="173"/>
                    </a:lnTo>
                    <a:lnTo>
                      <a:pt x="85" y="168"/>
                    </a:lnTo>
                    <a:lnTo>
                      <a:pt x="91" y="165"/>
                    </a:lnTo>
                    <a:lnTo>
                      <a:pt x="94" y="163"/>
                    </a:lnTo>
                    <a:lnTo>
                      <a:pt x="98" y="163"/>
                    </a:lnTo>
                    <a:lnTo>
                      <a:pt x="102" y="160"/>
                    </a:lnTo>
                    <a:lnTo>
                      <a:pt x="108" y="155"/>
                    </a:lnTo>
                    <a:lnTo>
                      <a:pt x="114" y="152"/>
                    </a:lnTo>
                    <a:lnTo>
                      <a:pt x="120" y="149"/>
                    </a:lnTo>
                    <a:lnTo>
                      <a:pt x="128" y="149"/>
                    </a:lnTo>
                    <a:lnTo>
                      <a:pt x="138" y="152"/>
                    </a:lnTo>
                    <a:lnTo>
                      <a:pt x="150" y="152"/>
                    </a:lnTo>
                    <a:lnTo>
                      <a:pt x="162" y="149"/>
                    </a:lnTo>
                    <a:lnTo>
                      <a:pt x="168" y="147"/>
                    </a:lnTo>
                    <a:lnTo>
                      <a:pt x="172" y="139"/>
                    </a:lnTo>
                    <a:lnTo>
                      <a:pt x="178" y="131"/>
                    </a:lnTo>
                    <a:lnTo>
                      <a:pt x="185" y="123"/>
                    </a:lnTo>
                    <a:lnTo>
                      <a:pt x="189" y="120"/>
                    </a:lnTo>
                    <a:lnTo>
                      <a:pt x="189" y="113"/>
                    </a:lnTo>
                    <a:lnTo>
                      <a:pt x="197" y="110"/>
                    </a:lnTo>
                    <a:lnTo>
                      <a:pt x="201" y="105"/>
                    </a:lnTo>
                    <a:lnTo>
                      <a:pt x="203" y="99"/>
                    </a:lnTo>
                    <a:lnTo>
                      <a:pt x="207" y="99"/>
                    </a:lnTo>
                    <a:lnTo>
                      <a:pt x="221" y="89"/>
                    </a:lnTo>
                    <a:lnTo>
                      <a:pt x="221" y="99"/>
                    </a:lnTo>
                    <a:lnTo>
                      <a:pt x="217" y="102"/>
                    </a:lnTo>
                    <a:lnTo>
                      <a:pt x="221" y="107"/>
                    </a:lnTo>
                    <a:lnTo>
                      <a:pt x="231" y="110"/>
                    </a:lnTo>
                    <a:lnTo>
                      <a:pt x="235" y="110"/>
                    </a:lnTo>
                    <a:lnTo>
                      <a:pt x="241" y="105"/>
                    </a:lnTo>
                    <a:lnTo>
                      <a:pt x="245" y="99"/>
                    </a:lnTo>
                    <a:lnTo>
                      <a:pt x="245" y="94"/>
                    </a:lnTo>
                    <a:lnTo>
                      <a:pt x="249" y="89"/>
                    </a:lnTo>
                    <a:lnTo>
                      <a:pt x="249" y="84"/>
                    </a:lnTo>
                    <a:lnTo>
                      <a:pt x="253" y="78"/>
                    </a:lnTo>
                    <a:lnTo>
                      <a:pt x="257" y="76"/>
                    </a:lnTo>
                    <a:lnTo>
                      <a:pt x="263" y="76"/>
                    </a:lnTo>
                    <a:lnTo>
                      <a:pt x="276" y="76"/>
                    </a:lnTo>
                    <a:lnTo>
                      <a:pt x="286" y="71"/>
                    </a:lnTo>
                    <a:lnTo>
                      <a:pt x="296" y="60"/>
                    </a:lnTo>
                    <a:lnTo>
                      <a:pt x="308" y="57"/>
                    </a:lnTo>
                    <a:lnTo>
                      <a:pt x="318" y="49"/>
                    </a:lnTo>
                    <a:lnTo>
                      <a:pt x="324" y="36"/>
                    </a:lnTo>
                    <a:lnTo>
                      <a:pt x="340" y="23"/>
                    </a:lnTo>
                    <a:lnTo>
                      <a:pt x="348" y="18"/>
                    </a:lnTo>
                    <a:lnTo>
                      <a:pt x="358" y="13"/>
                    </a:lnTo>
                    <a:lnTo>
                      <a:pt x="368" y="5"/>
                    </a:lnTo>
                    <a:lnTo>
                      <a:pt x="352" y="0"/>
                    </a:lnTo>
                    <a:lnTo>
                      <a:pt x="336" y="0"/>
                    </a:lnTo>
                    <a:lnTo>
                      <a:pt x="318" y="7"/>
                    </a:lnTo>
                    <a:lnTo>
                      <a:pt x="310" y="13"/>
                    </a:lnTo>
                    <a:lnTo>
                      <a:pt x="296" y="15"/>
                    </a:lnTo>
                    <a:lnTo>
                      <a:pt x="282" y="15"/>
                    </a:lnTo>
                    <a:lnTo>
                      <a:pt x="275" y="21"/>
                    </a:lnTo>
                    <a:lnTo>
                      <a:pt x="257" y="26"/>
                    </a:lnTo>
                    <a:lnTo>
                      <a:pt x="245" y="31"/>
                    </a:lnTo>
                    <a:lnTo>
                      <a:pt x="235" y="36"/>
                    </a:lnTo>
                    <a:lnTo>
                      <a:pt x="221" y="39"/>
                    </a:lnTo>
                    <a:lnTo>
                      <a:pt x="207" y="44"/>
                    </a:lnTo>
                    <a:lnTo>
                      <a:pt x="195" y="49"/>
                    </a:lnTo>
                    <a:lnTo>
                      <a:pt x="185" y="57"/>
                    </a:lnTo>
                    <a:lnTo>
                      <a:pt x="178" y="65"/>
                    </a:lnTo>
                    <a:lnTo>
                      <a:pt x="170" y="71"/>
                    </a:lnTo>
                    <a:lnTo>
                      <a:pt x="162" y="76"/>
                    </a:lnTo>
                    <a:lnTo>
                      <a:pt x="148" y="84"/>
                    </a:lnTo>
                    <a:lnTo>
                      <a:pt x="132" y="94"/>
                    </a:lnTo>
                    <a:lnTo>
                      <a:pt x="114" y="105"/>
                    </a:lnTo>
                    <a:lnTo>
                      <a:pt x="102" y="118"/>
                    </a:lnTo>
                    <a:lnTo>
                      <a:pt x="89" y="128"/>
                    </a:lnTo>
                    <a:lnTo>
                      <a:pt x="77" y="134"/>
                    </a:lnTo>
                    <a:lnTo>
                      <a:pt x="63" y="149"/>
                    </a:lnTo>
                    <a:lnTo>
                      <a:pt x="55" y="157"/>
                    </a:lnTo>
                    <a:lnTo>
                      <a:pt x="45" y="165"/>
                    </a:lnTo>
                    <a:lnTo>
                      <a:pt x="33" y="173"/>
                    </a:lnTo>
                    <a:lnTo>
                      <a:pt x="23" y="178"/>
                    </a:lnTo>
                    <a:lnTo>
                      <a:pt x="0" y="213"/>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427" name="Freeform 131">
              <a:extLst>
                <a:ext uri="{FF2B5EF4-FFF2-40B4-BE49-F238E27FC236}">
                  <a16:creationId xmlns:a16="http://schemas.microsoft.com/office/drawing/2014/main" id="{DC0E3858-8E5C-477D-87CA-7BEC1DEDAAA4}"/>
                </a:ext>
              </a:extLst>
            </p:cNvPr>
            <p:cNvSpPr>
              <a:spLocks/>
            </p:cNvSpPr>
            <p:nvPr/>
          </p:nvSpPr>
          <p:spPr bwMode="auto">
            <a:xfrm>
              <a:off x="3147" y="2629"/>
              <a:ext cx="110" cy="207"/>
            </a:xfrm>
            <a:custGeom>
              <a:avLst/>
              <a:gdLst>
                <a:gd name="T0" fmla="*/ 19 w 110"/>
                <a:gd name="T1" fmla="*/ 66 h 207"/>
                <a:gd name="T2" fmla="*/ 17 w 110"/>
                <a:gd name="T3" fmla="*/ 105 h 207"/>
                <a:gd name="T4" fmla="*/ 7 w 110"/>
                <a:gd name="T5" fmla="*/ 132 h 207"/>
                <a:gd name="T6" fmla="*/ 0 w 110"/>
                <a:gd name="T7" fmla="*/ 155 h 207"/>
                <a:gd name="T8" fmla="*/ 0 w 110"/>
                <a:gd name="T9" fmla="*/ 174 h 207"/>
                <a:gd name="T10" fmla="*/ 1 w 110"/>
                <a:gd name="T11" fmla="*/ 190 h 207"/>
                <a:gd name="T12" fmla="*/ 11 w 110"/>
                <a:gd name="T13" fmla="*/ 203 h 207"/>
                <a:gd name="T14" fmla="*/ 19 w 110"/>
                <a:gd name="T15" fmla="*/ 206 h 207"/>
                <a:gd name="T16" fmla="*/ 27 w 110"/>
                <a:gd name="T17" fmla="*/ 206 h 207"/>
                <a:gd name="T18" fmla="*/ 35 w 110"/>
                <a:gd name="T19" fmla="*/ 206 h 207"/>
                <a:gd name="T20" fmla="*/ 39 w 110"/>
                <a:gd name="T21" fmla="*/ 195 h 207"/>
                <a:gd name="T22" fmla="*/ 43 w 110"/>
                <a:gd name="T23" fmla="*/ 169 h 207"/>
                <a:gd name="T24" fmla="*/ 55 w 110"/>
                <a:gd name="T25" fmla="*/ 150 h 207"/>
                <a:gd name="T26" fmla="*/ 57 w 110"/>
                <a:gd name="T27" fmla="*/ 121 h 207"/>
                <a:gd name="T28" fmla="*/ 63 w 110"/>
                <a:gd name="T29" fmla="*/ 110 h 207"/>
                <a:gd name="T30" fmla="*/ 69 w 110"/>
                <a:gd name="T31" fmla="*/ 105 h 207"/>
                <a:gd name="T32" fmla="*/ 73 w 110"/>
                <a:gd name="T33" fmla="*/ 84 h 207"/>
                <a:gd name="T34" fmla="*/ 81 w 110"/>
                <a:gd name="T35" fmla="*/ 71 h 207"/>
                <a:gd name="T36" fmla="*/ 87 w 110"/>
                <a:gd name="T37" fmla="*/ 63 h 207"/>
                <a:gd name="T38" fmla="*/ 93 w 110"/>
                <a:gd name="T39" fmla="*/ 55 h 207"/>
                <a:gd name="T40" fmla="*/ 93 w 110"/>
                <a:gd name="T41" fmla="*/ 50 h 207"/>
                <a:gd name="T42" fmla="*/ 105 w 110"/>
                <a:gd name="T43" fmla="*/ 39 h 207"/>
                <a:gd name="T44" fmla="*/ 107 w 110"/>
                <a:gd name="T45" fmla="*/ 21 h 207"/>
                <a:gd name="T46" fmla="*/ 109 w 110"/>
                <a:gd name="T47" fmla="*/ 10 h 207"/>
                <a:gd name="T48" fmla="*/ 97 w 110"/>
                <a:gd name="T49" fmla="*/ 7 h 207"/>
                <a:gd name="T50" fmla="*/ 91 w 110"/>
                <a:gd name="T51" fmla="*/ 0 h 207"/>
                <a:gd name="T52" fmla="*/ 81 w 110"/>
                <a:gd name="T53" fmla="*/ 7 h 207"/>
                <a:gd name="T54" fmla="*/ 73 w 110"/>
                <a:gd name="T55" fmla="*/ 26 h 207"/>
                <a:gd name="T56" fmla="*/ 63 w 110"/>
                <a:gd name="T57" fmla="*/ 39 h 207"/>
                <a:gd name="T58" fmla="*/ 55 w 110"/>
                <a:gd name="T59" fmla="*/ 50 h 207"/>
                <a:gd name="T60" fmla="*/ 51 w 110"/>
                <a:gd name="T61" fmla="*/ 50 h 207"/>
                <a:gd name="T62" fmla="*/ 43 w 110"/>
                <a:gd name="T63" fmla="*/ 55 h 207"/>
                <a:gd name="T64" fmla="*/ 39 w 110"/>
                <a:gd name="T65" fmla="*/ 60 h 207"/>
                <a:gd name="T66" fmla="*/ 19 w 110"/>
                <a:gd name="T67" fmla="*/ 66 h 2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0" h="207">
                  <a:moveTo>
                    <a:pt x="19" y="66"/>
                  </a:moveTo>
                  <a:lnTo>
                    <a:pt x="17" y="105"/>
                  </a:lnTo>
                  <a:lnTo>
                    <a:pt x="7" y="132"/>
                  </a:lnTo>
                  <a:lnTo>
                    <a:pt x="0" y="155"/>
                  </a:lnTo>
                  <a:lnTo>
                    <a:pt x="0" y="174"/>
                  </a:lnTo>
                  <a:lnTo>
                    <a:pt x="1" y="190"/>
                  </a:lnTo>
                  <a:lnTo>
                    <a:pt x="11" y="203"/>
                  </a:lnTo>
                  <a:lnTo>
                    <a:pt x="19" y="206"/>
                  </a:lnTo>
                  <a:lnTo>
                    <a:pt x="27" y="206"/>
                  </a:lnTo>
                  <a:lnTo>
                    <a:pt x="35" y="206"/>
                  </a:lnTo>
                  <a:lnTo>
                    <a:pt x="39" y="195"/>
                  </a:lnTo>
                  <a:lnTo>
                    <a:pt x="43" y="169"/>
                  </a:lnTo>
                  <a:lnTo>
                    <a:pt x="55" y="150"/>
                  </a:lnTo>
                  <a:lnTo>
                    <a:pt x="57" y="121"/>
                  </a:lnTo>
                  <a:lnTo>
                    <a:pt x="63" y="110"/>
                  </a:lnTo>
                  <a:lnTo>
                    <a:pt x="69" y="105"/>
                  </a:lnTo>
                  <a:lnTo>
                    <a:pt x="73" y="84"/>
                  </a:lnTo>
                  <a:lnTo>
                    <a:pt x="81" y="71"/>
                  </a:lnTo>
                  <a:lnTo>
                    <a:pt x="87" y="63"/>
                  </a:lnTo>
                  <a:lnTo>
                    <a:pt x="93" y="55"/>
                  </a:lnTo>
                  <a:lnTo>
                    <a:pt x="93" y="50"/>
                  </a:lnTo>
                  <a:lnTo>
                    <a:pt x="105" y="39"/>
                  </a:lnTo>
                  <a:lnTo>
                    <a:pt x="107" y="21"/>
                  </a:lnTo>
                  <a:lnTo>
                    <a:pt x="109" y="10"/>
                  </a:lnTo>
                  <a:lnTo>
                    <a:pt x="97" y="7"/>
                  </a:lnTo>
                  <a:lnTo>
                    <a:pt x="91" y="0"/>
                  </a:lnTo>
                  <a:lnTo>
                    <a:pt x="81" y="7"/>
                  </a:lnTo>
                  <a:lnTo>
                    <a:pt x="73" y="26"/>
                  </a:lnTo>
                  <a:lnTo>
                    <a:pt x="63" y="39"/>
                  </a:lnTo>
                  <a:lnTo>
                    <a:pt x="55" y="50"/>
                  </a:lnTo>
                  <a:lnTo>
                    <a:pt x="51" y="50"/>
                  </a:lnTo>
                  <a:lnTo>
                    <a:pt x="43" y="55"/>
                  </a:lnTo>
                  <a:lnTo>
                    <a:pt x="39" y="60"/>
                  </a:lnTo>
                  <a:lnTo>
                    <a:pt x="19" y="66"/>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28" name="Freeform 132">
              <a:extLst>
                <a:ext uri="{FF2B5EF4-FFF2-40B4-BE49-F238E27FC236}">
                  <a16:creationId xmlns:a16="http://schemas.microsoft.com/office/drawing/2014/main" id="{B5F6B353-615D-4255-B6B2-0CAC222D2368}"/>
                </a:ext>
              </a:extLst>
            </p:cNvPr>
            <p:cNvSpPr>
              <a:spLocks/>
            </p:cNvSpPr>
            <p:nvPr/>
          </p:nvSpPr>
          <p:spPr bwMode="auto">
            <a:xfrm>
              <a:off x="2622" y="1445"/>
              <a:ext cx="1486" cy="981"/>
            </a:xfrm>
            <a:custGeom>
              <a:avLst/>
              <a:gdLst>
                <a:gd name="T0" fmla="*/ 86 w 1487"/>
                <a:gd name="T1" fmla="*/ 409 h 981"/>
                <a:gd name="T2" fmla="*/ 98 w 1487"/>
                <a:gd name="T3" fmla="*/ 338 h 981"/>
                <a:gd name="T4" fmla="*/ 149 w 1487"/>
                <a:gd name="T5" fmla="*/ 298 h 981"/>
                <a:gd name="T6" fmla="*/ 206 w 1487"/>
                <a:gd name="T7" fmla="*/ 277 h 981"/>
                <a:gd name="T8" fmla="*/ 222 w 1487"/>
                <a:gd name="T9" fmla="*/ 235 h 981"/>
                <a:gd name="T10" fmla="*/ 295 w 1487"/>
                <a:gd name="T11" fmla="*/ 200 h 981"/>
                <a:gd name="T12" fmla="*/ 342 w 1487"/>
                <a:gd name="T13" fmla="*/ 147 h 981"/>
                <a:gd name="T14" fmla="*/ 320 w 1487"/>
                <a:gd name="T15" fmla="*/ 121 h 981"/>
                <a:gd name="T16" fmla="*/ 326 w 1487"/>
                <a:gd name="T17" fmla="*/ 97 h 981"/>
                <a:gd name="T18" fmla="*/ 277 w 1487"/>
                <a:gd name="T19" fmla="*/ 132 h 981"/>
                <a:gd name="T20" fmla="*/ 263 w 1487"/>
                <a:gd name="T21" fmla="*/ 203 h 981"/>
                <a:gd name="T22" fmla="*/ 230 w 1487"/>
                <a:gd name="T23" fmla="*/ 224 h 981"/>
                <a:gd name="T24" fmla="*/ 214 w 1487"/>
                <a:gd name="T25" fmla="*/ 187 h 981"/>
                <a:gd name="T26" fmla="*/ 169 w 1487"/>
                <a:gd name="T27" fmla="*/ 203 h 981"/>
                <a:gd name="T28" fmla="*/ 157 w 1487"/>
                <a:gd name="T29" fmla="*/ 176 h 981"/>
                <a:gd name="T30" fmla="*/ 159 w 1487"/>
                <a:gd name="T31" fmla="*/ 150 h 981"/>
                <a:gd name="T32" fmla="*/ 206 w 1487"/>
                <a:gd name="T33" fmla="*/ 132 h 981"/>
                <a:gd name="T34" fmla="*/ 238 w 1487"/>
                <a:gd name="T35" fmla="*/ 84 h 981"/>
                <a:gd name="T36" fmla="*/ 287 w 1487"/>
                <a:gd name="T37" fmla="*/ 26 h 981"/>
                <a:gd name="T38" fmla="*/ 356 w 1487"/>
                <a:gd name="T39" fmla="*/ 13 h 981"/>
                <a:gd name="T40" fmla="*/ 448 w 1487"/>
                <a:gd name="T41" fmla="*/ 55 h 981"/>
                <a:gd name="T42" fmla="*/ 417 w 1487"/>
                <a:gd name="T43" fmla="*/ 121 h 981"/>
                <a:gd name="T44" fmla="*/ 448 w 1487"/>
                <a:gd name="T45" fmla="*/ 155 h 981"/>
                <a:gd name="T46" fmla="*/ 478 w 1487"/>
                <a:gd name="T47" fmla="*/ 118 h 981"/>
                <a:gd name="T48" fmla="*/ 600 w 1487"/>
                <a:gd name="T49" fmla="*/ 103 h 981"/>
                <a:gd name="T50" fmla="*/ 748 w 1487"/>
                <a:gd name="T51" fmla="*/ 15 h 981"/>
                <a:gd name="T52" fmla="*/ 981 w 1487"/>
                <a:gd name="T53" fmla="*/ 55 h 981"/>
                <a:gd name="T54" fmla="*/ 1402 w 1487"/>
                <a:gd name="T55" fmla="*/ 124 h 981"/>
                <a:gd name="T56" fmla="*/ 1437 w 1487"/>
                <a:gd name="T57" fmla="*/ 163 h 981"/>
                <a:gd name="T58" fmla="*/ 1451 w 1487"/>
                <a:gd name="T59" fmla="*/ 295 h 981"/>
                <a:gd name="T60" fmla="*/ 1329 w 1487"/>
                <a:gd name="T61" fmla="*/ 190 h 981"/>
                <a:gd name="T62" fmla="*/ 1233 w 1487"/>
                <a:gd name="T63" fmla="*/ 237 h 981"/>
                <a:gd name="T64" fmla="*/ 1366 w 1487"/>
                <a:gd name="T65" fmla="*/ 422 h 981"/>
                <a:gd name="T66" fmla="*/ 1311 w 1487"/>
                <a:gd name="T67" fmla="*/ 507 h 981"/>
                <a:gd name="T68" fmla="*/ 1400 w 1487"/>
                <a:gd name="T69" fmla="*/ 686 h 981"/>
                <a:gd name="T70" fmla="*/ 1309 w 1487"/>
                <a:gd name="T71" fmla="*/ 781 h 981"/>
                <a:gd name="T72" fmla="*/ 1288 w 1487"/>
                <a:gd name="T73" fmla="*/ 855 h 981"/>
                <a:gd name="T74" fmla="*/ 1282 w 1487"/>
                <a:gd name="T75" fmla="*/ 927 h 981"/>
                <a:gd name="T76" fmla="*/ 1250 w 1487"/>
                <a:gd name="T77" fmla="*/ 924 h 981"/>
                <a:gd name="T78" fmla="*/ 1158 w 1487"/>
                <a:gd name="T79" fmla="*/ 773 h 981"/>
                <a:gd name="T80" fmla="*/ 1026 w 1487"/>
                <a:gd name="T81" fmla="*/ 768 h 981"/>
                <a:gd name="T82" fmla="*/ 947 w 1487"/>
                <a:gd name="T83" fmla="*/ 858 h 981"/>
                <a:gd name="T84" fmla="*/ 786 w 1487"/>
                <a:gd name="T85" fmla="*/ 665 h 981"/>
                <a:gd name="T86" fmla="*/ 574 w 1487"/>
                <a:gd name="T87" fmla="*/ 599 h 981"/>
                <a:gd name="T88" fmla="*/ 736 w 1487"/>
                <a:gd name="T89" fmla="*/ 718 h 981"/>
                <a:gd name="T90" fmla="*/ 547 w 1487"/>
                <a:gd name="T91" fmla="*/ 824 h 981"/>
                <a:gd name="T92" fmla="*/ 499 w 1487"/>
                <a:gd name="T93" fmla="*/ 723 h 981"/>
                <a:gd name="T94" fmla="*/ 421 w 1487"/>
                <a:gd name="T95" fmla="*/ 607 h 981"/>
                <a:gd name="T96" fmla="*/ 373 w 1487"/>
                <a:gd name="T97" fmla="*/ 520 h 981"/>
                <a:gd name="T98" fmla="*/ 352 w 1487"/>
                <a:gd name="T99" fmla="*/ 480 h 981"/>
                <a:gd name="T100" fmla="*/ 324 w 1487"/>
                <a:gd name="T101" fmla="*/ 454 h 981"/>
                <a:gd name="T102" fmla="*/ 312 w 1487"/>
                <a:gd name="T103" fmla="*/ 499 h 981"/>
                <a:gd name="T104" fmla="*/ 273 w 1487"/>
                <a:gd name="T105" fmla="*/ 430 h 981"/>
                <a:gd name="T106" fmla="*/ 230 w 1487"/>
                <a:gd name="T107" fmla="*/ 404 h 981"/>
                <a:gd name="T108" fmla="*/ 277 w 1487"/>
                <a:gd name="T109" fmla="*/ 467 h 981"/>
                <a:gd name="T110" fmla="*/ 255 w 1487"/>
                <a:gd name="T111" fmla="*/ 480 h 981"/>
                <a:gd name="T112" fmla="*/ 218 w 1487"/>
                <a:gd name="T113" fmla="*/ 438 h 981"/>
                <a:gd name="T114" fmla="*/ 175 w 1487"/>
                <a:gd name="T115" fmla="*/ 412 h 981"/>
                <a:gd name="T116" fmla="*/ 118 w 1487"/>
                <a:gd name="T117" fmla="*/ 446 h 981"/>
                <a:gd name="T118" fmla="*/ 106 w 1487"/>
                <a:gd name="T119" fmla="*/ 488 h 981"/>
                <a:gd name="T120" fmla="*/ 66 w 1487"/>
                <a:gd name="T121" fmla="*/ 517 h 981"/>
                <a:gd name="T122" fmla="*/ 7 w 1487"/>
                <a:gd name="T123" fmla="*/ 499 h 98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87" h="981">
                  <a:moveTo>
                    <a:pt x="0" y="438"/>
                  </a:moveTo>
                  <a:lnTo>
                    <a:pt x="13" y="425"/>
                  </a:lnTo>
                  <a:lnTo>
                    <a:pt x="21" y="414"/>
                  </a:lnTo>
                  <a:lnTo>
                    <a:pt x="39" y="414"/>
                  </a:lnTo>
                  <a:lnTo>
                    <a:pt x="59" y="417"/>
                  </a:lnTo>
                  <a:lnTo>
                    <a:pt x="72" y="412"/>
                  </a:lnTo>
                  <a:lnTo>
                    <a:pt x="86" y="409"/>
                  </a:lnTo>
                  <a:lnTo>
                    <a:pt x="88" y="390"/>
                  </a:lnTo>
                  <a:lnTo>
                    <a:pt x="96" y="380"/>
                  </a:lnTo>
                  <a:lnTo>
                    <a:pt x="76" y="367"/>
                  </a:lnTo>
                  <a:lnTo>
                    <a:pt x="72" y="353"/>
                  </a:lnTo>
                  <a:lnTo>
                    <a:pt x="74" y="340"/>
                  </a:lnTo>
                  <a:lnTo>
                    <a:pt x="90" y="340"/>
                  </a:lnTo>
                  <a:lnTo>
                    <a:pt x="98" y="338"/>
                  </a:lnTo>
                  <a:lnTo>
                    <a:pt x="100" y="340"/>
                  </a:lnTo>
                  <a:lnTo>
                    <a:pt x="112" y="330"/>
                  </a:lnTo>
                  <a:lnTo>
                    <a:pt x="122" y="327"/>
                  </a:lnTo>
                  <a:lnTo>
                    <a:pt x="125" y="327"/>
                  </a:lnTo>
                  <a:lnTo>
                    <a:pt x="133" y="316"/>
                  </a:lnTo>
                  <a:lnTo>
                    <a:pt x="141" y="314"/>
                  </a:lnTo>
                  <a:lnTo>
                    <a:pt x="149" y="298"/>
                  </a:lnTo>
                  <a:lnTo>
                    <a:pt x="155" y="301"/>
                  </a:lnTo>
                  <a:lnTo>
                    <a:pt x="165" y="290"/>
                  </a:lnTo>
                  <a:lnTo>
                    <a:pt x="167" y="290"/>
                  </a:lnTo>
                  <a:lnTo>
                    <a:pt x="181" y="280"/>
                  </a:lnTo>
                  <a:lnTo>
                    <a:pt x="188" y="277"/>
                  </a:lnTo>
                  <a:lnTo>
                    <a:pt x="198" y="277"/>
                  </a:lnTo>
                  <a:lnTo>
                    <a:pt x="206" y="277"/>
                  </a:lnTo>
                  <a:lnTo>
                    <a:pt x="200" y="261"/>
                  </a:lnTo>
                  <a:lnTo>
                    <a:pt x="198" y="250"/>
                  </a:lnTo>
                  <a:lnTo>
                    <a:pt x="194" y="224"/>
                  </a:lnTo>
                  <a:lnTo>
                    <a:pt x="212" y="221"/>
                  </a:lnTo>
                  <a:lnTo>
                    <a:pt x="220" y="219"/>
                  </a:lnTo>
                  <a:lnTo>
                    <a:pt x="216" y="229"/>
                  </a:lnTo>
                  <a:lnTo>
                    <a:pt x="222" y="235"/>
                  </a:lnTo>
                  <a:lnTo>
                    <a:pt x="230" y="245"/>
                  </a:lnTo>
                  <a:lnTo>
                    <a:pt x="234" y="250"/>
                  </a:lnTo>
                  <a:lnTo>
                    <a:pt x="251" y="250"/>
                  </a:lnTo>
                  <a:lnTo>
                    <a:pt x="269" y="227"/>
                  </a:lnTo>
                  <a:lnTo>
                    <a:pt x="281" y="216"/>
                  </a:lnTo>
                  <a:lnTo>
                    <a:pt x="287" y="208"/>
                  </a:lnTo>
                  <a:lnTo>
                    <a:pt x="295" y="200"/>
                  </a:lnTo>
                  <a:lnTo>
                    <a:pt x="303" y="187"/>
                  </a:lnTo>
                  <a:lnTo>
                    <a:pt x="310" y="192"/>
                  </a:lnTo>
                  <a:lnTo>
                    <a:pt x="310" y="184"/>
                  </a:lnTo>
                  <a:lnTo>
                    <a:pt x="314" y="179"/>
                  </a:lnTo>
                  <a:lnTo>
                    <a:pt x="326" y="182"/>
                  </a:lnTo>
                  <a:lnTo>
                    <a:pt x="348" y="203"/>
                  </a:lnTo>
                  <a:lnTo>
                    <a:pt x="342" y="147"/>
                  </a:lnTo>
                  <a:lnTo>
                    <a:pt x="326" y="171"/>
                  </a:lnTo>
                  <a:lnTo>
                    <a:pt x="312" y="171"/>
                  </a:lnTo>
                  <a:lnTo>
                    <a:pt x="309" y="155"/>
                  </a:lnTo>
                  <a:lnTo>
                    <a:pt x="309" y="147"/>
                  </a:lnTo>
                  <a:lnTo>
                    <a:pt x="303" y="142"/>
                  </a:lnTo>
                  <a:lnTo>
                    <a:pt x="314" y="132"/>
                  </a:lnTo>
                  <a:lnTo>
                    <a:pt x="320" y="121"/>
                  </a:lnTo>
                  <a:lnTo>
                    <a:pt x="328" y="118"/>
                  </a:lnTo>
                  <a:lnTo>
                    <a:pt x="334" y="118"/>
                  </a:lnTo>
                  <a:lnTo>
                    <a:pt x="338" y="110"/>
                  </a:lnTo>
                  <a:lnTo>
                    <a:pt x="342" y="108"/>
                  </a:lnTo>
                  <a:lnTo>
                    <a:pt x="350" y="108"/>
                  </a:lnTo>
                  <a:lnTo>
                    <a:pt x="338" y="95"/>
                  </a:lnTo>
                  <a:lnTo>
                    <a:pt x="326" y="97"/>
                  </a:lnTo>
                  <a:lnTo>
                    <a:pt x="316" y="97"/>
                  </a:lnTo>
                  <a:lnTo>
                    <a:pt x="310" y="92"/>
                  </a:lnTo>
                  <a:lnTo>
                    <a:pt x="310" y="103"/>
                  </a:lnTo>
                  <a:lnTo>
                    <a:pt x="303" y="110"/>
                  </a:lnTo>
                  <a:lnTo>
                    <a:pt x="295" y="126"/>
                  </a:lnTo>
                  <a:lnTo>
                    <a:pt x="285" y="132"/>
                  </a:lnTo>
                  <a:lnTo>
                    <a:pt x="277" y="132"/>
                  </a:lnTo>
                  <a:lnTo>
                    <a:pt x="275" y="142"/>
                  </a:lnTo>
                  <a:lnTo>
                    <a:pt x="275" y="147"/>
                  </a:lnTo>
                  <a:lnTo>
                    <a:pt x="269" y="153"/>
                  </a:lnTo>
                  <a:lnTo>
                    <a:pt x="277" y="171"/>
                  </a:lnTo>
                  <a:lnTo>
                    <a:pt x="281" y="179"/>
                  </a:lnTo>
                  <a:lnTo>
                    <a:pt x="273" y="192"/>
                  </a:lnTo>
                  <a:lnTo>
                    <a:pt x="263" y="203"/>
                  </a:lnTo>
                  <a:lnTo>
                    <a:pt x="259" y="216"/>
                  </a:lnTo>
                  <a:lnTo>
                    <a:pt x="255" y="227"/>
                  </a:lnTo>
                  <a:lnTo>
                    <a:pt x="249" y="227"/>
                  </a:lnTo>
                  <a:lnTo>
                    <a:pt x="242" y="229"/>
                  </a:lnTo>
                  <a:lnTo>
                    <a:pt x="234" y="232"/>
                  </a:lnTo>
                  <a:lnTo>
                    <a:pt x="230" y="232"/>
                  </a:lnTo>
                  <a:lnTo>
                    <a:pt x="230" y="224"/>
                  </a:lnTo>
                  <a:lnTo>
                    <a:pt x="230" y="211"/>
                  </a:lnTo>
                  <a:lnTo>
                    <a:pt x="222" y="211"/>
                  </a:lnTo>
                  <a:lnTo>
                    <a:pt x="218" y="203"/>
                  </a:lnTo>
                  <a:lnTo>
                    <a:pt x="220" y="192"/>
                  </a:lnTo>
                  <a:lnTo>
                    <a:pt x="220" y="187"/>
                  </a:lnTo>
                  <a:lnTo>
                    <a:pt x="220" y="184"/>
                  </a:lnTo>
                  <a:lnTo>
                    <a:pt x="214" y="187"/>
                  </a:lnTo>
                  <a:lnTo>
                    <a:pt x="212" y="187"/>
                  </a:lnTo>
                  <a:lnTo>
                    <a:pt x="208" y="184"/>
                  </a:lnTo>
                  <a:lnTo>
                    <a:pt x="204" y="184"/>
                  </a:lnTo>
                  <a:lnTo>
                    <a:pt x="198" y="190"/>
                  </a:lnTo>
                  <a:lnTo>
                    <a:pt x="190" y="198"/>
                  </a:lnTo>
                  <a:lnTo>
                    <a:pt x="185" y="206"/>
                  </a:lnTo>
                  <a:lnTo>
                    <a:pt x="169" y="203"/>
                  </a:lnTo>
                  <a:lnTo>
                    <a:pt x="159" y="203"/>
                  </a:lnTo>
                  <a:lnTo>
                    <a:pt x="153" y="195"/>
                  </a:lnTo>
                  <a:lnTo>
                    <a:pt x="153" y="190"/>
                  </a:lnTo>
                  <a:lnTo>
                    <a:pt x="157" y="184"/>
                  </a:lnTo>
                  <a:lnTo>
                    <a:pt x="163" y="179"/>
                  </a:lnTo>
                  <a:lnTo>
                    <a:pt x="167" y="174"/>
                  </a:lnTo>
                  <a:lnTo>
                    <a:pt x="157" y="176"/>
                  </a:lnTo>
                  <a:lnTo>
                    <a:pt x="153" y="169"/>
                  </a:lnTo>
                  <a:lnTo>
                    <a:pt x="153" y="163"/>
                  </a:lnTo>
                  <a:lnTo>
                    <a:pt x="167" y="163"/>
                  </a:lnTo>
                  <a:lnTo>
                    <a:pt x="179" y="161"/>
                  </a:lnTo>
                  <a:lnTo>
                    <a:pt x="171" y="155"/>
                  </a:lnTo>
                  <a:lnTo>
                    <a:pt x="159" y="158"/>
                  </a:lnTo>
                  <a:lnTo>
                    <a:pt x="159" y="150"/>
                  </a:lnTo>
                  <a:lnTo>
                    <a:pt x="165" y="142"/>
                  </a:lnTo>
                  <a:lnTo>
                    <a:pt x="177" y="137"/>
                  </a:lnTo>
                  <a:lnTo>
                    <a:pt x="181" y="132"/>
                  </a:lnTo>
                  <a:lnTo>
                    <a:pt x="185" y="129"/>
                  </a:lnTo>
                  <a:lnTo>
                    <a:pt x="194" y="126"/>
                  </a:lnTo>
                  <a:lnTo>
                    <a:pt x="202" y="129"/>
                  </a:lnTo>
                  <a:lnTo>
                    <a:pt x="206" y="132"/>
                  </a:lnTo>
                  <a:lnTo>
                    <a:pt x="212" y="126"/>
                  </a:lnTo>
                  <a:lnTo>
                    <a:pt x="206" y="124"/>
                  </a:lnTo>
                  <a:lnTo>
                    <a:pt x="206" y="113"/>
                  </a:lnTo>
                  <a:lnTo>
                    <a:pt x="224" y="100"/>
                  </a:lnTo>
                  <a:lnTo>
                    <a:pt x="234" y="89"/>
                  </a:lnTo>
                  <a:lnTo>
                    <a:pt x="238" y="89"/>
                  </a:lnTo>
                  <a:lnTo>
                    <a:pt x="238" y="84"/>
                  </a:lnTo>
                  <a:lnTo>
                    <a:pt x="246" y="73"/>
                  </a:lnTo>
                  <a:lnTo>
                    <a:pt x="255" y="60"/>
                  </a:lnTo>
                  <a:lnTo>
                    <a:pt x="265" y="52"/>
                  </a:lnTo>
                  <a:lnTo>
                    <a:pt x="257" y="47"/>
                  </a:lnTo>
                  <a:lnTo>
                    <a:pt x="279" y="34"/>
                  </a:lnTo>
                  <a:lnTo>
                    <a:pt x="289" y="34"/>
                  </a:lnTo>
                  <a:lnTo>
                    <a:pt x="287" y="26"/>
                  </a:lnTo>
                  <a:lnTo>
                    <a:pt x="307" y="26"/>
                  </a:lnTo>
                  <a:lnTo>
                    <a:pt x="342" y="2"/>
                  </a:lnTo>
                  <a:lnTo>
                    <a:pt x="348" y="0"/>
                  </a:lnTo>
                  <a:lnTo>
                    <a:pt x="340" y="15"/>
                  </a:lnTo>
                  <a:lnTo>
                    <a:pt x="348" y="7"/>
                  </a:lnTo>
                  <a:lnTo>
                    <a:pt x="358" y="5"/>
                  </a:lnTo>
                  <a:lnTo>
                    <a:pt x="356" y="13"/>
                  </a:lnTo>
                  <a:lnTo>
                    <a:pt x="383" y="2"/>
                  </a:lnTo>
                  <a:lnTo>
                    <a:pt x="397" y="10"/>
                  </a:lnTo>
                  <a:lnTo>
                    <a:pt x="377" y="18"/>
                  </a:lnTo>
                  <a:lnTo>
                    <a:pt x="385" y="26"/>
                  </a:lnTo>
                  <a:lnTo>
                    <a:pt x="413" y="26"/>
                  </a:lnTo>
                  <a:lnTo>
                    <a:pt x="452" y="39"/>
                  </a:lnTo>
                  <a:lnTo>
                    <a:pt x="448" y="55"/>
                  </a:lnTo>
                  <a:lnTo>
                    <a:pt x="433" y="68"/>
                  </a:lnTo>
                  <a:lnTo>
                    <a:pt x="409" y="76"/>
                  </a:lnTo>
                  <a:lnTo>
                    <a:pt x="403" y="92"/>
                  </a:lnTo>
                  <a:lnTo>
                    <a:pt x="405" y="108"/>
                  </a:lnTo>
                  <a:lnTo>
                    <a:pt x="413" y="110"/>
                  </a:lnTo>
                  <a:lnTo>
                    <a:pt x="413" y="118"/>
                  </a:lnTo>
                  <a:lnTo>
                    <a:pt x="417" y="121"/>
                  </a:lnTo>
                  <a:lnTo>
                    <a:pt x="421" y="124"/>
                  </a:lnTo>
                  <a:lnTo>
                    <a:pt x="423" y="134"/>
                  </a:lnTo>
                  <a:lnTo>
                    <a:pt x="431" y="145"/>
                  </a:lnTo>
                  <a:lnTo>
                    <a:pt x="431" y="150"/>
                  </a:lnTo>
                  <a:lnTo>
                    <a:pt x="438" y="150"/>
                  </a:lnTo>
                  <a:lnTo>
                    <a:pt x="442" y="153"/>
                  </a:lnTo>
                  <a:lnTo>
                    <a:pt x="448" y="155"/>
                  </a:lnTo>
                  <a:lnTo>
                    <a:pt x="452" y="150"/>
                  </a:lnTo>
                  <a:lnTo>
                    <a:pt x="456" y="142"/>
                  </a:lnTo>
                  <a:lnTo>
                    <a:pt x="460" y="140"/>
                  </a:lnTo>
                  <a:lnTo>
                    <a:pt x="466" y="142"/>
                  </a:lnTo>
                  <a:lnTo>
                    <a:pt x="474" y="132"/>
                  </a:lnTo>
                  <a:lnTo>
                    <a:pt x="474" y="124"/>
                  </a:lnTo>
                  <a:lnTo>
                    <a:pt x="478" y="118"/>
                  </a:lnTo>
                  <a:lnTo>
                    <a:pt x="478" y="113"/>
                  </a:lnTo>
                  <a:lnTo>
                    <a:pt x="495" y="108"/>
                  </a:lnTo>
                  <a:lnTo>
                    <a:pt x="509" y="103"/>
                  </a:lnTo>
                  <a:lnTo>
                    <a:pt x="525" y="97"/>
                  </a:lnTo>
                  <a:lnTo>
                    <a:pt x="547" y="103"/>
                  </a:lnTo>
                  <a:lnTo>
                    <a:pt x="566" y="103"/>
                  </a:lnTo>
                  <a:lnTo>
                    <a:pt x="600" y="103"/>
                  </a:lnTo>
                  <a:lnTo>
                    <a:pt x="606" y="63"/>
                  </a:lnTo>
                  <a:lnTo>
                    <a:pt x="625" y="66"/>
                  </a:lnTo>
                  <a:lnTo>
                    <a:pt x="639" y="95"/>
                  </a:lnTo>
                  <a:lnTo>
                    <a:pt x="641" y="71"/>
                  </a:lnTo>
                  <a:lnTo>
                    <a:pt x="704" y="2"/>
                  </a:lnTo>
                  <a:lnTo>
                    <a:pt x="728" y="2"/>
                  </a:lnTo>
                  <a:lnTo>
                    <a:pt x="749" y="15"/>
                  </a:lnTo>
                  <a:lnTo>
                    <a:pt x="779" y="15"/>
                  </a:lnTo>
                  <a:lnTo>
                    <a:pt x="816" y="39"/>
                  </a:lnTo>
                  <a:lnTo>
                    <a:pt x="860" y="52"/>
                  </a:lnTo>
                  <a:lnTo>
                    <a:pt x="891" y="50"/>
                  </a:lnTo>
                  <a:lnTo>
                    <a:pt x="930" y="66"/>
                  </a:lnTo>
                  <a:lnTo>
                    <a:pt x="966" y="66"/>
                  </a:lnTo>
                  <a:lnTo>
                    <a:pt x="982" y="55"/>
                  </a:lnTo>
                  <a:lnTo>
                    <a:pt x="1019" y="55"/>
                  </a:lnTo>
                  <a:lnTo>
                    <a:pt x="1041" y="66"/>
                  </a:lnTo>
                  <a:lnTo>
                    <a:pt x="1092" y="66"/>
                  </a:lnTo>
                  <a:lnTo>
                    <a:pt x="1135" y="89"/>
                  </a:lnTo>
                  <a:lnTo>
                    <a:pt x="1214" y="84"/>
                  </a:lnTo>
                  <a:lnTo>
                    <a:pt x="1342" y="95"/>
                  </a:lnTo>
                  <a:lnTo>
                    <a:pt x="1403" y="124"/>
                  </a:lnTo>
                  <a:lnTo>
                    <a:pt x="1454" y="142"/>
                  </a:lnTo>
                  <a:lnTo>
                    <a:pt x="1486" y="155"/>
                  </a:lnTo>
                  <a:lnTo>
                    <a:pt x="1476" y="161"/>
                  </a:lnTo>
                  <a:lnTo>
                    <a:pt x="1454" y="150"/>
                  </a:lnTo>
                  <a:lnTo>
                    <a:pt x="1401" y="145"/>
                  </a:lnTo>
                  <a:lnTo>
                    <a:pt x="1415" y="155"/>
                  </a:lnTo>
                  <a:lnTo>
                    <a:pt x="1438" y="163"/>
                  </a:lnTo>
                  <a:lnTo>
                    <a:pt x="1432" y="182"/>
                  </a:lnTo>
                  <a:lnTo>
                    <a:pt x="1407" y="195"/>
                  </a:lnTo>
                  <a:lnTo>
                    <a:pt x="1399" y="213"/>
                  </a:lnTo>
                  <a:lnTo>
                    <a:pt x="1432" y="232"/>
                  </a:lnTo>
                  <a:lnTo>
                    <a:pt x="1454" y="258"/>
                  </a:lnTo>
                  <a:lnTo>
                    <a:pt x="1468" y="293"/>
                  </a:lnTo>
                  <a:lnTo>
                    <a:pt x="1452" y="295"/>
                  </a:lnTo>
                  <a:lnTo>
                    <a:pt x="1419" y="285"/>
                  </a:lnTo>
                  <a:lnTo>
                    <a:pt x="1385" y="258"/>
                  </a:lnTo>
                  <a:lnTo>
                    <a:pt x="1371" y="245"/>
                  </a:lnTo>
                  <a:lnTo>
                    <a:pt x="1363" y="227"/>
                  </a:lnTo>
                  <a:lnTo>
                    <a:pt x="1356" y="200"/>
                  </a:lnTo>
                  <a:lnTo>
                    <a:pt x="1342" y="190"/>
                  </a:lnTo>
                  <a:lnTo>
                    <a:pt x="1330" y="190"/>
                  </a:lnTo>
                  <a:lnTo>
                    <a:pt x="1318" y="192"/>
                  </a:lnTo>
                  <a:lnTo>
                    <a:pt x="1332" y="213"/>
                  </a:lnTo>
                  <a:lnTo>
                    <a:pt x="1299" y="216"/>
                  </a:lnTo>
                  <a:lnTo>
                    <a:pt x="1285" y="206"/>
                  </a:lnTo>
                  <a:lnTo>
                    <a:pt x="1255" y="211"/>
                  </a:lnTo>
                  <a:lnTo>
                    <a:pt x="1234" y="229"/>
                  </a:lnTo>
                  <a:lnTo>
                    <a:pt x="1234" y="237"/>
                  </a:lnTo>
                  <a:lnTo>
                    <a:pt x="1241" y="253"/>
                  </a:lnTo>
                  <a:lnTo>
                    <a:pt x="1275" y="258"/>
                  </a:lnTo>
                  <a:lnTo>
                    <a:pt x="1302" y="274"/>
                  </a:lnTo>
                  <a:lnTo>
                    <a:pt x="1350" y="327"/>
                  </a:lnTo>
                  <a:lnTo>
                    <a:pt x="1367" y="359"/>
                  </a:lnTo>
                  <a:lnTo>
                    <a:pt x="1371" y="393"/>
                  </a:lnTo>
                  <a:lnTo>
                    <a:pt x="1367" y="422"/>
                  </a:lnTo>
                  <a:lnTo>
                    <a:pt x="1356" y="422"/>
                  </a:lnTo>
                  <a:lnTo>
                    <a:pt x="1344" y="412"/>
                  </a:lnTo>
                  <a:lnTo>
                    <a:pt x="1326" y="427"/>
                  </a:lnTo>
                  <a:lnTo>
                    <a:pt x="1308" y="438"/>
                  </a:lnTo>
                  <a:lnTo>
                    <a:pt x="1306" y="462"/>
                  </a:lnTo>
                  <a:lnTo>
                    <a:pt x="1324" y="486"/>
                  </a:lnTo>
                  <a:lnTo>
                    <a:pt x="1312" y="507"/>
                  </a:lnTo>
                  <a:lnTo>
                    <a:pt x="1308" y="538"/>
                  </a:lnTo>
                  <a:lnTo>
                    <a:pt x="1332" y="560"/>
                  </a:lnTo>
                  <a:lnTo>
                    <a:pt x="1358" y="567"/>
                  </a:lnTo>
                  <a:lnTo>
                    <a:pt x="1385" y="589"/>
                  </a:lnTo>
                  <a:lnTo>
                    <a:pt x="1407" y="620"/>
                  </a:lnTo>
                  <a:lnTo>
                    <a:pt x="1409" y="665"/>
                  </a:lnTo>
                  <a:lnTo>
                    <a:pt x="1401" y="686"/>
                  </a:lnTo>
                  <a:lnTo>
                    <a:pt x="1375" y="705"/>
                  </a:lnTo>
                  <a:lnTo>
                    <a:pt x="1346" y="715"/>
                  </a:lnTo>
                  <a:lnTo>
                    <a:pt x="1328" y="729"/>
                  </a:lnTo>
                  <a:lnTo>
                    <a:pt x="1316" y="721"/>
                  </a:lnTo>
                  <a:lnTo>
                    <a:pt x="1306" y="729"/>
                  </a:lnTo>
                  <a:lnTo>
                    <a:pt x="1304" y="760"/>
                  </a:lnTo>
                  <a:lnTo>
                    <a:pt x="1310" y="781"/>
                  </a:lnTo>
                  <a:lnTo>
                    <a:pt x="1342" y="805"/>
                  </a:lnTo>
                  <a:lnTo>
                    <a:pt x="1354" y="826"/>
                  </a:lnTo>
                  <a:lnTo>
                    <a:pt x="1363" y="840"/>
                  </a:lnTo>
                  <a:lnTo>
                    <a:pt x="1360" y="866"/>
                  </a:lnTo>
                  <a:lnTo>
                    <a:pt x="1342" y="884"/>
                  </a:lnTo>
                  <a:lnTo>
                    <a:pt x="1320" y="884"/>
                  </a:lnTo>
                  <a:lnTo>
                    <a:pt x="1289" y="855"/>
                  </a:lnTo>
                  <a:lnTo>
                    <a:pt x="1265" y="845"/>
                  </a:lnTo>
                  <a:lnTo>
                    <a:pt x="1255" y="840"/>
                  </a:lnTo>
                  <a:lnTo>
                    <a:pt x="1245" y="855"/>
                  </a:lnTo>
                  <a:lnTo>
                    <a:pt x="1249" y="876"/>
                  </a:lnTo>
                  <a:lnTo>
                    <a:pt x="1257" y="892"/>
                  </a:lnTo>
                  <a:lnTo>
                    <a:pt x="1263" y="919"/>
                  </a:lnTo>
                  <a:lnTo>
                    <a:pt x="1283" y="927"/>
                  </a:lnTo>
                  <a:lnTo>
                    <a:pt x="1275" y="940"/>
                  </a:lnTo>
                  <a:lnTo>
                    <a:pt x="1277" y="961"/>
                  </a:lnTo>
                  <a:lnTo>
                    <a:pt x="1285" y="980"/>
                  </a:lnTo>
                  <a:lnTo>
                    <a:pt x="1271" y="980"/>
                  </a:lnTo>
                  <a:lnTo>
                    <a:pt x="1255" y="956"/>
                  </a:lnTo>
                  <a:lnTo>
                    <a:pt x="1257" y="932"/>
                  </a:lnTo>
                  <a:lnTo>
                    <a:pt x="1251" y="924"/>
                  </a:lnTo>
                  <a:lnTo>
                    <a:pt x="1245" y="898"/>
                  </a:lnTo>
                  <a:lnTo>
                    <a:pt x="1239" y="890"/>
                  </a:lnTo>
                  <a:lnTo>
                    <a:pt x="1236" y="850"/>
                  </a:lnTo>
                  <a:lnTo>
                    <a:pt x="1228" y="826"/>
                  </a:lnTo>
                  <a:lnTo>
                    <a:pt x="1210" y="805"/>
                  </a:lnTo>
                  <a:lnTo>
                    <a:pt x="1180" y="795"/>
                  </a:lnTo>
                  <a:lnTo>
                    <a:pt x="1159" y="773"/>
                  </a:lnTo>
                  <a:lnTo>
                    <a:pt x="1149" y="758"/>
                  </a:lnTo>
                  <a:lnTo>
                    <a:pt x="1135" y="742"/>
                  </a:lnTo>
                  <a:lnTo>
                    <a:pt x="1112" y="705"/>
                  </a:lnTo>
                  <a:lnTo>
                    <a:pt x="1092" y="707"/>
                  </a:lnTo>
                  <a:lnTo>
                    <a:pt x="1064" y="726"/>
                  </a:lnTo>
                  <a:lnTo>
                    <a:pt x="1052" y="739"/>
                  </a:lnTo>
                  <a:lnTo>
                    <a:pt x="1027" y="768"/>
                  </a:lnTo>
                  <a:lnTo>
                    <a:pt x="1009" y="800"/>
                  </a:lnTo>
                  <a:lnTo>
                    <a:pt x="1003" y="810"/>
                  </a:lnTo>
                  <a:lnTo>
                    <a:pt x="1009" y="847"/>
                  </a:lnTo>
                  <a:lnTo>
                    <a:pt x="1009" y="882"/>
                  </a:lnTo>
                  <a:lnTo>
                    <a:pt x="988" y="906"/>
                  </a:lnTo>
                  <a:lnTo>
                    <a:pt x="974" y="908"/>
                  </a:lnTo>
                  <a:lnTo>
                    <a:pt x="948" y="858"/>
                  </a:lnTo>
                  <a:lnTo>
                    <a:pt x="928" y="821"/>
                  </a:lnTo>
                  <a:lnTo>
                    <a:pt x="887" y="755"/>
                  </a:lnTo>
                  <a:lnTo>
                    <a:pt x="887" y="729"/>
                  </a:lnTo>
                  <a:lnTo>
                    <a:pt x="877" y="715"/>
                  </a:lnTo>
                  <a:lnTo>
                    <a:pt x="869" y="731"/>
                  </a:lnTo>
                  <a:lnTo>
                    <a:pt x="836" y="694"/>
                  </a:lnTo>
                  <a:lnTo>
                    <a:pt x="787" y="665"/>
                  </a:lnTo>
                  <a:lnTo>
                    <a:pt x="757" y="670"/>
                  </a:lnTo>
                  <a:lnTo>
                    <a:pt x="714" y="668"/>
                  </a:lnTo>
                  <a:lnTo>
                    <a:pt x="694" y="647"/>
                  </a:lnTo>
                  <a:lnTo>
                    <a:pt x="671" y="649"/>
                  </a:lnTo>
                  <a:lnTo>
                    <a:pt x="639" y="641"/>
                  </a:lnTo>
                  <a:lnTo>
                    <a:pt x="570" y="570"/>
                  </a:lnTo>
                  <a:lnTo>
                    <a:pt x="574" y="599"/>
                  </a:lnTo>
                  <a:lnTo>
                    <a:pt x="596" y="639"/>
                  </a:lnTo>
                  <a:lnTo>
                    <a:pt x="618" y="668"/>
                  </a:lnTo>
                  <a:lnTo>
                    <a:pt x="643" y="684"/>
                  </a:lnTo>
                  <a:lnTo>
                    <a:pt x="669" y="670"/>
                  </a:lnTo>
                  <a:lnTo>
                    <a:pt x="692" y="670"/>
                  </a:lnTo>
                  <a:lnTo>
                    <a:pt x="720" y="697"/>
                  </a:lnTo>
                  <a:lnTo>
                    <a:pt x="736" y="718"/>
                  </a:lnTo>
                  <a:lnTo>
                    <a:pt x="734" y="729"/>
                  </a:lnTo>
                  <a:lnTo>
                    <a:pt x="684" y="787"/>
                  </a:lnTo>
                  <a:lnTo>
                    <a:pt x="653" y="808"/>
                  </a:lnTo>
                  <a:lnTo>
                    <a:pt x="584" y="837"/>
                  </a:lnTo>
                  <a:lnTo>
                    <a:pt x="564" y="845"/>
                  </a:lnTo>
                  <a:lnTo>
                    <a:pt x="553" y="837"/>
                  </a:lnTo>
                  <a:lnTo>
                    <a:pt x="547" y="824"/>
                  </a:lnTo>
                  <a:lnTo>
                    <a:pt x="547" y="808"/>
                  </a:lnTo>
                  <a:lnTo>
                    <a:pt x="541" y="789"/>
                  </a:lnTo>
                  <a:lnTo>
                    <a:pt x="531" y="776"/>
                  </a:lnTo>
                  <a:lnTo>
                    <a:pt x="523" y="766"/>
                  </a:lnTo>
                  <a:lnTo>
                    <a:pt x="511" y="747"/>
                  </a:lnTo>
                  <a:lnTo>
                    <a:pt x="503" y="736"/>
                  </a:lnTo>
                  <a:lnTo>
                    <a:pt x="499" y="723"/>
                  </a:lnTo>
                  <a:lnTo>
                    <a:pt x="490" y="710"/>
                  </a:lnTo>
                  <a:lnTo>
                    <a:pt x="474" y="681"/>
                  </a:lnTo>
                  <a:lnTo>
                    <a:pt x="466" y="668"/>
                  </a:lnTo>
                  <a:lnTo>
                    <a:pt x="456" y="652"/>
                  </a:lnTo>
                  <a:lnTo>
                    <a:pt x="438" y="628"/>
                  </a:lnTo>
                  <a:lnTo>
                    <a:pt x="429" y="615"/>
                  </a:lnTo>
                  <a:lnTo>
                    <a:pt x="421" y="607"/>
                  </a:lnTo>
                  <a:lnTo>
                    <a:pt x="411" y="586"/>
                  </a:lnTo>
                  <a:lnTo>
                    <a:pt x="438" y="567"/>
                  </a:lnTo>
                  <a:lnTo>
                    <a:pt x="452" y="528"/>
                  </a:lnTo>
                  <a:lnTo>
                    <a:pt x="425" y="517"/>
                  </a:lnTo>
                  <a:lnTo>
                    <a:pt x="387" y="523"/>
                  </a:lnTo>
                  <a:lnTo>
                    <a:pt x="377" y="520"/>
                  </a:lnTo>
                  <a:lnTo>
                    <a:pt x="373" y="520"/>
                  </a:lnTo>
                  <a:lnTo>
                    <a:pt x="370" y="520"/>
                  </a:lnTo>
                  <a:lnTo>
                    <a:pt x="364" y="520"/>
                  </a:lnTo>
                  <a:lnTo>
                    <a:pt x="364" y="512"/>
                  </a:lnTo>
                  <a:lnTo>
                    <a:pt x="360" y="507"/>
                  </a:lnTo>
                  <a:lnTo>
                    <a:pt x="360" y="493"/>
                  </a:lnTo>
                  <a:lnTo>
                    <a:pt x="354" y="488"/>
                  </a:lnTo>
                  <a:lnTo>
                    <a:pt x="352" y="480"/>
                  </a:lnTo>
                  <a:lnTo>
                    <a:pt x="348" y="478"/>
                  </a:lnTo>
                  <a:lnTo>
                    <a:pt x="344" y="472"/>
                  </a:lnTo>
                  <a:lnTo>
                    <a:pt x="342" y="467"/>
                  </a:lnTo>
                  <a:lnTo>
                    <a:pt x="340" y="459"/>
                  </a:lnTo>
                  <a:lnTo>
                    <a:pt x="338" y="454"/>
                  </a:lnTo>
                  <a:lnTo>
                    <a:pt x="330" y="454"/>
                  </a:lnTo>
                  <a:lnTo>
                    <a:pt x="324" y="454"/>
                  </a:lnTo>
                  <a:lnTo>
                    <a:pt x="320" y="454"/>
                  </a:lnTo>
                  <a:lnTo>
                    <a:pt x="320" y="464"/>
                  </a:lnTo>
                  <a:lnTo>
                    <a:pt x="320" y="472"/>
                  </a:lnTo>
                  <a:lnTo>
                    <a:pt x="320" y="480"/>
                  </a:lnTo>
                  <a:lnTo>
                    <a:pt x="320" y="491"/>
                  </a:lnTo>
                  <a:lnTo>
                    <a:pt x="320" y="496"/>
                  </a:lnTo>
                  <a:lnTo>
                    <a:pt x="312" y="499"/>
                  </a:lnTo>
                  <a:lnTo>
                    <a:pt x="309" y="507"/>
                  </a:lnTo>
                  <a:lnTo>
                    <a:pt x="299" y="496"/>
                  </a:lnTo>
                  <a:lnTo>
                    <a:pt x="295" y="483"/>
                  </a:lnTo>
                  <a:lnTo>
                    <a:pt x="295" y="470"/>
                  </a:lnTo>
                  <a:lnTo>
                    <a:pt x="287" y="449"/>
                  </a:lnTo>
                  <a:lnTo>
                    <a:pt x="283" y="438"/>
                  </a:lnTo>
                  <a:lnTo>
                    <a:pt x="273" y="430"/>
                  </a:lnTo>
                  <a:lnTo>
                    <a:pt x="263" y="422"/>
                  </a:lnTo>
                  <a:lnTo>
                    <a:pt x="257" y="412"/>
                  </a:lnTo>
                  <a:lnTo>
                    <a:pt x="253" y="404"/>
                  </a:lnTo>
                  <a:lnTo>
                    <a:pt x="244" y="401"/>
                  </a:lnTo>
                  <a:lnTo>
                    <a:pt x="242" y="398"/>
                  </a:lnTo>
                  <a:lnTo>
                    <a:pt x="234" y="398"/>
                  </a:lnTo>
                  <a:lnTo>
                    <a:pt x="230" y="404"/>
                  </a:lnTo>
                  <a:lnTo>
                    <a:pt x="224" y="412"/>
                  </a:lnTo>
                  <a:lnTo>
                    <a:pt x="236" y="420"/>
                  </a:lnTo>
                  <a:lnTo>
                    <a:pt x="242" y="430"/>
                  </a:lnTo>
                  <a:lnTo>
                    <a:pt x="255" y="443"/>
                  </a:lnTo>
                  <a:lnTo>
                    <a:pt x="259" y="449"/>
                  </a:lnTo>
                  <a:lnTo>
                    <a:pt x="269" y="454"/>
                  </a:lnTo>
                  <a:lnTo>
                    <a:pt x="277" y="467"/>
                  </a:lnTo>
                  <a:lnTo>
                    <a:pt x="269" y="478"/>
                  </a:lnTo>
                  <a:lnTo>
                    <a:pt x="267" y="472"/>
                  </a:lnTo>
                  <a:lnTo>
                    <a:pt x="267" y="467"/>
                  </a:lnTo>
                  <a:lnTo>
                    <a:pt x="263" y="480"/>
                  </a:lnTo>
                  <a:lnTo>
                    <a:pt x="261" y="491"/>
                  </a:lnTo>
                  <a:lnTo>
                    <a:pt x="253" y="496"/>
                  </a:lnTo>
                  <a:lnTo>
                    <a:pt x="255" y="480"/>
                  </a:lnTo>
                  <a:lnTo>
                    <a:pt x="255" y="472"/>
                  </a:lnTo>
                  <a:lnTo>
                    <a:pt x="246" y="467"/>
                  </a:lnTo>
                  <a:lnTo>
                    <a:pt x="242" y="464"/>
                  </a:lnTo>
                  <a:lnTo>
                    <a:pt x="238" y="459"/>
                  </a:lnTo>
                  <a:lnTo>
                    <a:pt x="230" y="451"/>
                  </a:lnTo>
                  <a:lnTo>
                    <a:pt x="224" y="449"/>
                  </a:lnTo>
                  <a:lnTo>
                    <a:pt x="218" y="438"/>
                  </a:lnTo>
                  <a:lnTo>
                    <a:pt x="212" y="433"/>
                  </a:lnTo>
                  <a:lnTo>
                    <a:pt x="208" y="425"/>
                  </a:lnTo>
                  <a:lnTo>
                    <a:pt x="206" y="417"/>
                  </a:lnTo>
                  <a:lnTo>
                    <a:pt x="200" y="414"/>
                  </a:lnTo>
                  <a:lnTo>
                    <a:pt x="194" y="409"/>
                  </a:lnTo>
                  <a:lnTo>
                    <a:pt x="185" y="409"/>
                  </a:lnTo>
                  <a:lnTo>
                    <a:pt x="175" y="412"/>
                  </a:lnTo>
                  <a:lnTo>
                    <a:pt x="165" y="409"/>
                  </a:lnTo>
                  <a:lnTo>
                    <a:pt x="145" y="412"/>
                  </a:lnTo>
                  <a:lnTo>
                    <a:pt x="131" y="412"/>
                  </a:lnTo>
                  <a:lnTo>
                    <a:pt x="127" y="417"/>
                  </a:lnTo>
                  <a:lnTo>
                    <a:pt x="125" y="425"/>
                  </a:lnTo>
                  <a:lnTo>
                    <a:pt x="125" y="435"/>
                  </a:lnTo>
                  <a:lnTo>
                    <a:pt x="118" y="446"/>
                  </a:lnTo>
                  <a:lnTo>
                    <a:pt x="112" y="451"/>
                  </a:lnTo>
                  <a:lnTo>
                    <a:pt x="110" y="454"/>
                  </a:lnTo>
                  <a:lnTo>
                    <a:pt x="106" y="464"/>
                  </a:lnTo>
                  <a:lnTo>
                    <a:pt x="104" y="470"/>
                  </a:lnTo>
                  <a:lnTo>
                    <a:pt x="108" y="475"/>
                  </a:lnTo>
                  <a:lnTo>
                    <a:pt x="108" y="483"/>
                  </a:lnTo>
                  <a:lnTo>
                    <a:pt x="106" y="488"/>
                  </a:lnTo>
                  <a:lnTo>
                    <a:pt x="104" y="496"/>
                  </a:lnTo>
                  <a:lnTo>
                    <a:pt x="96" y="507"/>
                  </a:lnTo>
                  <a:lnTo>
                    <a:pt x="92" y="501"/>
                  </a:lnTo>
                  <a:lnTo>
                    <a:pt x="88" y="504"/>
                  </a:lnTo>
                  <a:lnTo>
                    <a:pt x="82" y="509"/>
                  </a:lnTo>
                  <a:lnTo>
                    <a:pt x="74" y="509"/>
                  </a:lnTo>
                  <a:lnTo>
                    <a:pt x="66" y="517"/>
                  </a:lnTo>
                  <a:lnTo>
                    <a:pt x="59" y="520"/>
                  </a:lnTo>
                  <a:lnTo>
                    <a:pt x="51" y="520"/>
                  </a:lnTo>
                  <a:lnTo>
                    <a:pt x="43" y="520"/>
                  </a:lnTo>
                  <a:lnTo>
                    <a:pt x="25" y="523"/>
                  </a:lnTo>
                  <a:lnTo>
                    <a:pt x="15" y="523"/>
                  </a:lnTo>
                  <a:lnTo>
                    <a:pt x="11" y="512"/>
                  </a:lnTo>
                  <a:lnTo>
                    <a:pt x="7" y="499"/>
                  </a:lnTo>
                  <a:lnTo>
                    <a:pt x="5" y="488"/>
                  </a:lnTo>
                  <a:lnTo>
                    <a:pt x="3" y="475"/>
                  </a:lnTo>
                  <a:lnTo>
                    <a:pt x="3" y="459"/>
                  </a:lnTo>
                  <a:lnTo>
                    <a:pt x="0" y="438"/>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2" name="Freeform 136">
              <a:extLst>
                <a:ext uri="{FF2B5EF4-FFF2-40B4-BE49-F238E27FC236}">
                  <a16:creationId xmlns:a16="http://schemas.microsoft.com/office/drawing/2014/main" id="{43EE2933-8B6E-45DA-A95F-B5AB4908AAB3}"/>
                </a:ext>
              </a:extLst>
            </p:cNvPr>
            <p:cNvSpPr>
              <a:spLocks/>
            </p:cNvSpPr>
            <p:nvPr/>
          </p:nvSpPr>
          <p:spPr bwMode="auto">
            <a:xfrm>
              <a:off x="888" y="1500"/>
              <a:ext cx="884" cy="852"/>
            </a:xfrm>
            <a:custGeom>
              <a:avLst/>
              <a:gdLst>
                <a:gd name="T0" fmla="*/ 70 w 884"/>
                <a:gd name="T1" fmla="*/ 160 h 852"/>
                <a:gd name="T2" fmla="*/ 57 w 884"/>
                <a:gd name="T3" fmla="*/ 113 h 852"/>
                <a:gd name="T4" fmla="*/ 126 w 884"/>
                <a:gd name="T5" fmla="*/ 73 h 852"/>
                <a:gd name="T6" fmla="*/ 157 w 884"/>
                <a:gd name="T7" fmla="*/ 44 h 852"/>
                <a:gd name="T8" fmla="*/ 210 w 884"/>
                <a:gd name="T9" fmla="*/ 36 h 852"/>
                <a:gd name="T10" fmla="*/ 380 w 884"/>
                <a:gd name="T11" fmla="*/ 39 h 852"/>
                <a:gd name="T12" fmla="*/ 465 w 884"/>
                <a:gd name="T13" fmla="*/ 55 h 852"/>
                <a:gd name="T14" fmla="*/ 431 w 884"/>
                <a:gd name="T15" fmla="*/ 52 h 852"/>
                <a:gd name="T16" fmla="*/ 409 w 884"/>
                <a:gd name="T17" fmla="*/ 2 h 852"/>
                <a:gd name="T18" fmla="*/ 453 w 884"/>
                <a:gd name="T19" fmla="*/ 0 h 852"/>
                <a:gd name="T20" fmla="*/ 484 w 884"/>
                <a:gd name="T21" fmla="*/ 23 h 852"/>
                <a:gd name="T22" fmla="*/ 536 w 884"/>
                <a:gd name="T23" fmla="*/ 57 h 852"/>
                <a:gd name="T24" fmla="*/ 526 w 884"/>
                <a:gd name="T25" fmla="*/ 18 h 852"/>
                <a:gd name="T26" fmla="*/ 620 w 884"/>
                <a:gd name="T27" fmla="*/ 57 h 852"/>
                <a:gd name="T28" fmla="*/ 620 w 884"/>
                <a:gd name="T29" fmla="*/ 73 h 852"/>
                <a:gd name="T30" fmla="*/ 591 w 884"/>
                <a:gd name="T31" fmla="*/ 110 h 852"/>
                <a:gd name="T32" fmla="*/ 567 w 884"/>
                <a:gd name="T33" fmla="*/ 173 h 852"/>
                <a:gd name="T34" fmla="*/ 654 w 884"/>
                <a:gd name="T35" fmla="*/ 208 h 852"/>
                <a:gd name="T36" fmla="*/ 658 w 884"/>
                <a:gd name="T37" fmla="*/ 263 h 852"/>
                <a:gd name="T38" fmla="*/ 670 w 884"/>
                <a:gd name="T39" fmla="*/ 218 h 852"/>
                <a:gd name="T40" fmla="*/ 670 w 884"/>
                <a:gd name="T41" fmla="*/ 139 h 852"/>
                <a:gd name="T42" fmla="*/ 731 w 884"/>
                <a:gd name="T43" fmla="*/ 163 h 852"/>
                <a:gd name="T44" fmla="*/ 768 w 884"/>
                <a:gd name="T45" fmla="*/ 139 h 852"/>
                <a:gd name="T46" fmla="*/ 837 w 884"/>
                <a:gd name="T47" fmla="*/ 197 h 852"/>
                <a:gd name="T48" fmla="*/ 883 w 884"/>
                <a:gd name="T49" fmla="*/ 247 h 852"/>
                <a:gd name="T50" fmla="*/ 847 w 884"/>
                <a:gd name="T51" fmla="*/ 266 h 852"/>
                <a:gd name="T52" fmla="*/ 782 w 884"/>
                <a:gd name="T53" fmla="*/ 284 h 852"/>
                <a:gd name="T54" fmla="*/ 827 w 884"/>
                <a:gd name="T55" fmla="*/ 295 h 852"/>
                <a:gd name="T56" fmla="*/ 847 w 884"/>
                <a:gd name="T57" fmla="*/ 339 h 852"/>
                <a:gd name="T58" fmla="*/ 829 w 884"/>
                <a:gd name="T59" fmla="*/ 342 h 852"/>
                <a:gd name="T60" fmla="*/ 804 w 884"/>
                <a:gd name="T61" fmla="*/ 360 h 852"/>
                <a:gd name="T62" fmla="*/ 762 w 884"/>
                <a:gd name="T63" fmla="*/ 403 h 852"/>
                <a:gd name="T64" fmla="*/ 758 w 884"/>
                <a:gd name="T65" fmla="*/ 463 h 852"/>
                <a:gd name="T66" fmla="*/ 715 w 884"/>
                <a:gd name="T67" fmla="*/ 553 h 852"/>
                <a:gd name="T68" fmla="*/ 727 w 884"/>
                <a:gd name="T69" fmla="*/ 629 h 852"/>
                <a:gd name="T70" fmla="*/ 703 w 884"/>
                <a:gd name="T71" fmla="*/ 576 h 852"/>
                <a:gd name="T72" fmla="*/ 660 w 884"/>
                <a:gd name="T73" fmla="*/ 553 h 852"/>
                <a:gd name="T74" fmla="*/ 624 w 884"/>
                <a:gd name="T75" fmla="*/ 569 h 852"/>
                <a:gd name="T76" fmla="*/ 561 w 884"/>
                <a:gd name="T77" fmla="*/ 576 h 852"/>
                <a:gd name="T78" fmla="*/ 530 w 884"/>
                <a:gd name="T79" fmla="*/ 632 h 852"/>
                <a:gd name="T80" fmla="*/ 601 w 884"/>
                <a:gd name="T81" fmla="*/ 708 h 852"/>
                <a:gd name="T82" fmla="*/ 612 w 884"/>
                <a:gd name="T83" fmla="*/ 666 h 852"/>
                <a:gd name="T84" fmla="*/ 652 w 884"/>
                <a:gd name="T85" fmla="*/ 698 h 852"/>
                <a:gd name="T86" fmla="*/ 674 w 884"/>
                <a:gd name="T87" fmla="*/ 740 h 852"/>
                <a:gd name="T88" fmla="*/ 691 w 884"/>
                <a:gd name="T89" fmla="*/ 779 h 852"/>
                <a:gd name="T90" fmla="*/ 733 w 884"/>
                <a:gd name="T91" fmla="*/ 837 h 852"/>
                <a:gd name="T92" fmla="*/ 794 w 884"/>
                <a:gd name="T93" fmla="*/ 835 h 852"/>
                <a:gd name="T94" fmla="*/ 756 w 884"/>
                <a:gd name="T95" fmla="*/ 843 h 852"/>
                <a:gd name="T96" fmla="*/ 685 w 884"/>
                <a:gd name="T97" fmla="*/ 832 h 852"/>
                <a:gd name="T98" fmla="*/ 634 w 884"/>
                <a:gd name="T99" fmla="*/ 782 h 852"/>
                <a:gd name="T100" fmla="*/ 595 w 884"/>
                <a:gd name="T101" fmla="*/ 761 h 852"/>
                <a:gd name="T102" fmla="*/ 536 w 884"/>
                <a:gd name="T103" fmla="*/ 737 h 852"/>
                <a:gd name="T104" fmla="*/ 433 w 884"/>
                <a:gd name="T105" fmla="*/ 653 h 852"/>
                <a:gd name="T106" fmla="*/ 348 w 884"/>
                <a:gd name="T107" fmla="*/ 534 h 852"/>
                <a:gd name="T108" fmla="*/ 378 w 884"/>
                <a:gd name="T109" fmla="*/ 642 h 852"/>
                <a:gd name="T110" fmla="*/ 323 w 884"/>
                <a:gd name="T111" fmla="*/ 569 h 852"/>
                <a:gd name="T112" fmla="*/ 273 w 884"/>
                <a:gd name="T113" fmla="*/ 421 h 852"/>
                <a:gd name="T114" fmla="*/ 279 w 884"/>
                <a:gd name="T115" fmla="*/ 313 h 852"/>
                <a:gd name="T116" fmla="*/ 262 w 884"/>
                <a:gd name="T117" fmla="*/ 231 h 852"/>
                <a:gd name="T118" fmla="*/ 246 w 884"/>
                <a:gd name="T119" fmla="*/ 181 h 852"/>
                <a:gd name="T120" fmla="*/ 212 w 884"/>
                <a:gd name="T121" fmla="*/ 152 h 852"/>
                <a:gd name="T122" fmla="*/ 139 w 884"/>
                <a:gd name="T123" fmla="*/ 160 h 852"/>
                <a:gd name="T124" fmla="*/ 86 w 884"/>
                <a:gd name="T125" fmla="*/ 192 h 8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84" h="852">
                  <a:moveTo>
                    <a:pt x="0" y="218"/>
                  </a:moveTo>
                  <a:lnTo>
                    <a:pt x="41" y="192"/>
                  </a:lnTo>
                  <a:lnTo>
                    <a:pt x="65" y="179"/>
                  </a:lnTo>
                  <a:lnTo>
                    <a:pt x="70" y="160"/>
                  </a:lnTo>
                  <a:lnTo>
                    <a:pt x="51" y="150"/>
                  </a:lnTo>
                  <a:lnTo>
                    <a:pt x="49" y="129"/>
                  </a:lnTo>
                  <a:lnTo>
                    <a:pt x="57" y="123"/>
                  </a:lnTo>
                  <a:lnTo>
                    <a:pt x="57" y="113"/>
                  </a:lnTo>
                  <a:lnTo>
                    <a:pt x="88" y="110"/>
                  </a:lnTo>
                  <a:lnTo>
                    <a:pt x="96" y="94"/>
                  </a:lnTo>
                  <a:lnTo>
                    <a:pt x="98" y="79"/>
                  </a:lnTo>
                  <a:lnTo>
                    <a:pt x="126" y="73"/>
                  </a:lnTo>
                  <a:lnTo>
                    <a:pt x="128" y="57"/>
                  </a:lnTo>
                  <a:lnTo>
                    <a:pt x="102" y="55"/>
                  </a:lnTo>
                  <a:lnTo>
                    <a:pt x="114" y="44"/>
                  </a:lnTo>
                  <a:lnTo>
                    <a:pt x="157" y="44"/>
                  </a:lnTo>
                  <a:lnTo>
                    <a:pt x="169" y="31"/>
                  </a:lnTo>
                  <a:lnTo>
                    <a:pt x="187" y="28"/>
                  </a:lnTo>
                  <a:lnTo>
                    <a:pt x="197" y="18"/>
                  </a:lnTo>
                  <a:lnTo>
                    <a:pt x="210" y="36"/>
                  </a:lnTo>
                  <a:lnTo>
                    <a:pt x="264" y="34"/>
                  </a:lnTo>
                  <a:lnTo>
                    <a:pt x="287" y="52"/>
                  </a:lnTo>
                  <a:lnTo>
                    <a:pt x="366" y="47"/>
                  </a:lnTo>
                  <a:lnTo>
                    <a:pt x="380" y="39"/>
                  </a:lnTo>
                  <a:lnTo>
                    <a:pt x="409" y="55"/>
                  </a:lnTo>
                  <a:lnTo>
                    <a:pt x="441" y="68"/>
                  </a:lnTo>
                  <a:lnTo>
                    <a:pt x="455" y="63"/>
                  </a:lnTo>
                  <a:lnTo>
                    <a:pt x="465" y="55"/>
                  </a:lnTo>
                  <a:lnTo>
                    <a:pt x="490" y="57"/>
                  </a:lnTo>
                  <a:lnTo>
                    <a:pt x="473" y="47"/>
                  </a:lnTo>
                  <a:lnTo>
                    <a:pt x="457" y="50"/>
                  </a:lnTo>
                  <a:lnTo>
                    <a:pt x="431" y="52"/>
                  </a:lnTo>
                  <a:lnTo>
                    <a:pt x="419" y="36"/>
                  </a:lnTo>
                  <a:lnTo>
                    <a:pt x="406" y="28"/>
                  </a:lnTo>
                  <a:lnTo>
                    <a:pt x="406" y="15"/>
                  </a:lnTo>
                  <a:lnTo>
                    <a:pt x="409" y="2"/>
                  </a:lnTo>
                  <a:lnTo>
                    <a:pt x="421" y="0"/>
                  </a:lnTo>
                  <a:lnTo>
                    <a:pt x="437" y="13"/>
                  </a:lnTo>
                  <a:lnTo>
                    <a:pt x="441" y="7"/>
                  </a:lnTo>
                  <a:lnTo>
                    <a:pt x="453" y="0"/>
                  </a:lnTo>
                  <a:lnTo>
                    <a:pt x="467" y="10"/>
                  </a:lnTo>
                  <a:lnTo>
                    <a:pt x="475" y="2"/>
                  </a:lnTo>
                  <a:lnTo>
                    <a:pt x="484" y="15"/>
                  </a:lnTo>
                  <a:lnTo>
                    <a:pt x="484" y="23"/>
                  </a:lnTo>
                  <a:lnTo>
                    <a:pt x="506" y="34"/>
                  </a:lnTo>
                  <a:lnTo>
                    <a:pt x="498" y="44"/>
                  </a:lnTo>
                  <a:lnTo>
                    <a:pt x="498" y="55"/>
                  </a:lnTo>
                  <a:lnTo>
                    <a:pt x="536" y="57"/>
                  </a:lnTo>
                  <a:lnTo>
                    <a:pt x="545" y="44"/>
                  </a:lnTo>
                  <a:lnTo>
                    <a:pt x="538" y="36"/>
                  </a:lnTo>
                  <a:lnTo>
                    <a:pt x="522" y="36"/>
                  </a:lnTo>
                  <a:lnTo>
                    <a:pt x="526" y="18"/>
                  </a:lnTo>
                  <a:lnTo>
                    <a:pt x="559" y="28"/>
                  </a:lnTo>
                  <a:lnTo>
                    <a:pt x="565" y="42"/>
                  </a:lnTo>
                  <a:lnTo>
                    <a:pt x="593" y="42"/>
                  </a:lnTo>
                  <a:lnTo>
                    <a:pt x="620" y="57"/>
                  </a:lnTo>
                  <a:lnTo>
                    <a:pt x="632" y="55"/>
                  </a:lnTo>
                  <a:lnTo>
                    <a:pt x="648" y="68"/>
                  </a:lnTo>
                  <a:lnTo>
                    <a:pt x="632" y="86"/>
                  </a:lnTo>
                  <a:lnTo>
                    <a:pt x="620" y="73"/>
                  </a:lnTo>
                  <a:lnTo>
                    <a:pt x="612" y="76"/>
                  </a:lnTo>
                  <a:lnTo>
                    <a:pt x="601" y="86"/>
                  </a:lnTo>
                  <a:lnTo>
                    <a:pt x="581" y="97"/>
                  </a:lnTo>
                  <a:lnTo>
                    <a:pt x="591" y="110"/>
                  </a:lnTo>
                  <a:lnTo>
                    <a:pt x="575" y="113"/>
                  </a:lnTo>
                  <a:lnTo>
                    <a:pt x="561" y="129"/>
                  </a:lnTo>
                  <a:lnTo>
                    <a:pt x="547" y="152"/>
                  </a:lnTo>
                  <a:lnTo>
                    <a:pt x="567" y="173"/>
                  </a:lnTo>
                  <a:lnTo>
                    <a:pt x="585" y="194"/>
                  </a:lnTo>
                  <a:lnTo>
                    <a:pt x="614" y="197"/>
                  </a:lnTo>
                  <a:lnTo>
                    <a:pt x="642" y="194"/>
                  </a:lnTo>
                  <a:lnTo>
                    <a:pt x="654" y="208"/>
                  </a:lnTo>
                  <a:lnTo>
                    <a:pt x="650" y="213"/>
                  </a:lnTo>
                  <a:lnTo>
                    <a:pt x="642" y="226"/>
                  </a:lnTo>
                  <a:lnTo>
                    <a:pt x="654" y="247"/>
                  </a:lnTo>
                  <a:lnTo>
                    <a:pt x="658" y="263"/>
                  </a:lnTo>
                  <a:lnTo>
                    <a:pt x="672" y="271"/>
                  </a:lnTo>
                  <a:lnTo>
                    <a:pt x="693" y="255"/>
                  </a:lnTo>
                  <a:lnTo>
                    <a:pt x="687" y="237"/>
                  </a:lnTo>
                  <a:lnTo>
                    <a:pt x="670" y="218"/>
                  </a:lnTo>
                  <a:lnTo>
                    <a:pt x="689" y="200"/>
                  </a:lnTo>
                  <a:lnTo>
                    <a:pt x="672" y="165"/>
                  </a:lnTo>
                  <a:lnTo>
                    <a:pt x="656" y="152"/>
                  </a:lnTo>
                  <a:lnTo>
                    <a:pt x="670" y="139"/>
                  </a:lnTo>
                  <a:lnTo>
                    <a:pt x="668" y="123"/>
                  </a:lnTo>
                  <a:lnTo>
                    <a:pt x="676" y="113"/>
                  </a:lnTo>
                  <a:lnTo>
                    <a:pt x="693" y="123"/>
                  </a:lnTo>
                  <a:lnTo>
                    <a:pt x="731" y="163"/>
                  </a:lnTo>
                  <a:lnTo>
                    <a:pt x="754" y="168"/>
                  </a:lnTo>
                  <a:lnTo>
                    <a:pt x="760" y="158"/>
                  </a:lnTo>
                  <a:lnTo>
                    <a:pt x="754" y="137"/>
                  </a:lnTo>
                  <a:lnTo>
                    <a:pt x="768" y="139"/>
                  </a:lnTo>
                  <a:lnTo>
                    <a:pt x="792" y="163"/>
                  </a:lnTo>
                  <a:lnTo>
                    <a:pt x="796" y="176"/>
                  </a:lnTo>
                  <a:lnTo>
                    <a:pt x="810" y="187"/>
                  </a:lnTo>
                  <a:lnTo>
                    <a:pt x="837" y="197"/>
                  </a:lnTo>
                  <a:lnTo>
                    <a:pt x="851" y="216"/>
                  </a:lnTo>
                  <a:lnTo>
                    <a:pt x="871" y="231"/>
                  </a:lnTo>
                  <a:lnTo>
                    <a:pt x="881" y="234"/>
                  </a:lnTo>
                  <a:lnTo>
                    <a:pt x="883" y="247"/>
                  </a:lnTo>
                  <a:lnTo>
                    <a:pt x="867" y="255"/>
                  </a:lnTo>
                  <a:lnTo>
                    <a:pt x="857" y="245"/>
                  </a:lnTo>
                  <a:lnTo>
                    <a:pt x="849" y="247"/>
                  </a:lnTo>
                  <a:lnTo>
                    <a:pt x="847" y="266"/>
                  </a:lnTo>
                  <a:lnTo>
                    <a:pt x="833" y="271"/>
                  </a:lnTo>
                  <a:lnTo>
                    <a:pt x="817" y="260"/>
                  </a:lnTo>
                  <a:lnTo>
                    <a:pt x="786" y="260"/>
                  </a:lnTo>
                  <a:lnTo>
                    <a:pt x="782" y="284"/>
                  </a:lnTo>
                  <a:lnTo>
                    <a:pt x="790" y="297"/>
                  </a:lnTo>
                  <a:lnTo>
                    <a:pt x="804" y="289"/>
                  </a:lnTo>
                  <a:lnTo>
                    <a:pt x="815" y="287"/>
                  </a:lnTo>
                  <a:lnTo>
                    <a:pt x="827" y="295"/>
                  </a:lnTo>
                  <a:lnTo>
                    <a:pt x="812" y="310"/>
                  </a:lnTo>
                  <a:lnTo>
                    <a:pt x="827" y="326"/>
                  </a:lnTo>
                  <a:lnTo>
                    <a:pt x="849" y="331"/>
                  </a:lnTo>
                  <a:lnTo>
                    <a:pt x="847" y="339"/>
                  </a:lnTo>
                  <a:lnTo>
                    <a:pt x="837" y="342"/>
                  </a:lnTo>
                  <a:lnTo>
                    <a:pt x="817" y="392"/>
                  </a:lnTo>
                  <a:lnTo>
                    <a:pt x="819" y="360"/>
                  </a:lnTo>
                  <a:lnTo>
                    <a:pt x="829" y="342"/>
                  </a:lnTo>
                  <a:lnTo>
                    <a:pt x="817" y="334"/>
                  </a:lnTo>
                  <a:lnTo>
                    <a:pt x="806" y="345"/>
                  </a:lnTo>
                  <a:lnTo>
                    <a:pt x="812" y="355"/>
                  </a:lnTo>
                  <a:lnTo>
                    <a:pt x="804" y="360"/>
                  </a:lnTo>
                  <a:lnTo>
                    <a:pt x="794" y="368"/>
                  </a:lnTo>
                  <a:lnTo>
                    <a:pt x="794" y="392"/>
                  </a:lnTo>
                  <a:lnTo>
                    <a:pt x="782" y="400"/>
                  </a:lnTo>
                  <a:lnTo>
                    <a:pt x="762" y="403"/>
                  </a:lnTo>
                  <a:lnTo>
                    <a:pt x="768" y="416"/>
                  </a:lnTo>
                  <a:lnTo>
                    <a:pt x="762" y="429"/>
                  </a:lnTo>
                  <a:lnTo>
                    <a:pt x="768" y="439"/>
                  </a:lnTo>
                  <a:lnTo>
                    <a:pt x="758" y="463"/>
                  </a:lnTo>
                  <a:lnTo>
                    <a:pt x="754" y="484"/>
                  </a:lnTo>
                  <a:lnTo>
                    <a:pt x="737" y="495"/>
                  </a:lnTo>
                  <a:lnTo>
                    <a:pt x="717" y="529"/>
                  </a:lnTo>
                  <a:lnTo>
                    <a:pt x="715" y="553"/>
                  </a:lnTo>
                  <a:lnTo>
                    <a:pt x="721" y="571"/>
                  </a:lnTo>
                  <a:lnTo>
                    <a:pt x="731" y="592"/>
                  </a:lnTo>
                  <a:lnTo>
                    <a:pt x="737" y="619"/>
                  </a:lnTo>
                  <a:lnTo>
                    <a:pt x="727" y="629"/>
                  </a:lnTo>
                  <a:lnTo>
                    <a:pt x="715" y="621"/>
                  </a:lnTo>
                  <a:lnTo>
                    <a:pt x="717" y="608"/>
                  </a:lnTo>
                  <a:lnTo>
                    <a:pt x="711" y="582"/>
                  </a:lnTo>
                  <a:lnTo>
                    <a:pt x="703" y="576"/>
                  </a:lnTo>
                  <a:lnTo>
                    <a:pt x="697" y="561"/>
                  </a:lnTo>
                  <a:lnTo>
                    <a:pt x="685" y="561"/>
                  </a:lnTo>
                  <a:lnTo>
                    <a:pt x="674" y="550"/>
                  </a:lnTo>
                  <a:lnTo>
                    <a:pt x="660" y="553"/>
                  </a:lnTo>
                  <a:lnTo>
                    <a:pt x="648" y="548"/>
                  </a:lnTo>
                  <a:lnTo>
                    <a:pt x="632" y="555"/>
                  </a:lnTo>
                  <a:lnTo>
                    <a:pt x="607" y="550"/>
                  </a:lnTo>
                  <a:lnTo>
                    <a:pt x="624" y="569"/>
                  </a:lnTo>
                  <a:lnTo>
                    <a:pt x="601" y="569"/>
                  </a:lnTo>
                  <a:lnTo>
                    <a:pt x="585" y="553"/>
                  </a:lnTo>
                  <a:lnTo>
                    <a:pt x="557" y="553"/>
                  </a:lnTo>
                  <a:lnTo>
                    <a:pt x="561" y="576"/>
                  </a:lnTo>
                  <a:lnTo>
                    <a:pt x="542" y="569"/>
                  </a:lnTo>
                  <a:lnTo>
                    <a:pt x="530" y="592"/>
                  </a:lnTo>
                  <a:lnTo>
                    <a:pt x="538" y="603"/>
                  </a:lnTo>
                  <a:lnTo>
                    <a:pt x="530" y="632"/>
                  </a:lnTo>
                  <a:lnTo>
                    <a:pt x="540" y="666"/>
                  </a:lnTo>
                  <a:lnTo>
                    <a:pt x="549" y="690"/>
                  </a:lnTo>
                  <a:lnTo>
                    <a:pt x="563" y="711"/>
                  </a:lnTo>
                  <a:lnTo>
                    <a:pt x="601" y="708"/>
                  </a:lnTo>
                  <a:lnTo>
                    <a:pt x="616" y="703"/>
                  </a:lnTo>
                  <a:lnTo>
                    <a:pt x="620" y="690"/>
                  </a:lnTo>
                  <a:lnTo>
                    <a:pt x="611" y="677"/>
                  </a:lnTo>
                  <a:lnTo>
                    <a:pt x="612" y="666"/>
                  </a:lnTo>
                  <a:lnTo>
                    <a:pt x="636" y="669"/>
                  </a:lnTo>
                  <a:lnTo>
                    <a:pt x="660" y="663"/>
                  </a:lnTo>
                  <a:lnTo>
                    <a:pt x="660" y="677"/>
                  </a:lnTo>
                  <a:lnTo>
                    <a:pt x="652" y="698"/>
                  </a:lnTo>
                  <a:lnTo>
                    <a:pt x="642" y="711"/>
                  </a:lnTo>
                  <a:lnTo>
                    <a:pt x="638" y="732"/>
                  </a:lnTo>
                  <a:lnTo>
                    <a:pt x="654" y="742"/>
                  </a:lnTo>
                  <a:lnTo>
                    <a:pt x="674" y="740"/>
                  </a:lnTo>
                  <a:lnTo>
                    <a:pt x="685" y="748"/>
                  </a:lnTo>
                  <a:lnTo>
                    <a:pt x="697" y="742"/>
                  </a:lnTo>
                  <a:lnTo>
                    <a:pt x="701" y="758"/>
                  </a:lnTo>
                  <a:lnTo>
                    <a:pt x="691" y="779"/>
                  </a:lnTo>
                  <a:lnTo>
                    <a:pt x="699" y="790"/>
                  </a:lnTo>
                  <a:lnTo>
                    <a:pt x="701" y="816"/>
                  </a:lnTo>
                  <a:lnTo>
                    <a:pt x="715" y="832"/>
                  </a:lnTo>
                  <a:lnTo>
                    <a:pt x="733" y="837"/>
                  </a:lnTo>
                  <a:lnTo>
                    <a:pt x="745" y="832"/>
                  </a:lnTo>
                  <a:lnTo>
                    <a:pt x="750" y="832"/>
                  </a:lnTo>
                  <a:lnTo>
                    <a:pt x="772" y="832"/>
                  </a:lnTo>
                  <a:lnTo>
                    <a:pt x="794" y="835"/>
                  </a:lnTo>
                  <a:lnTo>
                    <a:pt x="798" y="824"/>
                  </a:lnTo>
                  <a:lnTo>
                    <a:pt x="782" y="843"/>
                  </a:lnTo>
                  <a:lnTo>
                    <a:pt x="768" y="840"/>
                  </a:lnTo>
                  <a:lnTo>
                    <a:pt x="756" y="843"/>
                  </a:lnTo>
                  <a:lnTo>
                    <a:pt x="733" y="851"/>
                  </a:lnTo>
                  <a:lnTo>
                    <a:pt x="711" y="840"/>
                  </a:lnTo>
                  <a:lnTo>
                    <a:pt x="693" y="832"/>
                  </a:lnTo>
                  <a:lnTo>
                    <a:pt x="685" y="832"/>
                  </a:lnTo>
                  <a:lnTo>
                    <a:pt x="685" y="822"/>
                  </a:lnTo>
                  <a:lnTo>
                    <a:pt x="685" y="806"/>
                  </a:lnTo>
                  <a:lnTo>
                    <a:pt x="668" y="790"/>
                  </a:lnTo>
                  <a:lnTo>
                    <a:pt x="634" y="782"/>
                  </a:lnTo>
                  <a:lnTo>
                    <a:pt x="628" y="774"/>
                  </a:lnTo>
                  <a:lnTo>
                    <a:pt x="620" y="777"/>
                  </a:lnTo>
                  <a:lnTo>
                    <a:pt x="611" y="769"/>
                  </a:lnTo>
                  <a:lnTo>
                    <a:pt x="595" y="761"/>
                  </a:lnTo>
                  <a:lnTo>
                    <a:pt x="579" y="740"/>
                  </a:lnTo>
                  <a:lnTo>
                    <a:pt x="559" y="732"/>
                  </a:lnTo>
                  <a:lnTo>
                    <a:pt x="549" y="748"/>
                  </a:lnTo>
                  <a:lnTo>
                    <a:pt x="536" y="737"/>
                  </a:lnTo>
                  <a:lnTo>
                    <a:pt x="522" y="737"/>
                  </a:lnTo>
                  <a:lnTo>
                    <a:pt x="492" y="729"/>
                  </a:lnTo>
                  <a:lnTo>
                    <a:pt x="437" y="692"/>
                  </a:lnTo>
                  <a:lnTo>
                    <a:pt x="433" y="653"/>
                  </a:lnTo>
                  <a:lnTo>
                    <a:pt x="427" y="640"/>
                  </a:lnTo>
                  <a:lnTo>
                    <a:pt x="419" y="629"/>
                  </a:lnTo>
                  <a:lnTo>
                    <a:pt x="406" y="608"/>
                  </a:lnTo>
                  <a:lnTo>
                    <a:pt x="348" y="534"/>
                  </a:lnTo>
                  <a:lnTo>
                    <a:pt x="348" y="561"/>
                  </a:lnTo>
                  <a:lnTo>
                    <a:pt x="384" y="611"/>
                  </a:lnTo>
                  <a:lnTo>
                    <a:pt x="400" y="650"/>
                  </a:lnTo>
                  <a:lnTo>
                    <a:pt x="378" y="642"/>
                  </a:lnTo>
                  <a:lnTo>
                    <a:pt x="374" y="619"/>
                  </a:lnTo>
                  <a:lnTo>
                    <a:pt x="344" y="603"/>
                  </a:lnTo>
                  <a:lnTo>
                    <a:pt x="362" y="592"/>
                  </a:lnTo>
                  <a:lnTo>
                    <a:pt x="323" y="569"/>
                  </a:lnTo>
                  <a:lnTo>
                    <a:pt x="339" y="553"/>
                  </a:lnTo>
                  <a:lnTo>
                    <a:pt x="325" y="521"/>
                  </a:lnTo>
                  <a:lnTo>
                    <a:pt x="279" y="458"/>
                  </a:lnTo>
                  <a:lnTo>
                    <a:pt x="273" y="421"/>
                  </a:lnTo>
                  <a:lnTo>
                    <a:pt x="275" y="392"/>
                  </a:lnTo>
                  <a:lnTo>
                    <a:pt x="287" y="360"/>
                  </a:lnTo>
                  <a:lnTo>
                    <a:pt x="287" y="331"/>
                  </a:lnTo>
                  <a:lnTo>
                    <a:pt x="279" y="313"/>
                  </a:lnTo>
                  <a:lnTo>
                    <a:pt x="305" y="305"/>
                  </a:lnTo>
                  <a:lnTo>
                    <a:pt x="273" y="271"/>
                  </a:lnTo>
                  <a:lnTo>
                    <a:pt x="275" y="252"/>
                  </a:lnTo>
                  <a:lnTo>
                    <a:pt x="262" y="231"/>
                  </a:lnTo>
                  <a:lnTo>
                    <a:pt x="266" y="216"/>
                  </a:lnTo>
                  <a:lnTo>
                    <a:pt x="258" y="208"/>
                  </a:lnTo>
                  <a:lnTo>
                    <a:pt x="256" y="194"/>
                  </a:lnTo>
                  <a:lnTo>
                    <a:pt x="246" y="181"/>
                  </a:lnTo>
                  <a:lnTo>
                    <a:pt x="258" y="171"/>
                  </a:lnTo>
                  <a:lnTo>
                    <a:pt x="242" y="163"/>
                  </a:lnTo>
                  <a:lnTo>
                    <a:pt x="230" y="173"/>
                  </a:lnTo>
                  <a:lnTo>
                    <a:pt x="212" y="152"/>
                  </a:lnTo>
                  <a:lnTo>
                    <a:pt x="193" y="147"/>
                  </a:lnTo>
                  <a:lnTo>
                    <a:pt x="165" y="147"/>
                  </a:lnTo>
                  <a:lnTo>
                    <a:pt x="147" y="165"/>
                  </a:lnTo>
                  <a:lnTo>
                    <a:pt x="139" y="160"/>
                  </a:lnTo>
                  <a:lnTo>
                    <a:pt x="155" y="134"/>
                  </a:lnTo>
                  <a:lnTo>
                    <a:pt x="141" y="139"/>
                  </a:lnTo>
                  <a:lnTo>
                    <a:pt x="114" y="165"/>
                  </a:lnTo>
                  <a:lnTo>
                    <a:pt x="86" y="192"/>
                  </a:lnTo>
                  <a:lnTo>
                    <a:pt x="61" y="197"/>
                  </a:lnTo>
                  <a:lnTo>
                    <a:pt x="17" y="221"/>
                  </a:lnTo>
                  <a:lnTo>
                    <a:pt x="0" y="218"/>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3" name="Freeform 137">
              <a:extLst>
                <a:ext uri="{FF2B5EF4-FFF2-40B4-BE49-F238E27FC236}">
                  <a16:creationId xmlns:a16="http://schemas.microsoft.com/office/drawing/2014/main" id="{A83DFA2E-918E-47B0-8C03-86AA4CDBE994}"/>
                </a:ext>
              </a:extLst>
            </p:cNvPr>
            <p:cNvSpPr>
              <a:spLocks/>
            </p:cNvSpPr>
            <p:nvPr/>
          </p:nvSpPr>
          <p:spPr bwMode="auto">
            <a:xfrm>
              <a:off x="1518" y="1422"/>
              <a:ext cx="300" cy="224"/>
            </a:xfrm>
            <a:custGeom>
              <a:avLst/>
              <a:gdLst>
                <a:gd name="T0" fmla="*/ 0 w 300"/>
                <a:gd name="T1" fmla="*/ 44 h 224"/>
                <a:gd name="T2" fmla="*/ 5 w 300"/>
                <a:gd name="T3" fmla="*/ 28 h 224"/>
                <a:gd name="T4" fmla="*/ 5 w 300"/>
                <a:gd name="T5" fmla="*/ 15 h 224"/>
                <a:gd name="T6" fmla="*/ 17 w 300"/>
                <a:gd name="T7" fmla="*/ 0 h 224"/>
                <a:gd name="T8" fmla="*/ 70 w 300"/>
                <a:gd name="T9" fmla="*/ 10 h 224"/>
                <a:gd name="T10" fmla="*/ 165 w 300"/>
                <a:gd name="T11" fmla="*/ 28 h 224"/>
                <a:gd name="T12" fmla="*/ 200 w 300"/>
                <a:gd name="T13" fmla="*/ 47 h 224"/>
                <a:gd name="T14" fmla="*/ 249 w 300"/>
                <a:gd name="T15" fmla="*/ 62 h 224"/>
                <a:gd name="T16" fmla="*/ 275 w 300"/>
                <a:gd name="T17" fmla="*/ 89 h 224"/>
                <a:gd name="T18" fmla="*/ 299 w 300"/>
                <a:gd name="T19" fmla="*/ 104 h 224"/>
                <a:gd name="T20" fmla="*/ 289 w 300"/>
                <a:gd name="T21" fmla="*/ 115 h 224"/>
                <a:gd name="T22" fmla="*/ 289 w 300"/>
                <a:gd name="T23" fmla="*/ 128 h 224"/>
                <a:gd name="T24" fmla="*/ 279 w 300"/>
                <a:gd name="T25" fmla="*/ 133 h 224"/>
                <a:gd name="T26" fmla="*/ 271 w 300"/>
                <a:gd name="T27" fmla="*/ 144 h 224"/>
                <a:gd name="T28" fmla="*/ 279 w 300"/>
                <a:gd name="T29" fmla="*/ 157 h 224"/>
                <a:gd name="T30" fmla="*/ 279 w 300"/>
                <a:gd name="T31" fmla="*/ 165 h 224"/>
                <a:gd name="T32" fmla="*/ 269 w 300"/>
                <a:gd name="T33" fmla="*/ 178 h 224"/>
                <a:gd name="T34" fmla="*/ 271 w 300"/>
                <a:gd name="T35" fmla="*/ 191 h 224"/>
                <a:gd name="T36" fmla="*/ 287 w 300"/>
                <a:gd name="T37" fmla="*/ 202 h 224"/>
                <a:gd name="T38" fmla="*/ 287 w 300"/>
                <a:gd name="T39" fmla="*/ 215 h 224"/>
                <a:gd name="T40" fmla="*/ 283 w 300"/>
                <a:gd name="T41" fmla="*/ 220 h 224"/>
                <a:gd name="T42" fmla="*/ 267 w 300"/>
                <a:gd name="T43" fmla="*/ 223 h 224"/>
                <a:gd name="T44" fmla="*/ 255 w 300"/>
                <a:gd name="T45" fmla="*/ 215 h 224"/>
                <a:gd name="T46" fmla="*/ 241 w 300"/>
                <a:gd name="T47" fmla="*/ 202 h 224"/>
                <a:gd name="T48" fmla="*/ 236 w 300"/>
                <a:gd name="T49" fmla="*/ 202 h 224"/>
                <a:gd name="T50" fmla="*/ 230 w 300"/>
                <a:gd name="T51" fmla="*/ 194 h 224"/>
                <a:gd name="T52" fmla="*/ 222 w 300"/>
                <a:gd name="T53" fmla="*/ 175 h 224"/>
                <a:gd name="T54" fmla="*/ 214 w 300"/>
                <a:gd name="T55" fmla="*/ 170 h 224"/>
                <a:gd name="T56" fmla="*/ 196 w 300"/>
                <a:gd name="T57" fmla="*/ 162 h 224"/>
                <a:gd name="T58" fmla="*/ 182 w 300"/>
                <a:gd name="T59" fmla="*/ 154 h 224"/>
                <a:gd name="T60" fmla="*/ 161 w 300"/>
                <a:gd name="T61" fmla="*/ 139 h 224"/>
                <a:gd name="T62" fmla="*/ 151 w 300"/>
                <a:gd name="T63" fmla="*/ 125 h 224"/>
                <a:gd name="T64" fmla="*/ 153 w 300"/>
                <a:gd name="T65" fmla="*/ 118 h 224"/>
                <a:gd name="T66" fmla="*/ 161 w 300"/>
                <a:gd name="T67" fmla="*/ 110 h 224"/>
                <a:gd name="T68" fmla="*/ 153 w 300"/>
                <a:gd name="T69" fmla="*/ 99 h 224"/>
                <a:gd name="T70" fmla="*/ 145 w 300"/>
                <a:gd name="T71" fmla="*/ 104 h 224"/>
                <a:gd name="T72" fmla="*/ 131 w 300"/>
                <a:gd name="T73" fmla="*/ 89 h 224"/>
                <a:gd name="T74" fmla="*/ 129 w 300"/>
                <a:gd name="T75" fmla="*/ 97 h 224"/>
                <a:gd name="T76" fmla="*/ 118 w 300"/>
                <a:gd name="T77" fmla="*/ 97 h 224"/>
                <a:gd name="T78" fmla="*/ 114 w 300"/>
                <a:gd name="T79" fmla="*/ 91 h 224"/>
                <a:gd name="T80" fmla="*/ 114 w 300"/>
                <a:gd name="T81" fmla="*/ 81 h 224"/>
                <a:gd name="T82" fmla="*/ 110 w 300"/>
                <a:gd name="T83" fmla="*/ 76 h 224"/>
                <a:gd name="T84" fmla="*/ 100 w 300"/>
                <a:gd name="T85" fmla="*/ 76 h 224"/>
                <a:gd name="T86" fmla="*/ 90 w 300"/>
                <a:gd name="T87" fmla="*/ 60 h 224"/>
                <a:gd name="T88" fmla="*/ 82 w 300"/>
                <a:gd name="T89" fmla="*/ 57 h 224"/>
                <a:gd name="T90" fmla="*/ 70 w 300"/>
                <a:gd name="T91" fmla="*/ 49 h 224"/>
                <a:gd name="T92" fmla="*/ 43 w 300"/>
                <a:gd name="T93" fmla="*/ 52 h 224"/>
                <a:gd name="T94" fmla="*/ 17 w 300"/>
                <a:gd name="T95" fmla="*/ 49 h 224"/>
                <a:gd name="T96" fmla="*/ 0 w 300"/>
                <a:gd name="T97" fmla="*/ 44 h 2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00" h="224">
                  <a:moveTo>
                    <a:pt x="0" y="44"/>
                  </a:moveTo>
                  <a:lnTo>
                    <a:pt x="5" y="28"/>
                  </a:lnTo>
                  <a:lnTo>
                    <a:pt x="5" y="15"/>
                  </a:lnTo>
                  <a:lnTo>
                    <a:pt x="17" y="0"/>
                  </a:lnTo>
                  <a:lnTo>
                    <a:pt x="70" y="10"/>
                  </a:lnTo>
                  <a:lnTo>
                    <a:pt x="165" y="28"/>
                  </a:lnTo>
                  <a:lnTo>
                    <a:pt x="200" y="47"/>
                  </a:lnTo>
                  <a:lnTo>
                    <a:pt x="249" y="62"/>
                  </a:lnTo>
                  <a:lnTo>
                    <a:pt x="275" y="89"/>
                  </a:lnTo>
                  <a:lnTo>
                    <a:pt x="299" y="104"/>
                  </a:lnTo>
                  <a:lnTo>
                    <a:pt x="289" y="115"/>
                  </a:lnTo>
                  <a:lnTo>
                    <a:pt x="289" y="128"/>
                  </a:lnTo>
                  <a:lnTo>
                    <a:pt x="279" y="133"/>
                  </a:lnTo>
                  <a:lnTo>
                    <a:pt x="271" y="144"/>
                  </a:lnTo>
                  <a:lnTo>
                    <a:pt x="279" y="157"/>
                  </a:lnTo>
                  <a:lnTo>
                    <a:pt x="279" y="165"/>
                  </a:lnTo>
                  <a:lnTo>
                    <a:pt x="269" y="178"/>
                  </a:lnTo>
                  <a:lnTo>
                    <a:pt x="271" y="191"/>
                  </a:lnTo>
                  <a:lnTo>
                    <a:pt x="287" y="202"/>
                  </a:lnTo>
                  <a:lnTo>
                    <a:pt x="287" y="215"/>
                  </a:lnTo>
                  <a:lnTo>
                    <a:pt x="283" y="220"/>
                  </a:lnTo>
                  <a:lnTo>
                    <a:pt x="267" y="223"/>
                  </a:lnTo>
                  <a:lnTo>
                    <a:pt x="255" y="215"/>
                  </a:lnTo>
                  <a:lnTo>
                    <a:pt x="241" y="202"/>
                  </a:lnTo>
                  <a:lnTo>
                    <a:pt x="236" y="202"/>
                  </a:lnTo>
                  <a:lnTo>
                    <a:pt x="230" y="194"/>
                  </a:lnTo>
                  <a:lnTo>
                    <a:pt x="222" y="175"/>
                  </a:lnTo>
                  <a:lnTo>
                    <a:pt x="214" y="170"/>
                  </a:lnTo>
                  <a:lnTo>
                    <a:pt x="196" y="162"/>
                  </a:lnTo>
                  <a:lnTo>
                    <a:pt x="182" y="154"/>
                  </a:lnTo>
                  <a:lnTo>
                    <a:pt x="161" y="139"/>
                  </a:lnTo>
                  <a:lnTo>
                    <a:pt x="151" y="125"/>
                  </a:lnTo>
                  <a:lnTo>
                    <a:pt x="153" y="118"/>
                  </a:lnTo>
                  <a:lnTo>
                    <a:pt x="161" y="110"/>
                  </a:lnTo>
                  <a:lnTo>
                    <a:pt x="153" y="99"/>
                  </a:lnTo>
                  <a:lnTo>
                    <a:pt x="145" y="104"/>
                  </a:lnTo>
                  <a:lnTo>
                    <a:pt x="131" y="89"/>
                  </a:lnTo>
                  <a:lnTo>
                    <a:pt x="129" y="97"/>
                  </a:lnTo>
                  <a:lnTo>
                    <a:pt x="118" y="97"/>
                  </a:lnTo>
                  <a:lnTo>
                    <a:pt x="114" y="91"/>
                  </a:lnTo>
                  <a:lnTo>
                    <a:pt x="114" y="81"/>
                  </a:lnTo>
                  <a:lnTo>
                    <a:pt x="110" y="76"/>
                  </a:lnTo>
                  <a:lnTo>
                    <a:pt x="100" y="76"/>
                  </a:lnTo>
                  <a:lnTo>
                    <a:pt x="90" y="60"/>
                  </a:lnTo>
                  <a:lnTo>
                    <a:pt x="82" y="57"/>
                  </a:lnTo>
                  <a:lnTo>
                    <a:pt x="70" y="49"/>
                  </a:lnTo>
                  <a:lnTo>
                    <a:pt x="43" y="52"/>
                  </a:lnTo>
                  <a:lnTo>
                    <a:pt x="17" y="49"/>
                  </a:lnTo>
                  <a:lnTo>
                    <a:pt x="0" y="44"/>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4" name="Freeform 138">
              <a:extLst>
                <a:ext uri="{FF2B5EF4-FFF2-40B4-BE49-F238E27FC236}">
                  <a16:creationId xmlns:a16="http://schemas.microsoft.com/office/drawing/2014/main" id="{729543BA-A3EC-43FD-B642-F675B69E0CB4}"/>
                </a:ext>
              </a:extLst>
            </p:cNvPr>
            <p:cNvSpPr>
              <a:spLocks/>
            </p:cNvSpPr>
            <p:nvPr/>
          </p:nvSpPr>
          <p:spPr bwMode="auto">
            <a:xfrm>
              <a:off x="1454" y="1500"/>
              <a:ext cx="198" cy="118"/>
            </a:xfrm>
            <a:custGeom>
              <a:avLst/>
              <a:gdLst>
                <a:gd name="T0" fmla="*/ 7 w 198"/>
                <a:gd name="T1" fmla="*/ 0 h 118"/>
                <a:gd name="T2" fmla="*/ 0 w 198"/>
                <a:gd name="T3" fmla="*/ 7 h 118"/>
                <a:gd name="T4" fmla="*/ 0 w 198"/>
                <a:gd name="T5" fmla="*/ 18 h 118"/>
                <a:gd name="T6" fmla="*/ 13 w 198"/>
                <a:gd name="T7" fmla="*/ 31 h 118"/>
                <a:gd name="T8" fmla="*/ 21 w 198"/>
                <a:gd name="T9" fmla="*/ 29 h 118"/>
                <a:gd name="T10" fmla="*/ 25 w 198"/>
                <a:gd name="T11" fmla="*/ 34 h 118"/>
                <a:gd name="T12" fmla="*/ 35 w 198"/>
                <a:gd name="T13" fmla="*/ 34 h 118"/>
                <a:gd name="T14" fmla="*/ 41 w 198"/>
                <a:gd name="T15" fmla="*/ 26 h 118"/>
                <a:gd name="T16" fmla="*/ 61 w 198"/>
                <a:gd name="T17" fmla="*/ 29 h 118"/>
                <a:gd name="T18" fmla="*/ 63 w 198"/>
                <a:gd name="T19" fmla="*/ 37 h 118"/>
                <a:gd name="T20" fmla="*/ 68 w 198"/>
                <a:gd name="T21" fmla="*/ 39 h 118"/>
                <a:gd name="T22" fmla="*/ 86 w 198"/>
                <a:gd name="T23" fmla="*/ 37 h 118"/>
                <a:gd name="T24" fmla="*/ 92 w 198"/>
                <a:gd name="T25" fmla="*/ 42 h 118"/>
                <a:gd name="T26" fmla="*/ 100 w 198"/>
                <a:gd name="T27" fmla="*/ 47 h 118"/>
                <a:gd name="T28" fmla="*/ 106 w 198"/>
                <a:gd name="T29" fmla="*/ 55 h 118"/>
                <a:gd name="T30" fmla="*/ 106 w 198"/>
                <a:gd name="T31" fmla="*/ 69 h 118"/>
                <a:gd name="T32" fmla="*/ 100 w 198"/>
                <a:gd name="T33" fmla="*/ 71 h 118"/>
                <a:gd name="T34" fmla="*/ 104 w 198"/>
                <a:gd name="T35" fmla="*/ 77 h 118"/>
                <a:gd name="T36" fmla="*/ 96 w 198"/>
                <a:gd name="T37" fmla="*/ 85 h 118"/>
                <a:gd name="T38" fmla="*/ 96 w 198"/>
                <a:gd name="T39" fmla="*/ 95 h 118"/>
                <a:gd name="T40" fmla="*/ 108 w 198"/>
                <a:gd name="T41" fmla="*/ 95 h 118"/>
                <a:gd name="T42" fmla="*/ 114 w 198"/>
                <a:gd name="T43" fmla="*/ 93 h 118"/>
                <a:gd name="T44" fmla="*/ 118 w 198"/>
                <a:gd name="T45" fmla="*/ 87 h 118"/>
                <a:gd name="T46" fmla="*/ 122 w 198"/>
                <a:gd name="T47" fmla="*/ 93 h 118"/>
                <a:gd name="T48" fmla="*/ 128 w 198"/>
                <a:gd name="T49" fmla="*/ 90 h 118"/>
                <a:gd name="T50" fmla="*/ 143 w 198"/>
                <a:gd name="T51" fmla="*/ 95 h 118"/>
                <a:gd name="T52" fmla="*/ 153 w 198"/>
                <a:gd name="T53" fmla="*/ 106 h 118"/>
                <a:gd name="T54" fmla="*/ 155 w 198"/>
                <a:gd name="T55" fmla="*/ 106 h 118"/>
                <a:gd name="T56" fmla="*/ 157 w 198"/>
                <a:gd name="T57" fmla="*/ 114 h 118"/>
                <a:gd name="T58" fmla="*/ 165 w 198"/>
                <a:gd name="T59" fmla="*/ 117 h 118"/>
                <a:gd name="T60" fmla="*/ 177 w 198"/>
                <a:gd name="T61" fmla="*/ 117 h 118"/>
                <a:gd name="T62" fmla="*/ 169 w 198"/>
                <a:gd name="T63" fmla="*/ 109 h 118"/>
                <a:gd name="T64" fmla="*/ 173 w 198"/>
                <a:gd name="T65" fmla="*/ 103 h 118"/>
                <a:gd name="T66" fmla="*/ 181 w 198"/>
                <a:gd name="T67" fmla="*/ 109 h 118"/>
                <a:gd name="T68" fmla="*/ 191 w 198"/>
                <a:gd name="T69" fmla="*/ 111 h 118"/>
                <a:gd name="T70" fmla="*/ 191 w 198"/>
                <a:gd name="T71" fmla="*/ 101 h 118"/>
                <a:gd name="T72" fmla="*/ 183 w 198"/>
                <a:gd name="T73" fmla="*/ 95 h 118"/>
                <a:gd name="T74" fmla="*/ 175 w 198"/>
                <a:gd name="T75" fmla="*/ 95 h 118"/>
                <a:gd name="T76" fmla="*/ 165 w 198"/>
                <a:gd name="T77" fmla="*/ 87 h 118"/>
                <a:gd name="T78" fmla="*/ 175 w 198"/>
                <a:gd name="T79" fmla="*/ 87 h 118"/>
                <a:gd name="T80" fmla="*/ 183 w 198"/>
                <a:gd name="T81" fmla="*/ 90 h 118"/>
                <a:gd name="T82" fmla="*/ 197 w 198"/>
                <a:gd name="T83" fmla="*/ 90 h 118"/>
                <a:gd name="T84" fmla="*/ 193 w 198"/>
                <a:gd name="T85" fmla="*/ 82 h 118"/>
                <a:gd name="T86" fmla="*/ 181 w 198"/>
                <a:gd name="T87" fmla="*/ 74 h 118"/>
                <a:gd name="T88" fmla="*/ 173 w 198"/>
                <a:gd name="T89" fmla="*/ 71 h 118"/>
                <a:gd name="T90" fmla="*/ 161 w 198"/>
                <a:gd name="T91" fmla="*/ 61 h 118"/>
                <a:gd name="T92" fmla="*/ 145 w 198"/>
                <a:gd name="T93" fmla="*/ 58 h 118"/>
                <a:gd name="T94" fmla="*/ 133 w 198"/>
                <a:gd name="T95" fmla="*/ 53 h 118"/>
                <a:gd name="T96" fmla="*/ 124 w 198"/>
                <a:gd name="T97" fmla="*/ 39 h 118"/>
                <a:gd name="T98" fmla="*/ 118 w 198"/>
                <a:gd name="T99" fmla="*/ 21 h 118"/>
                <a:gd name="T100" fmla="*/ 108 w 198"/>
                <a:gd name="T101" fmla="*/ 21 h 118"/>
                <a:gd name="T102" fmla="*/ 104 w 198"/>
                <a:gd name="T103" fmla="*/ 15 h 118"/>
                <a:gd name="T104" fmla="*/ 100 w 198"/>
                <a:gd name="T105" fmla="*/ 18 h 118"/>
                <a:gd name="T106" fmla="*/ 90 w 198"/>
                <a:gd name="T107" fmla="*/ 10 h 118"/>
                <a:gd name="T108" fmla="*/ 74 w 198"/>
                <a:gd name="T109" fmla="*/ 7 h 118"/>
                <a:gd name="T110" fmla="*/ 66 w 198"/>
                <a:gd name="T111" fmla="*/ 10 h 118"/>
                <a:gd name="T112" fmla="*/ 53 w 198"/>
                <a:gd name="T113" fmla="*/ 7 h 118"/>
                <a:gd name="T114" fmla="*/ 43 w 198"/>
                <a:gd name="T115" fmla="*/ 7 h 118"/>
                <a:gd name="T116" fmla="*/ 39 w 198"/>
                <a:gd name="T117" fmla="*/ 0 h 118"/>
                <a:gd name="T118" fmla="*/ 33 w 198"/>
                <a:gd name="T119" fmla="*/ 0 h 118"/>
                <a:gd name="T120" fmla="*/ 25 w 198"/>
                <a:gd name="T121" fmla="*/ 0 h 118"/>
                <a:gd name="T122" fmla="*/ 7 w 198"/>
                <a:gd name="T123" fmla="*/ 0 h 1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8" h="118">
                  <a:moveTo>
                    <a:pt x="7" y="0"/>
                  </a:moveTo>
                  <a:lnTo>
                    <a:pt x="0" y="7"/>
                  </a:lnTo>
                  <a:lnTo>
                    <a:pt x="0" y="18"/>
                  </a:lnTo>
                  <a:lnTo>
                    <a:pt x="13" y="31"/>
                  </a:lnTo>
                  <a:lnTo>
                    <a:pt x="21" y="29"/>
                  </a:lnTo>
                  <a:lnTo>
                    <a:pt x="25" y="34"/>
                  </a:lnTo>
                  <a:lnTo>
                    <a:pt x="35" y="34"/>
                  </a:lnTo>
                  <a:lnTo>
                    <a:pt x="41" y="26"/>
                  </a:lnTo>
                  <a:lnTo>
                    <a:pt x="61" y="29"/>
                  </a:lnTo>
                  <a:lnTo>
                    <a:pt x="63" y="37"/>
                  </a:lnTo>
                  <a:lnTo>
                    <a:pt x="68" y="39"/>
                  </a:lnTo>
                  <a:lnTo>
                    <a:pt x="86" y="37"/>
                  </a:lnTo>
                  <a:lnTo>
                    <a:pt x="92" y="42"/>
                  </a:lnTo>
                  <a:lnTo>
                    <a:pt x="100" y="47"/>
                  </a:lnTo>
                  <a:lnTo>
                    <a:pt x="106" y="55"/>
                  </a:lnTo>
                  <a:lnTo>
                    <a:pt x="106" y="69"/>
                  </a:lnTo>
                  <a:lnTo>
                    <a:pt x="100" y="71"/>
                  </a:lnTo>
                  <a:lnTo>
                    <a:pt x="104" y="77"/>
                  </a:lnTo>
                  <a:lnTo>
                    <a:pt x="96" y="85"/>
                  </a:lnTo>
                  <a:lnTo>
                    <a:pt x="96" y="95"/>
                  </a:lnTo>
                  <a:lnTo>
                    <a:pt x="108" y="95"/>
                  </a:lnTo>
                  <a:lnTo>
                    <a:pt x="114" y="93"/>
                  </a:lnTo>
                  <a:lnTo>
                    <a:pt x="118" y="87"/>
                  </a:lnTo>
                  <a:lnTo>
                    <a:pt x="122" y="93"/>
                  </a:lnTo>
                  <a:lnTo>
                    <a:pt x="128" y="90"/>
                  </a:lnTo>
                  <a:lnTo>
                    <a:pt x="143" y="95"/>
                  </a:lnTo>
                  <a:lnTo>
                    <a:pt x="153" y="106"/>
                  </a:lnTo>
                  <a:lnTo>
                    <a:pt x="155" y="106"/>
                  </a:lnTo>
                  <a:lnTo>
                    <a:pt x="157" y="114"/>
                  </a:lnTo>
                  <a:lnTo>
                    <a:pt x="165" y="117"/>
                  </a:lnTo>
                  <a:lnTo>
                    <a:pt x="177" y="117"/>
                  </a:lnTo>
                  <a:lnTo>
                    <a:pt x="169" y="109"/>
                  </a:lnTo>
                  <a:lnTo>
                    <a:pt x="173" y="103"/>
                  </a:lnTo>
                  <a:lnTo>
                    <a:pt x="181" y="109"/>
                  </a:lnTo>
                  <a:lnTo>
                    <a:pt x="191" y="111"/>
                  </a:lnTo>
                  <a:lnTo>
                    <a:pt x="191" y="101"/>
                  </a:lnTo>
                  <a:lnTo>
                    <a:pt x="183" y="95"/>
                  </a:lnTo>
                  <a:lnTo>
                    <a:pt x="175" y="95"/>
                  </a:lnTo>
                  <a:lnTo>
                    <a:pt x="165" y="87"/>
                  </a:lnTo>
                  <a:lnTo>
                    <a:pt x="175" y="87"/>
                  </a:lnTo>
                  <a:lnTo>
                    <a:pt x="183" y="90"/>
                  </a:lnTo>
                  <a:lnTo>
                    <a:pt x="197" y="90"/>
                  </a:lnTo>
                  <a:lnTo>
                    <a:pt x="193" y="82"/>
                  </a:lnTo>
                  <a:lnTo>
                    <a:pt x="181" y="74"/>
                  </a:lnTo>
                  <a:lnTo>
                    <a:pt x="173" y="71"/>
                  </a:lnTo>
                  <a:lnTo>
                    <a:pt x="161" y="61"/>
                  </a:lnTo>
                  <a:lnTo>
                    <a:pt x="145" y="58"/>
                  </a:lnTo>
                  <a:lnTo>
                    <a:pt x="133" y="53"/>
                  </a:lnTo>
                  <a:lnTo>
                    <a:pt x="124" y="39"/>
                  </a:lnTo>
                  <a:lnTo>
                    <a:pt x="118" y="21"/>
                  </a:lnTo>
                  <a:lnTo>
                    <a:pt x="108" y="21"/>
                  </a:lnTo>
                  <a:lnTo>
                    <a:pt x="104" y="15"/>
                  </a:lnTo>
                  <a:lnTo>
                    <a:pt x="100" y="18"/>
                  </a:lnTo>
                  <a:lnTo>
                    <a:pt x="90" y="10"/>
                  </a:lnTo>
                  <a:lnTo>
                    <a:pt x="74" y="7"/>
                  </a:lnTo>
                  <a:lnTo>
                    <a:pt x="66" y="10"/>
                  </a:lnTo>
                  <a:lnTo>
                    <a:pt x="53" y="7"/>
                  </a:lnTo>
                  <a:lnTo>
                    <a:pt x="43" y="7"/>
                  </a:lnTo>
                  <a:lnTo>
                    <a:pt x="39" y="0"/>
                  </a:lnTo>
                  <a:lnTo>
                    <a:pt x="33" y="0"/>
                  </a:lnTo>
                  <a:lnTo>
                    <a:pt x="25" y="0"/>
                  </a:lnTo>
                  <a:lnTo>
                    <a:pt x="7" y="0"/>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5" name="Freeform 139">
              <a:extLst>
                <a:ext uri="{FF2B5EF4-FFF2-40B4-BE49-F238E27FC236}">
                  <a16:creationId xmlns:a16="http://schemas.microsoft.com/office/drawing/2014/main" id="{9796AD83-5D31-4D21-970C-BCA3982EA291}"/>
                </a:ext>
              </a:extLst>
            </p:cNvPr>
            <p:cNvSpPr>
              <a:spLocks/>
            </p:cNvSpPr>
            <p:nvPr/>
          </p:nvSpPr>
          <p:spPr bwMode="auto">
            <a:xfrm>
              <a:off x="1564" y="2142"/>
              <a:ext cx="139" cy="53"/>
            </a:xfrm>
            <a:custGeom>
              <a:avLst/>
              <a:gdLst>
                <a:gd name="T0" fmla="*/ 0 w 139"/>
                <a:gd name="T1" fmla="*/ 26 h 53"/>
                <a:gd name="T2" fmla="*/ 12 w 139"/>
                <a:gd name="T3" fmla="*/ 10 h 53"/>
                <a:gd name="T4" fmla="*/ 18 w 139"/>
                <a:gd name="T5" fmla="*/ 10 h 53"/>
                <a:gd name="T6" fmla="*/ 28 w 139"/>
                <a:gd name="T7" fmla="*/ 2 h 53"/>
                <a:gd name="T8" fmla="*/ 38 w 139"/>
                <a:gd name="T9" fmla="*/ 2 h 53"/>
                <a:gd name="T10" fmla="*/ 42 w 139"/>
                <a:gd name="T11" fmla="*/ 2 h 53"/>
                <a:gd name="T12" fmla="*/ 46 w 139"/>
                <a:gd name="T13" fmla="*/ 0 h 53"/>
                <a:gd name="T14" fmla="*/ 58 w 139"/>
                <a:gd name="T15" fmla="*/ 10 h 53"/>
                <a:gd name="T16" fmla="*/ 64 w 139"/>
                <a:gd name="T17" fmla="*/ 15 h 53"/>
                <a:gd name="T18" fmla="*/ 66 w 139"/>
                <a:gd name="T19" fmla="*/ 13 h 53"/>
                <a:gd name="T20" fmla="*/ 76 w 139"/>
                <a:gd name="T21" fmla="*/ 18 h 53"/>
                <a:gd name="T22" fmla="*/ 84 w 139"/>
                <a:gd name="T23" fmla="*/ 18 h 53"/>
                <a:gd name="T24" fmla="*/ 90 w 139"/>
                <a:gd name="T25" fmla="*/ 23 h 53"/>
                <a:gd name="T26" fmla="*/ 98 w 139"/>
                <a:gd name="T27" fmla="*/ 26 h 53"/>
                <a:gd name="T28" fmla="*/ 98 w 139"/>
                <a:gd name="T29" fmla="*/ 33 h 53"/>
                <a:gd name="T30" fmla="*/ 116 w 139"/>
                <a:gd name="T31" fmla="*/ 33 h 53"/>
                <a:gd name="T32" fmla="*/ 120 w 139"/>
                <a:gd name="T33" fmla="*/ 41 h 53"/>
                <a:gd name="T34" fmla="*/ 132 w 139"/>
                <a:gd name="T35" fmla="*/ 41 h 53"/>
                <a:gd name="T36" fmla="*/ 138 w 139"/>
                <a:gd name="T37" fmla="*/ 49 h 53"/>
                <a:gd name="T38" fmla="*/ 134 w 139"/>
                <a:gd name="T39" fmla="*/ 52 h 53"/>
                <a:gd name="T40" fmla="*/ 132 w 139"/>
                <a:gd name="T41" fmla="*/ 49 h 53"/>
                <a:gd name="T42" fmla="*/ 130 w 139"/>
                <a:gd name="T43" fmla="*/ 46 h 53"/>
                <a:gd name="T44" fmla="*/ 120 w 139"/>
                <a:gd name="T45" fmla="*/ 49 h 53"/>
                <a:gd name="T46" fmla="*/ 118 w 139"/>
                <a:gd name="T47" fmla="*/ 49 h 53"/>
                <a:gd name="T48" fmla="*/ 110 w 139"/>
                <a:gd name="T49" fmla="*/ 52 h 53"/>
                <a:gd name="T50" fmla="*/ 98 w 139"/>
                <a:gd name="T51" fmla="*/ 52 h 53"/>
                <a:gd name="T52" fmla="*/ 90 w 139"/>
                <a:gd name="T53" fmla="*/ 52 h 53"/>
                <a:gd name="T54" fmla="*/ 90 w 139"/>
                <a:gd name="T55" fmla="*/ 46 h 53"/>
                <a:gd name="T56" fmla="*/ 76 w 139"/>
                <a:gd name="T57" fmla="*/ 33 h 53"/>
                <a:gd name="T58" fmla="*/ 76 w 139"/>
                <a:gd name="T59" fmla="*/ 28 h 53"/>
                <a:gd name="T60" fmla="*/ 64 w 139"/>
                <a:gd name="T61" fmla="*/ 28 h 53"/>
                <a:gd name="T62" fmla="*/ 58 w 139"/>
                <a:gd name="T63" fmla="*/ 23 h 53"/>
                <a:gd name="T64" fmla="*/ 54 w 139"/>
                <a:gd name="T65" fmla="*/ 28 h 53"/>
                <a:gd name="T66" fmla="*/ 50 w 139"/>
                <a:gd name="T67" fmla="*/ 20 h 53"/>
                <a:gd name="T68" fmla="*/ 46 w 139"/>
                <a:gd name="T69" fmla="*/ 20 h 53"/>
                <a:gd name="T70" fmla="*/ 46 w 139"/>
                <a:gd name="T71" fmla="*/ 13 h 53"/>
                <a:gd name="T72" fmla="*/ 42 w 139"/>
                <a:gd name="T73" fmla="*/ 10 h 53"/>
                <a:gd name="T74" fmla="*/ 28 w 139"/>
                <a:gd name="T75" fmla="*/ 13 h 53"/>
                <a:gd name="T76" fmla="*/ 20 w 139"/>
                <a:gd name="T77" fmla="*/ 20 h 53"/>
                <a:gd name="T78" fmla="*/ 10 w 139"/>
                <a:gd name="T79" fmla="*/ 23 h 53"/>
                <a:gd name="T80" fmla="*/ 0 w 139"/>
                <a:gd name="T81" fmla="*/ 26 h 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9" h="53">
                  <a:moveTo>
                    <a:pt x="0" y="26"/>
                  </a:moveTo>
                  <a:lnTo>
                    <a:pt x="12" y="10"/>
                  </a:lnTo>
                  <a:lnTo>
                    <a:pt x="18" y="10"/>
                  </a:lnTo>
                  <a:lnTo>
                    <a:pt x="28" y="2"/>
                  </a:lnTo>
                  <a:lnTo>
                    <a:pt x="38" y="2"/>
                  </a:lnTo>
                  <a:lnTo>
                    <a:pt x="42" y="2"/>
                  </a:lnTo>
                  <a:lnTo>
                    <a:pt x="46" y="0"/>
                  </a:lnTo>
                  <a:lnTo>
                    <a:pt x="58" y="10"/>
                  </a:lnTo>
                  <a:lnTo>
                    <a:pt x="64" y="15"/>
                  </a:lnTo>
                  <a:lnTo>
                    <a:pt x="66" y="13"/>
                  </a:lnTo>
                  <a:lnTo>
                    <a:pt x="76" y="18"/>
                  </a:lnTo>
                  <a:lnTo>
                    <a:pt x="84" y="18"/>
                  </a:lnTo>
                  <a:lnTo>
                    <a:pt x="90" y="23"/>
                  </a:lnTo>
                  <a:lnTo>
                    <a:pt x="98" y="26"/>
                  </a:lnTo>
                  <a:lnTo>
                    <a:pt x="98" y="33"/>
                  </a:lnTo>
                  <a:lnTo>
                    <a:pt x="116" y="33"/>
                  </a:lnTo>
                  <a:lnTo>
                    <a:pt x="120" y="41"/>
                  </a:lnTo>
                  <a:lnTo>
                    <a:pt x="132" y="41"/>
                  </a:lnTo>
                  <a:lnTo>
                    <a:pt x="138" y="49"/>
                  </a:lnTo>
                  <a:lnTo>
                    <a:pt x="134" y="52"/>
                  </a:lnTo>
                  <a:lnTo>
                    <a:pt x="132" y="49"/>
                  </a:lnTo>
                  <a:lnTo>
                    <a:pt x="130" y="46"/>
                  </a:lnTo>
                  <a:lnTo>
                    <a:pt x="120" y="49"/>
                  </a:lnTo>
                  <a:lnTo>
                    <a:pt x="118" y="49"/>
                  </a:lnTo>
                  <a:lnTo>
                    <a:pt x="110" y="52"/>
                  </a:lnTo>
                  <a:lnTo>
                    <a:pt x="98" y="52"/>
                  </a:lnTo>
                  <a:lnTo>
                    <a:pt x="90" y="52"/>
                  </a:lnTo>
                  <a:lnTo>
                    <a:pt x="90" y="46"/>
                  </a:lnTo>
                  <a:lnTo>
                    <a:pt x="76" y="33"/>
                  </a:lnTo>
                  <a:lnTo>
                    <a:pt x="76" y="28"/>
                  </a:lnTo>
                  <a:lnTo>
                    <a:pt x="64" y="28"/>
                  </a:lnTo>
                  <a:lnTo>
                    <a:pt x="58" y="23"/>
                  </a:lnTo>
                  <a:lnTo>
                    <a:pt x="54" y="28"/>
                  </a:lnTo>
                  <a:lnTo>
                    <a:pt x="50" y="20"/>
                  </a:lnTo>
                  <a:lnTo>
                    <a:pt x="46" y="20"/>
                  </a:lnTo>
                  <a:lnTo>
                    <a:pt x="46" y="13"/>
                  </a:lnTo>
                  <a:lnTo>
                    <a:pt x="42" y="10"/>
                  </a:lnTo>
                  <a:lnTo>
                    <a:pt x="28" y="13"/>
                  </a:lnTo>
                  <a:lnTo>
                    <a:pt x="20" y="20"/>
                  </a:lnTo>
                  <a:lnTo>
                    <a:pt x="10" y="23"/>
                  </a:lnTo>
                  <a:lnTo>
                    <a:pt x="0" y="26"/>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6" name="Freeform 140">
              <a:extLst>
                <a:ext uri="{FF2B5EF4-FFF2-40B4-BE49-F238E27FC236}">
                  <a16:creationId xmlns:a16="http://schemas.microsoft.com/office/drawing/2014/main" id="{C28D288B-C5AC-4E28-94E4-CD996186DA1E}"/>
                </a:ext>
              </a:extLst>
            </p:cNvPr>
            <p:cNvSpPr>
              <a:spLocks/>
            </p:cNvSpPr>
            <p:nvPr/>
          </p:nvSpPr>
          <p:spPr bwMode="auto">
            <a:xfrm>
              <a:off x="1686" y="2181"/>
              <a:ext cx="88" cy="44"/>
            </a:xfrm>
            <a:custGeom>
              <a:avLst/>
              <a:gdLst>
                <a:gd name="T0" fmla="*/ 0 w 88"/>
                <a:gd name="T1" fmla="*/ 32 h 44"/>
                <a:gd name="T2" fmla="*/ 7 w 88"/>
                <a:gd name="T3" fmla="*/ 34 h 44"/>
                <a:gd name="T4" fmla="*/ 27 w 88"/>
                <a:gd name="T5" fmla="*/ 32 h 44"/>
                <a:gd name="T6" fmla="*/ 35 w 88"/>
                <a:gd name="T7" fmla="*/ 43 h 44"/>
                <a:gd name="T8" fmla="*/ 47 w 88"/>
                <a:gd name="T9" fmla="*/ 43 h 44"/>
                <a:gd name="T10" fmla="*/ 51 w 88"/>
                <a:gd name="T11" fmla="*/ 32 h 44"/>
                <a:gd name="T12" fmla="*/ 49 w 88"/>
                <a:gd name="T13" fmla="*/ 29 h 44"/>
                <a:gd name="T14" fmla="*/ 55 w 88"/>
                <a:gd name="T15" fmla="*/ 24 h 44"/>
                <a:gd name="T16" fmla="*/ 65 w 88"/>
                <a:gd name="T17" fmla="*/ 32 h 44"/>
                <a:gd name="T18" fmla="*/ 73 w 88"/>
                <a:gd name="T19" fmla="*/ 32 h 44"/>
                <a:gd name="T20" fmla="*/ 73 w 88"/>
                <a:gd name="T21" fmla="*/ 29 h 44"/>
                <a:gd name="T22" fmla="*/ 79 w 88"/>
                <a:gd name="T23" fmla="*/ 29 h 44"/>
                <a:gd name="T24" fmla="*/ 87 w 88"/>
                <a:gd name="T25" fmla="*/ 21 h 44"/>
                <a:gd name="T26" fmla="*/ 81 w 88"/>
                <a:gd name="T27" fmla="*/ 18 h 44"/>
                <a:gd name="T28" fmla="*/ 81 w 88"/>
                <a:gd name="T29" fmla="*/ 10 h 44"/>
                <a:gd name="T30" fmla="*/ 81 w 88"/>
                <a:gd name="T31" fmla="*/ 5 h 44"/>
                <a:gd name="T32" fmla="*/ 69 w 88"/>
                <a:gd name="T33" fmla="*/ 2 h 44"/>
                <a:gd name="T34" fmla="*/ 59 w 88"/>
                <a:gd name="T35" fmla="*/ 5 h 44"/>
                <a:gd name="T36" fmla="*/ 51 w 88"/>
                <a:gd name="T37" fmla="*/ 5 h 44"/>
                <a:gd name="T38" fmla="*/ 39 w 88"/>
                <a:gd name="T39" fmla="*/ 2 h 44"/>
                <a:gd name="T40" fmla="*/ 29 w 88"/>
                <a:gd name="T41" fmla="*/ 0 h 44"/>
                <a:gd name="T42" fmla="*/ 27 w 88"/>
                <a:gd name="T43" fmla="*/ 2 h 44"/>
                <a:gd name="T44" fmla="*/ 25 w 88"/>
                <a:gd name="T45" fmla="*/ 13 h 44"/>
                <a:gd name="T46" fmla="*/ 15 w 88"/>
                <a:gd name="T47" fmla="*/ 13 h 44"/>
                <a:gd name="T48" fmla="*/ 13 w 88"/>
                <a:gd name="T49" fmla="*/ 21 h 44"/>
                <a:gd name="T50" fmla="*/ 7 w 88"/>
                <a:gd name="T51" fmla="*/ 24 h 44"/>
                <a:gd name="T52" fmla="*/ 0 w 88"/>
                <a:gd name="T53" fmla="*/ 32 h 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8" h="44">
                  <a:moveTo>
                    <a:pt x="0" y="32"/>
                  </a:moveTo>
                  <a:lnTo>
                    <a:pt x="7" y="34"/>
                  </a:lnTo>
                  <a:lnTo>
                    <a:pt x="27" y="32"/>
                  </a:lnTo>
                  <a:lnTo>
                    <a:pt x="35" y="43"/>
                  </a:lnTo>
                  <a:lnTo>
                    <a:pt x="47" y="43"/>
                  </a:lnTo>
                  <a:lnTo>
                    <a:pt x="51" y="32"/>
                  </a:lnTo>
                  <a:lnTo>
                    <a:pt x="49" y="29"/>
                  </a:lnTo>
                  <a:lnTo>
                    <a:pt x="55" y="24"/>
                  </a:lnTo>
                  <a:lnTo>
                    <a:pt x="65" y="32"/>
                  </a:lnTo>
                  <a:lnTo>
                    <a:pt x="73" y="32"/>
                  </a:lnTo>
                  <a:lnTo>
                    <a:pt x="73" y="29"/>
                  </a:lnTo>
                  <a:lnTo>
                    <a:pt x="79" y="29"/>
                  </a:lnTo>
                  <a:lnTo>
                    <a:pt x="87" y="21"/>
                  </a:lnTo>
                  <a:lnTo>
                    <a:pt x="81" y="18"/>
                  </a:lnTo>
                  <a:lnTo>
                    <a:pt x="81" y="10"/>
                  </a:lnTo>
                  <a:lnTo>
                    <a:pt x="81" y="5"/>
                  </a:lnTo>
                  <a:lnTo>
                    <a:pt x="69" y="2"/>
                  </a:lnTo>
                  <a:lnTo>
                    <a:pt x="59" y="5"/>
                  </a:lnTo>
                  <a:lnTo>
                    <a:pt x="51" y="5"/>
                  </a:lnTo>
                  <a:lnTo>
                    <a:pt x="39" y="2"/>
                  </a:lnTo>
                  <a:lnTo>
                    <a:pt x="29" y="0"/>
                  </a:lnTo>
                  <a:lnTo>
                    <a:pt x="27" y="2"/>
                  </a:lnTo>
                  <a:lnTo>
                    <a:pt x="25" y="13"/>
                  </a:lnTo>
                  <a:lnTo>
                    <a:pt x="15" y="13"/>
                  </a:lnTo>
                  <a:lnTo>
                    <a:pt x="13" y="21"/>
                  </a:lnTo>
                  <a:lnTo>
                    <a:pt x="7" y="24"/>
                  </a:lnTo>
                  <a:lnTo>
                    <a:pt x="0" y="32"/>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5437" name="Freeform 141">
              <a:extLst>
                <a:ext uri="{FF2B5EF4-FFF2-40B4-BE49-F238E27FC236}">
                  <a16:creationId xmlns:a16="http://schemas.microsoft.com/office/drawing/2014/main" id="{C4E87DD1-5DD1-4C9E-9953-B470359F9347}"/>
                </a:ext>
              </a:extLst>
            </p:cNvPr>
            <p:cNvSpPr>
              <a:spLocks/>
            </p:cNvSpPr>
            <p:nvPr/>
          </p:nvSpPr>
          <p:spPr bwMode="auto">
            <a:xfrm>
              <a:off x="1631" y="2311"/>
              <a:ext cx="558" cy="928"/>
            </a:xfrm>
            <a:custGeom>
              <a:avLst/>
              <a:gdLst>
                <a:gd name="T0" fmla="*/ 62 w 558"/>
                <a:gd name="T1" fmla="*/ 13 h 928"/>
                <a:gd name="T2" fmla="*/ 106 w 558"/>
                <a:gd name="T3" fmla="*/ 0 h 928"/>
                <a:gd name="T4" fmla="*/ 88 w 558"/>
                <a:gd name="T5" fmla="*/ 31 h 928"/>
                <a:gd name="T6" fmla="*/ 106 w 558"/>
                <a:gd name="T7" fmla="*/ 28 h 928"/>
                <a:gd name="T8" fmla="*/ 123 w 558"/>
                <a:gd name="T9" fmla="*/ 28 h 928"/>
                <a:gd name="T10" fmla="*/ 147 w 558"/>
                <a:gd name="T11" fmla="*/ 39 h 928"/>
                <a:gd name="T12" fmla="*/ 224 w 558"/>
                <a:gd name="T13" fmla="*/ 55 h 928"/>
                <a:gd name="T14" fmla="*/ 257 w 558"/>
                <a:gd name="T15" fmla="*/ 71 h 928"/>
                <a:gd name="T16" fmla="*/ 303 w 558"/>
                <a:gd name="T17" fmla="*/ 81 h 928"/>
                <a:gd name="T18" fmla="*/ 368 w 558"/>
                <a:gd name="T19" fmla="*/ 126 h 928"/>
                <a:gd name="T20" fmla="*/ 403 w 558"/>
                <a:gd name="T21" fmla="*/ 181 h 928"/>
                <a:gd name="T22" fmla="*/ 541 w 558"/>
                <a:gd name="T23" fmla="*/ 229 h 928"/>
                <a:gd name="T24" fmla="*/ 543 w 558"/>
                <a:gd name="T25" fmla="*/ 308 h 928"/>
                <a:gd name="T26" fmla="*/ 507 w 558"/>
                <a:gd name="T27" fmla="*/ 350 h 928"/>
                <a:gd name="T28" fmla="*/ 501 w 558"/>
                <a:gd name="T29" fmla="*/ 408 h 928"/>
                <a:gd name="T30" fmla="*/ 482 w 558"/>
                <a:gd name="T31" fmla="*/ 434 h 928"/>
                <a:gd name="T32" fmla="*/ 450 w 558"/>
                <a:gd name="T33" fmla="*/ 479 h 928"/>
                <a:gd name="T34" fmla="*/ 403 w 558"/>
                <a:gd name="T35" fmla="*/ 495 h 928"/>
                <a:gd name="T36" fmla="*/ 377 w 558"/>
                <a:gd name="T37" fmla="*/ 539 h 928"/>
                <a:gd name="T38" fmla="*/ 371 w 558"/>
                <a:gd name="T39" fmla="*/ 576 h 928"/>
                <a:gd name="T40" fmla="*/ 334 w 558"/>
                <a:gd name="T41" fmla="*/ 613 h 928"/>
                <a:gd name="T42" fmla="*/ 310 w 558"/>
                <a:gd name="T43" fmla="*/ 639 h 928"/>
                <a:gd name="T44" fmla="*/ 297 w 558"/>
                <a:gd name="T45" fmla="*/ 653 h 928"/>
                <a:gd name="T46" fmla="*/ 289 w 558"/>
                <a:gd name="T47" fmla="*/ 689 h 928"/>
                <a:gd name="T48" fmla="*/ 249 w 558"/>
                <a:gd name="T49" fmla="*/ 705 h 928"/>
                <a:gd name="T50" fmla="*/ 220 w 558"/>
                <a:gd name="T51" fmla="*/ 721 h 928"/>
                <a:gd name="T52" fmla="*/ 220 w 558"/>
                <a:gd name="T53" fmla="*/ 758 h 928"/>
                <a:gd name="T54" fmla="*/ 190 w 558"/>
                <a:gd name="T55" fmla="*/ 784 h 928"/>
                <a:gd name="T56" fmla="*/ 208 w 558"/>
                <a:gd name="T57" fmla="*/ 811 h 928"/>
                <a:gd name="T58" fmla="*/ 181 w 558"/>
                <a:gd name="T59" fmla="*/ 832 h 928"/>
                <a:gd name="T60" fmla="*/ 165 w 558"/>
                <a:gd name="T61" fmla="*/ 871 h 928"/>
                <a:gd name="T62" fmla="*/ 202 w 558"/>
                <a:gd name="T63" fmla="*/ 927 h 928"/>
                <a:gd name="T64" fmla="*/ 159 w 558"/>
                <a:gd name="T65" fmla="*/ 900 h 928"/>
                <a:gd name="T66" fmla="*/ 129 w 558"/>
                <a:gd name="T67" fmla="*/ 850 h 928"/>
                <a:gd name="T68" fmla="*/ 127 w 558"/>
                <a:gd name="T69" fmla="*/ 721 h 928"/>
                <a:gd name="T70" fmla="*/ 123 w 558"/>
                <a:gd name="T71" fmla="*/ 666 h 928"/>
                <a:gd name="T72" fmla="*/ 125 w 558"/>
                <a:gd name="T73" fmla="*/ 605 h 928"/>
                <a:gd name="T74" fmla="*/ 131 w 558"/>
                <a:gd name="T75" fmla="*/ 558 h 928"/>
                <a:gd name="T76" fmla="*/ 127 w 558"/>
                <a:gd name="T77" fmla="*/ 484 h 928"/>
                <a:gd name="T78" fmla="*/ 131 w 558"/>
                <a:gd name="T79" fmla="*/ 421 h 928"/>
                <a:gd name="T80" fmla="*/ 100 w 558"/>
                <a:gd name="T81" fmla="*/ 379 h 928"/>
                <a:gd name="T82" fmla="*/ 49 w 558"/>
                <a:gd name="T83" fmla="*/ 344 h 928"/>
                <a:gd name="T84" fmla="*/ 31 w 558"/>
                <a:gd name="T85" fmla="*/ 292 h 928"/>
                <a:gd name="T86" fmla="*/ 9 w 558"/>
                <a:gd name="T87" fmla="*/ 263 h 928"/>
                <a:gd name="T88" fmla="*/ 9 w 558"/>
                <a:gd name="T89" fmla="*/ 215 h 928"/>
                <a:gd name="T90" fmla="*/ 5 w 558"/>
                <a:gd name="T91" fmla="*/ 168 h 928"/>
                <a:gd name="T92" fmla="*/ 41 w 558"/>
                <a:gd name="T93" fmla="*/ 73 h 9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58" h="928">
                  <a:moveTo>
                    <a:pt x="43" y="39"/>
                  </a:moveTo>
                  <a:lnTo>
                    <a:pt x="49" y="28"/>
                  </a:lnTo>
                  <a:lnTo>
                    <a:pt x="62" y="13"/>
                  </a:lnTo>
                  <a:lnTo>
                    <a:pt x="84" y="5"/>
                  </a:lnTo>
                  <a:lnTo>
                    <a:pt x="94" y="0"/>
                  </a:lnTo>
                  <a:lnTo>
                    <a:pt x="106" y="0"/>
                  </a:lnTo>
                  <a:lnTo>
                    <a:pt x="102" y="7"/>
                  </a:lnTo>
                  <a:lnTo>
                    <a:pt x="90" y="15"/>
                  </a:lnTo>
                  <a:lnTo>
                    <a:pt x="88" y="31"/>
                  </a:lnTo>
                  <a:lnTo>
                    <a:pt x="90" y="42"/>
                  </a:lnTo>
                  <a:lnTo>
                    <a:pt x="102" y="42"/>
                  </a:lnTo>
                  <a:lnTo>
                    <a:pt x="106" y="28"/>
                  </a:lnTo>
                  <a:lnTo>
                    <a:pt x="108" y="15"/>
                  </a:lnTo>
                  <a:lnTo>
                    <a:pt x="114" y="21"/>
                  </a:lnTo>
                  <a:lnTo>
                    <a:pt x="123" y="28"/>
                  </a:lnTo>
                  <a:lnTo>
                    <a:pt x="135" y="23"/>
                  </a:lnTo>
                  <a:lnTo>
                    <a:pt x="145" y="31"/>
                  </a:lnTo>
                  <a:lnTo>
                    <a:pt x="147" y="39"/>
                  </a:lnTo>
                  <a:lnTo>
                    <a:pt x="167" y="34"/>
                  </a:lnTo>
                  <a:lnTo>
                    <a:pt x="208" y="31"/>
                  </a:lnTo>
                  <a:lnTo>
                    <a:pt x="224" y="55"/>
                  </a:lnTo>
                  <a:lnTo>
                    <a:pt x="249" y="68"/>
                  </a:lnTo>
                  <a:lnTo>
                    <a:pt x="247" y="79"/>
                  </a:lnTo>
                  <a:lnTo>
                    <a:pt x="257" y="71"/>
                  </a:lnTo>
                  <a:lnTo>
                    <a:pt x="271" y="71"/>
                  </a:lnTo>
                  <a:lnTo>
                    <a:pt x="285" y="81"/>
                  </a:lnTo>
                  <a:lnTo>
                    <a:pt x="303" y="81"/>
                  </a:lnTo>
                  <a:lnTo>
                    <a:pt x="318" y="81"/>
                  </a:lnTo>
                  <a:lnTo>
                    <a:pt x="342" y="102"/>
                  </a:lnTo>
                  <a:lnTo>
                    <a:pt x="368" y="126"/>
                  </a:lnTo>
                  <a:lnTo>
                    <a:pt x="379" y="152"/>
                  </a:lnTo>
                  <a:lnTo>
                    <a:pt x="371" y="176"/>
                  </a:lnTo>
                  <a:lnTo>
                    <a:pt x="403" y="181"/>
                  </a:lnTo>
                  <a:lnTo>
                    <a:pt x="454" y="192"/>
                  </a:lnTo>
                  <a:lnTo>
                    <a:pt x="507" y="205"/>
                  </a:lnTo>
                  <a:lnTo>
                    <a:pt x="541" y="229"/>
                  </a:lnTo>
                  <a:lnTo>
                    <a:pt x="557" y="252"/>
                  </a:lnTo>
                  <a:lnTo>
                    <a:pt x="557" y="281"/>
                  </a:lnTo>
                  <a:lnTo>
                    <a:pt x="543" y="308"/>
                  </a:lnTo>
                  <a:lnTo>
                    <a:pt x="529" y="321"/>
                  </a:lnTo>
                  <a:lnTo>
                    <a:pt x="519" y="329"/>
                  </a:lnTo>
                  <a:lnTo>
                    <a:pt x="507" y="350"/>
                  </a:lnTo>
                  <a:lnTo>
                    <a:pt x="507" y="366"/>
                  </a:lnTo>
                  <a:lnTo>
                    <a:pt x="507" y="387"/>
                  </a:lnTo>
                  <a:lnTo>
                    <a:pt x="501" y="408"/>
                  </a:lnTo>
                  <a:lnTo>
                    <a:pt x="494" y="413"/>
                  </a:lnTo>
                  <a:lnTo>
                    <a:pt x="492" y="426"/>
                  </a:lnTo>
                  <a:lnTo>
                    <a:pt x="482" y="434"/>
                  </a:lnTo>
                  <a:lnTo>
                    <a:pt x="480" y="445"/>
                  </a:lnTo>
                  <a:lnTo>
                    <a:pt x="468" y="458"/>
                  </a:lnTo>
                  <a:lnTo>
                    <a:pt x="450" y="479"/>
                  </a:lnTo>
                  <a:lnTo>
                    <a:pt x="433" y="484"/>
                  </a:lnTo>
                  <a:lnTo>
                    <a:pt x="423" y="484"/>
                  </a:lnTo>
                  <a:lnTo>
                    <a:pt x="403" y="495"/>
                  </a:lnTo>
                  <a:lnTo>
                    <a:pt x="381" y="518"/>
                  </a:lnTo>
                  <a:lnTo>
                    <a:pt x="377" y="526"/>
                  </a:lnTo>
                  <a:lnTo>
                    <a:pt x="377" y="539"/>
                  </a:lnTo>
                  <a:lnTo>
                    <a:pt x="381" y="553"/>
                  </a:lnTo>
                  <a:lnTo>
                    <a:pt x="371" y="566"/>
                  </a:lnTo>
                  <a:lnTo>
                    <a:pt x="371" y="576"/>
                  </a:lnTo>
                  <a:lnTo>
                    <a:pt x="356" y="589"/>
                  </a:lnTo>
                  <a:lnTo>
                    <a:pt x="344" y="597"/>
                  </a:lnTo>
                  <a:lnTo>
                    <a:pt x="334" y="613"/>
                  </a:lnTo>
                  <a:lnTo>
                    <a:pt x="330" y="626"/>
                  </a:lnTo>
                  <a:lnTo>
                    <a:pt x="316" y="642"/>
                  </a:lnTo>
                  <a:lnTo>
                    <a:pt x="310" y="639"/>
                  </a:lnTo>
                  <a:lnTo>
                    <a:pt x="301" y="639"/>
                  </a:lnTo>
                  <a:lnTo>
                    <a:pt x="287" y="645"/>
                  </a:lnTo>
                  <a:lnTo>
                    <a:pt x="297" y="653"/>
                  </a:lnTo>
                  <a:lnTo>
                    <a:pt x="297" y="668"/>
                  </a:lnTo>
                  <a:lnTo>
                    <a:pt x="295" y="682"/>
                  </a:lnTo>
                  <a:lnTo>
                    <a:pt x="289" y="689"/>
                  </a:lnTo>
                  <a:lnTo>
                    <a:pt x="271" y="692"/>
                  </a:lnTo>
                  <a:lnTo>
                    <a:pt x="257" y="695"/>
                  </a:lnTo>
                  <a:lnTo>
                    <a:pt x="249" y="705"/>
                  </a:lnTo>
                  <a:lnTo>
                    <a:pt x="249" y="721"/>
                  </a:lnTo>
                  <a:lnTo>
                    <a:pt x="234" y="724"/>
                  </a:lnTo>
                  <a:lnTo>
                    <a:pt x="220" y="721"/>
                  </a:lnTo>
                  <a:lnTo>
                    <a:pt x="216" y="729"/>
                  </a:lnTo>
                  <a:lnTo>
                    <a:pt x="224" y="734"/>
                  </a:lnTo>
                  <a:lnTo>
                    <a:pt x="220" y="758"/>
                  </a:lnTo>
                  <a:lnTo>
                    <a:pt x="214" y="779"/>
                  </a:lnTo>
                  <a:lnTo>
                    <a:pt x="196" y="779"/>
                  </a:lnTo>
                  <a:lnTo>
                    <a:pt x="190" y="784"/>
                  </a:lnTo>
                  <a:lnTo>
                    <a:pt x="192" y="800"/>
                  </a:lnTo>
                  <a:lnTo>
                    <a:pt x="202" y="800"/>
                  </a:lnTo>
                  <a:lnTo>
                    <a:pt x="208" y="811"/>
                  </a:lnTo>
                  <a:lnTo>
                    <a:pt x="204" y="824"/>
                  </a:lnTo>
                  <a:lnTo>
                    <a:pt x="194" y="826"/>
                  </a:lnTo>
                  <a:lnTo>
                    <a:pt x="181" y="832"/>
                  </a:lnTo>
                  <a:lnTo>
                    <a:pt x="175" y="845"/>
                  </a:lnTo>
                  <a:lnTo>
                    <a:pt x="175" y="863"/>
                  </a:lnTo>
                  <a:lnTo>
                    <a:pt x="165" y="871"/>
                  </a:lnTo>
                  <a:lnTo>
                    <a:pt x="198" y="903"/>
                  </a:lnTo>
                  <a:lnTo>
                    <a:pt x="208" y="919"/>
                  </a:lnTo>
                  <a:lnTo>
                    <a:pt x="202" y="927"/>
                  </a:lnTo>
                  <a:lnTo>
                    <a:pt x="188" y="921"/>
                  </a:lnTo>
                  <a:lnTo>
                    <a:pt x="175" y="908"/>
                  </a:lnTo>
                  <a:lnTo>
                    <a:pt x="159" y="900"/>
                  </a:lnTo>
                  <a:lnTo>
                    <a:pt x="141" y="884"/>
                  </a:lnTo>
                  <a:lnTo>
                    <a:pt x="131" y="866"/>
                  </a:lnTo>
                  <a:lnTo>
                    <a:pt x="129" y="850"/>
                  </a:lnTo>
                  <a:lnTo>
                    <a:pt x="131" y="840"/>
                  </a:lnTo>
                  <a:lnTo>
                    <a:pt x="131" y="740"/>
                  </a:lnTo>
                  <a:lnTo>
                    <a:pt x="127" y="721"/>
                  </a:lnTo>
                  <a:lnTo>
                    <a:pt x="114" y="703"/>
                  </a:lnTo>
                  <a:lnTo>
                    <a:pt x="114" y="684"/>
                  </a:lnTo>
                  <a:lnTo>
                    <a:pt x="123" y="666"/>
                  </a:lnTo>
                  <a:lnTo>
                    <a:pt x="129" y="642"/>
                  </a:lnTo>
                  <a:lnTo>
                    <a:pt x="127" y="616"/>
                  </a:lnTo>
                  <a:lnTo>
                    <a:pt x="125" y="605"/>
                  </a:lnTo>
                  <a:lnTo>
                    <a:pt x="123" y="592"/>
                  </a:lnTo>
                  <a:lnTo>
                    <a:pt x="127" y="587"/>
                  </a:lnTo>
                  <a:lnTo>
                    <a:pt x="131" y="558"/>
                  </a:lnTo>
                  <a:lnTo>
                    <a:pt x="127" y="545"/>
                  </a:lnTo>
                  <a:lnTo>
                    <a:pt x="133" y="513"/>
                  </a:lnTo>
                  <a:lnTo>
                    <a:pt x="127" y="484"/>
                  </a:lnTo>
                  <a:lnTo>
                    <a:pt x="131" y="468"/>
                  </a:lnTo>
                  <a:lnTo>
                    <a:pt x="139" y="439"/>
                  </a:lnTo>
                  <a:lnTo>
                    <a:pt x="131" y="421"/>
                  </a:lnTo>
                  <a:lnTo>
                    <a:pt x="120" y="408"/>
                  </a:lnTo>
                  <a:lnTo>
                    <a:pt x="114" y="392"/>
                  </a:lnTo>
                  <a:lnTo>
                    <a:pt x="100" y="379"/>
                  </a:lnTo>
                  <a:lnTo>
                    <a:pt x="84" y="368"/>
                  </a:lnTo>
                  <a:lnTo>
                    <a:pt x="61" y="366"/>
                  </a:lnTo>
                  <a:lnTo>
                    <a:pt x="49" y="344"/>
                  </a:lnTo>
                  <a:lnTo>
                    <a:pt x="35" y="323"/>
                  </a:lnTo>
                  <a:lnTo>
                    <a:pt x="33" y="308"/>
                  </a:lnTo>
                  <a:lnTo>
                    <a:pt x="31" y="292"/>
                  </a:lnTo>
                  <a:lnTo>
                    <a:pt x="27" y="281"/>
                  </a:lnTo>
                  <a:lnTo>
                    <a:pt x="19" y="268"/>
                  </a:lnTo>
                  <a:lnTo>
                    <a:pt x="9" y="263"/>
                  </a:lnTo>
                  <a:lnTo>
                    <a:pt x="1" y="250"/>
                  </a:lnTo>
                  <a:lnTo>
                    <a:pt x="9" y="239"/>
                  </a:lnTo>
                  <a:lnTo>
                    <a:pt x="9" y="215"/>
                  </a:lnTo>
                  <a:lnTo>
                    <a:pt x="5" y="200"/>
                  </a:lnTo>
                  <a:lnTo>
                    <a:pt x="0" y="186"/>
                  </a:lnTo>
                  <a:lnTo>
                    <a:pt x="5" y="168"/>
                  </a:lnTo>
                  <a:lnTo>
                    <a:pt x="27" y="118"/>
                  </a:lnTo>
                  <a:lnTo>
                    <a:pt x="27" y="97"/>
                  </a:lnTo>
                  <a:lnTo>
                    <a:pt x="41" y="73"/>
                  </a:lnTo>
                  <a:lnTo>
                    <a:pt x="41" y="63"/>
                  </a:lnTo>
                  <a:lnTo>
                    <a:pt x="43" y="39"/>
                  </a:lnTo>
                </a:path>
              </a:pathLst>
            </a:custGeom>
            <a:gradFill rotWithShape="0">
              <a:gsLst>
                <a:gs pos="0">
                  <a:srgbClr val="3399FF"/>
                </a:gs>
                <a:gs pos="50000">
                  <a:srgbClr val="F5FAFF"/>
                </a:gs>
                <a:gs pos="100000">
                  <a:srgbClr val="3399FF"/>
                </a:gs>
              </a:gsLst>
              <a:lin ang="5400000" scaled="1"/>
            </a:gradFill>
            <a:ln w="12700" cap="rnd"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55647" name="Line 351">
            <a:extLst>
              <a:ext uri="{FF2B5EF4-FFF2-40B4-BE49-F238E27FC236}">
                <a16:creationId xmlns:a16="http://schemas.microsoft.com/office/drawing/2014/main" id="{A9BD1981-DBB4-4171-8520-8BAA5CABE796}"/>
              </a:ext>
            </a:extLst>
          </p:cNvPr>
          <p:cNvSpPr>
            <a:spLocks noChangeShapeType="1"/>
          </p:cNvSpPr>
          <p:nvPr/>
        </p:nvSpPr>
        <p:spPr bwMode="auto">
          <a:xfrm>
            <a:off x="2124075" y="3979863"/>
            <a:ext cx="890588" cy="866775"/>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48" name="Line 352">
            <a:extLst>
              <a:ext uri="{FF2B5EF4-FFF2-40B4-BE49-F238E27FC236}">
                <a16:creationId xmlns:a16="http://schemas.microsoft.com/office/drawing/2014/main" id="{9D53E67E-6C52-4832-9759-025C12EDF5F8}"/>
              </a:ext>
            </a:extLst>
          </p:cNvPr>
          <p:cNvSpPr>
            <a:spLocks noChangeShapeType="1"/>
          </p:cNvSpPr>
          <p:nvPr/>
        </p:nvSpPr>
        <p:spPr bwMode="auto">
          <a:xfrm flipV="1">
            <a:off x="3163888" y="4294188"/>
            <a:ext cx="1054100" cy="631825"/>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49" name="Line 353">
            <a:extLst>
              <a:ext uri="{FF2B5EF4-FFF2-40B4-BE49-F238E27FC236}">
                <a16:creationId xmlns:a16="http://schemas.microsoft.com/office/drawing/2014/main" id="{B0678682-DF05-441C-9163-CEAEAADA09AD}"/>
              </a:ext>
            </a:extLst>
          </p:cNvPr>
          <p:cNvSpPr>
            <a:spLocks noChangeShapeType="1"/>
          </p:cNvSpPr>
          <p:nvPr/>
        </p:nvSpPr>
        <p:spPr bwMode="auto">
          <a:xfrm flipV="1">
            <a:off x="4179888" y="3252788"/>
            <a:ext cx="304800" cy="839787"/>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0" name="Line 354">
            <a:extLst>
              <a:ext uri="{FF2B5EF4-FFF2-40B4-BE49-F238E27FC236}">
                <a16:creationId xmlns:a16="http://schemas.microsoft.com/office/drawing/2014/main" id="{E88A90AA-BB4F-487E-813A-37465F6D1EC1}"/>
              </a:ext>
            </a:extLst>
          </p:cNvPr>
          <p:cNvSpPr>
            <a:spLocks noChangeShapeType="1"/>
          </p:cNvSpPr>
          <p:nvPr/>
        </p:nvSpPr>
        <p:spPr bwMode="auto">
          <a:xfrm flipV="1">
            <a:off x="5475288" y="3984625"/>
            <a:ext cx="903287" cy="944563"/>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1" name="Line 355">
            <a:extLst>
              <a:ext uri="{FF2B5EF4-FFF2-40B4-BE49-F238E27FC236}">
                <a16:creationId xmlns:a16="http://schemas.microsoft.com/office/drawing/2014/main" id="{996CD606-0C95-40E8-872A-441FE974851E}"/>
              </a:ext>
            </a:extLst>
          </p:cNvPr>
          <p:cNvSpPr>
            <a:spLocks noChangeShapeType="1"/>
          </p:cNvSpPr>
          <p:nvPr/>
        </p:nvSpPr>
        <p:spPr bwMode="auto">
          <a:xfrm>
            <a:off x="6313488" y="3176588"/>
            <a:ext cx="304800" cy="609600"/>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2" name="Line 356">
            <a:extLst>
              <a:ext uri="{FF2B5EF4-FFF2-40B4-BE49-F238E27FC236}">
                <a16:creationId xmlns:a16="http://schemas.microsoft.com/office/drawing/2014/main" id="{8BF66569-F797-4F98-8CDA-220610561757}"/>
              </a:ext>
            </a:extLst>
          </p:cNvPr>
          <p:cNvSpPr>
            <a:spLocks noChangeShapeType="1"/>
          </p:cNvSpPr>
          <p:nvPr/>
        </p:nvSpPr>
        <p:spPr bwMode="auto">
          <a:xfrm>
            <a:off x="6470650" y="4041775"/>
            <a:ext cx="900113" cy="842963"/>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4" name="Line 358">
            <a:extLst>
              <a:ext uri="{FF2B5EF4-FFF2-40B4-BE49-F238E27FC236}">
                <a16:creationId xmlns:a16="http://schemas.microsoft.com/office/drawing/2014/main" id="{D566CCF9-5C8F-4202-80BE-0EB5A385F8E7}"/>
              </a:ext>
            </a:extLst>
          </p:cNvPr>
          <p:cNvSpPr>
            <a:spLocks noChangeShapeType="1"/>
          </p:cNvSpPr>
          <p:nvPr/>
        </p:nvSpPr>
        <p:spPr bwMode="auto">
          <a:xfrm>
            <a:off x="2171700" y="5033963"/>
            <a:ext cx="717550" cy="1587"/>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5657" name="Line 361">
            <a:extLst>
              <a:ext uri="{FF2B5EF4-FFF2-40B4-BE49-F238E27FC236}">
                <a16:creationId xmlns:a16="http://schemas.microsoft.com/office/drawing/2014/main" id="{3F9AA070-5996-4015-AA92-ADFF765F9F1C}"/>
              </a:ext>
            </a:extLst>
          </p:cNvPr>
          <p:cNvSpPr>
            <a:spLocks noChangeShapeType="1"/>
          </p:cNvSpPr>
          <p:nvPr/>
        </p:nvSpPr>
        <p:spPr bwMode="auto">
          <a:xfrm flipV="1">
            <a:off x="4459288" y="3176588"/>
            <a:ext cx="1549400" cy="966787"/>
          </a:xfrm>
          <a:prstGeom prst="line">
            <a:avLst/>
          </a:prstGeom>
          <a:noFill/>
          <a:ln w="57150">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38923" name="Group 2700">
            <a:extLst>
              <a:ext uri="{FF2B5EF4-FFF2-40B4-BE49-F238E27FC236}">
                <a16:creationId xmlns:a16="http://schemas.microsoft.com/office/drawing/2014/main" id="{D7C52C76-51A5-437A-A3B3-85473665A341}"/>
              </a:ext>
            </a:extLst>
          </p:cNvPr>
          <p:cNvGrpSpPr>
            <a:grpSpLocks/>
          </p:cNvGrpSpPr>
          <p:nvPr/>
        </p:nvGrpSpPr>
        <p:grpSpPr bwMode="auto">
          <a:xfrm>
            <a:off x="1436688" y="3557588"/>
            <a:ext cx="1219200" cy="531812"/>
            <a:chOff x="508" y="1228"/>
            <a:chExt cx="1564" cy="785"/>
          </a:xfrm>
        </p:grpSpPr>
        <p:grpSp>
          <p:nvGrpSpPr>
            <p:cNvPr id="39517" name="Group 2701">
              <a:extLst>
                <a:ext uri="{FF2B5EF4-FFF2-40B4-BE49-F238E27FC236}">
                  <a16:creationId xmlns:a16="http://schemas.microsoft.com/office/drawing/2014/main" id="{4A8A2379-8AC0-4984-84AC-5BAC93552766}"/>
                </a:ext>
              </a:extLst>
            </p:cNvPr>
            <p:cNvGrpSpPr>
              <a:grpSpLocks/>
            </p:cNvGrpSpPr>
            <p:nvPr/>
          </p:nvGrpSpPr>
          <p:grpSpPr bwMode="auto">
            <a:xfrm>
              <a:off x="508" y="1228"/>
              <a:ext cx="1564" cy="785"/>
              <a:chOff x="1952" y="2535"/>
              <a:chExt cx="1096" cy="606"/>
            </a:xfrm>
          </p:grpSpPr>
          <p:sp>
            <p:nvSpPr>
              <p:cNvPr id="75406" name="Oval 2702">
                <a:extLst>
                  <a:ext uri="{FF2B5EF4-FFF2-40B4-BE49-F238E27FC236}">
                    <a16:creationId xmlns:a16="http://schemas.microsoft.com/office/drawing/2014/main" id="{52D033B6-6AF8-436A-B2B0-79FF909E8DC4}"/>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07" name="Oval 2703">
                <a:extLst>
                  <a:ext uri="{FF2B5EF4-FFF2-40B4-BE49-F238E27FC236}">
                    <a16:creationId xmlns:a16="http://schemas.microsoft.com/office/drawing/2014/main" id="{F6ECF040-EA58-4B1C-96B8-C11860C53D4C}"/>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08" name="Oval 2704">
                <a:extLst>
                  <a:ext uri="{FF2B5EF4-FFF2-40B4-BE49-F238E27FC236}">
                    <a16:creationId xmlns:a16="http://schemas.microsoft.com/office/drawing/2014/main" id="{4B33C03A-F69D-40D3-9F08-7D22B63C8FC1}"/>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09" name="Oval 2705">
                <a:extLst>
                  <a:ext uri="{FF2B5EF4-FFF2-40B4-BE49-F238E27FC236}">
                    <a16:creationId xmlns:a16="http://schemas.microsoft.com/office/drawing/2014/main" id="{91F2795B-286D-4ABB-804F-D347529CAEB5}"/>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0" name="Oval 2706">
                <a:extLst>
                  <a:ext uri="{FF2B5EF4-FFF2-40B4-BE49-F238E27FC236}">
                    <a16:creationId xmlns:a16="http://schemas.microsoft.com/office/drawing/2014/main" id="{DAC8809A-DC2E-45C9-87DF-A778F3D1AE7C}"/>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1" name="Oval 2707">
                <a:extLst>
                  <a:ext uri="{FF2B5EF4-FFF2-40B4-BE49-F238E27FC236}">
                    <a16:creationId xmlns:a16="http://schemas.microsoft.com/office/drawing/2014/main" id="{0855DF8E-D080-4191-A2DD-C6B9C8A2D193}"/>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2" name="Oval 2708">
                <a:extLst>
                  <a:ext uri="{FF2B5EF4-FFF2-40B4-BE49-F238E27FC236}">
                    <a16:creationId xmlns:a16="http://schemas.microsoft.com/office/drawing/2014/main" id="{B7FEA7A8-D3C0-4660-994D-99FBA6ED1A6A}"/>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3" name="Oval 2709">
                <a:extLst>
                  <a:ext uri="{FF2B5EF4-FFF2-40B4-BE49-F238E27FC236}">
                    <a16:creationId xmlns:a16="http://schemas.microsoft.com/office/drawing/2014/main" id="{E3C691D8-DFB3-48C1-973C-4ED3E64551B2}"/>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4" name="Oval 2710">
                <a:extLst>
                  <a:ext uri="{FF2B5EF4-FFF2-40B4-BE49-F238E27FC236}">
                    <a16:creationId xmlns:a16="http://schemas.microsoft.com/office/drawing/2014/main" id="{09FABCDA-11EC-4E68-9DFF-B57E675C6643}"/>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5" name="Oval 2711">
                <a:extLst>
                  <a:ext uri="{FF2B5EF4-FFF2-40B4-BE49-F238E27FC236}">
                    <a16:creationId xmlns:a16="http://schemas.microsoft.com/office/drawing/2014/main" id="{2DDB4519-CA1E-4E48-ACFD-6C791AEF767A}"/>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6" name="Oval 2712">
                <a:extLst>
                  <a:ext uri="{FF2B5EF4-FFF2-40B4-BE49-F238E27FC236}">
                    <a16:creationId xmlns:a16="http://schemas.microsoft.com/office/drawing/2014/main" id="{38EDAB48-24DF-4B94-BF07-3131A99C9A31}"/>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17" name="Freeform 2713">
                <a:extLst>
                  <a:ext uri="{FF2B5EF4-FFF2-40B4-BE49-F238E27FC236}">
                    <a16:creationId xmlns:a16="http://schemas.microsoft.com/office/drawing/2014/main" id="{264C34A7-0DAB-47FF-B1EE-5CBFC3359C52}"/>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518" name="Group 2714">
              <a:extLst>
                <a:ext uri="{FF2B5EF4-FFF2-40B4-BE49-F238E27FC236}">
                  <a16:creationId xmlns:a16="http://schemas.microsoft.com/office/drawing/2014/main" id="{3F498840-8CC5-4DDD-A586-06924B89BE56}"/>
                </a:ext>
              </a:extLst>
            </p:cNvPr>
            <p:cNvGrpSpPr>
              <a:grpSpLocks/>
            </p:cNvGrpSpPr>
            <p:nvPr/>
          </p:nvGrpSpPr>
          <p:grpSpPr bwMode="auto">
            <a:xfrm>
              <a:off x="705" y="1376"/>
              <a:ext cx="1040" cy="422"/>
              <a:chOff x="1738" y="823"/>
              <a:chExt cx="1040" cy="422"/>
            </a:xfrm>
          </p:grpSpPr>
          <p:grpSp>
            <p:nvGrpSpPr>
              <p:cNvPr id="39519" name="Group 2715">
                <a:extLst>
                  <a:ext uri="{FF2B5EF4-FFF2-40B4-BE49-F238E27FC236}">
                    <a16:creationId xmlns:a16="http://schemas.microsoft.com/office/drawing/2014/main" id="{AE11C279-DE4F-42FF-9C1D-495253473F11}"/>
                  </a:ext>
                </a:extLst>
              </p:cNvPr>
              <p:cNvGrpSpPr>
                <a:grpSpLocks/>
              </p:cNvGrpSpPr>
              <p:nvPr/>
            </p:nvGrpSpPr>
            <p:grpSpPr bwMode="auto">
              <a:xfrm>
                <a:off x="1842" y="823"/>
                <a:ext cx="214" cy="259"/>
                <a:chOff x="960" y="1538"/>
                <a:chExt cx="214" cy="259"/>
              </a:xfrm>
            </p:grpSpPr>
            <p:sp>
              <p:nvSpPr>
                <p:cNvPr id="75420" name="Freeform 2716">
                  <a:extLst>
                    <a:ext uri="{FF2B5EF4-FFF2-40B4-BE49-F238E27FC236}">
                      <a16:creationId xmlns:a16="http://schemas.microsoft.com/office/drawing/2014/main" id="{9D1EC69A-4F57-4C61-ADDA-7ECB5250C051}"/>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1" name="Freeform 2717">
                  <a:extLst>
                    <a:ext uri="{FF2B5EF4-FFF2-40B4-BE49-F238E27FC236}">
                      <a16:creationId xmlns:a16="http://schemas.microsoft.com/office/drawing/2014/main" id="{4D53D709-55B2-4EB9-915D-096F04BA1A4D}"/>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2" name="Freeform 2718">
                  <a:extLst>
                    <a:ext uri="{FF2B5EF4-FFF2-40B4-BE49-F238E27FC236}">
                      <a16:creationId xmlns:a16="http://schemas.microsoft.com/office/drawing/2014/main" id="{8A008D4F-43CA-427B-958C-5F135EDE3DD8}"/>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3" name="Freeform 2719">
                  <a:extLst>
                    <a:ext uri="{FF2B5EF4-FFF2-40B4-BE49-F238E27FC236}">
                      <a16:creationId xmlns:a16="http://schemas.microsoft.com/office/drawing/2014/main" id="{A34ADEF7-5918-46DE-A94F-3DA95ADA01C1}"/>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4" name="Freeform 2720">
                  <a:extLst>
                    <a:ext uri="{FF2B5EF4-FFF2-40B4-BE49-F238E27FC236}">
                      <a16:creationId xmlns:a16="http://schemas.microsoft.com/office/drawing/2014/main" id="{C4201E9D-A80F-4E1F-8051-4DC70CBCD6ED}"/>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5" name="Freeform 2721">
                  <a:extLst>
                    <a:ext uri="{FF2B5EF4-FFF2-40B4-BE49-F238E27FC236}">
                      <a16:creationId xmlns:a16="http://schemas.microsoft.com/office/drawing/2014/main" id="{6F145C55-D872-4DEF-A3BB-378491A81CFB}"/>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6" name="Freeform 2722">
                  <a:extLst>
                    <a:ext uri="{FF2B5EF4-FFF2-40B4-BE49-F238E27FC236}">
                      <a16:creationId xmlns:a16="http://schemas.microsoft.com/office/drawing/2014/main" id="{85F53A69-6F2D-49FB-841E-7BEC042C87B8}"/>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7" name="Freeform 2723">
                  <a:extLst>
                    <a:ext uri="{FF2B5EF4-FFF2-40B4-BE49-F238E27FC236}">
                      <a16:creationId xmlns:a16="http://schemas.microsoft.com/office/drawing/2014/main" id="{F11E0D1B-C7E1-49F4-A791-1F7169CA9BFD}"/>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8" name="Freeform 2724">
                  <a:extLst>
                    <a:ext uri="{FF2B5EF4-FFF2-40B4-BE49-F238E27FC236}">
                      <a16:creationId xmlns:a16="http://schemas.microsoft.com/office/drawing/2014/main" id="{75565F13-E565-4137-9419-7E0BC35FA370}"/>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29" name="Freeform 2725">
                  <a:extLst>
                    <a:ext uri="{FF2B5EF4-FFF2-40B4-BE49-F238E27FC236}">
                      <a16:creationId xmlns:a16="http://schemas.microsoft.com/office/drawing/2014/main" id="{EB5606AC-8715-4895-A5E3-B8AFD62D62DB}"/>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0" name="Freeform 2726">
                  <a:extLst>
                    <a:ext uri="{FF2B5EF4-FFF2-40B4-BE49-F238E27FC236}">
                      <a16:creationId xmlns:a16="http://schemas.microsoft.com/office/drawing/2014/main" id="{0539866B-BC8E-4EF0-B202-4D53ED74F494}"/>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1" name="Freeform 2727">
                  <a:extLst>
                    <a:ext uri="{FF2B5EF4-FFF2-40B4-BE49-F238E27FC236}">
                      <a16:creationId xmlns:a16="http://schemas.microsoft.com/office/drawing/2014/main" id="{8CF103F5-267A-4A99-AA4D-EFEDE0CBD0DC}"/>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2" name="Rectangle 2728">
                  <a:extLst>
                    <a:ext uri="{FF2B5EF4-FFF2-40B4-BE49-F238E27FC236}">
                      <a16:creationId xmlns:a16="http://schemas.microsoft.com/office/drawing/2014/main" id="{92310445-5F8D-47ED-8DB0-8ECA1790EDCA}"/>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33" name="Freeform 2729">
                  <a:extLst>
                    <a:ext uri="{FF2B5EF4-FFF2-40B4-BE49-F238E27FC236}">
                      <a16:creationId xmlns:a16="http://schemas.microsoft.com/office/drawing/2014/main" id="{D5DA6F0C-130B-4AA7-A96B-C3D06436339C}"/>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4" name="Freeform 2730">
                  <a:extLst>
                    <a:ext uri="{FF2B5EF4-FFF2-40B4-BE49-F238E27FC236}">
                      <a16:creationId xmlns:a16="http://schemas.microsoft.com/office/drawing/2014/main" id="{361E0D39-2383-40FC-8848-FA724B27E636}"/>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5" name="Freeform 2731">
                  <a:extLst>
                    <a:ext uri="{FF2B5EF4-FFF2-40B4-BE49-F238E27FC236}">
                      <a16:creationId xmlns:a16="http://schemas.microsoft.com/office/drawing/2014/main" id="{69CDE957-0AAA-4652-B93E-7BBAB6F19DC4}"/>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6" name="Freeform 2732">
                  <a:extLst>
                    <a:ext uri="{FF2B5EF4-FFF2-40B4-BE49-F238E27FC236}">
                      <a16:creationId xmlns:a16="http://schemas.microsoft.com/office/drawing/2014/main" id="{6E216759-4903-40E6-94A0-969109FE36D8}"/>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520" name="Group 2733">
                <a:extLst>
                  <a:ext uri="{FF2B5EF4-FFF2-40B4-BE49-F238E27FC236}">
                    <a16:creationId xmlns:a16="http://schemas.microsoft.com/office/drawing/2014/main" id="{68D0D659-125E-4070-917D-F5E7A0EE1EAF}"/>
                  </a:ext>
                </a:extLst>
              </p:cNvPr>
              <p:cNvGrpSpPr>
                <a:grpSpLocks/>
              </p:cNvGrpSpPr>
              <p:nvPr/>
            </p:nvGrpSpPr>
            <p:grpSpPr bwMode="auto">
              <a:xfrm>
                <a:off x="2149" y="826"/>
                <a:ext cx="214" cy="259"/>
                <a:chOff x="4320" y="1728"/>
                <a:chExt cx="384" cy="384"/>
              </a:xfrm>
            </p:grpSpPr>
            <p:sp>
              <p:nvSpPr>
                <p:cNvPr id="75438" name="Freeform 2734">
                  <a:extLst>
                    <a:ext uri="{FF2B5EF4-FFF2-40B4-BE49-F238E27FC236}">
                      <a16:creationId xmlns:a16="http://schemas.microsoft.com/office/drawing/2014/main" id="{7E34CF63-4B6D-4731-8543-8FB4C699DA0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39" name="Freeform 2735">
                  <a:extLst>
                    <a:ext uri="{FF2B5EF4-FFF2-40B4-BE49-F238E27FC236}">
                      <a16:creationId xmlns:a16="http://schemas.microsoft.com/office/drawing/2014/main" id="{C88F1219-3A1C-4C76-AB40-A3FC9A187177}"/>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0" name="Freeform 2736">
                  <a:extLst>
                    <a:ext uri="{FF2B5EF4-FFF2-40B4-BE49-F238E27FC236}">
                      <a16:creationId xmlns:a16="http://schemas.microsoft.com/office/drawing/2014/main" id="{E7AA17C9-02A9-49D5-953D-0257E97CFC9A}"/>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1" name="Freeform 2737">
                  <a:extLst>
                    <a:ext uri="{FF2B5EF4-FFF2-40B4-BE49-F238E27FC236}">
                      <a16:creationId xmlns:a16="http://schemas.microsoft.com/office/drawing/2014/main" id="{C98AC965-8202-4DB7-AEA4-4687D196F77A}"/>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2" name="Freeform 2738">
                  <a:extLst>
                    <a:ext uri="{FF2B5EF4-FFF2-40B4-BE49-F238E27FC236}">
                      <a16:creationId xmlns:a16="http://schemas.microsoft.com/office/drawing/2014/main" id="{FCC82B2D-4460-40E1-8C14-9DEEA421C467}"/>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3" name="Freeform 2739">
                  <a:extLst>
                    <a:ext uri="{FF2B5EF4-FFF2-40B4-BE49-F238E27FC236}">
                      <a16:creationId xmlns:a16="http://schemas.microsoft.com/office/drawing/2014/main" id="{B4036406-2A9D-48E0-80E7-9A2C05089EFC}"/>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4" name="Freeform 2740">
                  <a:extLst>
                    <a:ext uri="{FF2B5EF4-FFF2-40B4-BE49-F238E27FC236}">
                      <a16:creationId xmlns:a16="http://schemas.microsoft.com/office/drawing/2014/main" id="{65BDD975-CA7C-47E4-8658-ACC2AEE9415B}"/>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5" name="Freeform 2741">
                  <a:extLst>
                    <a:ext uri="{FF2B5EF4-FFF2-40B4-BE49-F238E27FC236}">
                      <a16:creationId xmlns:a16="http://schemas.microsoft.com/office/drawing/2014/main" id="{AF53F519-DA2E-4414-997C-D540BB521D7E}"/>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6" name="Freeform 2742">
                  <a:extLst>
                    <a:ext uri="{FF2B5EF4-FFF2-40B4-BE49-F238E27FC236}">
                      <a16:creationId xmlns:a16="http://schemas.microsoft.com/office/drawing/2014/main" id="{E78B6635-BE06-4D19-A8D3-A80582D8822C}"/>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7" name="Freeform 2743">
                  <a:extLst>
                    <a:ext uri="{FF2B5EF4-FFF2-40B4-BE49-F238E27FC236}">
                      <a16:creationId xmlns:a16="http://schemas.microsoft.com/office/drawing/2014/main" id="{B73A3C22-FB2E-42CD-858D-ACEB95C27B90}"/>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8" name="Freeform 2744">
                  <a:extLst>
                    <a:ext uri="{FF2B5EF4-FFF2-40B4-BE49-F238E27FC236}">
                      <a16:creationId xmlns:a16="http://schemas.microsoft.com/office/drawing/2014/main" id="{1A8AFC62-A919-4CAD-AF03-D8B5AF9A4A71}"/>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49" name="Freeform 2745">
                  <a:extLst>
                    <a:ext uri="{FF2B5EF4-FFF2-40B4-BE49-F238E27FC236}">
                      <a16:creationId xmlns:a16="http://schemas.microsoft.com/office/drawing/2014/main" id="{313C8BD9-5B4F-4F8D-BE7A-C577FF9EFD25}"/>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0" name="Freeform 2746">
                  <a:extLst>
                    <a:ext uri="{FF2B5EF4-FFF2-40B4-BE49-F238E27FC236}">
                      <a16:creationId xmlns:a16="http://schemas.microsoft.com/office/drawing/2014/main" id="{C6B5328D-51C9-46F8-B211-B21033C96416}"/>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1" name="Rectangle 2747">
                  <a:extLst>
                    <a:ext uri="{FF2B5EF4-FFF2-40B4-BE49-F238E27FC236}">
                      <a16:creationId xmlns:a16="http://schemas.microsoft.com/office/drawing/2014/main" id="{9242E44C-079B-4A2D-AB54-55DDE734A40F}"/>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52" name="Freeform 2748">
                  <a:extLst>
                    <a:ext uri="{FF2B5EF4-FFF2-40B4-BE49-F238E27FC236}">
                      <a16:creationId xmlns:a16="http://schemas.microsoft.com/office/drawing/2014/main" id="{E8B5CCCF-C9B1-4C3D-B98A-45A77E1B1C2D}"/>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3" name="Freeform 2749">
                  <a:extLst>
                    <a:ext uri="{FF2B5EF4-FFF2-40B4-BE49-F238E27FC236}">
                      <a16:creationId xmlns:a16="http://schemas.microsoft.com/office/drawing/2014/main" id="{B06939FB-C083-4034-95E7-7B08824A861B}"/>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4" name="Freeform 2750">
                  <a:extLst>
                    <a:ext uri="{FF2B5EF4-FFF2-40B4-BE49-F238E27FC236}">
                      <a16:creationId xmlns:a16="http://schemas.microsoft.com/office/drawing/2014/main" id="{2C375F12-2B90-409B-AE32-9159EFE09B01}"/>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5" name="Freeform 2751">
                  <a:extLst>
                    <a:ext uri="{FF2B5EF4-FFF2-40B4-BE49-F238E27FC236}">
                      <a16:creationId xmlns:a16="http://schemas.microsoft.com/office/drawing/2014/main" id="{D370BEAC-AA5C-4947-A3D5-8F29D1BEEFAC}"/>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521" name="Group 2752">
                <a:extLst>
                  <a:ext uri="{FF2B5EF4-FFF2-40B4-BE49-F238E27FC236}">
                    <a16:creationId xmlns:a16="http://schemas.microsoft.com/office/drawing/2014/main" id="{17E5BEAA-702A-4C79-B53F-32FF8D3A4C80}"/>
                  </a:ext>
                </a:extLst>
              </p:cNvPr>
              <p:cNvGrpSpPr>
                <a:grpSpLocks/>
              </p:cNvGrpSpPr>
              <p:nvPr/>
            </p:nvGrpSpPr>
            <p:grpSpPr bwMode="auto">
              <a:xfrm>
                <a:off x="2463" y="826"/>
                <a:ext cx="214" cy="259"/>
                <a:chOff x="2832" y="1655"/>
                <a:chExt cx="367" cy="434"/>
              </a:xfrm>
            </p:grpSpPr>
            <p:sp>
              <p:nvSpPr>
                <p:cNvPr id="75457" name="Freeform 2753">
                  <a:extLst>
                    <a:ext uri="{FF2B5EF4-FFF2-40B4-BE49-F238E27FC236}">
                      <a16:creationId xmlns:a16="http://schemas.microsoft.com/office/drawing/2014/main" id="{99F2070B-8067-47CC-9BB6-438F56373652}"/>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8" name="Freeform 2754">
                  <a:extLst>
                    <a:ext uri="{FF2B5EF4-FFF2-40B4-BE49-F238E27FC236}">
                      <a16:creationId xmlns:a16="http://schemas.microsoft.com/office/drawing/2014/main" id="{74B6622C-C91A-4870-BE27-E1A9F094BF4F}"/>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59" name="Freeform 2755">
                  <a:extLst>
                    <a:ext uri="{FF2B5EF4-FFF2-40B4-BE49-F238E27FC236}">
                      <a16:creationId xmlns:a16="http://schemas.microsoft.com/office/drawing/2014/main" id="{F9A73635-F911-4236-8E65-3DF5864ACAE2}"/>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0" name="Freeform 2756">
                  <a:extLst>
                    <a:ext uri="{FF2B5EF4-FFF2-40B4-BE49-F238E27FC236}">
                      <a16:creationId xmlns:a16="http://schemas.microsoft.com/office/drawing/2014/main" id="{6DFAFBF7-D89B-48CE-8A6E-13B5A548E790}"/>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1" name="Freeform 2757">
                  <a:extLst>
                    <a:ext uri="{FF2B5EF4-FFF2-40B4-BE49-F238E27FC236}">
                      <a16:creationId xmlns:a16="http://schemas.microsoft.com/office/drawing/2014/main" id="{57E2DD3F-4977-4F8A-BDA5-490B0897DA45}"/>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2" name="Freeform 2758">
                  <a:extLst>
                    <a:ext uri="{FF2B5EF4-FFF2-40B4-BE49-F238E27FC236}">
                      <a16:creationId xmlns:a16="http://schemas.microsoft.com/office/drawing/2014/main" id="{21370FA3-2E21-4FAA-B1CD-3013701EE251}"/>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3" name="Freeform 2759">
                  <a:extLst>
                    <a:ext uri="{FF2B5EF4-FFF2-40B4-BE49-F238E27FC236}">
                      <a16:creationId xmlns:a16="http://schemas.microsoft.com/office/drawing/2014/main" id="{4DF09898-9D1D-4CC5-AB48-52E6015D5EBD}"/>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4" name="Freeform 2760">
                  <a:extLst>
                    <a:ext uri="{FF2B5EF4-FFF2-40B4-BE49-F238E27FC236}">
                      <a16:creationId xmlns:a16="http://schemas.microsoft.com/office/drawing/2014/main" id="{CF9D9838-EA84-44DA-8160-EEC26C051699}"/>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5" name="Freeform 2761">
                  <a:extLst>
                    <a:ext uri="{FF2B5EF4-FFF2-40B4-BE49-F238E27FC236}">
                      <a16:creationId xmlns:a16="http://schemas.microsoft.com/office/drawing/2014/main" id="{C97654B8-3F98-4266-87A0-34D8B1BB46C0}"/>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6" name="Freeform 2762">
                  <a:extLst>
                    <a:ext uri="{FF2B5EF4-FFF2-40B4-BE49-F238E27FC236}">
                      <a16:creationId xmlns:a16="http://schemas.microsoft.com/office/drawing/2014/main" id="{9E29BCE6-F2B3-44DA-9F34-B0E12795901E}"/>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7" name="Freeform 2763">
                  <a:extLst>
                    <a:ext uri="{FF2B5EF4-FFF2-40B4-BE49-F238E27FC236}">
                      <a16:creationId xmlns:a16="http://schemas.microsoft.com/office/drawing/2014/main" id="{5CA6708B-D302-4F79-98E0-D2BAD4708BFE}"/>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8" name="Freeform 2764">
                  <a:extLst>
                    <a:ext uri="{FF2B5EF4-FFF2-40B4-BE49-F238E27FC236}">
                      <a16:creationId xmlns:a16="http://schemas.microsoft.com/office/drawing/2014/main" id="{353DE7E1-FC2B-4E06-AD1D-F8DF2B12ABCC}"/>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69" name="Rectangle 2765">
                  <a:extLst>
                    <a:ext uri="{FF2B5EF4-FFF2-40B4-BE49-F238E27FC236}">
                      <a16:creationId xmlns:a16="http://schemas.microsoft.com/office/drawing/2014/main" id="{B1851A4B-9145-40F6-BF6B-B5EFA86CAA1E}"/>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70" name="Freeform 2766">
                  <a:extLst>
                    <a:ext uri="{FF2B5EF4-FFF2-40B4-BE49-F238E27FC236}">
                      <a16:creationId xmlns:a16="http://schemas.microsoft.com/office/drawing/2014/main" id="{AAC9FF72-B4B6-48B3-8255-FB0FBB357016}"/>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71" name="Freeform 2767">
                  <a:extLst>
                    <a:ext uri="{FF2B5EF4-FFF2-40B4-BE49-F238E27FC236}">
                      <a16:creationId xmlns:a16="http://schemas.microsoft.com/office/drawing/2014/main" id="{0E8877EC-D8CC-4B60-A1BE-340F26722A2E}"/>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72" name="Freeform 2768">
                  <a:extLst>
                    <a:ext uri="{FF2B5EF4-FFF2-40B4-BE49-F238E27FC236}">
                      <a16:creationId xmlns:a16="http://schemas.microsoft.com/office/drawing/2014/main" id="{4F4FFEFF-4C26-49B3-BFCE-58800427AA97}"/>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73" name="Freeform 2769">
                  <a:extLst>
                    <a:ext uri="{FF2B5EF4-FFF2-40B4-BE49-F238E27FC236}">
                      <a16:creationId xmlns:a16="http://schemas.microsoft.com/office/drawing/2014/main" id="{AB6A6085-D325-4A57-A144-817D42E68D6E}"/>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474" name="Line 2770">
                <a:extLst>
                  <a:ext uri="{FF2B5EF4-FFF2-40B4-BE49-F238E27FC236}">
                    <a16:creationId xmlns:a16="http://schemas.microsoft.com/office/drawing/2014/main" id="{8259534F-BA75-48FA-91A6-F250D2AFE2BC}"/>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75" name="Line 2771">
                <a:extLst>
                  <a:ext uri="{FF2B5EF4-FFF2-40B4-BE49-F238E27FC236}">
                    <a16:creationId xmlns:a16="http://schemas.microsoft.com/office/drawing/2014/main" id="{A03BFFB1-F379-437B-9183-C0C37FDB9783}"/>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76" name="Line 2772">
                <a:extLst>
                  <a:ext uri="{FF2B5EF4-FFF2-40B4-BE49-F238E27FC236}">
                    <a16:creationId xmlns:a16="http://schemas.microsoft.com/office/drawing/2014/main" id="{84D3A13B-CBFC-4255-A9AD-1C03B8E6DC6F}"/>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77" name="Line 2773">
                <a:extLst>
                  <a:ext uri="{FF2B5EF4-FFF2-40B4-BE49-F238E27FC236}">
                    <a16:creationId xmlns:a16="http://schemas.microsoft.com/office/drawing/2014/main" id="{AA8799A5-7587-4CD1-B71F-EDC5D4D5226C}"/>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38924" name="Group 2774">
            <a:extLst>
              <a:ext uri="{FF2B5EF4-FFF2-40B4-BE49-F238E27FC236}">
                <a16:creationId xmlns:a16="http://schemas.microsoft.com/office/drawing/2014/main" id="{ABB5965C-4755-411E-8065-7A7822A1B0E7}"/>
              </a:ext>
            </a:extLst>
          </p:cNvPr>
          <p:cNvGrpSpPr>
            <a:grpSpLocks/>
          </p:cNvGrpSpPr>
          <p:nvPr/>
        </p:nvGrpSpPr>
        <p:grpSpPr bwMode="auto">
          <a:xfrm>
            <a:off x="2579688" y="4700588"/>
            <a:ext cx="1219200" cy="531812"/>
            <a:chOff x="508" y="1228"/>
            <a:chExt cx="1564" cy="785"/>
          </a:xfrm>
        </p:grpSpPr>
        <p:grpSp>
          <p:nvGrpSpPr>
            <p:cNvPr id="39444" name="Group 2775">
              <a:extLst>
                <a:ext uri="{FF2B5EF4-FFF2-40B4-BE49-F238E27FC236}">
                  <a16:creationId xmlns:a16="http://schemas.microsoft.com/office/drawing/2014/main" id="{7A725419-6369-4D16-B028-D9CB548CA930}"/>
                </a:ext>
              </a:extLst>
            </p:cNvPr>
            <p:cNvGrpSpPr>
              <a:grpSpLocks/>
            </p:cNvGrpSpPr>
            <p:nvPr/>
          </p:nvGrpSpPr>
          <p:grpSpPr bwMode="auto">
            <a:xfrm>
              <a:off x="508" y="1228"/>
              <a:ext cx="1564" cy="785"/>
              <a:chOff x="1952" y="2535"/>
              <a:chExt cx="1096" cy="606"/>
            </a:xfrm>
          </p:grpSpPr>
          <p:sp>
            <p:nvSpPr>
              <p:cNvPr id="75480" name="Oval 2776">
                <a:extLst>
                  <a:ext uri="{FF2B5EF4-FFF2-40B4-BE49-F238E27FC236}">
                    <a16:creationId xmlns:a16="http://schemas.microsoft.com/office/drawing/2014/main" id="{FD7979CC-D638-483F-92FF-30CEEFCD89B8}"/>
                  </a:ext>
                </a:extLst>
              </p:cNvPr>
              <p:cNvSpPr>
                <a:spLocks noChangeArrowheads="1"/>
              </p:cNvSpPr>
              <p:nvPr/>
            </p:nvSpPr>
            <p:spPr bwMode="auto">
              <a:xfrm>
                <a:off x="2294"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1" name="Oval 2777">
                <a:extLst>
                  <a:ext uri="{FF2B5EF4-FFF2-40B4-BE49-F238E27FC236}">
                    <a16:creationId xmlns:a16="http://schemas.microsoft.com/office/drawing/2014/main" id="{B17E30D3-C9BD-43AC-ADF2-BF6E2C451DD5}"/>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2" name="Oval 2778">
                <a:extLst>
                  <a:ext uri="{FF2B5EF4-FFF2-40B4-BE49-F238E27FC236}">
                    <a16:creationId xmlns:a16="http://schemas.microsoft.com/office/drawing/2014/main" id="{B35A67EE-3D12-4295-9CFB-E843550E0937}"/>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3" name="Oval 2779">
                <a:extLst>
                  <a:ext uri="{FF2B5EF4-FFF2-40B4-BE49-F238E27FC236}">
                    <a16:creationId xmlns:a16="http://schemas.microsoft.com/office/drawing/2014/main" id="{316D36E3-1640-4D87-8807-D8E018434170}"/>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4" name="Oval 2780">
                <a:extLst>
                  <a:ext uri="{FF2B5EF4-FFF2-40B4-BE49-F238E27FC236}">
                    <a16:creationId xmlns:a16="http://schemas.microsoft.com/office/drawing/2014/main" id="{11048424-A947-4656-8837-3C2A407DCAF6}"/>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5" name="Oval 2781">
                <a:extLst>
                  <a:ext uri="{FF2B5EF4-FFF2-40B4-BE49-F238E27FC236}">
                    <a16:creationId xmlns:a16="http://schemas.microsoft.com/office/drawing/2014/main" id="{644FED9F-CE5C-437E-B9EF-7EA067668B64}"/>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6" name="Oval 2782">
                <a:extLst>
                  <a:ext uri="{FF2B5EF4-FFF2-40B4-BE49-F238E27FC236}">
                    <a16:creationId xmlns:a16="http://schemas.microsoft.com/office/drawing/2014/main" id="{9D23EC45-B066-48DE-AE5D-DC3F4DB1EC56}"/>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7" name="Oval 2783">
                <a:extLst>
                  <a:ext uri="{FF2B5EF4-FFF2-40B4-BE49-F238E27FC236}">
                    <a16:creationId xmlns:a16="http://schemas.microsoft.com/office/drawing/2014/main" id="{9DF5EA81-F977-4E44-9827-A33877685DEA}"/>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8" name="Oval 2784">
                <a:extLst>
                  <a:ext uri="{FF2B5EF4-FFF2-40B4-BE49-F238E27FC236}">
                    <a16:creationId xmlns:a16="http://schemas.microsoft.com/office/drawing/2014/main" id="{1FE42547-640E-4040-AC91-58F98F4B2873}"/>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89" name="Oval 2785">
                <a:extLst>
                  <a:ext uri="{FF2B5EF4-FFF2-40B4-BE49-F238E27FC236}">
                    <a16:creationId xmlns:a16="http://schemas.microsoft.com/office/drawing/2014/main" id="{6286B040-9902-45E5-805C-5AD04AF96CD6}"/>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90" name="Oval 2786">
                <a:extLst>
                  <a:ext uri="{FF2B5EF4-FFF2-40B4-BE49-F238E27FC236}">
                    <a16:creationId xmlns:a16="http://schemas.microsoft.com/office/drawing/2014/main" id="{89042C7A-AD71-4D8B-B7CB-0C36E148B447}"/>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491" name="Freeform 2787">
                <a:extLst>
                  <a:ext uri="{FF2B5EF4-FFF2-40B4-BE49-F238E27FC236}">
                    <a16:creationId xmlns:a16="http://schemas.microsoft.com/office/drawing/2014/main" id="{A46FA830-D454-4C3D-9C2C-D71C16858474}"/>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445" name="Group 2788">
              <a:extLst>
                <a:ext uri="{FF2B5EF4-FFF2-40B4-BE49-F238E27FC236}">
                  <a16:creationId xmlns:a16="http://schemas.microsoft.com/office/drawing/2014/main" id="{7885AD7D-067A-4AD0-9DD0-51D55A554BC5}"/>
                </a:ext>
              </a:extLst>
            </p:cNvPr>
            <p:cNvGrpSpPr>
              <a:grpSpLocks/>
            </p:cNvGrpSpPr>
            <p:nvPr/>
          </p:nvGrpSpPr>
          <p:grpSpPr bwMode="auto">
            <a:xfrm>
              <a:off x="705" y="1376"/>
              <a:ext cx="1040" cy="422"/>
              <a:chOff x="1738" y="823"/>
              <a:chExt cx="1040" cy="422"/>
            </a:xfrm>
          </p:grpSpPr>
          <p:grpSp>
            <p:nvGrpSpPr>
              <p:cNvPr id="39446" name="Group 2789">
                <a:extLst>
                  <a:ext uri="{FF2B5EF4-FFF2-40B4-BE49-F238E27FC236}">
                    <a16:creationId xmlns:a16="http://schemas.microsoft.com/office/drawing/2014/main" id="{85AD0FC3-40D3-4357-844F-682578FDDF3F}"/>
                  </a:ext>
                </a:extLst>
              </p:cNvPr>
              <p:cNvGrpSpPr>
                <a:grpSpLocks/>
              </p:cNvGrpSpPr>
              <p:nvPr/>
            </p:nvGrpSpPr>
            <p:grpSpPr bwMode="auto">
              <a:xfrm>
                <a:off x="1842" y="823"/>
                <a:ext cx="214" cy="259"/>
                <a:chOff x="960" y="1538"/>
                <a:chExt cx="214" cy="259"/>
              </a:xfrm>
            </p:grpSpPr>
            <p:sp>
              <p:nvSpPr>
                <p:cNvPr id="75494" name="Freeform 2790">
                  <a:extLst>
                    <a:ext uri="{FF2B5EF4-FFF2-40B4-BE49-F238E27FC236}">
                      <a16:creationId xmlns:a16="http://schemas.microsoft.com/office/drawing/2014/main" id="{5E2535DD-A305-4AE2-9DEE-99AB5D71C107}"/>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5" name="Freeform 2791">
                  <a:extLst>
                    <a:ext uri="{FF2B5EF4-FFF2-40B4-BE49-F238E27FC236}">
                      <a16:creationId xmlns:a16="http://schemas.microsoft.com/office/drawing/2014/main" id="{3B664663-4108-41BE-AB07-7F393D3A6C03}"/>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6" name="Freeform 2792">
                  <a:extLst>
                    <a:ext uri="{FF2B5EF4-FFF2-40B4-BE49-F238E27FC236}">
                      <a16:creationId xmlns:a16="http://schemas.microsoft.com/office/drawing/2014/main" id="{43DD4733-48DB-4F6F-8493-B98E4DAC9829}"/>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7" name="Freeform 2793">
                  <a:extLst>
                    <a:ext uri="{FF2B5EF4-FFF2-40B4-BE49-F238E27FC236}">
                      <a16:creationId xmlns:a16="http://schemas.microsoft.com/office/drawing/2014/main" id="{4B23957A-EC4C-428D-BA24-DF3348F1A887}"/>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8" name="Freeform 2794">
                  <a:extLst>
                    <a:ext uri="{FF2B5EF4-FFF2-40B4-BE49-F238E27FC236}">
                      <a16:creationId xmlns:a16="http://schemas.microsoft.com/office/drawing/2014/main" id="{BBFBEEA7-B941-4705-85C2-D9C28860159C}"/>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499" name="Freeform 2795">
                  <a:extLst>
                    <a:ext uri="{FF2B5EF4-FFF2-40B4-BE49-F238E27FC236}">
                      <a16:creationId xmlns:a16="http://schemas.microsoft.com/office/drawing/2014/main" id="{2FECE621-4D62-4277-AA2D-9FFE2F42480F}"/>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0" name="Freeform 2796">
                  <a:extLst>
                    <a:ext uri="{FF2B5EF4-FFF2-40B4-BE49-F238E27FC236}">
                      <a16:creationId xmlns:a16="http://schemas.microsoft.com/office/drawing/2014/main" id="{D2DC345E-96A8-4040-8F18-5C4123B52C74}"/>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1" name="Freeform 2797">
                  <a:extLst>
                    <a:ext uri="{FF2B5EF4-FFF2-40B4-BE49-F238E27FC236}">
                      <a16:creationId xmlns:a16="http://schemas.microsoft.com/office/drawing/2014/main" id="{F8EC31AB-0EFE-4547-B20A-B0808040CE2E}"/>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2" name="Freeform 2798">
                  <a:extLst>
                    <a:ext uri="{FF2B5EF4-FFF2-40B4-BE49-F238E27FC236}">
                      <a16:creationId xmlns:a16="http://schemas.microsoft.com/office/drawing/2014/main" id="{174FB04B-4EEB-4021-8F4C-34C4B0AB2F67}"/>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3" name="Freeform 2799">
                  <a:extLst>
                    <a:ext uri="{FF2B5EF4-FFF2-40B4-BE49-F238E27FC236}">
                      <a16:creationId xmlns:a16="http://schemas.microsoft.com/office/drawing/2014/main" id="{0AE5F34E-379A-4BBF-A9ED-2425B613B494}"/>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4" name="Freeform 2800">
                  <a:extLst>
                    <a:ext uri="{FF2B5EF4-FFF2-40B4-BE49-F238E27FC236}">
                      <a16:creationId xmlns:a16="http://schemas.microsoft.com/office/drawing/2014/main" id="{F5B28DD5-B88D-4955-A32F-18879D6DE721}"/>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5" name="Freeform 2801">
                  <a:extLst>
                    <a:ext uri="{FF2B5EF4-FFF2-40B4-BE49-F238E27FC236}">
                      <a16:creationId xmlns:a16="http://schemas.microsoft.com/office/drawing/2014/main" id="{2D31B2D4-E6A9-4899-9ACA-43E22EF9DB23}"/>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6" name="Rectangle 2802">
                  <a:extLst>
                    <a:ext uri="{FF2B5EF4-FFF2-40B4-BE49-F238E27FC236}">
                      <a16:creationId xmlns:a16="http://schemas.microsoft.com/office/drawing/2014/main" id="{2C3542F0-D190-4C30-B038-8FA804ADAD76}"/>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07" name="Freeform 2803">
                  <a:extLst>
                    <a:ext uri="{FF2B5EF4-FFF2-40B4-BE49-F238E27FC236}">
                      <a16:creationId xmlns:a16="http://schemas.microsoft.com/office/drawing/2014/main" id="{7CA0A879-1DCB-414D-9114-B6536AF38D00}"/>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8" name="Freeform 2804">
                  <a:extLst>
                    <a:ext uri="{FF2B5EF4-FFF2-40B4-BE49-F238E27FC236}">
                      <a16:creationId xmlns:a16="http://schemas.microsoft.com/office/drawing/2014/main" id="{7CE0A8C0-21EA-4CE0-BA93-254CE1F06C8A}"/>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09" name="Freeform 2805">
                  <a:extLst>
                    <a:ext uri="{FF2B5EF4-FFF2-40B4-BE49-F238E27FC236}">
                      <a16:creationId xmlns:a16="http://schemas.microsoft.com/office/drawing/2014/main" id="{7010AFCD-CF09-4355-A93F-C062AF9B232D}"/>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0" name="Freeform 2806">
                  <a:extLst>
                    <a:ext uri="{FF2B5EF4-FFF2-40B4-BE49-F238E27FC236}">
                      <a16:creationId xmlns:a16="http://schemas.microsoft.com/office/drawing/2014/main" id="{18A2FB20-ED0D-4510-ADBF-8B452D70D32F}"/>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447" name="Group 2807">
                <a:extLst>
                  <a:ext uri="{FF2B5EF4-FFF2-40B4-BE49-F238E27FC236}">
                    <a16:creationId xmlns:a16="http://schemas.microsoft.com/office/drawing/2014/main" id="{8C2D4A01-230A-41E5-B7BF-D52418E7A39A}"/>
                  </a:ext>
                </a:extLst>
              </p:cNvPr>
              <p:cNvGrpSpPr>
                <a:grpSpLocks/>
              </p:cNvGrpSpPr>
              <p:nvPr/>
            </p:nvGrpSpPr>
            <p:grpSpPr bwMode="auto">
              <a:xfrm>
                <a:off x="2149" y="826"/>
                <a:ext cx="214" cy="259"/>
                <a:chOff x="4320" y="1728"/>
                <a:chExt cx="384" cy="384"/>
              </a:xfrm>
            </p:grpSpPr>
            <p:sp>
              <p:nvSpPr>
                <p:cNvPr id="75512" name="Freeform 2808">
                  <a:extLst>
                    <a:ext uri="{FF2B5EF4-FFF2-40B4-BE49-F238E27FC236}">
                      <a16:creationId xmlns:a16="http://schemas.microsoft.com/office/drawing/2014/main" id="{EC097864-4F5A-4ACC-B7BD-A979EC68DE0E}"/>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3" name="Freeform 2809">
                  <a:extLst>
                    <a:ext uri="{FF2B5EF4-FFF2-40B4-BE49-F238E27FC236}">
                      <a16:creationId xmlns:a16="http://schemas.microsoft.com/office/drawing/2014/main" id="{37C33F95-8A9C-4D2E-9407-68E3B83AF3A2}"/>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4" name="Freeform 2810">
                  <a:extLst>
                    <a:ext uri="{FF2B5EF4-FFF2-40B4-BE49-F238E27FC236}">
                      <a16:creationId xmlns:a16="http://schemas.microsoft.com/office/drawing/2014/main" id="{F9A29638-7385-4989-8723-F117E09B4DBF}"/>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5" name="Freeform 2811">
                  <a:extLst>
                    <a:ext uri="{FF2B5EF4-FFF2-40B4-BE49-F238E27FC236}">
                      <a16:creationId xmlns:a16="http://schemas.microsoft.com/office/drawing/2014/main" id="{D22A67B6-9323-4AE2-8AAD-CF29EF809C1E}"/>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6" name="Freeform 2812">
                  <a:extLst>
                    <a:ext uri="{FF2B5EF4-FFF2-40B4-BE49-F238E27FC236}">
                      <a16:creationId xmlns:a16="http://schemas.microsoft.com/office/drawing/2014/main" id="{C5D24632-F12B-4D05-B81E-7B7B96162622}"/>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7" name="Freeform 2813">
                  <a:extLst>
                    <a:ext uri="{FF2B5EF4-FFF2-40B4-BE49-F238E27FC236}">
                      <a16:creationId xmlns:a16="http://schemas.microsoft.com/office/drawing/2014/main" id="{58A05E91-F955-4B95-ACB6-1C9AED134CD4}"/>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8" name="Freeform 2814">
                  <a:extLst>
                    <a:ext uri="{FF2B5EF4-FFF2-40B4-BE49-F238E27FC236}">
                      <a16:creationId xmlns:a16="http://schemas.microsoft.com/office/drawing/2014/main" id="{CA33BDF3-6F58-4B90-8B05-05685089ABAB}"/>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19" name="Freeform 2815">
                  <a:extLst>
                    <a:ext uri="{FF2B5EF4-FFF2-40B4-BE49-F238E27FC236}">
                      <a16:creationId xmlns:a16="http://schemas.microsoft.com/office/drawing/2014/main" id="{844DD933-3E3E-4C80-8538-990E4535C080}"/>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0" name="Freeform 2816">
                  <a:extLst>
                    <a:ext uri="{FF2B5EF4-FFF2-40B4-BE49-F238E27FC236}">
                      <a16:creationId xmlns:a16="http://schemas.microsoft.com/office/drawing/2014/main" id="{9071D8FF-470C-407B-B12D-816057E15ADB}"/>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1" name="Freeform 2817">
                  <a:extLst>
                    <a:ext uri="{FF2B5EF4-FFF2-40B4-BE49-F238E27FC236}">
                      <a16:creationId xmlns:a16="http://schemas.microsoft.com/office/drawing/2014/main" id="{B33C9C74-F9F6-488B-87A3-DFC90BFF6F57}"/>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2" name="Freeform 2818">
                  <a:extLst>
                    <a:ext uri="{FF2B5EF4-FFF2-40B4-BE49-F238E27FC236}">
                      <a16:creationId xmlns:a16="http://schemas.microsoft.com/office/drawing/2014/main" id="{34F5CB44-6653-4191-86F3-12EBCAB6E0D7}"/>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3" name="Freeform 2819">
                  <a:extLst>
                    <a:ext uri="{FF2B5EF4-FFF2-40B4-BE49-F238E27FC236}">
                      <a16:creationId xmlns:a16="http://schemas.microsoft.com/office/drawing/2014/main" id="{2AE0B7F3-88BB-4495-AF1C-046B8125E29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4" name="Freeform 2820">
                  <a:extLst>
                    <a:ext uri="{FF2B5EF4-FFF2-40B4-BE49-F238E27FC236}">
                      <a16:creationId xmlns:a16="http://schemas.microsoft.com/office/drawing/2014/main" id="{512169E7-83D3-415F-8940-11C13B76D70B}"/>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5" name="Rectangle 2821">
                  <a:extLst>
                    <a:ext uri="{FF2B5EF4-FFF2-40B4-BE49-F238E27FC236}">
                      <a16:creationId xmlns:a16="http://schemas.microsoft.com/office/drawing/2014/main" id="{8E0D9119-F9BB-4716-8BFD-BDEAD6868EFD}"/>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26" name="Freeform 2822">
                  <a:extLst>
                    <a:ext uri="{FF2B5EF4-FFF2-40B4-BE49-F238E27FC236}">
                      <a16:creationId xmlns:a16="http://schemas.microsoft.com/office/drawing/2014/main" id="{EED01272-2E9B-413C-95EB-A344150AAAF8}"/>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7" name="Freeform 2823">
                  <a:extLst>
                    <a:ext uri="{FF2B5EF4-FFF2-40B4-BE49-F238E27FC236}">
                      <a16:creationId xmlns:a16="http://schemas.microsoft.com/office/drawing/2014/main" id="{90DCA5BD-FB7B-4918-A8FE-9F8117591C74}"/>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8" name="Freeform 2824">
                  <a:extLst>
                    <a:ext uri="{FF2B5EF4-FFF2-40B4-BE49-F238E27FC236}">
                      <a16:creationId xmlns:a16="http://schemas.microsoft.com/office/drawing/2014/main" id="{E32B53AE-5404-46DB-A29F-24859386904C}"/>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29" name="Freeform 2825">
                  <a:extLst>
                    <a:ext uri="{FF2B5EF4-FFF2-40B4-BE49-F238E27FC236}">
                      <a16:creationId xmlns:a16="http://schemas.microsoft.com/office/drawing/2014/main" id="{2B587AF1-CDEA-4BB7-A44E-E979B6932C48}"/>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448" name="Group 2826">
                <a:extLst>
                  <a:ext uri="{FF2B5EF4-FFF2-40B4-BE49-F238E27FC236}">
                    <a16:creationId xmlns:a16="http://schemas.microsoft.com/office/drawing/2014/main" id="{5CD7C349-8E08-4CAB-BB6D-3C3D89AF0F09}"/>
                  </a:ext>
                </a:extLst>
              </p:cNvPr>
              <p:cNvGrpSpPr>
                <a:grpSpLocks/>
              </p:cNvGrpSpPr>
              <p:nvPr/>
            </p:nvGrpSpPr>
            <p:grpSpPr bwMode="auto">
              <a:xfrm>
                <a:off x="2463" y="826"/>
                <a:ext cx="214" cy="259"/>
                <a:chOff x="2832" y="1655"/>
                <a:chExt cx="367" cy="434"/>
              </a:xfrm>
            </p:grpSpPr>
            <p:sp>
              <p:nvSpPr>
                <p:cNvPr id="75531" name="Freeform 2827">
                  <a:extLst>
                    <a:ext uri="{FF2B5EF4-FFF2-40B4-BE49-F238E27FC236}">
                      <a16:creationId xmlns:a16="http://schemas.microsoft.com/office/drawing/2014/main" id="{6DE79A2F-B0AB-44BD-A21C-55A0135AFFAA}"/>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2" name="Freeform 2828">
                  <a:extLst>
                    <a:ext uri="{FF2B5EF4-FFF2-40B4-BE49-F238E27FC236}">
                      <a16:creationId xmlns:a16="http://schemas.microsoft.com/office/drawing/2014/main" id="{9D7E8C7F-1A2F-4532-B373-210EC1FC7C33}"/>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3" name="Freeform 2829">
                  <a:extLst>
                    <a:ext uri="{FF2B5EF4-FFF2-40B4-BE49-F238E27FC236}">
                      <a16:creationId xmlns:a16="http://schemas.microsoft.com/office/drawing/2014/main" id="{2E32D2C9-15F1-4B49-A513-1132E814B395}"/>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4" name="Freeform 2830">
                  <a:extLst>
                    <a:ext uri="{FF2B5EF4-FFF2-40B4-BE49-F238E27FC236}">
                      <a16:creationId xmlns:a16="http://schemas.microsoft.com/office/drawing/2014/main" id="{5BFBB20E-8B96-43A7-B34B-ED3744927481}"/>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5" name="Freeform 2831">
                  <a:extLst>
                    <a:ext uri="{FF2B5EF4-FFF2-40B4-BE49-F238E27FC236}">
                      <a16:creationId xmlns:a16="http://schemas.microsoft.com/office/drawing/2014/main" id="{0B90EDAD-4899-44D8-B85F-9E5C492F98E0}"/>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6" name="Freeform 2832">
                  <a:extLst>
                    <a:ext uri="{FF2B5EF4-FFF2-40B4-BE49-F238E27FC236}">
                      <a16:creationId xmlns:a16="http://schemas.microsoft.com/office/drawing/2014/main" id="{274524B9-2703-4A22-9BD1-B416E6B294BD}"/>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7" name="Freeform 2833">
                  <a:extLst>
                    <a:ext uri="{FF2B5EF4-FFF2-40B4-BE49-F238E27FC236}">
                      <a16:creationId xmlns:a16="http://schemas.microsoft.com/office/drawing/2014/main" id="{7261D22A-8CCE-4F7B-91F6-963A196E3590}"/>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8" name="Freeform 2834">
                  <a:extLst>
                    <a:ext uri="{FF2B5EF4-FFF2-40B4-BE49-F238E27FC236}">
                      <a16:creationId xmlns:a16="http://schemas.microsoft.com/office/drawing/2014/main" id="{50CA4833-B3D3-4DE2-8943-785EBDDDDBAF}"/>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39" name="Freeform 2835">
                  <a:extLst>
                    <a:ext uri="{FF2B5EF4-FFF2-40B4-BE49-F238E27FC236}">
                      <a16:creationId xmlns:a16="http://schemas.microsoft.com/office/drawing/2014/main" id="{CA750461-46B7-4F3F-88E4-6F5268ACF4E9}"/>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0" name="Freeform 2836">
                  <a:extLst>
                    <a:ext uri="{FF2B5EF4-FFF2-40B4-BE49-F238E27FC236}">
                      <a16:creationId xmlns:a16="http://schemas.microsoft.com/office/drawing/2014/main" id="{D1173609-A502-4C92-9E18-2D00866EE63D}"/>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1" name="Freeform 2837">
                  <a:extLst>
                    <a:ext uri="{FF2B5EF4-FFF2-40B4-BE49-F238E27FC236}">
                      <a16:creationId xmlns:a16="http://schemas.microsoft.com/office/drawing/2014/main" id="{15D33B9A-0DEA-4E8F-A4D6-6E741C9E18BA}"/>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2" name="Freeform 2838">
                  <a:extLst>
                    <a:ext uri="{FF2B5EF4-FFF2-40B4-BE49-F238E27FC236}">
                      <a16:creationId xmlns:a16="http://schemas.microsoft.com/office/drawing/2014/main" id="{468FA0DD-34E0-48E0-8F0E-E5A5DC115E01}"/>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3" name="Rectangle 2839">
                  <a:extLst>
                    <a:ext uri="{FF2B5EF4-FFF2-40B4-BE49-F238E27FC236}">
                      <a16:creationId xmlns:a16="http://schemas.microsoft.com/office/drawing/2014/main" id="{4D777972-7557-4004-9202-58675EBB56D7}"/>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44" name="Freeform 2840">
                  <a:extLst>
                    <a:ext uri="{FF2B5EF4-FFF2-40B4-BE49-F238E27FC236}">
                      <a16:creationId xmlns:a16="http://schemas.microsoft.com/office/drawing/2014/main" id="{1021F53F-38AE-42E3-9FFC-827FD8E584FB}"/>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5" name="Freeform 2841">
                  <a:extLst>
                    <a:ext uri="{FF2B5EF4-FFF2-40B4-BE49-F238E27FC236}">
                      <a16:creationId xmlns:a16="http://schemas.microsoft.com/office/drawing/2014/main" id="{0A7C2139-17C1-4D53-8FC4-B86087CF542B}"/>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6" name="Freeform 2842">
                  <a:extLst>
                    <a:ext uri="{FF2B5EF4-FFF2-40B4-BE49-F238E27FC236}">
                      <a16:creationId xmlns:a16="http://schemas.microsoft.com/office/drawing/2014/main" id="{9A644F9D-9C93-4751-8227-986CA517E767}"/>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47" name="Freeform 2843">
                  <a:extLst>
                    <a:ext uri="{FF2B5EF4-FFF2-40B4-BE49-F238E27FC236}">
                      <a16:creationId xmlns:a16="http://schemas.microsoft.com/office/drawing/2014/main" id="{0676A87C-C127-43EE-AF23-EAE76B00BA20}"/>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548" name="Line 2844">
                <a:extLst>
                  <a:ext uri="{FF2B5EF4-FFF2-40B4-BE49-F238E27FC236}">
                    <a16:creationId xmlns:a16="http://schemas.microsoft.com/office/drawing/2014/main" id="{FA726FD6-1F4B-4E17-A1E4-AC35431A6F41}"/>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49" name="Line 2845">
                <a:extLst>
                  <a:ext uri="{FF2B5EF4-FFF2-40B4-BE49-F238E27FC236}">
                    <a16:creationId xmlns:a16="http://schemas.microsoft.com/office/drawing/2014/main" id="{B2AF416C-FCAA-411B-9D4D-21A7D638E2C6}"/>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0" name="Line 2846">
                <a:extLst>
                  <a:ext uri="{FF2B5EF4-FFF2-40B4-BE49-F238E27FC236}">
                    <a16:creationId xmlns:a16="http://schemas.microsoft.com/office/drawing/2014/main" id="{CC9B7356-880D-4442-B0D5-7F155CFE6047}"/>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1" name="Line 2847">
                <a:extLst>
                  <a:ext uri="{FF2B5EF4-FFF2-40B4-BE49-F238E27FC236}">
                    <a16:creationId xmlns:a16="http://schemas.microsoft.com/office/drawing/2014/main" id="{F9C8F387-EC8F-41BE-8E63-D508F2AEE258}"/>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38925" name="Group 2848">
            <a:extLst>
              <a:ext uri="{FF2B5EF4-FFF2-40B4-BE49-F238E27FC236}">
                <a16:creationId xmlns:a16="http://schemas.microsoft.com/office/drawing/2014/main" id="{F1E0AD0D-2DD9-47EA-812C-1733A2956110}"/>
              </a:ext>
            </a:extLst>
          </p:cNvPr>
          <p:cNvGrpSpPr>
            <a:grpSpLocks/>
          </p:cNvGrpSpPr>
          <p:nvPr/>
        </p:nvGrpSpPr>
        <p:grpSpPr bwMode="auto">
          <a:xfrm>
            <a:off x="979488" y="4776788"/>
            <a:ext cx="1219200" cy="531812"/>
            <a:chOff x="508" y="1228"/>
            <a:chExt cx="1564" cy="785"/>
          </a:xfrm>
        </p:grpSpPr>
        <p:grpSp>
          <p:nvGrpSpPr>
            <p:cNvPr id="39371" name="Group 2849">
              <a:extLst>
                <a:ext uri="{FF2B5EF4-FFF2-40B4-BE49-F238E27FC236}">
                  <a16:creationId xmlns:a16="http://schemas.microsoft.com/office/drawing/2014/main" id="{77AC2386-2D25-40A2-9414-83CC9DDD4DF3}"/>
                </a:ext>
              </a:extLst>
            </p:cNvPr>
            <p:cNvGrpSpPr>
              <a:grpSpLocks/>
            </p:cNvGrpSpPr>
            <p:nvPr/>
          </p:nvGrpSpPr>
          <p:grpSpPr bwMode="auto">
            <a:xfrm>
              <a:off x="508" y="1228"/>
              <a:ext cx="1564" cy="785"/>
              <a:chOff x="1952" y="2535"/>
              <a:chExt cx="1096" cy="606"/>
            </a:xfrm>
          </p:grpSpPr>
          <p:sp>
            <p:nvSpPr>
              <p:cNvPr id="75554" name="Oval 2850">
                <a:extLst>
                  <a:ext uri="{FF2B5EF4-FFF2-40B4-BE49-F238E27FC236}">
                    <a16:creationId xmlns:a16="http://schemas.microsoft.com/office/drawing/2014/main" id="{848DE981-3423-4613-983D-8402A8E76289}"/>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5" name="Oval 2851">
                <a:extLst>
                  <a:ext uri="{FF2B5EF4-FFF2-40B4-BE49-F238E27FC236}">
                    <a16:creationId xmlns:a16="http://schemas.microsoft.com/office/drawing/2014/main" id="{5EC76BBB-640C-4E39-9ACE-7859F19E92FD}"/>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6" name="Oval 2852">
                <a:extLst>
                  <a:ext uri="{FF2B5EF4-FFF2-40B4-BE49-F238E27FC236}">
                    <a16:creationId xmlns:a16="http://schemas.microsoft.com/office/drawing/2014/main" id="{675B701B-5045-4120-AF2A-A86CAD725077}"/>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7" name="Oval 2853">
                <a:extLst>
                  <a:ext uri="{FF2B5EF4-FFF2-40B4-BE49-F238E27FC236}">
                    <a16:creationId xmlns:a16="http://schemas.microsoft.com/office/drawing/2014/main" id="{2B8758C1-295E-4E99-B3FE-A30513B5249D}"/>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8" name="Oval 2854">
                <a:extLst>
                  <a:ext uri="{FF2B5EF4-FFF2-40B4-BE49-F238E27FC236}">
                    <a16:creationId xmlns:a16="http://schemas.microsoft.com/office/drawing/2014/main" id="{D97B238D-5AD6-4261-B4D3-7558DD83CF31}"/>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59" name="Oval 2855">
                <a:extLst>
                  <a:ext uri="{FF2B5EF4-FFF2-40B4-BE49-F238E27FC236}">
                    <a16:creationId xmlns:a16="http://schemas.microsoft.com/office/drawing/2014/main" id="{0B9A81C4-81EC-465C-B5E2-E6F6845142E5}"/>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0" name="Oval 2856">
                <a:extLst>
                  <a:ext uri="{FF2B5EF4-FFF2-40B4-BE49-F238E27FC236}">
                    <a16:creationId xmlns:a16="http://schemas.microsoft.com/office/drawing/2014/main" id="{EDE7B001-902C-4AC9-A295-A105E4DB8024}"/>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1" name="Oval 2857">
                <a:extLst>
                  <a:ext uri="{FF2B5EF4-FFF2-40B4-BE49-F238E27FC236}">
                    <a16:creationId xmlns:a16="http://schemas.microsoft.com/office/drawing/2014/main" id="{BC91E21A-01F2-4832-8EDB-08971CC206A7}"/>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2" name="Oval 2858">
                <a:extLst>
                  <a:ext uri="{FF2B5EF4-FFF2-40B4-BE49-F238E27FC236}">
                    <a16:creationId xmlns:a16="http://schemas.microsoft.com/office/drawing/2014/main" id="{0F8799DF-D1B6-4D48-937E-7DA4C752B3E6}"/>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3" name="Oval 2859">
                <a:extLst>
                  <a:ext uri="{FF2B5EF4-FFF2-40B4-BE49-F238E27FC236}">
                    <a16:creationId xmlns:a16="http://schemas.microsoft.com/office/drawing/2014/main" id="{47A32636-FAF0-4B49-A41E-7F940AE3014C}"/>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4" name="Oval 2860">
                <a:extLst>
                  <a:ext uri="{FF2B5EF4-FFF2-40B4-BE49-F238E27FC236}">
                    <a16:creationId xmlns:a16="http://schemas.microsoft.com/office/drawing/2014/main" id="{59BBE6E2-0137-4457-8B5F-278AF39676FC}"/>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65" name="Freeform 2861">
                <a:extLst>
                  <a:ext uri="{FF2B5EF4-FFF2-40B4-BE49-F238E27FC236}">
                    <a16:creationId xmlns:a16="http://schemas.microsoft.com/office/drawing/2014/main" id="{19967E89-004D-4E14-9E29-F2568E42B8F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372" name="Group 2862">
              <a:extLst>
                <a:ext uri="{FF2B5EF4-FFF2-40B4-BE49-F238E27FC236}">
                  <a16:creationId xmlns:a16="http://schemas.microsoft.com/office/drawing/2014/main" id="{5210422D-7B81-47BB-8017-D873BEBD54C7}"/>
                </a:ext>
              </a:extLst>
            </p:cNvPr>
            <p:cNvGrpSpPr>
              <a:grpSpLocks/>
            </p:cNvGrpSpPr>
            <p:nvPr/>
          </p:nvGrpSpPr>
          <p:grpSpPr bwMode="auto">
            <a:xfrm>
              <a:off x="705" y="1376"/>
              <a:ext cx="1040" cy="422"/>
              <a:chOff x="1738" y="823"/>
              <a:chExt cx="1040" cy="422"/>
            </a:xfrm>
          </p:grpSpPr>
          <p:grpSp>
            <p:nvGrpSpPr>
              <p:cNvPr id="39373" name="Group 2863">
                <a:extLst>
                  <a:ext uri="{FF2B5EF4-FFF2-40B4-BE49-F238E27FC236}">
                    <a16:creationId xmlns:a16="http://schemas.microsoft.com/office/drawing/2014/main" id="{CDFBEB35-132D-4EA3-814C-1C066212B1DC}"/>
                  </a:ext>
                </a:extLst>
              </p:cNvPr>
              <p:cNvGrpSpPr>
                <a:grpSpLocks/>
              </p:cNvGrpSpPr>
              <p:nvPr/>
            </p:nvGrpSpPr>
            <p:grpSpPr bwMode="auto">
              <a:xfrm>
                <a:off x="1842" y="823"/>
                <a:ext cx="214" cy="259"/>
                <a:chOff x="960" y="1538"/>
                <a:chExt cx="214" cy="259"/>
              </a:xfrm>
            </p:grpSpPr>
            <p:sp>
              <p:nvSpPr>
                <p:cNvPr id="75568" name="Freeform 2864">
                  <a:extLst>
                    <a:ext uri="{FF2B5EF4-FFF2-40B4-BE49-F238E27FC236}">
                      <a16:creationId xmlns:a16="http://schemas.microsoft.com/office/drawing/2014/main" id="{D3181AD6-0ED5-46C5-9DC5-3AC8C636615D}"/>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69" name="Freeform 2865">
                  <a:extLst>
                    <a:ext uri="{FF2B5EF4-FFF2-40B4-BE49-F238E27FC236}">
                      <a16:creationId xmlns:a16="http://schemas.microsoft.com/office/drawing/2014/main" id="{DC3105E5-E5B9-4E60-8083-B5FE80AD39D0}"/>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0" name="Freeform 2866">
                  <a:extLst>
                    <a:ext uri="{FF2B5EF4-FFF2-40B4-BE49-F238E27FC236}">
                      <a16:creationId xmlns:a16="http://schemas.microsoft.com/office/drawing/2014/main" id="{78AE1E0F-49A0-48F2-B296-3478F83B257F}"/>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1" name="Freeform 2867">
                  <a:extLst>
                    <a:ext uri="{FF2B5EF4-FFF2-40B4-BE49-F238E27FC236}">
                      <a16:creationId xmlns:a16="http://schemas.microsoft.com/office/drawing/2014/main" id="{773A9E5E-E5C6-4C2F-9422-EBA1E1DFE511}"/>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2" name="Freeform 2868">
                  <a:extLst>
                    <a:ext uri="{FF2B5EF4-FFF2-40B4-BE49-F238E27FC236}">
                      <a16:creationId xmlns:a16="http://schemas.microsoft.com/office/drawing/2014/main" id="{9EE5B8AF-7AD2-4620-B934-43E9D0A5124B}"/>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3" name="Freeform 2869">
                  <a:extLst>
                    <a:ext uri="{FF2B5EF4-FFF2-40B4-BE49-F238E27FC236}">
                      <a16:creationId xmlns:a16="http://schemas.microsoft.com/office/drawing/2014/main" id="{2654E85F-B9AB-4A37-9AE7-0B72FF3DF15A}"/>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4" name="Freeform 2870">
                  <a:extLst>
                    <a:ext uri="{FF2B5EF4-FFF2-40B4-BE49-F238E27FC236}">
                      <a16:creationId xmlns:a16="http://schemas.microsoft.com/office/drawing/2014/main" id="{FC560553-3C9C-4940-A88A-20EE47C8E6D9}"/>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5" name="Freeform 2871">
                  <a:extLst>
                    <a:ext uri="{FF2B5EF4-FFF2-40B4-BE49-F238E27FC236}">
                      <a16:creationId xmlns:a16="http://schemas.microsoft.com/office/drawing/2014/main" id="{2C660CCB-79F7-4D09-AD65-AD5F419DE0F6}"/>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6" name="Freeform 2872">
                  <a:extLst>
                    <a:ext uri="{FF2B5EF4-FFF2-40B4-BE49-F238E27FC236}">
                      <a16:creationId xmlns:a16="http://schemas.microsoft.com/office/drawing/2014/main" id="{B597994E-122C-48B2-894D-E2D9613D72F6}"/>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7" name="Freeform 2873">
                  <a:extLst>
                    <a:ext uri="{FF2B5EF4-FFF2-40B4-BE49-F238E27FC236}">
                      <a16:creationId xmlns:a16="http://schemas.microsoft.com/office/drawing/2014/main" id="{981CE413-CF3B-4795-9C72-7A7B93D8B13D}"/>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8" name="Freeform 2874">
                  <a:extLst>
                    <a:ext uri="{FF2B5EF4-FFF2-40B4-BE49-F238E27FC236}">
                      <a16:creationId xmlns:a16="http://schemas.microsoft.com/office/drawing/2014/main" id="{4656AC4A-77A7-442D-A73B-8DA8B33F811A}"/>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79" name="Freeform 2875">
                  <a:extLst>
                    <a:ext uri="{FF2B5EF4-FFF2-40B4-BE49-F238E27FC236}">
                      <a16:creationId xmlns:a16="http://schemas.microsoft.com/office/drawing/2014/main" id="{5AAD6FC5-6E14-4460-B87B-199695F4F447}"/>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0" name="Rectangle 2876">
                  <a:extLst>
                    <a:ext uri="{FF2B5EF4-FFF2-40B4-BE49-F238E27FC236}">
                      <a16:creationId xmlns:a16="http://schemas.microsoft.com/office/drawing/2014/main" id="{50BA5C37-390E-4D87-A701-5720371BB4E6}"/>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581" name="Freeform 2877">
                  <a:extLst>
                    <a:ext uri="{FF2B5EF4-FFF2-40B4-BE49-F238E27FC236}">
                      <a16:creationId xmlns:a16="http://schemas.microsoft.com/office/drawing/2014/main" id="{0344F3EE-2C5B-4540-A03E-34AEAEAC99E2}"/>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2" name="Freeform 2878">
                  <a:extLst>
                    <a:ext uri="{FF2B5EF4-FFF2-40B4-BE49-F238E27FC236}">
                      <a16:creationId xmlns:a16="http://schemas.microsoft.com/office/drawing/2014/main" id="{2DA4DA7B-9825-45FC-A24D-02005AA16974}"/>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3" name="Freeform 2879">
                  <a:extLst>
                    <a:ext uri="{FF2B5EF4-FFF2-40B4-BE49-F238E27FC236}">
                      <a16:creationId xmlns:a16="http://schemas.microsoft.com/office/drawing/2014/main" id="{B6CB5E6B-161D-4047-9843-EAF95639F127}"/>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4" name="Freeform 2880">
                  <a:extLst>
                    <a:ext uri="{FF2B5EF4-FFF2-40B4-BE49-F238E27FC236}">
                      <a16:creationId xmlns:a16="http://schemas.microsoft.com/office/drawing/2014/main" id="{8485A02A-50A7-435B-ABEB-EEA49ECD1237}"/>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374" name="Group 2881">
                <a:extLst>
                  <a:ext uri="{FF2B5EF4-FFF2-40B4-BE49-F238E27FC236}">
                    <a16:creationId xmlns:a16="http://schemas.microsoft.com/office/drawing/2014/main" id="{B9020B8C-38DA-49EA-BE3C-DDE6EC80A6D7}"/>
                  </a:ext>
                </a:extLst>
              </p:cNvPr>
              <p:cNvGrpSpPr>
                <a:grpSpLocks/>
              </p:cNvGrpSpPr>
              <p:nvPr/>
            </p:nvGrpSpPr>
            <p:grpSpPr bwMode="auto">
              <a:xfrm>
                <a:off x="2149" y="826"/>
                <a:ext cx="214" cy="259"/>
                <a:chOff x="4320" y="1728"/>
                <a:chExt cx="384" cy="384"/>
              </a:xfrm>
            </p:grpSpPr>
            <p:sp>
              <p:nvSpPr>
                <p:cNvPr id="75586" name="Freeform 2882">
                  <a:extLst>
                    <a:ext uri="{FF2B5EF4-FFF2-40B4-BE49-F238E27FC236}">
                      <a16:creationId xmlns:a16="http://schemas.microsoft.com/office/drawing/2014/main" id="{B85F0960-458F-485D-A230-845E1A0CCDC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7" name="Freeform 2883">
                  <a:extLst>
                    <a:ext uri="{FF2B5EF4-FFF2-40B4-BE49-F238E27FC236}">
                      <a16:creationId xmlns:a16="http://schemas.microsoft.com/office/drawing/2014/main" id="{F21CBBC1-11E6-4CE9-80EB-2B4BCB84D58B}"/>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8" name="Freeform 2884">
                  <a:extLst>
                    <a:ext uri="{FF2B5EF4-FFF2-40B4-BE49-F238E27FC236}">
                      <a16:creationId xmlns:a16="http://schemas.microsoft.com/office/drawing/2014/main" id="{3654DD48-019E-405E-95C1-A3ADEEF0702E}"/>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89" name="Freeform 2885">
                  <a:extLst>
                    <a:ext uri="{FF2B5EF4-FFF2-40B4-BE49-F238E27FC236}">
                      <a16:creationId xmlns:a16="http://schemas.microsoft.com/office/drawing/2014/main" id="{4E410A70-C271-42DE-9265-BB854E941DF7}"/>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0" name="Freeform 2886">
                  <a:extLst>
                    <a:ext uri="{FF2B5EF4-FFF2-40B4-BE49-F238E27FC236}">
                      <a16:creationId xmlns:a16="http://schemas.microsoft.com/office/drawing/2014/main" id="{D33CBF19-B911-49FD-9A5F-5682CF382435}"/>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1" name="Freeform 2887">
                  <a:extLst>
                    <a:ext uri="{FF2B5EF4-FFF2-40B4-BE49-F238E27FC236}">
                      <a16:creationId xmlns:a16="http://schemas.microsoft.com/office/drawing/2014/main" id="{CB2D15A4-7B96-4B38-9D8D-24B01EB74F22}"/>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2" name="Freeform 2888">
                  <a:extLst>
                    <a:ext uri="{FF2B5EF4-FFF2-40B4-BE49-F238E27FC236}">
                      <a16:creationId xmlns:a16="http://schemas.microsoft.com/office/drawing/2014/main" id="{EA000F53-1442-4006-A2E1-21883BF7C574}"/>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3" name="Freeform 2889">
                  <a:extLst>
                    <a:ext uri="{FF2B5EF4-FFF2-40B4-BE49-F238E27FC236}">
                      <a16:creationId xmlns:a16="http://schemas.microsoft.com/office/drawing/2014/main" id="{BB4C1E5D-6EAB-4669-94B9-4DE1AEF1E19D}"/>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4" name="Freeform 2890">
                  <a:extLst>
                    <a:ext uri="{FF2B5EF4-FFF2-40B4-BE49-F238E27FC236}">
                      <a16:creationId xmlns:a16="http://schemas.microsoft.com/office/drawing/2014/main" id="{A49BB975-10A6-4BEF-8356-41E89D929950}"/>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5" name="Freeform 2891">
                  <a:extLst>
                    <a:ext uri="{FF2B5EF4-FFF2-40B4-BE49-F238E27FC236}">
                      <a16:creationId xmlns:a16="http://schemas.microsoft.com/office/drawing/2014/main" id="{DF7FD1F7-8549-4745-8E43-ACA063B0893A}"/>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6" name="Freeform 2892">
                  <a:extLst>
                    <a:ext uri="{FF2B5EF4-FFF2-40B4-BE49-F238E27FC236}">
                      <a16:creationId xmlns:a16="http://schemas.microsoft.com/office/drawing/2014/main" id="{A8367096-B4D4-44A3-8066-84FF687F3586}"/>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7" name="Freeform 2893">
                  <a:extLst>
                    <a:ext uri="{FF2B5EF4-FFF2-40B4-BE49-F238E27FC236}">
                      <a16:creationId xmlns:a16="http://schemas.microsoft.com/office/drawing/2014/main" id="{0D657BB7-E286-4905-BD07-36549626290B}"/>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8" name="Freeform 2894">
                  <a:extLst>
                    <a:ext uri="{FF2B5EF4-FFF2-40B4-BE49-F238E27FC236}">
                      <a16:creationId xmlns:a16="http://schemas.microsoft.com/office/drawing/2014/main" id="{D062D16C-2105-417A-AABF-E6A404B1081A}"/>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599" name="Rectangle 2895">
                  <a:extLst>
                    <a:ext uri="{FF2B5EF4-FFF2-40B4-BE49-F238E27FC236}">
                      <a16:creationId xmlns:a16="http://schemas.microsoft.com/office/drawing/2014/main" id="{FAEE71EB-8542-4F4C-BF17-034B7BCE869E}"/>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00" name="Freeform 2896">
                  <a:extLst>
                    <a:ext uri="{FF2B5EF4-FFF2-40B4-BE49-F238E27FC236}">
                      <a16:creationId xmlns:a16="http://schemas.microsoft.com/office/drawing/2014/main" id="{403FE577-9A53-45D3-80A5-8A005525ABEE}"/>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1" name="Freeform 2897">
                  <a:extLst>
                    <a:ext uri="{FF2B5EF4-FFF2-40B4-BE49-F238E27FC236}">
                      <a16:creationId xmlns:a16="http://schemas.microsoft.com/office/drawing/2014/main" id="{6859FAEE-EC9C-4486-962B-26E9A522F0A3}"/>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2" name="Freeform 2898">
                  <a:extLst>
                    <a:ext uri="{FF2B5EF4-FFF2-40B4-BE49-F238E27FC236}">
                      <a16:creationId xmlns:a16="http://schemas.microsoft.com/office/drawing/2014/main" id="{2135FD40-1C8C-4B64-BF14-CD579B456B21}"/>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3" name="Freeform 2899">
                  <a:extLst>
                    <a:ext uri="{FF2B5EF4-FFF2-40B4-BE49-F238E27FC236}">
                      <a16:creationId xmlns:a16="http://schemas.microsoft.com/office/drawing/2014/main" id="{4ED547CF-DBF8-453E-BAEF-6A40138A5E90}"/>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375" name="Group 2900">
                <a:extLst>
                  <a:ext uri="{FF2B5EF4-FFF2-40B4-BE49-F238E27FC236}">
                    <a16:creationId xmlns:a16="http://schemas.microsoft.com/office/drawing/2014/main" id="{0C63F3A7-9A7E-4174-B0E0-C4AEB2DC8829}"/>
                  </a:ext>
                </a:extLst>
              </p:cNvPr>
              <p:cNvGrpSpPr>
                <a:grpSpLocks/>
              </p:cNvGrpSpPr>
              <p:nvPr/>
            </p:nvGrpSpPr>
            <p:grpSpPr bwMode="auto">
              <a:xfrm>
                <a:off x="2463" y="826"/>
                <a:ext cx="214" cy="259"/>
                <a:chOff x="2832" y="1655"/>
                <a:chExt cx="367" cy="434"/>
              </a:xfrm>
            </p:grpSpPr>
            <p:sp>
              <p:nvSpPr>
                <p:cNvPr id="75605" name="Freeform 2901">
                  <a:extLst>
                    <a:ext uri="{FF2B5EF4-FFF2-40B4-BE49-F238E27FC236}">
                      <a16:creationId xmlns:a16="http://schemas.microsoft.com/office/drawing/2014/main" id="{9C3F05BE-5A6E-46B7-9D76-0360C142C35A}"/>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6" name="Freeform 2902">
                  <a:extLst>
                    <a:ext uri="{FF2B5EF4-FFF2-40B4-BE49-F238E27FC236}">
                      <a16:creationId xmlns:a16="http://schemas.microsoft.com/office/drawing/2014/main" id="{5F21A335-CC30-4A6F-AD25-22494DC2566E}"/>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7" name="Freeform 2903">
                  <a:extLst>
                    <a:ext uri="{FF2B5EF4-FFF2-40B4-BE49-F238E27FC236}">
                      <a16:creationId xmlns:a16="http://schemas.microsoft.com/office/drawing/2014/main" id="{E18619E8-C48F-43DE-8299-64A127263888}"/>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8" name="Freeform 2904">
                  <a:extLst>
                    <a:ext uri="{FF2B5EF4-FFF2-40B4-BE49-F238E27FC236}">
                      <a16:creationId xmlns:a16="http://schemas.microsoft.com/office/drawing/2014/main" id="{29A61C9F-C26F-496C-A91D-1A214999A2D0}"/>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09" name="Freeform 2905">
                  <a:extLst>
                    <a:ext uri="{FF2B5EF4-FFF2-40B4-BE49-F238E27FC236}">
                      <a16:creationId xmlns:a16="http://schemas.microsoft.com/office/drawing/2014/main" id="{CEA2AA98-BC1E-4BD8-9A43-B8491895B3E5}"/>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0" name="Freeform 2906">
                  <a:extLst>
                    <a:ext uri="{FF2B5EF4-FFF2-40B4-BE49-F238E27FC236}">
                      <a16:creationId xmlns:a16="http://schemas.microsoft.com/office/drawing/2014/main" id="{95CB522C-87F2-4585-887B-9BAA690499B2}"/>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1" name="Freeform 2907">
                  <a:extLst>
                    <a:ext uri="{FF2B5EF4-FFF2-40B4-BE49-F238E27FC236}">
                      <a16:creationId xmlns:a16="http://schemas.microsoft.com/office/drawing/2014/main" id="{8F4D631D-E0C3-4D8A-87BE-FDA7A9BB0538}"/>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2" name="Freeform 2908">
                  <a:extLst>
                    <a:ext uri="{FF2B5EF4-FFF2-40B4-BE49-F238E27FC236}">
                      <a16:creationId xmlns:a16="http://schemas.microsoft.com/office/drawing/2014/main" id="{11AD2E0E-B921-490C-9BDB-B7E9E94ED0B7}"/>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3" name="Freeform 2909">
                  <a:extLst>
                    <a:ext uri="{FF2B5EF4-FFF2-40B4-BE49-F238E27FC236}">
                      <a16:creationId xmlns:a16="http://schemas.microsoft.com/office/drawing/2014/main" id="{1BB4A05B-9329-4460-AFC4-A1E0744AB7FB}"/>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4" name="Freeform 2910">
                  <a:extLst>
                    <a:ext uri="{FF2B5EF4-FFF2-40B4-BE49-F238E27FC236}">
                      <a16:creationId xmlns:a16="http://schemas.microsoft.com/office/drawing/2014/main" id="{236C8861-7FA5-4527-9CC9-4010A1A9848D}"/>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5" name="Freeform 2911">
                  <a:extLst>
                    <a:ext uri="{FF2B5EF4-FFF2-40B4-BE49-F238E27FC236}">
                      <a16:creationId xmlns:a16="http://schemas.microsoft.com/office/drawing/2014/main" id="{C0B63141-708A-4B59-A093-4B09F7AAE08B}"/>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6" name="Freeform 2912">
                  <a:extLst>
                    <a:ext uri="{FF2B5EF4-FFF2-40B4-BE49-F238E27FC236}">
                      <a16:creationId xmlns:a16="http://schemas.microsoft.com/office/drawing/2014/main" id="{19DACA64-2251-44E5-B8A4-BA86F3BFEE17}"/>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7" name="Rectangle 2913">
                  <a:extLst>
                    <a:ext uri="{FF2B5EF4-FFF2-40B4-BE49-F238E27FC236}">
                      <a16:creationId xmlns:a16="http://schemas.microsoft.com/office/drawing/2014/main" id="{B6EE36E6-1AFB-498B-9E66-CC9C836F0EB2}"/>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18" name="Freeform 2914">
                  <a:extLst>
                    <a:ext uri="{FF2B5EF4-FFF2-40B4-BE49-F238E27FC236}">
                      <a16:creationId xmlns:a16="http://schemas.microsoft.com/office/drawing/2014/main" id="{0352C7D9-8B0D-4C3D-867D-5C2C244715FB}"/>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19" name="Freeform 2915">
                  <a:extLst>
                    <a:ext uri="{FF2B5EF4-FFF2-40B4-BE49-F238E27FC236}">
                      <a16:creationId xmlns:a16="http://schemas.microsoft.com/office/drawing/2014/main" id="{D926AFE4-CBC5-46D0-A857-29E988BD5EDE}"/>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20" name="Freeform 2916">
                  <a:extLst>
                    <a:ext uri="{FF2B5EF4-FFF2-40B4-BE49-F238E27FC236}">
                      <a16:creationId xmlns:a16="http://schemas.microsoft.com/office/drawing/2014/main" id="{A6FD8795-ABB4-4DAD-92F0-7A6BFFD38349}"/>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21" name="Freeform 2917">
                  <a:extLst>
                    <a:ext uri="{FF2B5EF4-FFF2-40B4-BE49-F238E27FC236}">
                      <a16:creationId xmlns:a16="http://schemas.microsoft.com/office/drawing/2014/main" id="{4F902903-C282-48FC-B98F-D523AFC6EB29}"/>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622" name="Line 2918">
                <a:extLst>
                  <a:ext uri="{FF2B5EF4-FFF2-40B4-BE49-F238E27FC236}">
                    <a16:creationId xmlns:a16="http://schemas.microsoft.com/office/drawing/2014/main" id="{E0C5008A-4276-4308-A62A-1DA4A73806BE}"/>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23" name="Line 2919">
                <a:extLst>
                  <a:ext uri="{FF2B5EF4-FFF2-40B4-BE49-F238E27FC236}">
                    <a16:creationId xmlns:a16="http://schemas.microsoft.com/office/drawing/2014/main" id="{826A8AD0-EF71-432F-B1D3-D0CF85CB65F2}"/>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24" name="Line 2920">
                <a:extLst>
                  <a:ext uri="{FF2B5EF4-FFF2-40B4-BE49-F238E27FC236}">
                    <a16:creationId xmlns:a16="http://schemas.microsoft.com/office/drawing/2014/main" id="{F6F781CA-CE4E-482C-8E08-596D88FE2A91}"/>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25" name="Line 2921">
                <a:extLst>
                  <a:ext uri="{FF2B5EF4-FFF2-40B4-BE49-F238E27FC236}">
                    <a16:creationId xmlns:a16="http://schemas.microsoft.com/office/drawing/2014/main" id="{19D257C1-1558-4BD8-9C63-B13F376164CA}"/>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38926" name="Group 2922">
            <a:extLst>
              <a:ext uri="{FF2B5EF4-FFF2-40B4-BE49-F238E27FC236}">
                <a16:creationId xmlns:a16="http://schemas.microsoft.com/office/drawing/2014/main" id="{6E238DE4-B029-4A93-BA44-1295A3FC0ECD}"/>
              </a:ext>
            </a:extLst>
          </p:cNvPr>
          <p:cNvGrpSpPr>
            <a:grpSpLocks/>
          </p:cNvGrpSpPr>
          <p:nvPr/>
        </p:nvGrpSpPr>
        <p:grpSpPr bwMode="auto">
          <a:xfrm>
            <a:off x="3722688" y="4014788"/>
            <a:ext cx="1219200" cy="531812"/>
            <a:chOff x="508" y="1228"/>
            <a:chExt cx="1564" cy="785"/>
          </a:xfrm>
        </p:grpSpPr>
        <p:grpSp>
          <p:nvGrpSpPr>
            <p:cNvPr id="39298" name="Group 2923">
              <a:extLst>
                <a:ext uri="{FF2B5EF4-FFF2-40B4-BE49-F238E27FC236}">
                  <a16:creationId xmlns:a16="http://schemas.microsoft.com/office/drawing/2014/main" id="{BAC47BDF-2D8F-42BE-BBCF-F8C60E037EE8}"/>
                </a:ext>
              </a:extLst>
            </p:cNvPr>
            <p:cNvGrpSpPr>
              <a:grpSpLocks/>
            </p:cNvGrpSpPr>
            <p:nvPr/>
          </p:nvGrpSpPr>
          <p:grpSpPr bwMode="auto">
            <a:xfrm>
              <a:off x="508" y="1228"/>
              <a:ext cx="1564" cy="785"/>
              <a:chOff x="1952" y="2535"/>
              <a:chExt cx="1096" cy="606"/>
            </a:xfrm>
          </p:grpSpPr>
          <p:sp>
            <p:nvSpPr>
              <p:cNvPr id="75628" name="Oval 2924">
                <a:extLst>
                  <a:ext uri="{FF2B5EF4-FFF2-40B4-BE49-F238E27FC236}">
                    <a16:creationId xmlns:a16="http://schemas.microsoft.com/office/drawing/2014/main" id="{8DFAF774-BCE7-4473-83B5-8D32D39A0AA8}"/>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29" name="Oval 2925">
                <a:extLst>
                  <a:ext uri="{FF2B5EF4-FFF2-40B4-BE49-F238E27FC236}">
                    <a16:creationId xmlns:a16="http://schemas.microsoft.com/office/drawing/2014/main" id="{D0ACFACC-99FE-4674-BAD2-A9D56E8D9A89}"/>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0" name="Oval 2926">
                <a:extLst>
                  <a:ext uri="{FF2B5EF4-FFF2-40B4-BE49-F238E27FC236}">
                    <a16:creationId xmlns:a16="http://schemas.microsoft.com/office/drawing/2014/main" id="{2431C3DD-58D3-4A82-A9A8-04C7F6326409}"/>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1" name="Oval 2927">
                <a:extLst>
                  <a:ext uri="{FF2B5EF4-FFF2-40B4-BE49-F238E27FC236}">
                    <a16:creationId xmlns:a16="http://schemas.microsoft.com/office/drawing/2014/main" id="{DD06AE87-5C44-4C5D-A39C-F96595773DC9}"/>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2" name="Oval 2928">
                <a:extLst>
                  <a:ext uri="{FF2B5EF4-FFF2-40B4-BE49-F238E27FC236}">
                    <a16:creationId xmlns:a16="http://schemas.microsoft.com/office/drawing/2014/main" id="{793FC21F-5692-4F5A-AEA5-752A826EF0FD}"/>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3" name="Oval 2929">
                <a:extLst>
                  <a:ext uri="{FF2B5EF4-FFF2-40B4-BE49-F238E27FC236}">
                    <a16:creationId xmlns:a16="http://schemas.microsoft.com/office/drawing/2014/main" id="{8AE5BB06-7D7F-437F-A2CB-268217C2BB7E}"/>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4" name="Oval 2930">
                <a:extLst>
                  <a:ext uri="{FF2B5EF4-FFF2-40B4-BE49-F238E27FC236}">
                    <a16:creationId xmlns:a16="http://schemas.microsoft.com/office/drawing/2014/main" id="{D4C41627-E808-4906-8886-674BF270860C}"/>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5" name="Oval 2931">
                <a:extLst>
                  <a:ext uri="{FF2B5EF4-FFF2-40B4-BE49-F238E27FC236}">
                    <a16:creationId xmlns:a16="http://schemas.microsoft.com/office/drawing/2014/main" id="{638AEF83-1348-4B11-BFC7-FA1227EAB6CB}"/>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6" name="Oval 2932">
                <a:extLst>
                  <a:ext uri="{FF2B5EF4-FFF2-40B4-BE49-F238E27FC236}">
                    <a16:creationId xmlns:a16="http://schemas.microsoft.com/office/drawing/2014/main" id="{B5A5B4C4-ED7A-41C0-9E24-027877BB3822}"/>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7" name="Oval 2933">
                <a:extLst>
                  <a:ext uri="{FF2B5EF4-FFF2-40B4-BE49-F238E27FC236}">
                    <a16:creationId xmlns:a16="http://schemas.microsoft.com/office/drawing/2014/main" id="{D411EEB8-DB55-47A2-B308-503677E3EEA7}"/>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8" name="Oval 2934">
                <a:extLst>
                  <a:ext uri="{FF2B5EF4-FFF2-40B4-BE49-F238E27FC236}">
                    <a16:creationId xmlns:a16="http://schemas.microsoft.com/office/drawing/2014/main" id="{98832CC4-8534-43DD-BAA1-0A42BD083A79}"/>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39" name="Freeform 2935">
                <a:extLst>
                  <a:ext uri="{FF2B5EF4-FFF2-40B4-BE49-F238E27FC236}">
                    <a16:creationId xmlns:a16="http://schemas.microsoft.com/office/drawing/2014/main" id="{9EBF4A5F-5FA8-4974-961B-ED681534FCED}"/>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299" name="Group 2936">
              <a:extLst>
                <a:ext uri="{FF2B5EF4-FFF2-40B4-BE49-F238E27FC236}">
                  <a16:creationId xmlns:a16="http://schemas.microsoft.com/office/drawing/2014/main" id="{0E9F09B5-4AD9-4D26-9525-54CD68ECB7C7}"/>
                </a:ext>
              </a:extLst>
            </p:cNvPr>
            <p:cNvGrpSpPr>
              <a:grpSpLocks/>
            </p:cNvGrpSpPr>
            <p:nvPr/>
          </p:nvGrpSpPr>
          <p:grpSpPr bwMode="auto">
            <a:xfrm>
              <a:off x="705" y="1376"/>
              <a:ext cx="1040" cy="422"/>
              <a:chOff x="1738" y="823"/>
              <a:chExt cx="1040" cy="422"/>
            </a:xfrm>
          </p:grpSpPr>
          <p:grpSp>
            <p:nvGrpSpPr>
              <p:cNvPr id="39300" name="Group 2937">
                <a:extLst>
                  <a:ext uri="{FF2B5EF4-FFF2-40B4-BE49-F238E27FC236}">
                    <a16:creationId xmlns:a16="http://schemas.microsoft.com/office/drawing/2014/main" id="{41D45F84-F9F5-48EB-ABEE-922714322997}"/>
                  </a:ext>
                </a:extLst>
              </p:cNvPr>
              <p:cNvGrpSpPr>
                <a:grpSpLocks/>
              </p:cNvGrpSpPr>
              <p:nvPr/>
            </p:nvGrpSpPr>
            <p:grpSpPr bwMode="auto">
              <a:xfrm>
                <a:off x="1842" y="823"/>
                <a:ext cx="214" cy="259"/>
                <a:chOff x="960" y="1538"/>
                <a:chExt cx="214" cy="259"/>
              </a:xfrm>
            </p:grpSpPr>
            <p:sp>
              <p:nvSpPr>
                <p:cNvPr id="75642" name="Freeform 2938">
                  <a:extLst>
                    <a:ext uri="{FF2B5EF4-FFF2-40B4-BE49-F238E27FC236}">
                      <a16:creationId xmlns:a16="http://schemas.microsoft.com/office/drawing/2014/main" id="{484A3985-C5CD-44A6-9FD9-223E306F96A4}"/>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3" name="Freeform 2939">
                  <a:extLst>
                    <a:ext uri="{FF2B5EF4-FFF2-40B4-BE49-F238E27FC236}">
                      <a16:creationId xmlns:a16="http://schemas.microsoft.com/office/drawing/2014/main" id="{75AA01B2-FECA-40D5-9925-4BAA1A975177}"/>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4" name="Freeform 2940">
                  <a:extLst>
                    <a:ext uri="{FF2B5EF4-FFF2-40B4-BE49-F238E27FC236}">
                      <a16:creationId xmlns:a16="http://schemas.microsoft.com/office/drawing/2014/main" id="{9041415A-A35C-463F-87B5-C19B7B91433F}"/>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5" name="Freeform 2941">
                  <a:extLst>
                    <a:ext uri="{FF2B5EF4-FFF2-40B4-BE49-F238E27FC236}">
                      <a16:creationId xmlns:a16="http://schemas.microsoft.com/office/drawing/2014/main" id="{D71F6D46-F794-42D9-B3E0-6C559F3FF9FD}"/>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6" name="Freeform 2942">
                  <a:extLst>
                    <a:ext uri="{FF2B5EF4-FFF2-40B4-BE49-F238E27FC236}">
                      <a16:creationId xmlns:a16="http://schemas.microsoft.com/office/drawing/2014/main" id="{A58ED732-DD42-441F-893C-0AAB53E66635}"/>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7" name="Freeform 2943">
                  <a:extLst>
                    <a:ext uri="{FF2B5EF4-FFF2-40B4-BE49-F238E27FC236}">
                      <a16:creationId xmlns:a16="http://schemas.microsoft.com/office/drawing/2014/main" id="{177615AF-C599-47CC-BF2F-C090942674EB}"/>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8" name="Freeform 2944">
                  <a:extLst>
                    <a:ext uri="{FF2B5EF4-FFF2-40B4-BE49-F238E27FC236}">
                      <a16:creationId xmlns:a16="http://schemas.microsoft.com/office/drawing/2014/main" id="{70631AA2-0D02-40F3-8C29-4DA9659A1A14}"/>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49" name="Freeform 2945">
                  <a:extLst>
                    <a:ext uri="{FF2B5EF4-FFF2-40B4-BE49-F238E27FC236}">
                      <a16:creationId xmlns:a16="http://schemas.microsoft.com/office/drawing/2014/main" id="{25B8C4E0-E287-489B-A58B-949B1F8AF9FA}"/>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0" name="Freeform 2946">
                  <a:extLst>
                    <a:ext uri="{FF2B5EF4-FFF2-40B4-BE49-F238E27FC236}">
                      <a16:creationId xmlns:a16="http://schemas.microsoft.com/office/drawing/2014/main" id="{27704F78-8D66-4E22-96E4-B984FE1135F9}"/>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1" name="Freeform 2947">
                  <a:extLst>
                    <a:ext uri="{FF2B5EF4-FFF2-40B4-BE49-F238E27FC236}">
                      <a16:creationId xmlns:a16="http://schemas.microsoft.com/office/drawing/2014/main" id="{1E73DFA7-FBFC-4F8D-95DA-D8C73EAC77EA}"/>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2" name="Freeform 2948">
                  <a:extLst>
                    <a:ext uri="{FF2B5EF4-FFF2-40B4-BE49-F238E27FC236}">
                      <a16:creationId xmlns:a16="http://schemas.microsoft.com/office/drawing/2014/main" id="{6453D982-06C3-41BA-849A-84E13268FFFA}"/>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3" name="Freeform 2949">
                  <a:extLst>
                    <a:ext uri="{FF2B5EF4-FFF2-40B4-BE49-F238E27FC236}">
                      <a16:creationId xmlns:a16="http://schemas.microsoft.com/office/drawing/2014/main" id="{F34AE8B8-7298-4016-9A71-49794F2E9EED}"/>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4" name="Rectangle 2950">
                  <a:extLst>
                    <a:ext uri="{FF2B5EF4-FFF2-40B4-BE49-F238E27FC236}">
                      <a16:creationId xmlns:a16="http://schemas.microsoft.com/office/drawing/2014/main" id="{49D7BA80-BB83-48AC-A884-C126A2C8D834}"/>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55" name="Freeform 2951">
                  <a:extLst>
                    <a:ext uri="{FF2B5EF4-FFF2-40B4-BE49-F238E27FC236}">
                      <a16:creationId xmlns:a16="http://schemas.microsoft.com/office/drawing/2014/main" id="{81D17F72-7D99-4051-8645-DB3F28468519}"/>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6" name="Freeform 2952">
                  <a:extLst>
                    <a:ext uri="{FF2B5EF4-FFF2-40B4-BE49-F238E27FC236}">
                      <a16:creationId xmlns:a16="http://schemas.microsoft.com/office/drawing/2014/main" id="{6333AADA-D778-4418-9603-D8FD623F908A}"/>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7" name="Freeform 2953">
                  <a:extLst>
                    <a:ext uri="{FF2B5EF4-FFF2-40B4-BE49-F238E27FC236}">
                      <a16:creationId xmlns:a16="http://schemas.microsoft.com/office/drawing/2014/main" id="{DDA17AAA-6C64-42BC-88A4-6C9317610D77}"/>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58" name="Freeform 2954">
                  <a:extLst>
                    <a:ext uri="{FF2B5EF4-FFF2-40B4-BE49-F238E27FC236}">
                      <a16:creationId xmlns:a16="http://schemas.microsoft.com/office/drawing/2014/main" id="{E068F9BC-A603-42BF-AD38-5707625704DC}"/>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301" name="Group 2955">
                <a:extLst>
                  <a:ext uri="{FF2B5EF4-FFF2-40B4-BE49-F238E27FC236}">
                    <a16:creationId xmlns:a16="http://schemas.microsoft.com/office/drawing/2014/main" id="{CB09F53D-9114-4A44-B0C4-4166D70A1B25}"/>
                  </a:ext>
                </a:extLst>
              </p:cNvPr>
              <p:cNvGrpSpPr>
                <a:grpSpLocks/>
              </p:cNvGrpSpPr>
              <p:nvPr/>
            </p:nvGrpSpPr>
            <p:grpSpPr bwMode="auto">
              <a:xfrm>
                <a:off x="2149" y="826"/>
                <a:ext cx="214" cy="259"/>
                <a:chOff x="4320" y="1728"/>
                <a:chExt cx="384" cy="384"/>
              </a:xfrm>
            </p:grpSpPr>
            <p:sp>
              <p:nvSpPr>
                <p:cNvPr id="75660" name="Freeform 2956">
                  <a:extLst>
                    <a:ext uri="{FF2B5EF4-FFF2-40B4-BE49-F238E27FC236}">
                      <a16:creationId xmlns:a16="http://schemas.microsoft.com/office/drawing/2014/main" id="{3C6BEC20-E77E-4FA9-973B-59BF0CD4F02C}"/>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1" name="Freeform 2957">
                  <a:extLst>
                    <a:ext uri="{FF2B5EF4-FFF2-40B4-BE49-F238E27FC236}">
                      <a16:creationId xmlns:a16="http://schemas.microsoft.com/office/drawing/2014/main" id="{690454DC-4D74-4736-9B88-D2CF43057445}"/>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2" name="Freeform 2958">
                  <a:extLst>
                    <a:ext uri="{FF2B5EF4-FFF2-40B4-BE49-F238E27FC236}">
                      <a16:creationId xmlns:a16="http://schemas.microsoft.com/office/drawing/2014/main" id="{AADE329C-EF23-4E3F-9667-3412D4D21EA1}"/>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3" name="Freeform 2959">
                  <a:extLst>
                    <a:ext uri="{FF2B5EF4-FFF2-40B4-BE49-F238E27FC236}">
                      <a16:creationId xmlns:a16="http://schemas.microsoft.com/office/drawing/2014/main" id="{91636DD8-986D-44B3-B316-85923BD66F7F}"/>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4" name="Freeform 2960">
                  <a:extLst>
                    <a:ext uri="{FF2B5EF4-FFF2-40B4-BE49-F238E27FC236}">
                      <a16:creationId xmlns:a16="http://schemas.microsoft.com/office/drawing/2014/main" id="{F07E09DD-E429-4E0C-9D07-2DDBC8632A5C}"/>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5" name="Freeform 2961">
                  <a:extLst>
                    <a:ext uri="{FF2B5EF4-FFF2-40B4-BE49-F238E27FC236}">
                      <a16:creationId xmlns:a16="http://schemas.microsoft.com/office/drawing/2014/main" id="{518F30D5-81E6-4805-BBF9-126B637F4B05}"/>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6" name="Freeform 2962">
                  <a:extLst>
                    <a:ext uri="{FF2B5EF4-FFF2-40B4-BE49-F238E27FC236}">
                      <a16:creationId xmlns:a16="http://schemas.microsoft.com/office/drawing/2014/main" id="{357DE096-BB17-4C56-915E-F852FE162B18}"/>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7" name="Freeform 2963">
                  <a:extLst>
                    <a:ext uri="{FF2B5EF4-FFF2-40B4-BE49-F238E27FC236}">
                      <a16:creationId xmlns:a16="http://schemas.microsoft.com/office/drawing/2014/main" id="{0B53444E-2766-4B2C-BE6F-F75CB4251199}"/>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8" name="Freeform 2964">
                  <a:extLst>
                    <a:ext uri="{FF2B5EF4-FFF2-40B4-BE49-F238E27FC236}">
                      <a16:creationId xmlns:a16="http://schemas.microsoft.com/office/drawing/2014/main" id="{7C268535-93C5-49AB-8BBB-2760D5A53C3D}"/>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69" name="Freeform 2965">
                  <a:extLst>
                    <a:ext uri="{FF2B5EF4-FFF2-40B4-BE49-F238E27FC236}">
                      <a16:creationId xmlns:a16="http://schemas.microsoft.com/office/drawing/2014/main" id="{790D2432-F089-40BB-9132-78CEDF5B0999}"/>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0" name="Freeform 2966">
                  <a:extLst>
                    <a:ext uri="{FF2B5EF4-FFF2-40B4-BE49-F238E27FC236}">
                      <a16:creationId xmlns:a16="http://schemas.microsoft.com/office/drawing/2014/main" id="{A3F2D583-084F-4AEA-A95E-499E354F761C}"/>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1" name="Freeform 2967">
                  <a:extLst>
                    <a:ext uri="{FF2B5EF4-FFF2-40B4-BE49-F238E27FC236}">
                      <a16:creationId xmlns:a16="http://schemas.microsoft.com/office/drawing/2014/main" id="{FFBB489B-ECD2-471B-A3F0-35C26890815F}"/>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2" name="Freeform 2968">
                  <a:extLst>
                    <a:ext uri="{FF2B5EF4-FFF2-40B4-BE49-F238E27FC236}">
                      <a16:creationId xmlns:a16="http://schemas.microsoft.com/office/drawing/2014/main" id="{3244394F-B2C1-487D-B583-465405A5AC54}"/>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3" name="Rectangle 2969">
                  <a:extLst>
                    <a:ext uri="{FF2B5EF4-FFF2-40B4-BE49-F238E27FC236}">
                      <a16:creationId xmlns:a16="http://schemas.microsoft.com/office/drawing/2014/main" id="{18737E28-6F02-4E7A-8548-9919EBF19E3B}"/>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74" name="Freeform 2970">
                  <a:extLst>
                    <a:ext uri="{FF2B5EF4-FFF2-40B4-BE49-F238E27FC236}">
                      <a16:creationId xmlns:a16="http://schemas.microsoft.com/office/drawing/2014/main" id="{98A2F09C-5211-4FF2-B001-2067878E2209}"/>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5" name="Freeform 2971">
                  <a:extLst>
                    <a:ext uri="{FF2B5EF4-FFF2-40B4-BE49-F238E27FC236}">
                      <a16:creationId xmlns:a16="http://schemas.microsoft.com/office/drawing/2014/main" id="{D593C85B-19D7-42E5-84C6-E643E428D8C8}"/>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6" name="Freeform 2972">
                  <a:extLst>
                    <a:ext uri="{FF2B5EF4-FFF2-40B4-BE49-F238E27FC236}">
                      <a16:creationId xmlns:a16="http://schemas.microsoft.com/office/drawing/2014/main" id="{4A056547-C2AA-4F03-8AB4-CCA160504A3D}"/>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77" name="Freeform 2973">
                  <a:extLst>
                    <a:ext uri="{FF2B5EF4-FFF2-40B4-BE49-F238E27FC236}">
                      <a16:creationId xmlns:a16="http://schemas.microsoft.com/office/drawing/2014/main" id="{1C3E7630-399D-4810-8A02-632824459EDA}"/>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302" name="Group 2974">
                <a:extLst>
                  <a:ext uri="{FF2B5EF4-FFF2-40B4-BE49-F238E27FC236}">
                    <a16:creationId xmlns:a16="http://schemas.microsoft.com/office/drawing/2014/main" id="{AD5384C4-C447-42AA-B4D1-8E6DBEB6CC28}"/>
                  </a:ext>
                </a:extLst>
              </p:cNvPr>
              <p:cNvGrpSpPr>
                <a:grpSpLocks/>
              </p:cNvGrpSpPr>
              <p:nvPr/>
            </p:nvGrpSpPr>
            <p:grpSpPr bwMode="auto">
              <a:xfrm>
                <a:off x="2463" y="826"/>
                <a:ext cx="214" cy="259"/>
                <a:chOff x="2832" y="1655"/>
                <a:chExt cx="367" cy="434"/>
              </a:xfrm>
            </p:grpSpPr>
            <p:sp>
              <p:nvSpPr>
                <p:cNvPr id="75679" name="Freeform 2975">
                  <a:extLst>
                    <a:ext uri="{FF2B5EF4-FFF2-40B4-BE49-F238E27FC236}">
                      <a16:creationId xmlns:a16="http://schemas.microsoft.com/office/drawing/2014/main" id="{F2B47814-1A17-41AA-B780-B965889BF043}"/>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0" name="Freeform 2976">
                  <a:extLst>
                    <a:ext uri="{FF2B5EF4-FFF2-40B4-BE49-F238E27FC236}">
                      <a16:creationId xmlns:a16="http://schemas.microsoft.com/office/drawing/2014/main" id="{765242B4-EAB2-4B03-AD49-F1B9A02F576C}"/>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1" name="Freeform 2977">
                  <a:extLst>
                    <a:ext uri="{FF2B5EF4-FFF2-40B4-BE49-F238E27FC236}">
                      <a16:creationId xmlns:a16="http://schemas.microsoft.com/office/drawing/2014/main" id="{593D598B-E738-4F0B-8F4D-0CD961FC14A8}"/>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2" name="Freeform 2978">
                  <a:extLst>
                    <a:ext uri="{FF2B5EF4-FFF2-40B4-BE49-F238E27FC236}">
                      <a16:creationId xmlns:a16="http://schemas.microsoft.com/office/drawing/2014/main" id="{ABEFE55B-F4BD-4172-B8C0-5ADDD6DC12A1}"/>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3" name="Freeform 2979">
                  <a:extLst>
                    <a:ext uri="{FF2B5EF4-FFF2-40B4-BE49-F238E27FC236}">
                      <a16:creationId xmlns:a16="http://schemas.microsoft.com/office/drawing/2014/main" id="{EABD6552-CD61-41EC-90C3-E300B8EE34D7}"/>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4" name="Freeform 2980">
                  <a:extLst>
                    <a:ext uri="{FF2B5EF4-FFF2-40B4-BE49-F238E27FC236}">
                      <a16:creationId xmlns:a16="http://schemas.microsoft.com/office/drawing/2014/main" id="{DA7EF109-39B0-4B97-B14C-05D412413D79}"/>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5" name="Freeform 2981">
                  <a:extLst>
                    <a:ext uri="{FF2B5EF4-FFF2-40B4-BE49-F238E27FC236}">
                      <a16:creationId xmlns:a16="http://schemas.microsoft.com/office/drawing/2014/main" id="{50BF3032-EE2F-4B10-A24E-3358C0CF2478}"/>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6" name="Freeform 2982">
                  <a:extLst>
                    <a:ext uri="{FF2B5EF4-FFF2-40B4-BE49-F238E27FC236}">
                      <a16:creationId xmlns:a16="http://schemas.microsoft.com/office/drawing/2014/main" id="{97DBA463-A5F8-4831-AF18-A800D6E85993}"/>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7" name="Freeform 2983">
                  <a:extLst>
                    <a:ext uri="{FF2B5EF4-FFF2-40B4-BE49-F238E27FC236}">
                      <a16:creationId xmlns:a16="http://schemas.microsoft.com/office/drawing/2014/main" id="{5A40C1E5-A2A4-4C7A-B3AC-37549049ED85}"/>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8" name="Freeform 2984">
                  <a:extLst>
                    <a:ext uri="{FF2B5EF4-FFF2-40B4-BE49-F238E27FC236}">
                      <a16:creationId xmlns:a16="http://schemas.microsoft.com/office/drawing/2014/main" id="{5F96B526-3972-486C-9E36-D57DDB9440C3}"/>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89" name="Freeform 2985">
                  <a:extLst>
                    <a:ext uri="{FF2B5EF4-FFF2-40B4-BE49-F238E27FC236}">
                      <a16:creationId xmlns:a16="http://schemas.microsoft.com/office/drawing/2014/main" id="{E8C115A8-8706-4D3E-BC82-B1803C0C3540}"/>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0" name="Freeform 2986">
                  <a:extLst>
                    <a:ext uri="{FF2B5EF4-FFF2-40B4-BE49-F238E27FC236}">
                      <a16:creationId xmlns:a16="http://schemas.microsoft.com/office/drawing/2014/main" id="{DA390C87-EFCD-4E6A-9795-5CC090D11F9F}"/>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1" name="Rectangle 2987">
                  <a:extLst>
                    <a:ext uri="{FF2B5EF4-FFF2-40B4-BE49-F238E27FC236}">
                      <a16:creationId xmlns:a16="http://schemas.microsoft.com/office/drawing/2014/main" id="{CD2E7097-5BF3-4A63-8139-44D19CC83623}"/>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92" name="Freeform 2988">
                  <a:extLst>
                    <a:ext uri="{FF2B5EF4-FFF2-40B4-BE49-F238E27FC236}">
                      <a16:creationId xmlns:a16="http://schemas.microsoft.com/office/drawing/2014/main" id="{B00DEBB6-789D-4B47-A74D-7D1B4BB7BE32}"/>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3" name="Freeform 2989">
                  <a:extLst>
                    <a:ext uri="{FF2B5EF4-FFF2-40B4-BE49-F238E27FC236}">
                      <a16:creationId xmlns:a16="http://schemas.microsoft.com/office/drawing/2014/main" id="{ED2342F3-1463-4960-8E3E-E4723CC94561}"/>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4" name="Freeform 2990">
                  <a:extLst>
                    <a:ext uri="{FF2B5EF4-FFF2-40B4-BE49-F238E27FC236}">
                      <a16:creationId xmlns:a16="http://schemas.microsoft.com/office/drawing/2014/main" id="{8F9F740E-4F46-445C-90F4-36EA55FF6124}"/>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695" name="Freeform 2991">
                  <a:extLst>
                    <a:ext uri="{FF2B5EF4-FFF2-40B4-BE49-F238E27FC236}">
                      <a16:creationId xmlns:a16="http://schemas.microsoft.com/office/drawing/2014/main" id="{EA2B23AB-3C13-401F-9416-D295AC056CB9}"/>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696" name="Line 2992">
                <a:extLst>
                  <a:ext uri="{FF2B5EF4-FFF2-40B4-BE49-F238E27FC236}">
                    <a16:creationId xmlns:a16="http://schemas.microsoft.com/office/drawing/2014/main" id="{2518B565-1049-4C3E-9D1C-0A24BF8B6CF6}"/>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97" name="Line 2993">
                <a:extLst>
                  <a:ext uri="{FF2B5EF4-FFF2-40B4-BE49-F238E27FC236}">
                    <a16:creationId xmlns:a16="http://schemas.microsoft.com/office/drawing/2014/main" id="{57C39530-8D31-4F9D-9FA2-E8CC3F82A579}"/>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98" name="Line 2994">
                <a:extLst>
                  <a:ext uri="{FF2B5EF4-FFF2-40B4-BE49-F238E27FC236}">
                    <a16:creationId xmlns:a16="http://schemas.microsoft.com/office/drawing/2014/main" id="{A7D04BA7-E12E-4295-9946-8EC5AC998E3C}"/>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699" name="Line 2995">
                <a:extLst>
                  <a:ext uri="{FF2B5EF4-FFF2-40B4-BE49-F238E27FC236}">
                    <a16:creationId xmlns:a16="http://schemas.microsoft.com/office/drawing/2014/main" id="{AFECDB91-F168-4546-AAFF-48D05E71E126}"/>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38927" name="Group 2996">
            <a:extLst>
              <a:ext uri="{FF2B5EF4-FFF2-40B4-BE49-F238E27FC236}">
                <a16:creationId xmlns:a16="http://schemas.microsoft.com/office/drawing/2014/main" id="{9684C7E0-4F2D-4833-B538-1D403F58D3C4}"/>
              </a:ext>
            </a:extLst>
          </p:cNvPr>
          <p:cNvGrpSpPr>
            <a:grpSpLocks/>
          </p:cNvGrpSpPr>
          <p:nvPr/>
        </p:nvGrpSpPr>
        <p:grpSpPr bwMode="auto">
          <a:xfrm>
            <a:off x="3722688" y="2871788"/>
            <a:ext cx="1219200" cy="531812"/>
            <a:chOff x="508" y="1228"/>
            <a:chExt cx="1564" cy="785"/>
          </a:xfrm>
        </p:grpSpPr>
        <p:grpSp>
          <p:nvGrpSpPr>
            <p:cNvPr id="39225" name="Group 2997">
              <a:extLst>
                <a:ext uri="{FF2B5EF4-FFF2-40B4-BE49-F238E27FC236}">
                  <a16:creationId xmlns:a16="http://schemas.microsoft.com/office/drawing/2014/main" id="{E67C449C-C222-45AE-BE71-01A950F8EABB}"/>
                </a:ext>
              </a:extLst>
            </p:cNvPr>
            <p:cNvGrpSpPr>
              <a:grpSpLocks/>
            </p:cNvGrpSpPr>
            <p:nvPr/>
          </p:nvGrpSpPr>
          <p:grpSpPr bwMode="auto">
            <a:xfrm>
              <a:off x="508" y="1228"/>
              <a:ext cx="1564" cy="785"/>
              <a:chOff x="1952" y="2535"/>
              <a:chExt cx="1096" cy="606"/>
            </a:xfrm>
          </p:grpSpPr>
          <p:sp>
            <p:nvSpPr>
              <p:cNvPr id="75702" name="Oval 2998">
                <a:extLst>
                  <a:ext uri="{FF2B5EF4-FFF2-40B4-BE49-F238E27FC236}">
                    <a16:creationId xmlns:a16="http://schemas.microsoft.com/office/drawing/2014/main" id="{05590DF6-5D75-4B22-8D5A-82CF9F5EDBE4}"/>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3" name="Oval 2999">
                <a:extLst>
                  <a:ext uri="{FF2B5EF4-FFF2-40B4-BE49-F238E27FC236}">
                    <a16:creationId xmlns:a16="http://schemas.microsoft.com/office/drawing/2014/main" id="{61A11E18-2E8E-4953-B227-5738C03F831C}"/>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4" name="Oval 3000">
                <a:extLst>
                  <a:ext uri="{FF2B5EF4-FFF2-40B4-BE49-F238E27FC236}">
                    <a16:creationId xmlns:a16="http://schemas.microsoft.com/office/drawing/2014/main" id="{EC4EF406-A7B6-4A0D-AD37-B6550A807485}"/>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5" name="Oval 3001">
                <a:extLst>
                  <a:ext uri="{FF2B5EF4-FFF2-40B4-BE49-F238E27FC236}">
                    <a16:creationId xmlns:a16="http://schemas.microsoft.com/office/drawing/2014/main" id="{93474D64-CE03-4973-8937-7989CE55A7B1}"/>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6" name="Oval 3002">
                <a:extLst>
                  <a:ext uri="{FF2B5EF4-FFF2-40B4-BE49-F238E27FC236}">
                    <a16:creationId xmlns:a16="http://schemas.microsoft.com/office/drawing/2014/main" id="{A39097E5-D6CA-405C-8DED-7CEBB4BC2835}"/>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7" name="Oval 3003">
                <a:extLst>
                  <a:ext uri="{FF2B5EF4-FFF2-40B4-BE49-F238E27FC236}">
                    <a16:creationId xmlns:a16="http://schemas.microsoft.com/office/drawing/2014/main" id="{94B28CDE-D21F-4991-8A6B-27C5D4957B82}"/>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8" name="Oval 3004">
                <a:extLst>
                  <a:ext uri="{FF2B5EF4-FFF2-40B4-BE49-F238E27FC236}">
                    <a16:creationId xmlns:a16="http://schemas.microsoft.com/office/drawing/2014/main" id="{4CB9EC1C-BDA6-4E70-9704-44C4E4CDDB92}"/>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09" name="Oval 3005">
                <a:extLst>
                  <a:ext uri="{FF2B5EF4-FFF2-40B4-BE49-F238E27FC236}">
                    <a16:creationId xmlns:a16="http://schemas.microsoft.com/office/drawing/2014/main" id="{AEE769E0-3BFE-4E1C-AE9E-E5FC5F5AD5B0}"/>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10" name="Oval 3006">
                <a:extLst>
                  <a:ext uri="{FF2B5EF4-FFF2-40B4-BE49-F238E27FC236}">
                    <a16:creationId xmlns:a16="http://schemas.microsoft.com/office/drawing/2014/main" id="{724AEA16-85C3-4349-A730-034A7B133B83}"/>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11" name="Oval 3007">
                <a:extLst>
                  <a:ext uri="{FF2B5EF4-FFF2-40B4-BE49-F238E27FC236}">
                    <a16:creationId xmlns:a16="http://schemas.microsoft.com/office/drawing/2014/main" id="{0BD88C0D-594B-41F0-9BEB-C089C26BA5C3}"/>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12" name="Oval 3008">
                <a:extLst>
                  <a:ext uri="{FF2B5EF4-FFF2-40B4-BE49-F238E27FC236}">
                    <a16:creationId xmlns:a16="http://schemas.microsoft.com/office/drawing/2014/main" id="{96D64F7B-E2E3-4410-BE76-7246ECC85116}"/>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13" name="Freeform 3009">
                <a:extLst>
                  <a:ext uri="{FF2B5EF4-FFF2-40B4-BE49-F238E27FC236}">
                    <a16:creationId xmlns:a16="http://schemas.microsoft.com/office/drawing/2014/main" id="{78023333-77E4-43C4-9B2D-04532F52508A}"/>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226" name="Group 3010">
              <a:extLst>
                <a:ext uri="{FF2B5EF4-FFF2-40B4-BE49-F238E27FC236}">
                  <a16:creationId xmlns:a16="http://schemas.microsoft.com/office/drawing/2014/main" id="{2DDA3820-7F63-4605-B6C0-6413B9F45065}"/>
                </a:ext>
              </a:extLst>
            </p:cNvPr>
            <p:cNvGrpSpPr>
              <a:grpSpLocks/>
            </p:cNvGrpSpPr>
            <p:nvPr/>
          </p:nvGrpSpPr>
          <p:grpSpPr bwMode="auto">
            <a:xfrm>
              <a:off x="705" y="1376"/>
              <a:ext cx="1040" cy="422"/>
              <a:chOff x="1738" y="823"/>
              <a:chExt cx="1040" cy="422"/>
            </a:xfrm>
          </p:grpSpPr>
          <p:grpSp>
            <p:nvGrpSpPr>
              <p:cNvPr id="39227" name="Group 3011">
                <a:extLst>
                  <a:ext uri="{FF2B5EF4-FFF2-40B4-BE49-F238E27FC236}">
                    <a16:creationId xmlns:a16="http://schemas.microsoft.com/office/drawing/2014/main" id="{8D985865-7483-402D-B895-C39199E04992}"/>
                  </a:ext>
                </a:extLst>
              </p:cNvPr>
              <p:cNvGrpSpPr>
                <a:grpSpLocks/>
              </p:cNvGrpSpPr>
              <p:nvPr/>
            </p:nvGrpSpPr>
            <p:grpSpPr bwMode="auto">
              <a:xfrm>
                <a:off x="1842" y="823"/>
                <a:ext cx="214" cy="259"/>
                <a:chOff x="960" y="1538"/>
                <a:chExt cx="214" cy="259"/>
              </a:xfrm>
            </p:grpSpPr>
            <p:sp>
              <p:nvSpPr>
                <p:cNvPr id="75716" name="Freeform 3012">
                  <a:extLst>
                    <a:ext uri="{FF2B5EF4-FFF2-40B4-BE49-F238E27FC236}">
                      <a16:creationId xmlns:a16="http://schemas.microsoft.com/office/drawing/2014/main" id="{41804AEB-8D4E-415F-8B60-9AFBA0F45C95}"/>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17" name="Freeform 3013">
                  <a:extLst>
                    <a:ext uri="{FF2B5EF4-FFF2-40B4-BE49-F238E27FC236}">
                      <a16:creationId xmlns:a16="http://schemas.microsoft.com/office/drawing/2014/main" id="{FB574EF5-052E-426C-8503-F45B4F29DBD6}"/>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18" name="Freeform 3014">
                  <a:extLst>
                    <a:ext uri="{FF2B5EF4-FFF2-40B4-BE49-F238E27FC236}">
                      <a16:creationId xmlns:a16="http://schemas.microsoft.com/office/drawing/2014/main" id="{4312AD5C-9C0D-4737-A526-EFE377D85CA4}"/>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19" name="Freeform 3015">
                  <a:extLst>
                    <a:ext uri="{FF2B5EF4-FFF2-40B4-BE49-F238E27FC236}">
                      <a16:creationId xmlns:a16="http://schemas.microsoft.com/office/drawing/2014/main" id="{C1E312B9-2A75-488E-AAA8-4B194ED42052}"/>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0" name="Freeform 3016">
                  <a:extLst>
                    <a:ext uri="{FF2B5EF4-FFF2-40B4-BE49-F238E27FC236}">
                      <a16:creationId xmlns:a16="http://schemas.microsoft.com/office/drawing/2014/main" id="{5CE7EC4D-44E2-496A-BA3F-A8F374874230}"/>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1" name="Freeform 3017">
                  <a:extLst>
                    <a:ext uri="{FF2B5EF4-FFF2-40B4-BE49-F238E27FC236}">
                      <a16:creationId xmlns:a16="http://schemas.microsoft.com/office/drawing/2014/main" id="{89945D1F-95C1-4573-93E3-E4EDEFAD1B3F}"/>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2" name="Freeform 3018">
                  <a:extLst>
                    <a:ext uri="{FF2B5EF4-FFF2-40B4-BE49-F238E27FC236}">
                      <a16:creationId xmlns:a16="http://schemas.microsoft.com/office/drawing/2014/main" id="{DA438A8E-ACE9-457D-9FC0-15C021AFDCDA}"/>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3" name="Freeform 3019">
                  <a:extLst>
                    <a:ext uri="{FF2B5EF4-FFF2-40B4-BE49-F238E27FC236}">
                      <a16:creationId xmlns:a16="http://schemas.microsoft.com/office/drawing/2014/main" id="{FAFB0924-1528-43CB-90F2-3D8DE23E7889}"/>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4" name="Freeform 3020">
                  <a:extLst>
                    <a:ext uri="{FF2B5EF4-FFF2-40B4-BE49-F238E27FC236}">
                      <a16:creationId xmlns:a16="http://schemas.microsoft.com/office/drawing/2014/main" id="{A7020B88-56E9-4B3C-A549-1E76B5ABF1B3}"/>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5" name="Freeform 3021">
                  <a:extLst>
                    <a:ext uri="{FF2B5EF4-FFF2-40B4-BE49-F238E27FC236}">
                      <a16:creationId xmlns:a16="http://schemas.microsoft.com/office/drawing/2014/main" id="{652FC5E2-DF83-47D1-AB72-908246FE5D7D}"/>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6" name="Freeform 3022">
                  <a:extLst>
                    <a:ext uri="{FF2B5EF4-FFF2-40B4-BE49-F238E27FC236}">
                      <a16:creationId xmlns:a16="http://schemas.microsoft.com/office/drawing/2014/main" id="{42D9B64D-A4EA-40EA-9629-3AB3B107AC16}"/>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7" name="Freeform 3023">
                  <a:extLst>
                    <a:ext uri="{FF2B5EF4-FFF2-40B4-BE49-F238E27FC236}">
                      <a16:creationId xmlns:a16="http://schemas.microsoft.com/office/drawing/2014/main" id="{4662985A-5DC9-4856-86F8-625A734179EE}"/>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28" name="Rectangle 3024">
                  <a:extLst>
                    <a:ext uri="{FF2B5EF4-FFF2-40B4-BE49-F238E27FC236}">
                      <a16:creationId xmlns:a16="http://schemas.microsoft.com/office/drawing/2014/main" id="{0EF5675C-2670-4DEF-924D-6017B971618F}"/>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29" name="Freeform 3025">
                  <a:extLst>
                    <a:ext uri="{FF2B5EF4-FFF2-40B4-BE49-F238E27FC236}">
                      <a16:creationId xmlns:a16="http://schemas.microsoft.com/office/drawing/2014/main" id="{AE148F39-6D27-4188-8558-4EE02AF60C3C}"/>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0" name="Freeform 3026">
                  <a:extLst>
                    <a:ext uri="{FF2B5EF4-FFF2-40B4-BE49-F238E27FC236}">
                      <a16:creationId xmlns:a16="http://schemas.microsoft.com/office/drawing/2014/main" id="{80DB01A3-FDF7-48ED-B50A-5866D7FF6A58}"/>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1" name="Freeform 3027">
                  <a:extLst>
                    <a:ext uri="{FF2B5EF4-FFF2-40B4-BE49-F238E27FC236}">
                      <a16:creationId xmlns:a16="http://schemas.microsoft.com/office/drawing/2014/main" id="{22A542E9-EA42-43F6-B3F3-7DF576AEBE4C}"/>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2" name="Freeform 3028">
                  <a:extLst>
                    <a:ext uri="{FF2B5EF4-FFF2-40B4-BE49-F238E27FC236}">
                      <a16:creationId xmlns:a16="http://schemas.microsoft.com/office/drawing/2014/main" id="{670FBE19-8BBB-4CDE-A90F-5E4D3775A8A4}"/>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228" name="Group 3029">
                <a:extLst>
                  <a:ext uri="{FF2B5EF4-FFF2-40B4-BE49-F238E27FC236}">
                    <a16:creationId xmlns:a16="http://schemas.microsoft.com/office/drawing/2014/main" id="{59E7FB63-FF26-467E-8195-BD52842BC016}"/>
                  </a:ext>
                </a:extLst>
              </p:cNvPr>
              <p:cNvGrpSpPr>
                <a:grpSpLocks/>
              </p:cNvGrpSpPr>
              <p:nvPr/>
            </p:nvGrpSpPr>
            <p:grpSpPr bwMode="auto">
              <a:xfrm>
                <a:off x="2149" y="826"/>
                <a:ext cx="214" cy="259"/>
                <a:chOff x="4320" y="1728"/>
                <a:chExt cx="384" cy="384"/>
              </a:xfrm>
            </p:grpSpPr>
            <p:sp>
              <p:nvSpPr>
                <p:cNvPr id="75734" name="Freeform 3030">
                  <a:extLst>
                    <a:ext uri="{FF2B5EF4-FFF2-40B4-BE49-F238E27FC236}">
                      <a16:creationId xmlns:a16="http://schemas.microsoft.com/office/drawing/2014/main" id="{C90585AF-AF66-4866-9A0E-6F1773472B35}"/>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5" name="Freeform 3031">
                  <a:extLst>
                    <a:ext uri="{FF2B5EF4-FFF2-40B4-BE49-F238E27FC236}">
                      <a16:creationId xmlns:a16="http://schemas.microsoft.com/office/drawing/2014/main" id="{C9B9B349-DC29-47E1-8E4A-77ECB670CB68}"/>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6" name="Freeform 3032">
                  <a:extLst>
                    <a:ext uri="{FF2B5EF4-FFF2-40B4-BE49-F238E27FC236}">
                      <a16:creationId xmlns:a16="http://schemas.microsoft.com/office/drawing/2014/main" id="{DA4F14A0-C861-4EDB-859B-52062C3C8FD9}"/>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7" name="Freeform 3033">
                  <a:extLst>
                    <a:ext uri="{FF2B5EF4-FFF2-40B4-BE49-F238E27FC236}">
                      <a16:creationId xmlns:a16="http://schemas.microsoft.com/office/drawing/2014/main" id="{CA0BE24F-CA0E-4FB5-93C3-2CB8FC1B192F}"/>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8" name="Freeform 3034">
                  <a:extLst>
                    <a:ext uri="{FF2B5EF4-FFF2-40B4-BE49-F238E27FC236}">
                      <a16:creationId xmlns:a16="http://schemas.microsoft.com/office/drawing/2014/main" id="{EB9D869B-AE52-412A-889D-4C4CE2B8915E}"/>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39" name="Freeform 3035">
                  <a:extLst>
                    <a:ext uri="{FF2B5EF4-FFF2-40B4-BE49-F238E27FC236}">
                      <a16:creationId xmlns:a16="http://schemas.microsoft.com/office/drawing/2014/main" id="{940DE84E-9A29-4873-8CDA-A2E4108DB288}"/>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0" name="Freeform 3036">
                  <a:extLst>
                    <a:ext uri="{FF2B5EF4-FFF2-40B4-BE49-F238E27FC236}">
                      <a16:creationId xmlns:a16="http://schemas.microsoft.com/office/drawing/2014/main" id="{A1E14FD0-D3F3-46A9-9DF6-F2F661A5C724}"/>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1" name="Freeform 3037">
                  <a:extLst>
                    <a:ext uri="{FF2B5EF4-FFF2-40B4-BE49-F238E27FC236}">
                      <a16:creationId xmlns:a16="http://schemas.microsoft.com/office/drawing/2014/main" id="{D1A1F679-CD97-40BD-A7CE-A25E9BBFADD4}"/>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2" name="Freeform 3038">
                  <a:extLst>
                    <a:ext uri="{FF2B5EF4-FFF2-40B4-BE49-F238E27FC236}">
                      <a16:creationId xmlns:a16="http://schemas.microsoft.com/office/drawing/2014/main" id="{0959550E-15CA-45F6-BA96-14C80996A840}"/>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3" name="Freeform 3039">
                  <a:extLst>
                    <a:ext uri="{FF2B5EF4-FFF2-40B4-BE49-F238E27FC236}">
                      <a16:creationId xmlns:a16="http://schemas.microsoft.com/office/drawing/2014/main" id="{E263E20B-E007-4FFB-A7D1-B2FBAA52ECDE}"/>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4" name="Freeform 3040">
                  <a:extLst>
                    <a:ext uri="{FF2B5EF4-FFF2-40B4-BE49-F238E27FC236}">
                      <a16:creationId xmlns:a16="http://schemas.microsoft.com/office/drawing/2014/main" id="{A58D4F2C-562C-4E51-ADE9-BEF4C3BDCD01}"/>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5" name="Freeform 3041">
                  <a:extLst>
                    <a:ext uri="{FF2B5EF4-FFF2-40B4-BE49-F238E27FC236}">
                      <a16:creationId xmlns:a16="http://schemas.microsoft.com/office/drawing/2014/main" id="{6B251383-C06A-4A55-A040-D1BA0DF58C1C}"/>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6" name="Freeform 3042">
                  <a:extLst>
                    <a:ext uri="{FF2B5EF4-FFF2-40B4-BE49-F238E27FC236}">
                      <a16:creationId xmlns:a16="http://schemas.microsoft.com/office/drawing/2014/main" id="{C33DB44F-72E4-487B-938F-68366A481A34}"/>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7" name="Rectangle 3043">
                  <a:extLst>
                    <a:ext uri="{FF2B5EF4-FFF2-40B4-BE49-F238E27FC236}">
                      <a16:creationId xmlns:a16="http://schemas.microsoft.com/office/drawing/2014/main" id="{F6C9F230-07EA-4CD8-942E-DD8602C53B08}"/>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48" name="Freeform 3044">
                  <a:extLst>
                    <a:ext uri="{FF2B5EF4-FFF2-40B4-BE49-F238E27FC236}">
                      <a16:creationId xmlns:a16="http://schemas.microsoft.com/office/drawing/2014/main" id="{F1C50CB3-1B39-4212-A0EE-7EDAAF10B2D6}"/>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49" name="Freeform 3045">
                  <a:extLst>
                    <a:ext uri="{FF2B5EF4-FFF2-40B4-BE49-F238E27FC236}">
                      <a16:creationId xmlns:a16="http://schemas.microsoft.com/office/drawing/2014/main" id="{2F5A29D5-8709-4ECB-AF81-F88BFA2B7153}"/>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0" name="Freeform 3046">
                  <a:extLst>
                    <a:ext uri="{FF2B5EF4-FFF2-40B4-BE49-F238E27FC236}">
                      <a16:creationId xmlns:a16="http://schemas.microsoft.com/office/drawing/2014/main" id="{A95DA113-DA74-4C69-BB93-45E787C02585}"/>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1" name="Freeform 3047">
                  <a:extLst>
                    <a:ext uri="{FF2B5EF4-FFF2-40B4-BE49-F238E27FC236}">
                      <a16:creationId xmlns:a16="http://schemas.microsoft.com/office/drawing/2014/main" id="{535C3A7E-BC3D-48B6-AD20-AAD83BF62158}"/>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229" name="Group 3048">
                <a:extLst>
                  <a:ext uri="{FF2B5EF4-FFF2-40B4-BE49-F238E27FC236}">
                    <a16:creationId xmlns:a16="http://schemas.microsoft.com/office/drawing/2014/main" id="{8D081BF0-072D-41D0-AB8D-B0C0D1EED133}"/>
                  </a:ext>
                </a:extLst>
              </p:cNvPr>
              <p:cNvGrpSpPr>
                <a:grpSpLocks/>
              </p:cNvGrpSpPr>
              <p:nvPr/>
            </p:nvGrpSpPr>
            <p:grpSpPr bwMode="auto">
              <a:xfrm>
                <a:off x="2463" y="826"/>
                <a:ext cx="214" cy="259"/>
                <a:chOff x="2832" y="1655"/>
                <a:chExt cx="367" cy="434"/>
              </a:xfrm>
            </p:grpSpPr>
            <p:sp>
              <p:nvSpPr>
                <p:cNvPr id="75753" name="Freeform 3049">
                  <a:extLst>
                    <a:ext uri="{FF2B5EF4-FFF2-40B4-BE49-F238E27FC236}">
                      <a16:creationId xmlns:a16="http://schemas.microsoft.com/office/drawing/2014/main" id="{C3EB7E8F-1714-477E-A7B9-860579F23002}"/>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4" name="Freeform 3050">
                  <a:extLst>
                    <a:ext uri="{FF2B5EF4-FFF2-40B4-BE49-F238E27FC236}">
                      <a16:creationId xmlns:a16="http://schemas.microsoft.com/office/drawing/2014/main" id="{C3FD436F-BCF1-4874-B14D-D8F1145B879D}"/>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5" name="Freeform 3051">
                  <a:extLst>
                    <a:ext uri="{FF2B5EF4-FFF2-40B4-BE49-F238E27FC236}">
                      <a16:creationId xmlns:a16="http://schemas.microsoft.com/office/drawing/2014/main" id="{D5C1B018-2DF5-4AF2-BA50-3F2FEFDE98A6}"/>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6" name="Freeform 3052">
                  <a:extLst>
                    <a:ext uri="{FF2B5EF4-FFF2-40B4-BE49-F238E27FC236}">
                      <a16:creationId xmlns:a16="http://schemas.microsoft.com/office/drawing/2014/main" id="{70B554BA-69A8-48C3-903A-5862347193A9}"/>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7" name="Freeform 3053">
                  <a:extLst>
                    <a:ext uri="{FF2B5EF4-FFF2-40B4-BE49-F238E27FC236}">
                      <a16:creationId xmlns:a16="http://schemas.microsoft.com/office/drawing/2014/main" id="{574E7474-FE29-4CF6-B281-01298BE34778}"/>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8" name="Freeform 3054">
                  <a:extLst>
                    <a:ext uri="{FF2B5EF4-FFF2-40B4-BE49-F238E27FC236}">
                      <a16:creationId xmlns:a16="http://schemas.microsoft.com/office/drawing/2014/main" id="{0E4557B2-3AF4-45C1-A99B-6D3E843319ED}"/>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59" name="Freeform 3055">
                  <a:extLst>
                    <a:ext uri="{FF2B5EF4-FFF2-40B4-BE49-F238E27FC236}">
                      <a16:creationId xmlns:a16="http://schemas.microsoft.com/office/drawing/2014/main" id="{308BACED-D84F-4E5B-866F-694C3029F380}"/>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0" name="Freeform 3056">
                  <a:extLst>
                    <a:ext uri="{FF2B5EF4-FFF2-40B4-BE49-F238E27FC236}">
                      <a16:creationId xmlns:a16="http://schemas.microsoft.com/office/drawing/2014/main" id="{81734C7E-584A-4181-A5D0-455666183AB9}"/>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1" name="Freeform 3057">
                  <a:extLst>
                    <a:ext uri="{FF2B5EF4-FFF2-40B4-BE49-F238E27FC236}">
                      <a16:creationId xmlns:a16="http://schemas.microsoft.com/office/drawing/2014/main" id="{019DBFB2-2262-4FD2-846B-8B76A1D1EE8D}"/>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2" name="Freeform 3058">
                  <a:extLst>
                    <a:ext uri="{FF2B5EF4-FFF2-40B4-BE49-F238E27FC236}">
                      <a16:creationId xmlns:a16="http://schemas.microsoft.com/office/drawing/2014/main" id="{2F5A119F-2210-4B5C-B997-E4ABBDC5BFF5}"/>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3" name="Freeform 3059">
                  <a:extLst>
                    <a:ext uri="{FF2B5EF4-FFF2-40B4-BE49-F238E27FC236}">
                      <a16:creationId xmlns:a16="http://schemas.microsoft.com/office/drawing/2014/main" id="{7BC01BD8-1BD0-4969-928A-674E8850ADD0}"/>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4" name="Freeform 3060">
                  <a:extLst>
                    <a:ext uri="{FF2B5EF4-FFF2-40B4-BE49-F238E27FC236}">
                      <a16:creationId xmlns:a16="http://schemas.microsoft.com/office/drawing/2014/main" id="{3987C95C-5888-4A65-9F8A-11CE73B7AFC9}"/>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5" name="Rectangle 3061">
                  <a:extLst>
                    <a:ext uri="{FF2B5EF4-FFF2-40B4-BE49-F238E27FC236}">
                      <a16:creationId xmlns:a16="http://schemas.microsoft.com/office/drawing/2014/main" id="{0009FD0E-A5B3-4C21-B88E-E93638BFF9DF}"/>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66" name="Freeform 3062">
                  <a:extLst>
                    <a:ext uri="{FF2B5EF4-FFF2-40B4-BE49-F238E27FC236}">
                      <a16:creationId xmlns:a16="http://schemas.microsoft.com/office/drawing/2014/main" id="{27D99BCD-C1A0-4AE4-9EDD-DABCFD1B688E}"/>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7" name="Freeform 3063">
                  <a:extLst>
                    <a:ext uri="{FF2B5EF4-FFF2-40B4-BE49-F238E27FC236}">
                      <a16:creationId xmlns:a16="http://schemas.microsoft.com/office/drawing/2014/main" id="{A32FF17E-620D-4DA7-9766-A79D618B3D0B}"/>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8" name="Freeform 3064">
                  <a:extLst>
                    <a:ext uri="{FF2B5EF4-FFF2-40B4-BE49-F238E27FC236}">
                      <a16:creationId xmlns:a16="http://schemas.microsoft.com/office/drawing/2014/main" id="{9D69475F-2C2D-4D5D-8C5F-AB7E202B650D}"/>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5769" name="Freeform 3065">
                  <a:extLst>
                    <a:ext uri="{FF2B5EF4-FFF2-40B4-BE49-F238E27FC236}">
                      <a16:creationId xmlns:a16="http://schemas.microsoft.com/office/drawing/2014/main" id="{B4E7EFEF-E530-4AA7-9F4E-A763BA6B8A18}"/>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5770" name="Line 3066">
                <a:extLst>
                  <a:ext uri="{FF2B5EF4-FFF2-40B4-BE49-F238E27FC236}">
                    <a16:creationId xmlns:a16="http://schemas.microsoft.com/office/drawing/2014/main" id="{7064D6A5-C610-48C7-BF7D-3525A7627FD0}"/>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71" name="Line 3067">
                <a:extLst>
                  <a:ext uri="{FF2B5EF4-FFF2-40B4-BE49-F238E27FC236}">
                    <a16:creationId xmlns:a16="http://schemas.microsoft.com/office/drawing/2014/main" id="{79F2E8AD-460D-4055-A43F-CBDD3B0751EF}"/>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72" name="Line 3068">
                <a:extLst>
                  <a:ext uri="{FF2B5EF4-FFF2-40B4-BE49-F238E27FC236}">
                    <a16:creationId xmlns:a16="http://schemas.microsoft.com/office/drawing/2014/main" id="{9BB37DA2-A028-41DF-8D41-E6983D07548D}"/>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5773" name="Line 3069">
                <a:extLst>
                  <a:ext uri="{FF2B5EF4-FFF2-40B4-BE49-F238E27FC236}">
                    <a16:creationId xmlns:a16="http://schemas.microsoft.com/office/drawing/2014/main" id="{E2792943-C8A2-4485-AB1A-D7AEC3AE0C85}"/>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38928" name="Group 3070">
            <a:extLst>
              <a:ext uri="{FF2B5EF4-FFF2-40B4-BE49-F238E27FC236}">
                <a16:creationId xmlns:a16="http://schemas.microsoft.com/office/drawing/2014/main" id="{6E372DC1-D5A5-4BB9-8030-CE207D7A7142}"/>
              </a:ext>
            </a:extLst>
          </p:cNvPr>
          <p:cNvGrpSpPr>
            <a:grpSpLocks/>
          </p:cNvGrpSpPr>
          <p:nvPr/>
        </p:nvGrpSpPr>
        <p:grpSpPr bwMode="auto">
          <a:xfrm>
            <a:off x="5627688" y="2719388"/>
            <a:ext cx="1219200" cy="531812"/>
            <a:chOff x="508" y="1228"/>
            <a:chExt cx="1564" cy="785"/>
          </a:xfrm>
        </p:grpSpPr>
        <p:grpSp>
          <p:nvGrpSpPr>
            <p:cNvPr id="39152" name="Group 3071">
              <a:extLst>
                <a:ext uri="{FF2B5EF4-FFF2-40B4-BE49-F238E27FC236}">
                  <a16:creationId xmlns:a16="http://schemas.microsoft.com/office/drawing/2014/main" id="{F1E05A41-48B7-41E1-804F-C3AFA4CB37E8}"/>
                </a:ext>
              </a:extLst>
            </p:cNvPr>
            <p:cNvGrpSpPr>
              <a:grpSpLocks/>
            </p:cNvGrpSpPr>
            <p:nvPr/>
          </p:nvGrpSpPr>
          <p:grpSpPr bwMode="auto">
            <a:xfrm>
              <a:off x="508" y="1228"/>
              <a:ext cx="1564" cy="785"/>
              <a:chOff x="1952" y="2535"/>
              <a:chExt cx="1096" cy="606"/>
            </a:xfrm>
          </p:grpSpPr>
          <p:sp>
            <p:nvSpPr>
              <p:cNvPr id="77824" name="Oval 3072">
                <a:extLst>
                  <a:ext uri="{FF2B5EF4-FFF2-40B4-BE49-F238E27FC236}">
                    <a16:creationId xmlns:a16="http://schemas.microsoft.com/office/drawing/2014/main" id="{BABC803A-3467-4FA1-9E37-7C5C9A4DCE9E}"/>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5" name="Oval 3073">
                <a:extLst>
                  <a:ext uri="{FF2B5EF4-FFF2-40B4-BE49-F238E27FC236}">
                    <a16:creationId xmlns:a16="http://schemas.microsoft.com/office/drawing/2014/main" id="{EA207F6E-247F-4ABF-8102-45CF4817FE90}"/>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6" name="Oval 3074">
                <a:extLst>
                  <a:ext uri="{FF2B5EF4-FFF2-40B4-BE49-F238E27FC236}">
                    <a16:creationId xmlns:a16="http://schemas.microsoft.com/office/drawing/2014/main" id="{24FDB0BE-BE7D-43F4-85FB-250AF74D18B2}"/>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7" name="Oval 3075">
                <a:extLst>
                  <a:ext uri="{FF2B5EF4-FFF2-40B4-BE49-F238E27FC236}">
                    <a16:creationId xmlns:a16="http://schemas.microsoft.com/office/drawing/2014/main" id="{09A66AD8-2562-40B0-8714-6981B2FE0B9D}"/>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8" name="Oval 3076">
                <a:extLst>
                  <a:ext uri="{FF2B5EF4-FFF2-40B4-BE49-F238E27FC236}">
                    <a16:creationId xmlns:a16="http://schemas.microsoft.com/office/drawing/2014/main" id="{79937B3F-3D81-4D3B-8FCB-07E316CABDA6}"/>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29" name="Oval 3077">
                <a:extLst>
                  <a:ext uri="{FF2B5EF4-FFF2-40B4-BE49-F238E27FC236}">
                    <a16:creationId xmlns:a16="http://schemas.microsoft.com/office/drawing/2014/main" id="{16E88B71-1065-4A64-87B4-D26C44576AC8}"/>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0" name="Oval 3078">
                <a:extLst>
                  <a:ext uri="{FF2B5EF4-FFF2-40B4-BE49-F238E27FC236}">
                    <a16:creationId xmlns:a16="http://schemas.microsoft.com/office/drawing/2014/main" id="{0F8C0914-D90F-44C9-BB02-406A4FBB5AC1}"/>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1" name="Oval 3079">
                <a:extLst>
                  <a:ext uri="{FF2B5EF4-FFF2-40B4-BE49-F238E27FC236}">
                    <a16:creationId xmlns:a16="http://schemas.microsoft.com/office/drawing/2014/main" id="{B8478B84-CB7C-4C1D-A2D4-5D4B9118CFC8}"/>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2" name="Oval 3080">
                <a:extLst>
                  <a:ext uri="{FF2B5EF4-FFF2-40B4-BE49-F238E27FC236}">
                    <a16:creationId xmlns:a16="http://schemas.microsoft.com/office/drawing/2014/main" id="{A7496D70-631B-4685-9F5E-CBE87FF77D7A}"/>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3" name="Oval 3081">
                <a:extLst>
                  <a:ext uri="{FF2B5EF4-FFF2-40B4-BE49-F238E27FC236}">
                    <a16:creationId xmlns:a16="http://schemas.microsoft.com/office/drawing/2014/main" id="{E8131204-2E00-4CC3-9DD3-425429BD757F}"/>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4" name="Oval 3082">
                <a:extLst>
                  <a:ext uri="{FF2B5EF4-FFF2-40B4-BE49-F238E27FC236}">
                    <a16:creationId xmlns:a16="http://schemas.microsoft.com/office/drawing/2014/main" id="{AEAC972F-B975-4AE2-B470-D9C2DF692C3B}"/>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35" name="Freeform 3083">
                <a:extLst>
                  <a:ext uri="{FF2B5EF4-FFF2-40B4-BE49-F238E27FC236}">
                    <a16:creationId xmlns:a16="http://schemas.microsoft.com/office/drawing/2014/main" id="{CA27950E-FFBA-4131-8F8C-0A6414DD42A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153" name="Group 3084">
              <a:extLst>
                <a:ext uri="{FF2B5EF4-FFF2-40B4-BE49-F238E27FC236}">
                  <a16:creationId xmlns:a16="http://schemas.microsoft.com/office/drawing/2014/main" id="{4467BB31-1683-4B7C-8D87-9CA9557309CD}"/>
                </a:ext>
              </a:extLst>
            </p:cNvPr>
            <p:cNvGrpSpPr>
              <a:grpSpLocks/>
            </p:cNvGrpSpPr>
            <p:nvPr/>
          </p:nvGrpSpPr>
          <p:grpSpPr bwMode="auto">
            <a:xfrm>
              <a:off x="705" y="1376"/>
              <a:ext cx="1040" cy="422"/>
              <a:chOff x="1738" y="823"/>
              <a:chExt cx="1040" cy="422"/>
            </a:xfrm>
          </p:grpSpPr>
          <p:grpSp>
            <p:nvGrpSpPr>
              <p:cNvPr id="39154" name="Group 3085">
                <a:extLst>
                  <a:ext uri="{FF2B5EF4-FFF2-40B4-BE49-F238E27FC236}">
                    <a16:creationId xmlns:a16="http://schemas.microsoft.com/office/drawing/2014/main" id="{3E267679-1CE8-40CA-8D22-3254AAECF726}"/>
                  </a:ext>
                </a:extLst>
              </p:cNvPr>
              <p:cNvGrpSpPr>
                <a:grpSpLocks/>
              </p:cNvGrpSpPr>
              <p:nvPr/>
            </p:nvGrpSpPr>
            <p:grpSpPr bwMode="auto">
              <a:xfrm>
                <a:off x="1842" y="823"/>
                <a:ext cx="214" cy="259"/>
                <a:chOff x="960" y="1538"/>
                <a:chExt cx="214" cy="259"/>
              </a:xfrm>
            </p:grpSpPr>
            <p:sp>
              <p:nvSpPr>
                <p:cNvPr id="77838" name="Freeform 3086">
                  <a:extLst>
                    <a:ext uri="{FF2B5EF4-FFF2-40B4-BE49-F238E27FC236}">
                      <a16:creationId xmlns:a16="http://schemas.microsoft.com/office/drawing/2014/main" id="{30B5A5C0-3817-4A3A-8C63-AD7604396F7C}"/>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39" name="Freeform 3087">
                  <a:extLst>
                    <a:ext uri="{FF2B5EF4-FFF2-40B4-BE49-F238E27FC236}">
                      <a16:creationId xmlns:a16="http://schemas.microsoft.com/office/drawing/2014/main" id="{14EA9133-82A8-4729-8B81-6609492DA4A3}"/>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0" name="Freeform 3088">
                  <a:extLst>
                    <a:ext uri="{FF2B5EF4-FFF2-40B4-BE49-F238E27FC236}">
                      <a16:creationId xmlns:a16="http://schemas.microsoft.com/office/drawing/2014/main" id="{CB1C68F9-FEAD-4EA2-A1C0-ED522F3318C8}"/>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1" name="Freeform 3089">
                  <a:extLst>
                    <a:ext uri="{FF2B5EF4-FFF2-40B4-BE49-F238E27FC236}">
                      <a16:creationId xmlns:a16="http://schemas.microsoft.com/office/drawing/2014/main" id="{0A5DD5D9-762C-434B-ADE2-7977BF27AD6B}"/>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2" name="Freeform 3090">
                  <a:extLst>
                    <a:ext uri="{FF2B5EF4-FFF2-40B4-BE49-F238E27FC236}">
                      <a16:creationId xmlns:a16="http://schemas.microsoft.com/office/drawing/2014/main" id="{F149589D-B73C-4296-890D-AA5D16C8F604}"/>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3" name="Freeform 3091">
                  <a:extLst>
                    <a:ext uri="{FF2B5EF4-FFF2-40B4-BE49-F238E27FC236}">
                      <a16:creationId xmlns:a16="http://schemas.microsoft.com/office/drawing/2014/main" id="{3F3DB3D7-EC18-4A4A-8A78-7A1160C7B183}"/>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4" name="Freeform 3092">
                  <a:extLst>
                    <a:ext uri="{FF2B5EF4-FFF2-40B4-BE49-F238E27FC236}">
                      <a16:creationId xmlns:a16="http://schemas.microsoft.com/office/drawing/2014/main" id="{B2F19315-5881-422F-B614-7359BEA12D9F}"/>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5" name="Freeform 3093">
                  <a:extLst>
                    <a:ext uri="{FF2B5EF4-FFF2-40B4-BE49-F238E27FC236}">
                      <a16:creationId xmlns:a16="http://schemas.microsoft.com/office/drawing/2014/main" id="{5F4C2690-871D-421A-8B55-ED55B094519C}"/>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6" name="Freeform 3094">
                  <a:extLst>
                    <a:ext uri="{FF2B5EF4-FFF2-40B4-BE49-F238E27FC236}">
                      <a16:creationId xmlns:a16="http://schemas.microsoft.com/office/drawing/2014/main" id="{C6C95039-4359-4C11-9798-3479532122A3}"/>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7" name="Freeform 3095">
                  <a:extLst>
                    <a:ext uri="{FF2B5EF4-FFF2-40B4-BE49-F238E27FC236}">
                      <a16:creationId xmlns:a16="http://schemas.microsoft.com/office/drawing/2014/main" id="{950C8F3C-30D8-4A32-A922-C83FA47A8EE9}"/>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8" name="Freeform 3096">
                  <a:extLst>
                    <a:ext uri="{FF2B5EF4-FFF2-40B4-BE49-F238E27FC236}">
                      <a16:creationId xmlns:a16="http://schemas.microsoft.com/office/drawing/2014/main" id="{51654372-2F6F-452F-8857-16B96577FBFB}"/>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49" name="Freeform 3097">
                  <a:extLst>
                    <a:ext uri="{FF2B5EF4-FFF2-40B4-BE49-F238E27FC236}">
                      <a16:creationId xmlns:a16="http://schemas.microsoft.com/office/drawing/2014/main" id="{D887B589-3E8B-4596-8983-8E4CFDB1B4E4}"/>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0" name="Rectangle 3098">
                  <a:extLst>
                    <a:ext uri="{FF2B5EF4-FFF2-40B4-BE49-F238E27FC236}">
                      <a16:creationId xmlns:a16="http://schemas.microsoft.com/office/drawing/2014/main" id="{B4DB8CD7-22D9-4091-A3F7-C7A18E1406BB}"/>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51" name="Freeform 3099">
                  <a:extLst>
                    <a:ext uri="{FF2B5EF4-FFF2-40B4-BE49-F238E27FC236}">
                      <a16:creationId xmlns:a16="http://schemas.microsoft.com/office/drawing/2014/main" id="{CEB451B3-D84E-4522-8ACE-33E154A936F9}"/>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2" name="Freeform 3100">
                  <a:extLst>
                    <a:ext uri="{FF2B5EF4-FFF2-40B4-BE49-F238E27FC236}">
                      <a16:creationId xmlns:a16="http://schemas.microsoft.com/office/drawing/2014/main" id="{5ABC6097-93B0-4F17-AE41-80742B49F367}"/>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3" name="Freeform 3101">
                  <a:extLst>
                    <a:ext uri="{FF2B5EF4-FFF2-40B4-BE49-F238E27FC236}">
                      <a16:creationId xmlns:a16="http://schemas.microsoft.com/office/drawing/2014/main" id="{43B82625-762C-4360-BDC2-E24267C98FB0}"/>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4" name="Freeform 3102">
                  <a:extLst>
                    <a:ext uri="{FF2B5EF4-FFF2-40B4-BE49-F238E27FC236}">
                      <a16:creationId xmlns:a16="http://schemas.microsoft.com/office/drawing/2014/main" id="{BE1EE95E-0865-4937-9934-45C03714C97A}"/>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155" name="Group 3103">
                <a:extLst>
                  <a:ext uri="{FF2B5EF4-FFF2-40B4-BE49-F238E27FC236}">
                    <a16:creationId xmlns:a16="http://schemas.microsoft.com/office/drawing/2014/main" id="{57AF4BD9-954F-44EA-83B2-CE7F091A800D}"/>
                  </a:ext>
                </a:extLst>
              </p:cNvPr>
              <p:cNvGrpSpPr>
                <a:grpSpLocks/>
              </p:cNvGrpSpPr>
              <p:nvPr/>
            </p:nvGrpSpPr>
            <p:grpSpPr bwMode="auto">
              <a:xfrm>
                <a:off x="2149" y="826"/>
                <a:ext cx="214" cy="259"/>
                <a:chOff x="4320" y="1728"/>
                <a:chExt cx="384" cy="384"/>
              </a:xfrm>
            </p:grpSpPr>
            <p:sp>
              <p:nvSpPr>
                <p:cNvPr id="77856" name="Freeform 3104">
                  <a:extLst>
                    <a:ext uri="{FF2B5EF4-FFF2-40B4-BE49-F238E27FC236}">
                      <a16:creationId xmlns:a16="http://schemas.microsoft.com/office/drawing/2014/main" id="{BEDC9E67-06B9-485A-BBDF-97FD6E57F35C}"/>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7" name="Freeform 3105">
                  <a:extLst>
                    <a:ext uri="{FF2B5EF4-FFF2-40B4-BE49-F238E27FC236}">
                      <a16:creationId xmlns:a16="http://schemas.microsoft.com/office/drawing/2014/main" id="{42813003-217D-4A13-BB72-A4095AD757B4}"/>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8" name="Freeform 3106">
                  <a:extLst>
                    <a:ext uri="{FF2B5EF4-FFF2-40B4-BE49-F238E27FC236}">
                      <a16:creationId xmlns:a16="http://schemas.microsoft.com/office/drawing/2014/main" id="{4E69BFB4-AD1A-4E9F-8A49-2C915F870679}"/>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59" name="Freeform 3107">
                  <a:extLst>
                    <a:ext uri="{FF2B5EF4-FFF2-40B4-BE49-F238E27FC236}">
                      <a16:creationId xmlns:a16="http://schemas.microsoft.com/office/drawing/2014/main" id="{7AA89F7C-B463-4EA1-9F51-B4E41E542051}"/>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0" name="Freeform 3108">
                  <a:extLst>
                    <a:ext uri="{FF2B5EF4-FFF2-40B4-BE49-F238E27FC236}">
                      <a16:creationId xmlns:a16="http://schemas.microsoft.com/office/drawing/2014/main" id="{ECA1EF28-D002-4942-983A-5D32188B8AD6}"/>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1" name="Freeform 3109">
                  <a:extLst>
                    <a:ext uri="{FF2B5EF4-FFF2-40B4-BE49-F238E27FC236}">
                      <a16:creationId xmlns:a16="http://schemas.microsoft.com/office/drawing/2014/main" id="{1DCBD78C-4E48-46B3-B41A-DBF493DB8D69}"/>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2" name="Freeform 3110">
                  <a:extLst>
                    <a:ext uri="{FF2B5EF4-FFF2-40B4-BE49-F238E27FC236}">
                      <a16:creationId xmlns:a16="http://schemas.microsoft.com/office/drawing/2014/main" id="{B4F27B4A-D9BA-41B0-B1BD-6A8D68CC2E52}"/>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3" name="Freeform 3111">
                  <a:extLst>
                    <a:ext uri="{FF2B5EF4-FFF2-40B4-BE49-F238E27FC236}">
                      <a16:creationId xmlns:a16="http://schemas.microsoft.com/office/drawing/2014/main" id="{83A4FEE3-9C60-446A-A2A1-F70BF024C4C7}"/>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4" name="Freeform 3112">
                  <a:extLst>
                    <a:ext uri="{FF2B5EF4-FFF2-40B4-BE49-F238E27FC236}">
                      <a16:creationId xmlns:a16="http://schemas.microsoft.com/office/drawing/2014/main" id="{DFC105B1-A9CE-4EA5-AC06-3F341082890A}"/>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5" name="Freeform 3113">
                  <a:extLst>
                    <a:ext uri="{FF2B5EF4-FFF2-40B4-BE49-F238E27FC236}">
                      <a16:creationId xmlns:a16="http://schemas.microsoft.com/office/drawing/2014/main" id="{791D79B1-9DF3-4B3A-A03E-85FE73462071}"/>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6" name="Freeform 3114">
                  <a:extLst>
                    <a:ext uri="{FF2B5EF4-FFF2-40B4-BE49-F238E27FC236}">
                      <a16:creationId xmlns:a16="http://schemas.microsoft.com/office/drawing/2014/main" id="{31DF7863-0679-4A75-96A1-C0999DE1452E}"/>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7" name="Freeform 3115">
                  <a:extLst>
                    <a:ext uri="{FF2B5EF4-FFF2-40B4-BE49-F238E27FC236}">
                      <a16:creationId xmlns:a16="http://schemas.microsoft.com/office/drawing/2014/main" id="{0FE86242-A3A1-42A0-9396-D183AE29F57D}"/>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8" name="Freeform 3116">
                  <a:extLst>
                    <a:ext uri="{FF2B5EF4-FFF2-40B4-BE49-F238E27FC236}">
                      <a16:creationId xmlns:a16="http://schemas.microsoft.com/office/drawing/2014/main" id="{91B3B6CF-7EA0-479D-80E9-822C16C47BBB}"/>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69" name="Rectangle 3117">
                  <a:extLst>
                    <a:ext uri="{FF2B5EF4-FFF2-40B4-BE49-F238E27FC236}">
                      <a16:creationId xmlns:a16="http://schemas.microsoft.com/office/drawing/2014/main" id="{29684805-F9EE-4157-BBCD-1638E18DAF35}"/>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70" name="Freeform 3118">
                  <a:extLst>
                    <a:ext uri="{FF2B5EF4-FFF2-40B4-BE49-F238E27FC236}">
                      <a16:creationId xmlns:a16="http://schemas.microsoft.com/office/drawing/2014/main" id="{7F8299C2-31CC-46AD-865A-744583CDC9F8}"/>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1" name="Freeform 3119">
                  <a:extLst>
                    <a:ext uri="{FF2B5EF4-FFF2-40B4-BE49-F238E27FC236}">
                      <a16:creationId xmlns:a16="http://schemas.microsoft.com/office/drawing/2014/main" id="{611975C7-FBDB-453C-9A5D-A5510869F2FA}"/>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2" name="Freeform 3120">
                  <a:extLst>
                    <a:ext uri="{FF2B5EF4-FFF2-40B4-BE49-F238E27FC236}">
                      <a16:creationId xmlns:a16="http://schemas.microsoft.com/office/drawing/2014/main" id="{81432198-AA00-44C7-BC07-0B2C9C4F381F}"/>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3" name="Freeform 3121">
                  <a:extLst>
                    <a:ext uri="{FF2B5EF4-FFF2-40B4-BE49-F238E27FC236}">
                      <a16:creationId xmlns:a16="http://schemas.microsoft.com/office/drawing/2014/main" id="{6B8A3871-72DE-4F5D-8A61-2A4EF9CCF917}"/>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156" name="Group 3122">
                <a:extLst>
                  <a:ext uri="{FF2B5EF4-FFF2-40B4-BE49-F238E27FC236}">
                    <a16:creationId xmlns:a16="http://schemas.microsoft.com/office/drawing/2014/main" id="{79390A53-A6BB-4280-95F3-53790058BE9C}"/>
                  </a:ext>
                </a:extLst>
              </p:cNvPr>
              <p:cNvGrpSpPr>
                <a:grpSpLocks/>
              </p:cNvGrpSpPr>
              <p:nvPr/>
            </p:nvGrpSpPr>
            <p:grpSpPr bwMode="auto">
              <a:xfrm>
                <a:off x="2463" y="826"/>
                <a:ext cx="214" cy="259"/>
                <a:chOff x="2832" y="1655"/>
                <a:chExt cx="367" cy="434"/>
              </a:xfrm>
            </p:grpSpPr>
            <p:sp>
              <p:nvSpPr>
                <p:cNvPr id="77875" name="Freeform 3123">
                  <a:extLst>
                    <a:ext uri="{FF2B5EF4-FFF2-40B4-BE49-F238E27FC236}">
                      <a16:creationId xmlns:a16="http://schemas.microsoft.com/office/drawing/2014/main" id="{1F4673E5-E717-4376-A7A9-AA5B66C44E2E}"/>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6" name="Freeform 3124">
                  <a:extLst>
                    <a:ext uri="{FF2B5EF4-FFF2-40B4-BE49-F238E27FC236}">
                      <a16:creationId xmlns:a16="http://schemas.microsoft.com/office/drawing/2014/main" id="{38085C83-D71B-400A-B157-915F6C6B1AEE}"/>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7" name="Freeform 3125">
                  <a:extLst>
                    <a:ext uri="{FF2B5EF4-FFF2-40B4-BE49-F238E27FC236}">
                      <a16:creationId xmlns:a16="http://schemas.microsoft.com/office/drawing/2014/main" id="{902C6E3C-8C92-485A-90B7-F6AC42B4F43C}"/>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8" name="Freeform 3126">
                  <a:extLst>
                    <a:ext uri="{FF2B5EF4-FFF2-40B4-BE49-F238E27FC236}">
                      <a16:creationId xmlns:a16="http://schemas.microsoft.com/office/drawing/2014/main" id="{0160F998-DDDA-4CF8-8BFF-FC1988B621CB}"/>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79" name="Freeform 3127">
                  <a:extLst>
                    <a:ext uri="{FF2B5EF4-FFF2-40B4-BE49-F238E27FC236}">
                      <a16:creationId xmlns:a16="http://schemas.microsoft.com/office/drawing/2014/main" id="{C4923623-1192-41E6-B500-288769BAD68B}"/>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0" name="Freeform 3128">
                  <a:extLst>
                    <a:ext uri="{FF2B5EF4-FFF2-40B4-BE49-F238E27FC236}">
                      <a16:creationId xmlns:a16="http://schemas.microsoft.com/office/drawing/2014/main" id="{7FF254AD-E94C-4722-8948-215DE81E43AA}"/>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1" name="Freeform 3129">
                  <a:extLst>
                    <a:ext uri="{FF2B5EF4-FFF2-40B4-BE49-F238E27FC236}">
                      <a16:creationId xmlns:a16="http://schemas.microsoft.com/office/drawing/2014/main" id="{BCBE305A-B9AC-452A-82D8-B830B4D7FA7F}"/>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2" name="Freeform 3130">
                  <a:extLst>
                    <a:ext uri="{FF2B5EF4-FFF2-40B4-BE49-F238E27FC236}">
                      <a16:creationId xmlns:a16="http://schemas.microsoft.com/office/drawing/2014/main" id="{AAA50897-CE3B-4375-8D4F-A95A36D0BCAA}"/>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3" name="Freeform 3131">
                  <a:extLst>
                    <a:ext uri="{FF2B5EF4-FFF2-40B4-BE49-F238E27FC236}">
                      <a16:creationId xmlns:a16="http://schemas.microsoft.com/office/drawing/2014/main" id="{E845F940-4901-43F2-962B-1F405DBE10DA}"/>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4" name="Freeform 3132">
                  <a:extLst>
                    <a:ext uri="{FF2B5EF4-FFF2-40B4-BE49-F238E27FC236}">
                      <a16:creationId xmlns:a16="http://schemas.microsoft.com/office/drawing/2014/main" id="{9E60B217-54F9-4B85-BE1B-CAA554FDBBE6}"/>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5" name="Freeform 3133">
                  <a:extLst>
                    <a:ext uri="{FF2B5EF4-FFF2-40B4-BE49-F238E27FC236}">
                      <a16:creationId xmlns:a16="http://schemas.microsoft.com/office/drawing/2014/main" id="{BAA90BDC-44DE-4F5C-9BB8-00C45518671C}"/>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6" name="Freeform 3134">
                  <a:extLst>
                    <a:ext uri="{FF2B5EF4-FFF2-40B4-BE49-F238E27FC236}">
                      <a16:creationId xmlns:a16="http://schemas.microsoft.com/office/drawing/2014/main" id="{F62C08E9-0893-4DB9-B558-14CA3F3A43A5}"/>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7" name="Rectangle 3135">
                  <a:extLst>
                    <a:ext uri="{FF2B5EF4-FFF2-40B4-BE49-F238E27FC236}">
                      <a16:creationId xmlns:a16="http://schemas.microsoft.com/office/drawing/2014/main" id="{F5D72FF3-DA90-4ED1-9055-2BD317846731}"/>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88" name="Freeform 3136">
                  <a:extLst>
                    <a:ext uri="{FF2B5EF4-FFF2-40B4-BE49-F238E27FC236}">
                      <a16:creationId xmlns:a16="http://schemas.microsoft.com/office/drawing/2014/main" id="{C39E5FBD-5EFA-40E1-AC39-CAFC645890F3}"/>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89" name="Freeform 3137">
                  <a:extLst>
                    <a:ext uri="{FF2B5EF4-FFF2-40B4-BE49-F238E27FC236}">
                      <a16:creationId xmlns:a16="http://schemas.microsoft.com/office/drawing/2014/main" id="{1D81D615-1204-405B-B474-9E2D5F632E59}"/>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90" name="Freeform 3138">
                  <a:extLst>
                    <a:ext uri="{FF2B5EF4-FFF2-40B4-BE49-F238E27FC236}">
                      <a16:creationId xmlns:a16="http://schemas.microsoft.com/office/drawing/2014/main" id="{E4A62CDA-786F-4011-AFAC-423B72AF2710}"/>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891" name="Freeform 3139">
                  <a:extLst>
                    <a:ext uri="{FF2B5EF4-FFF2-40B4-BE49-F238E27FC236}">
                      <a16:creationId xmlns:a16="http://schemas.microsoft.com/office/drawing/2014/main" id="{C09647F3-0F73-4D68-A36A-6B63E7DE0184}"/>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7892" name="Line 3140">
                <a:extLst>
                  <a:ext uri="{FF2B5EF4-FFF2-40B4-BE49-F238E27FC236}">
                    <a16:creationId xmlns:a16="http://schemas.microsoft.com/office/drawing/2014/main" id="{9B845928-A7DF-4E1B-B9C3-E5A241EC8461}"/>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93" name="Line 3141">
                <a:extLst>
                  <a:ext uri="{FF2B5EF4-FFF2-40B4-BE49-F238E27FC236}">
                    <a16:creationId xmlns:a16="http://schemas.microsoft.com/office/drawing/2014/main" id="{03E3A1DC-B0D0-4799-9CA1-635587BF228E}"/>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94" name="Line 3142">
                <a:extLst>
                  <a:ext uri="{FF2B5EF4-FFF2-40B4-BE49-F238E27FC236}">
                    <a16:creationId xmlns:a16="http://schemas.microsoft.com/office/drawing/2014/main" id="{F25F3A1E-BB38-4572-A19F-F732EDD59A4C}"/>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95" name="Line 3143">
                <a:extLst>
                  <a:ext uri="{FF2B5EF4-FFF2-40B4-BE49-F238E27FC236}">
                    <a16:creationId xmlns:a16="http://schemas.microsoft.com/office/drawing/2014/main" id="{EC2A93B4-D6E4-4053-8312-BAD899484E73}"/>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38929" name="Group 3144">
            <a:extLst>
              <a:ext uri="{FF2B5EF4-FFF2-40B4-BE49-F238E27FC236}">
                <a16:creationId xmlns:a16="http://schemas.microsoft.com/office/drawing/2014/main" id="{AB2B5AD0-03E8-4522-B3B5-E687076EBB1C}"/>
              </a:ext>
            </a:extLst>
          </p:cNvPr>
          <p:cNvGrpSpPr>
            <a:grpSpLocks/>
          </p:cNvGrpSpPr>
          <p:nvPr/>
        </p:nvGrpSpPr>
        <p:grpSpPr bwMode="auto">
          <a:xfrm>
            <a:off x="5932488" y="3709988"/>
            <a:ext cx="1219200" cy="531812"/>
            <a:chOff x="508" y="1228"/>
            <a:chExt cx="1564" cy="785"/>
          </a:xfrm>
        </p:grpSpPr>
        <p:grpSp>
          <p:nvGrpSpPr>
            <p:cNvPr id="39079" name="Group 3145">
              <a:extLst>
                <a:ext uri="{FF2B5EF4-FFF2-40B4-BE49-F238E27FC236}">
                  <a16:creationId xmlns:a16="http://schemas.microsoft.com/office/drawing/2014/main" id="{451DBF3E-4709-440E-A75B-7A087678D361}"/>
                </a:ext>
              </a:extLst>
            </p:cNvPr>
            <p:cNvGrpSpPr>
              <a:grpSpLocks/>
            </p:cNvGrpSpPr>
            <p:nvPr/>
          </p:nvGrpSpPr>
          <p:grpSpPr bwMode="auto">
            <a:xfrm>
              <a:off x="508" y="1228"/>
              <a:ext cx="1564" cy="785"/>
              <a:chOff x="1952" y="2535"/>
              <a:chExt cx="1096" cy="606"/>
            </a:xfrm>
          </p:grpSpPr>
          <p:sp>
            <p:nvSpPr>
              <p:cNvPr id="77898" name="Oval 3146">
                <a:extLst>
                  <a:ext uri="{FF2B5EF4-FFF2-40B4-BE49-F238E27FC236}">
                    <a16:creationId xmlns:a16="http://schemas.microsoft.com/office/drawing/2014/main" id="{624A8E1F-5D94-493E-8746-7E0B81BAD7CF}"/>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899" name="Oval 3147">
                <a:extLst>
                  <a:ext uri="{FF2B5EF4-FFF2-40B4-BE49-F238E27FC236}">
                    <a16:creationId xmlns:a16="http://schemas.microsoft.com/office/drawing/2014/main" id="{4DF994F7-4CF7-44C8-B343-1F8412A28F62}"/>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0" name="Oval 3148">
                <a:extLst>
                  <a:ext uri="{FF2B5EF4-FFF2-40B4-BE49-F238E27FC236}">
                    <a16:creationId xmlns:a16="http://schemas.microsoft.com/office/drawing/2014/main" id="{0719093F-6602-4B01-8CF9-B716BC738A87}"/>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1" name="Oval 3149">
                <a:extLst>
                  <a:ext uri="{FF2B5EF4-FFF2-40B4-BE49-F238E27FC236}">
                    <a16:creationId xmlns:a16="http://schemas.microsoft.com/office/drawing/2014/main" id="{2372993F-7BEC-4319-BA6C-7A12AB78090F}"/>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2" name="Oval 3150">
                <a:extLst>
                  <a:ext uri="{FF2B5EF4-FFF2-40B4-BE49-F238E27FC236}">
                    <a16:creationId xmlns:a16="http://schemas.microsoft.com/office/drawing/2014/main" id="{F84D75E4-6478-453D-AB40-C3986F73870C}"/>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3" name="Oval 3151">
                <a:extLst>
                  <a:ext uri="{FF2B5EF4-FFF2-40B4-BE49-F238E27FC236}">
                    <a16:creationId xmlns:a16="http://schemas.microsoft.com/office/drawing/2014/main" id="{8162DFE1-7228-4AD1-81B7-725BE23F0F72}"/>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4" name="Oval 3152">
                <a:extLst>
                  <a:ext uri="{FF2B5EF4-FFF2-40B4-BE49-F238E27FC236}">
                    <a16:creationId xmlns:a16="http://schemas.microsoft.com/office/drawing/2014/main" id="{B60D11BD-D9FF-4F84-8ED3-E71072BF2C76}"/>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5" name="Oval 3153">
                <a:extLst>
                  <a:ext uri="{FF2B5EF4-FFF2-40B4-BE49-F238E27FC236}">
                    <a16:creationId xmlns:a16="http://schemas.microsoft.com/office/drawing/2014/main" id="{8102F930-7A95-4DA2-9E6D-AEDCD4196C13}"/>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6" name="Oval 3154">
                <a:extLst>
                  <a:ext uri="{FF2B5EF4-FFF2-40B4-BE49-F238E27FC236}">
                    <a16:creationId xmlns:a16="http://schemas.microsoft.com/office/drawing/2014/main" id="{EB830775-EEF4-4352-A9C2-91DECB3EC119}"/>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7" name="Oval 3155">
                <a:extLst>
                  <a:ext uri="{FF2B5EF4-FFF2-40B4-BE49-F238E27FC236}">
                    <a16:creationId xmlns:a16="http://schemas.microsoft.com/office/drawing/2014/main" id="{7A1BFD81-5D64-4FD3-A4F5-C661F0153E8D}"/>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8" name="Oval 3156">
                <a:extLst>
                  <a:ext uri="{FF2B5EF4-FFF2-40B4-BE49-F238E27FC236}">
                    <a16:creationId xmlns:a16="http://schemas.microsoft.com/office/drawing/2014/main" id="{DB9E1C1F-860A-422C-8F41-AADEE4E2E82C}"/>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09" name="Freeform 3157">
                <a:extLst>
                  <a:ext uri="{FF2B5EF4-FFF2-40B4-BE49-F238E27FC236}">
                    <a16:creationId xmlns:a16="http://schemas.microsoft.com/office/drawing/2014/main" id="{1F89D087-E925-420C-B11D-3ACEB704DCF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080" name="Group 3158">
              <a:extLst>
                <a:ext uri="{FF2B5EF4-FFF2-40B4-BE49-F238E27FC236}">
                  <a16:creationId xmlns:a16="http://schemas.microsoft.com/office/drawing/2014/main" id="{614F9983-12C0-4185-A274-5C50FF9E7462}"/>
                </a:ext>
              </a:extLst>
            </p:cNvPr>
            <p:cNvGrpSpPr>
              <a:grpSpLocks/>
            </p:cNvGrpSpPr>
            <p:nvPr/>
          </p:nvGrpSpPr>
          <p:grpSpPr bwMode="auto">
            <a:xfrm>
              <a:off x="705" y="1376"/>
              <a:ext cx="1040" cy="422"/>
              <a:chOff x="1738" y="823"/>
              <a:chExt cx="1040" cy="422"/>
            </a:xfrm>
          </p:grpSpPr>
          <p:grpSp>
            <p:nvGrpSpPr>
              <p:cNvPr id="39081" name="Group 3159">
                <a:extLst>
                  <a:ext uri="{FF2B5EF4-FFF2-40B4-BE49-F238E27FC236}">
                    <a16:creationId xmlns:a16="http://schemas.microsoft.com/office/drawing/2014/main" id="{A6E1BE03-2164-4274-84B5-B10E0D7D1499}"/>
                  </a:ext>
                </a:extLst>
              </p:cNvPr>
              <p:cNvGrpSpPr>
                <a:grpSpLocks/>
              </p:cNvGrpSpPr>
              <p:nvPr/>
            </p:nvGrpSpPr>
            <p:grpSpPr bwMode="auto">
              <a:xfrm>
                <a:off x="1842" y="823"/>
                <a:ext cx="214" cy="259"/>
                <a:chOff x="960" y="1538"/>
                <a:chExt cx="214" cy="259"/>
              </a:xfrm>
            </p:grpSpPr>
            <p:sp>
              <p:nvSpPr>
                <p:cNvPr id="77912" name="Freeform 3160">
                  <a:extLst>
                    <a:ext uri="{FF2B5EF4-FFF2-40B4-BE49-F238E27FC236}">
                      <a16:creationId xmlns:a16="http://schemas.microsoft.com/office/drawing/2014/main" id="{2C5AB9EF-8F97-456A-BE5B-9FD7732C7174}"/>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3" name="Freeform 3161">
                  <a:extLst>
                    <a:ext uri="{FF2B5EF4-FFF2-40B4-BE49-F238E27FC236}">
                      <a16:creationId xmlns:a16="http://schemas.microsoft.com/office/drawing/2014/main" id="{93FC93F8-F8F0-4484-A84E-C37668108C7A}"/>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4" name="Freeform 3162">
                  <a:extLst>
                    <a:ext uri="{FF2B5EF4-FFF2-40B4-BE49-F238E27FC236}">
                      <a16:creationId xmlns:a16="http://schemas.microsoft.com/office/drawing/2014/main" id="{A1DD3271-500A-4EC0-925F-FEB6E6FDCFE9}"/>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5" name="Freeform 3163">
                  <a:extLst>
                    <a:ext uri="{FF2B5EF4-FFF2-40B4-BE49-F238E27FC236}">
                      <a16:creationId xmlns:a16="http://schemas.microsoft.com/office/drawing/2014/main" id="{3106D779-7903-48DD-8D08-FBE12C23C400}"/>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6" name="Freeform 3164">
                  <a:extLst>
                    <a:ext uri="{FF2B5EF4-FFF2-40B4-BE49-F238E27FC236}">
                      <a16:creationId xmlns:a16="http://schemas.microsoft.com/office/drawing/2014/main" id="{17E8AD6B-71E1-4C70-9293-4B747BC8665C}"/>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7" name="Freeform 3165">
                  <a:extLst>
                    <a:ext uri="{FF2B5EF4-FFF2-40B4-BE49-F238E27FC236}">
                      <a16:creationId xmlns:a16="http://schemas.microsoft.com/office/drawing/2014/main" id="{B09AA3E5-29B9-432B-B777-7C3C4CA1467F}"/>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8" name="Freeform 3166">
                  <a:extLst>
                    <a:ext uri="{FF2B5EF4-FFF2-40B4-BE49-F238E27FC236}">
                      <a16:creationId xmlns:a16="http://schemas.microsoft.com/office/drawing/2014/main" id="{152ED800-7EF2-4262-9D66-B66CEA467DD8}"/>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19" name="Freeform 3167">
                  <a:extLst>
                    <a:ext uri="{FF2B5EF4-FFF2-40B4-BE49-F238E27FC236}">
                      <a16:creationId xmlns:a16="http://schemas.microsoft.com/office/drawing/2014/main" id="{D2404CBC-A855-412F-A259-8722E5D81C9D}"/>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0" name="Freeform 3168">
                  <a:extLst>
                    <a:ext uri="{FF2B5EF4-FFF2-40B4-BE49-F238E27FC236}">
                      <a16:creationId xmlns:a16="http://schemas.microsoft.com/office/drawing/2014/main" id="{5DEF97AD-A194-48C4-8D96-9B4F1576CCB9}"/>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1" name="Freeform 3169">
                  <a:extLst>
                    <a:ext uri="{FF2B5EF4-FFF2-40B4-BE49-F238E27FC236}">
                      <a16:creationId xmlns:a16="http://schemas.microsoft.com/office/drawing/2014/main" id="{AA57CB5D-E882-49FE-9B89-D9E6905A3BB7}"/>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2" name="Freeform 3170">
                  <a:extLst>
                    <a:ext uri="{FF2B5EF4-FFF2-40B4-BE49-F238E27FC236}">
                      <a16:creationId xmlns:a16="http://schemas.microsoft.com/office/drawing/2014/main" id="{53E82ED2-EA31-4C40-A4D2-B7ED9B929819}"/>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3" name="Freeform 3171">
                  <a:extLst>
                    <a:ext uri="{FF2B5EF4-FFF2-40B4-BE49-F238E27FC236}">
                      <a16:creationId xmlns:a16="http://schemas.microsoft.com/office/drawing/2014/main" id="{770E7887-61A3-431D-805E-557B71F1FFE1}"/>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4" name="Rectangle 3172">
                  <a:extLst>
                    <a:ext uri="{FF2B5EF4-FFF2-40B4-BE49-F238E27FC236}">
                      <a16:creationId xmlns:a16="http://schemas.microsoft.com/office/drawing/2014/main" id="{83454909-AB7E-4006-A98B-60CF6F9CC52E}"/>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25" name="Freeform 3173">
                  <a:extLst>
                    <a:ext uri="{FF2B5EF4-FFF2-40B4-BE49-F238E27FC236}">
                      <a16:creationId xmlns:a16="http://schemas.microsoft.com/office/drawing/2014/main" id="{0EBEB100-B850-4CEE-837E-4AD8995B1DDD}"/>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6" name="Freeform 3174">
                  <a:extLst>
                    <a:ext uri="{FF2B5EF4-FFF2-40B4-BE49-F238E27FC236}">
                      <a16:creationId xmlns:a16="http://schemas.microsoft.com/office/drawing/2014/main" id="{67403E67-72AD-43D8-92CC-A2A495F400DE}"/>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7" name="Freeform 3175">
                  <a:extLst>
                    <a:ext uri="{FF2B5EF4-FFF2-40B4-BE49-F238E27FC236}">
                      <a16:creationId xmlns:a16="http://schemas.microsoft.com/office/drawing/2014/main" id="{85BE630E-8FEE-4D81-A3ED-7F09BD404954}"/>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28" name="Freeform 3176">
                  <a:extLst>
                    <a:ext uri="{FF2B5EF4-FFF2-40B4-BE49-F238E27FC236}">
                      <a16:creationId xmlns:a16="http://schemas.microsoft.com/office/drawing/2014/main" id="{5F1F48D1-BEBC-4D42-9B4D-208D105A9222}"/>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082" name="Group 3177">
                <a:extLst>
                  <a:ext uri="{FF2B5EF4-FFF2-40B4-BE49-F238E27FC236}">
                    <a16:creationId xmlns:a16="http://schemas.microsoft.com/office/drawing/2014/main" id="{474F4B5D-80C7-49B8-B90C-A64C42DA1DEF}"/>
                  </a:ext>
                </a:extLst>
              </p:cNvPr>
              <p:cNvGrpSpPr>
                <a:grpSpLocks/>
              </p:cNvGrpSpPr>
              <p:nvPr/>
            </p:nvGrpSpPr>
            <p:grpSpPr bwMode="auto">
              <a:xfrm>
                <a:off x="2149" y="826"/>
                <a:ext cx="214" cy="259"/>
                <a:chOff x="4320" y="1728"/>
                <a:chExt cx="384" cy="384"/>
              </a:xfrm>
            </p:grpSpPr>
            <p:sp>
              <p:nvSpPr>
                <p:cNvPr id="77930" name="Freeform 3178">
                  <a:extLst>
                    <a:ext uri="{FF2B5EF4-FFF2-40B4-BE49-F238E27FC236}">
                      <a16:creationId xmlns:a16="http://schemas.microsoft.com/office/drawing/2014/main" id="{66A5E866-0D6D-49B2-8E0C-5B671776B9E9}"/>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1" name="Freeform 3179">
                  <a:extLst>
                    <a:ext uri="{FF2B5EF4-FFF2-40B4-BE49-F238E27FC236}">
                      <a16:creationId xmlns:a16="http://schemas.microsoft.com/office/drawing/2014/main" id="{15A86CC6-3CF0-4069-BF83-06C3FC5F014C}"/>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2" name="Freeform 3180">
                  <a:extLst>
                    <a:ext uri="{FF2B5EF4-FFF2-40B4-BE49-F238E27FC236}">
                      <a16:creationId xmlns:a16="http://schemas.microsoft.com/office/drawing/2014/main" id="{AB1D399F-C3F4-472A-AD28-3FB110837EA1}"/>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3" name="Freeform 3181">
                  <a:extLst>
                    <a:ext uri="{FF2B5EF4-FFF2-40B4-BE49-F238E27FC236}">
                      <a16:creationId xmlns:a16="http://schemas.microsoft.com/office/drawing/2014/main" id="{4D7E41D9-D270-4B0A-A404-503873FE9A2D}"/>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4" name="Freeform 3182">
                  <a:extLst>
                    <a:ext uri="{FF2B5EF4-FFF2-40B4-BE49-F238E27FC236}">
                      <a16:creationId xmlns:a16="http://schemas.microsoft.com/office/drawing/2014/main" id="{DB16A429-EA8F-4B37-804C-7C4C1B0599A0}"/>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5" name="Freeform 3183">
                  <a:extLst>
                    <a:ext uri="{FF2B5EF4-FFF2-40B4-BE49-F238E27FC236}">
                      <a16:creationId xmlns:a16="http://schemas.microsoft.com/office/drawing/2014/main" id="{E18D227D-A665-4595-83E5-A14634AC09D4}"/>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6" name="Freeform 3184">
                  <a:extLst>
                    <a:ext uri="{FF2B5EF4-FFF2-40B4-BE49-F238E27FC236}">
                      <a16:creationId xmlns:a16="http://schemas.microsoft.com/office/drawing/2014/main" id="{27BC5E38-CFC8-4579-A507-B54202B76718}"/>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7" name="Freeform 3185">
                  <a:extLst>
                    <a:ext uri="{FF2B5EF4-FFF2-40B4-BE49-F238E27FC236}">
                      <a16:creationId xmlns:a16="http://schemas.microsoft.com/office/drawing/2014/main" id="{1859BB50-A73E-4FED-AEAB-C6E7B6AA1122}"/>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8" name="Freeform 3186">
                  <a:extLst>
                    <a:ext uri="{FF2B5EF4-FFF2-40B4-BE49-F238E27FC236}">
                      <a16:creationId xmlns:a16="http://schemas.microsoft.com/office/drawing/2014/main" id="{474AD01F-686D-45AB-A404-BD4E95141780}"/>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39" name="Freeform 3187">
                  <a:extLst>
                    <a:ext uri="{FF2B5EF4-FFF2-40B4-BE49-F238E27FC236}">
                      <a16:creationId xmlns:a16="http://schemas.microsoft.com/office/drawing/2014/main" id="{0DBC99E0-9C6C-47CD-A559-19806D4B6629}"/>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0" name="Freeform 3188">
                  <a:extLst>
                    <a:ext uri="{FF2B5EF4-FFF2-40B4-BE49-F238E27FC236}">
                      <a16:creationId xmlns:a16="http://schemas.microsoft.com/office/drawing/2014/main" id="{05F7950D-485F-4D00-83D7-D1CD5ED73CD8}"/>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1" name="Freeform 3189">
                  <a:extLst>
                    <a:ext uri="{FF2B5EF4-FFF2-40B4-BE49-F238E27FC236}">
                      <a16:creationId xmlns:a16="http://schemas.microsoft.com/office/drawing/2014/main" id="{FA773C01-79E9-4FF5-AEE0-0C35A3E153CA}"/>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2" name="Freeform 3190">
                  <a:extLst>
                    <a:ext uri="{FF2B5EF4-FFF2-40B4-BE49-F238E27FC236}">
                      <a16:creationId xmlns:a16="http://schemas.microsoft.com/office/drawing/2014/main" id="{F3504332-C25C-48B3-8025-5AA1F45DC56D}"/>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3" name="Rectangle 3191">
                  <a:extLst>
                    <a:ext uri="{FF2B5EF4-FFF2-40B4-BE49-F238E27FC236}">
                      <a16:creationId xmlns:a16="http://schemas.microsoft.com/office/drawing/2014/main" id="{E82CA907-A3DA-4AA9-8F0D-899444A828B3}"/>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44" name="Freeform 3192">
                  <a:extLst>
                    <a:ext uri="{FF2B5EF4-FFF2-40B4-BE49-F238E27FC236}">
                      <a16:creationId xmlns:a16="http://schemas.microsoft.com/office/drawing/2014/main" id="{A4FAB799-903F-4DFE-A25A-3E2F02A6F4BB}"/>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5" name="Freeform 3193">
                  <a:extLst>
                    <a:ext uri="{FF2B5EF4-FFF2-40B4-BE49-F238E27FC236}">
                      <a16:creationId xmlns:a16="http://schemas.microsoft.com/office/drawing/2014/main" id="{91C3C4E9-BBD7-4171-A4C4-45504191C652}"/>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6" name="Freeform 3194">
                  <a:extLst>
                    <a:ext uri="{FF2B5EF4-FFF2-40B4-BE49-F238E27FC236}">
                      <a16:creationId xmlns:a16="http://schemas.microsoft.com/office/drawing/2014/main" id="{C18B5C6B-AD05-4914-BF1B-31DAAB020724}"/>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47" name="Freeform 3195">
                  <a:extLst>
                    <a:ext uri="{FF2B5EF4-FFF2-40B4-BE49-F238E27FC236}">
                      <a16:creationId xmlns:a16="http://schemas.microsoft.com/office/drawing/2014/main" id="{85BD5AD9-9AD9-42E4-A924-119250C1E157}"/>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083" name="Group 3196">
                <a:extLst>
                  <a:ext uri="{FF2B5EF4-FFF2-40B4-BE49-F238E27FC236}">
                    <a16:creationId xmlns:a16="http://schemas.microsoft.com/office/drawing/2014/main" id="{772DC4C4-147A-4B44-99FF-2B99289DCD16}"/>
                  </a:ext>
                </a:extLst>
              </p:cNvPr>
              <p:cNvGrpSpPr>
                <a:grpSpLocks/>
              </p:cNvGrpSpPr>
              <p:nvPr/>
            </p:nvGrpSpPr>
            <p:grpSpPr bwMode="auto">
              <a:xfrm>
                <a:off x="2463" y="826"/>
                <a:ext cx="214" cy="259"/>
                <a:chOff x="2832" y="1655"/>
                <a:chExt cx="367" cy="434"/>
              </a:xfrm>
            </p:grpSpPr>
            <p:sp>
              <p:nvSpPr>
                <p:cNvPr id="77949" name="Freeform 3197">
                  <a:extLst>
                    <a:ext uri="{FF2B5EF4-FFF2-40B4-BE49-F238E27FC236}">
                      <a16:creationId xmlns:a16="http://schemas.microsoft.com/office/drawing/2014/main" id="{D7B59D99-91D9-4F33-82E2-CE396AEF2FEB}"/>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0" name="Freeform 3198">
                  <a:extLst>
                    <a:ext uri="{FF2B5EF4-FFF2-40B4-BE49-F238E27FC236}">
                      <a16:creationId xmlns:a16="http://schemas.microsoft.com/office/drawing/2014/main" id="{FFB7A886-62DA-4C63-A40B-A40BA4268E3F}"/>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1" name="Freeform 3199">
                  <a:extLst>
                    <a:ext uri="{FF2B5EF4-FFF2-40B4-BE49-F238E27FC236}">
                      <a16:creationId xmlns:a16="http://schemas.microsoft.com/office/drawing/2014/main" id="{2339F76B-B3CD-4496-A88C-EE169F0CF0B1}"/>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2" name="Freeform 3200">
                  <a:extLst>
                    <a:ext uri="{FF2B5EF4-FFF2-40B4-BE49-F238E27FC236}">
                      <a16:creationId xmlns:a16="http://schemas.microsoft.com/office/drawing/2014/main" id="{42C6CF50-AE7E-4FC4-BA93-1D82F025B97A}"/>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3" name="Freeform 3201">
                  <a:extLst>
                    <a:ext uri="{FF2B5EF4-FFF2-40B4-BE49-F238E27FC236}">
                      <a16:creationId xmlns:a16="http://schemas.microsoft.com/office/drawing/2014/main" id="{B02C914D-C335-495F-B473-392297B559BB}"/>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4" name="Freeform 3202">
                  <a:extLst>
                    <a:ext uri="{FF2B5EF4-FFF2-40B4-BE49-F238E27FC236}">
                      <a16:creationId xmlns:a16="http://schemas.microsoft.com/office/drawing/2014/main" id="{0444AF33-8E82-410B-BD69-5C013131F4D2}"/>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5" name="Freeform 3203">
                  <a:extLst>
                    <a:ext uri="{FF2B5EF4-FFF2-40B4-BE49-F238E27FC236}">
                      <a16:creationId xmlns:a16="http://schemas.microsoft.com/office/drawing/2014/main" id="{B04A9436-C476-47CD-9520-6EA1CB7D3AD0}"/>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6" name="Freeform 3204">
                  <a:extLst>
                    <a:ext uri="{FF2B5EF4-FFF2-40B4-BE49-F238E27FC236}">
                      <a16:creationId xmlns:a16="http://schemas.microsoft.com/office/drawing/2014/main" id="{DE3ECF68-424B-497D-9F21-ECEDD0A643BD}"/>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7" name="Freeform 3205">
                  <a:extLst>
                    <a:ext uri="{FF2B5EF4-FFF2-40B4-BE49-F238E27FC236}">
                      <a16:creationId xmlns:a16="http://schemas.microsoft.com/office/drawing/2014/main" id="{54B0E60C-285D-4205-8E6D-F9002F10C841}"/>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8" name="Freeform 3206">
                  <a:extLst>
                    <a:ext uri="{FF2B5EF4-FFF2-40B4-BE49-F238E27FC236}">
                      <a16:creationId xmlns:a16="http://schemas.microsoft.com/office/drawing/2014/main" id="{1DD6E019-4943-43C6-BD02-10B610FC1BD0}"/>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59" name="Freeform 3207">
                  <a:extLst>
                    <a:ext uri="{FF2B5EF4-FFF2-40B4-BE49-F238E27FC236}">
                      <a16:creationId xmlns:a16="http://schemas.microsoft.com/office/drawing/2014/main" id="{49E953A9-55EC-4ABC-BA21-70934BF216F1}"/>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0" name="Freeform 3208">
                  <a:extLst>
                    <a:ext uri="{FF2B5EF4-FFF2-40B4-BE49-F238E27FC236}">
                      <a16:creationId xmlns:a16="http://schemas.microsoft.com/office/drawing/2014/main" id="{BC93A095-0EDC-4C8A-BD50-505D6F00BEC8}"/>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1" name="Rectangle 3209">
                  <a:extLst>
                    <a:ext uri="{FF2B5EF4-FFF2-40B4-BE49-F238E27FC236}">
                      <a16:creationId xmlns:a16="http://schemas.microsoft.com/office/drawing/2014/main" id="{7ED0C9CB-618D-40D3-8498-2B664B365171}"/>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62" name="Freeform 3210">
                  <a:extLst>
                    <a:ext uri="{FF2B5EF4-FFF2-40B4-BE49-F238E27FC236}">
                      <a16:creationId xmlns:a16="http://schemas.microsoft.com/office/drawing/2014/main" id="{F32A4226-1A5D-4BDF-9699-F3852D99F0E0}"/>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3" name="Freeform 3211">
                  <a:extLst>
                    <a:ext uri="{FF2B5EF4-FFF2-40B4-BE49-F238E27FC236}">
                      <a16:creationId xmlns:a16="http://schemas.microsoft.com/office/drawing/2014/main" id="{CF15AD72-63CD-4A1D-BED1-9C45648BD2F7}"/>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4" name="Freeform 3212">
                  <a:extLst>
                    <a:ext uri="{FF2B5EF4-FFF2-40B4-BE49-F238E27FC236}">
                      <a16:creationId xmlns:a16="http://schemas.microsoft.com/office/drawing/2014/main" id="{7F305CF2-19B9-4E86-AB96-3357A551930A}"/>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65" name="Freeform 3213">
                  <a:extLst>
                    <a:ext uri="{FF2B5EF4-FFF2-40B4-BE49-F238E27FC236}">
                      <a16:creationId xmlns:a16="http://schemas.microsoft.com/office/drawing/2014/main" id="{85C6A1B5-C0B1-42E0-9E28-CCEF21745EF9}"/>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7966" name="Line 3214">
                <a:extLst>
                  <a:ext uri="{FF2B5EF4-FFF2-40B4-BE49-F238E27FC236}">
                    <a16:creationId xmlns:a16="http://schemas.microsoft.com/office/drawing/2014/main" id="{DF8562CD-69BB-4EC6-99B9-8669B76FCDAF}"/>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67" name="Line 3215">
                <a:extLst>
                  <a:ext uri="{FF2B5EF4-FFF2-40B4-BE49-F238E27FC236}">
                    <a16:creationId xmlns:a16="http://schemas.microsoft.com/office/drawing/2014/main" id="{6A74FCD0-17DF-4B71-8D72-FF322ACB596B}"/>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68" name="Line 3216">
                <a:extLst>
                  <a:ext uri="{FF2B5EF4-FFF2-40B4-BE49-F238E27FC236}">
                    <a16:creationId xmlns:a16="http://schemas.microsoft.com/office/drawing/2014/main" id="{A13602C0-1AF7-418A-9C6A-0C797710F051}"/>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69" name="Line 3217">
                <a:extLst>
                  <a:ext uri="{FF2B5EF4-FFF2-40B4-BE49-F238E27FC236}">
                    <a16:creationId xmlns:a16="http://schemas.microsoft.com/office/drawing/2014/main" id="{DEEFEB98-DCCB-4B8C-82D3-FBB899A057BC}"/>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38930" name="Group 3218">
            <a:extLst>
              <a:ext uri="{FF2B5EF4-FFF2-40B4-BE49-F238E27FC236}">
                <a16:creationId xmlns:a16="http://schemas.microsoft.com/office/drawing/2014/main" id="{9F0D1793-CC96-449A-90C1-0150A68D4211}"/>
              </a:ext>
            </a:extLst>
          </p:cNvPr>
          <p:cNvGrpSpPr>
            <a:grpSpLocks/>
          </p:cNvGrpSpPr>
          <p:nvPr/>
        </p:nvGrpSpPr>
        <p:grpSpPr bwMode="auto">
          <a:xfrm>
            <a:off x="4484688" y="4776788"/>
            <a:ext cx="1219200" cy="531812"/>
            <a:chOff x="508" y="1228"/>
            <a:chExt cx="1564" cy="785"/>
          </a:xfrm>
        </p:grpSpPr>
        <p:grpSp>
          <p:nvGrpSpPr>
            <p:cNvPr id="39006" name="Group 3219">
              <a:extLst>
                <a:ext uri="{FF2B5EF4-FFF2-40B4-BE49-F238E27FC236}">
                  <a16:creationId xmlns:a16="http://schemas.microsoft.com/office/drawing/2014/main" id="{952B50EC-BACD-4DE4-AB33-FD507AC03E33}"/>
                </a:ext>
              </a:extLst>
            </p:cNvPr>
            <p:cNvGrpSpPr>
              <a:grpSpLocks/>
            </p:cNvGrpSpPr>
            <p:nvPr/>
          </p:nvGrpSpPr>
          <p:grpSpPr bwMode="auto">
            <a:xfrm>
              <a:off x="508" y="1228"/>
              <a:ext cx="1564" cy="785"/>
              <a:chOff x="1952" y="2535"/>
              <a:chExt cx="1096" cy="606"/>
            </a:xfrm>
          </p:grpSpPr>
          <p:sp>
            <p:nvSpPr>
              <p:cNvPr id="77972" name="Oval 3220">
                <a:extLst>
                  <a:ext uri="{FF2B5EF4-FFF2-40B4-BE49-F238E27FC236}">
                    <a16:creationId xmlns:a16="http://schemas.microsoft.com/office/drawing/2014/main" id="{77DC7241-8ADD-4131-A63D-90811BA838BF}"/>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3" name="Oval 3221">
                <a:extLst>
                  <a:ext uri="{FF2B5EF4-FFF2-40B4-BE49-F238E27FC236}">
                    <a16:creationId xmlns:a16="http://schemas.microsoft.com/office/drawing/2014/main" id="{C0270A1A-3982-484A-9C97-D714FCBF3306}"/>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4" name="Oval 3222">
                <a:extLst>
                  <a:ext uri="{FF2B5EF4-FFF2-40B4-BE49-F238E27FC236}">
                    <a16:creationId xmlns:a16="http://schemas.microsoft.com/office/drawing/2014/main" id="{8FD09FD0-FF71-49DF-82C1-1051B1F60163}"/>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5" name="Oval 3223">
                <a:extLst>
                  <a:ext uri="{FF2B5EF4-FFF2-40B4-BE49-F238E27FC236}">
                    <a16:creationId xmlns:a16="http://schemas.microsoft.com/office/drawing/2014/main" id="{EC8C2588-0948-4295-AC6F-331B02257425}"/>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6" name="Oval 3224">
                <a:extLst>
                  <a:ext uri="{FF2B5EF4-FFF2-40B4-BE49-F238E27FC236}">
                    <a16:creationId xmlns:a16="http://schemas.microsoft.com/office/drawing/2014/main" id="{25B90469-9D62-4648-BD8F-00AC709F28C1}"/>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7" name="Oval 3225">
                <a:extLst>
                  <a:ext uri="{FF2B5EF4-FFF2-40B4-BE49-F238E27FC236}">
                    <a16:creationId xmlns:a16="http://schemas.microsoft.com/office/drawing/2014/main" id="{A43AA180-C5C1-4993-BC13-D4CA1150AC04}"/>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8" name="Oval 3226">
                <a:extLst>
                  <a:ext uri="{FF2B5EF4-FFF2-40B4-BE49-F238E27FC236}">
                    <a16:creationId xmlns:a16="http://schemas.microsoft.com/office/drawing/2014/main" id="{40D69240-7871-46D4-8D7D-4C193EE5A5AC}"/>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79" name="Oval 3227">
                <a:extLst>
                  <a:ext uri="{FF2B5EF4-FFF2-40B4-BE49-F238E27FC236}">
                    <a16:creationId xmlns:a16="http://schemas.microsoft.com/office/drawing/2014/main" id="{D8F1628C-110E-4A3B-9F5F-462AB8DC2373}"/>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80" name="Oval 3228">
                <a:extLst>
                  <a:ext uri="{FF2B5EF4-FFF2-40B4-BE49-F238E27FC236}">
                    <a16:creationId xmlns:a16="http://schemas.microsoft.com/office/drawing/2014/main" id="{7BD7C943-4A19-46F0-A17E-77C9902FE5FE}"/>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81" name="Oval 3229">
                <a:extLst>
                  <a:ext uri="{FF2B5EF4-FFF2-40B4-BE49-F238E27FC236}">
                    <a16:creationId xmlns:a16="http://schemas.microsoft.com/office/drawing/2014/main" id="{EB8A05D2-E13F-4D3B-8508-3DCCDA84B62B}"/>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82" name="Oval 3230">
                <a:extLst>
                  <a:ext uri="{FF2B5EF4-FFF2-40B4-BE49-F238E27FC236}">
                    <a16:creationId xmlns:a16="http://schemas.microsoft.com/office/drawing/2014/main" id="{E68E5147-79EB-4CA2-9DDA-E43B3D3EF6B0}"/>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83" name="Freeform 3231">
                <a:extLst>
                  <a:ext uri="{FF2B5EF4-FFF2-40B4-BE49-F238E27FC236}">
                    <a16:creationId xmlns:a16="http://schemas.microsoft.com/office/drawing/2014/main" id="{75E7AA28-ED12-42DD-88AA-CDFACFF52BF7}"/>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007" name="Group 3232">
              <a:extLst>
                <a:ext uri="{FF2B5EF4-FFF2-40B4-BE49-F238E27FC236}">
                  <a16:creationId xmlns:a16="http://schemas.microsoft.com/office/drawing/2014/main" id="{DCAEAEA9-30C0-45AB-A949-9107D806DDDF}"/>
                </a:ext>
              </a:extLst>
            </p:cNvPr>
            <p:cNvGrpSpPr>
              <a:grpSpLocks/>
            </p:cNvGrpSpPr>
            <p:nvPr/>
          </p:nvGrpSpPr>
          <p:grpSpPr bwMode="auto">
            <a:xfrm>
              <a:off x="705" y="1376"/>
              <a:ext cx="1040" cy="422"/>
              <a:chOff x="1738" y="823"/>
              <a:chExt cx="1040" cy="422"/>
            </a:xfrm>
          </p:grpSpPr>
          <p:grpSp>
            <p:nvGrpSpPr>
              <p:cNvPr id="39008" name="Group 3233">
                <a:extLst>
                  <a:ext uri="{FF2B5EF4-FFF2-40B4-BE49-F238E27FC236}">
                    <a16:creationId xmlns:a16="http://schemas.microsoft.com/office/drawing/2014/main" id="{3A9A15D2-C49D-46C1-8886-A9832C3E8879}"/>
                  </a:ext>
                </a:extLst>
              </p:cNvPr>
              <p:cNvGrpSpPr>
                <a:grpSpLocks/>
              </p:cNvGrpSpPr>
              <p:nvPr/>
            </p:nvGrpSpPr>
            <p:grpSpPr bwMode="auto">
              <a:xfrm>
                <a:off x="1842" y="823"/>
                <a:ext cx="214" cy="259"/>
                <a:chOff x="960" y="1538"/>
                <a:chExt cx="214" cy="259"/>
              </a:xfrm>
            </p:grpSpPr>
            <p:sp>
              <p:nvSpPr>
                <p:cNvPr id="77986" name="Freeform 3234">
                  <a:extLst>
                    <a:ext uri="{FF2B5EF4-FFF2-40B4-BE49-F238E27FC236}">
                      <a16:creationId xmlns:a16="http://schemas.microsoft.com/office/drawing/2014/main" id="{8742FA45-2982-44E3-8C54-6DF327B48E3E}"/>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87" name="Freeform 3235">
                  <a:extLst>
                    <a:ext uri="{FF2B5EF4-FFF2-40B4-BE49-F238E27FC236}">
                      <a16:creationId xmlns:a16="http://schemas.microsoft.com/office/drawing/2014/main" id="{EA920F99-6DAE-436B-A767-6C0D4520F4A9}"/>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88" name="Freeform 3236">
                  <a:extLst>
                    <a:ext uri="{FF2B5EF4-FFF2-40B4-BE49-F238E27FC236}">
                      <a16:creationId xmlns:a16="http://schemas.microsoft.com/office/drawing/2014/main" id="{D57A3260-D5E7-40A5-9F0A-441D32F86838}"/>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89" name="Freeform 3237">
                  <a:extLst>
                    <a:ext uri="{FF2B5EF4-FFF2-40B4-BE49-F238E27FC236}">
                      <a16:creationId xmlns:a16="http://schemas.microsoft.com/office/drawing/2014/main" id="{4B0169E4-F2F6-4439-A35E-F0961237D630}"/>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0" name="Freeform 3238">
                  <a:extLst>
                    <a:ext uri="{FF2B5EF4-FFF2-40B4-BE49-F238E27FC236}">
                      <a16:creationId xmlns:a16="http://schemas.microsoft.com/office/drawing/2014/main" id="{FD529BCC-6400-442F-9D86-AE67CD476729}"/>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1" name="Freeform 3239">
                  <a:extLst>
                    <a:ext uri="{FF2B5EF4-FFF2-40B4-BE49-F238E27FC236}">
                      <a16:creationId xmlns:a16="http://schemas.microsoft.com/office/drawing/2014/main" id="{CD3DC5FF-9555-432F-A033-6F146CF206BB}"/>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2" name="Freeform 3240">
                  <a:extLst>
                    <a:ext uri="{FF2B5EF4-FFF2-40B4-BE49-F238E27FC236}">
                      <a16:creationId xmlns:a16="http://schemas.microsoft.com/office/drawing/2014/main" id="{8B490255-DE61-4659-96C7-F4E2A3D2F931}"/>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3" name="Freeform 3241">
                  <a:extLst>
                    <a:ext uri="{FF2B5EF4-FFF2-40B4-BE49-F238E27FC236}">
                      <a16:creationId xmlns:a16="http://schemas.microsoft.com/office/drawing/2014/main" id="{86960ED3-5F89-4E04-AE9F-E175769311E0}"/>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4" name="Freeform 3242">
                  <a:extLst>
                    <a:ext uri="{FF2B5EF4-FFF2-40B4-BE49-F238E27FC236}">
                      <a16:creationId xmlns:a16="http://schemas.microsoft.com/office/drawing/2014/main" id="{0A57F618-AD95-42A6-BBF1-A8E475F1BB98}"/>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5" name="Freeform 3243">
                  <a:extLst>
                    <a:ext uri="{FF2B5EF4-FFF2-40B4-BE49-F238E27FC236}">
                      <a16:creationId xmlns:a16="http://schemas.microsoft.com/office/drawing/2014/main" id="{C2B3B55E-DB13-486B-A32C-261DD06A2AD9}"/>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6" name="Freeform 3244">
                  <a:extLst>
                    <a:ext uri="{FF2B5EF4-FFF2-40B4-BE49-F238E27FC236}">
                      <a16:creationId xmlns:a16="http://schemas.microsoft.com/office/drawing/2014/main" id="{7559A126-A0EF-4BF4-90C4-E85FFA07E612}"/>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7" name="Freeform 3245">
                  <a:extLst>
                    <a:ext uri="{FF2B5EF4-FFF2-40B4-BE49-F238E27FC236}">
                      <a16:creationId xmlns:a16="http://schemas.microsoft.com/office/drawing/2014/main" id="{B752B04A-B2BB-4CC4-86C2-8D4F9B7B6212}"/>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7998" name="Rectangle 3246">
                  <a:extLst>
                    <a:ext uri="{FF2B5EF4-FFF2-40B4-BE49-F238E27FC236}">
                      <a16:creationId xmlns:a16="http://schemas.microsoft.com/office/drawing/2014/main" id="{2CDD6F85-A764-46A9-BDBA-604D1DA063FC}"/>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7999" name="Freeform 3247">
                  <a:extLst>
                    <a:ext uri="{FF2B5EF4-FFF2-40B4-BE49-F238E27FC236}">
                      <a16:creationId xmlns:a16="http://schemas.microsoft.com/office/drawing/2014/main" id="{6C9C03F4-8C17-42C5-87EE-7B0423F02FB0}"/>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0" name="Freeform 3248">
                  <a:extLst>
                    <a:ext uri="{FF2B5EF4-FFF2-40B4-BE49-F238E27FC236}">
                      <a16:creationId xmlns:a16="http://schemas.microsoft.com/office/drawing/2014/main" id="{32C3CF1A-1D6F-4111-8820-E523E08E9B53}"/>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1" name="Freeform 3249">
                  <a:extLst>
                    <a:ext uri="{FF2B5EF4-FFF2-40B4-BE49-F238E27FC236}">
                      <a16:creationId xmlns:a16="http://schemas.microsoft.com/office/drawing/2014/main" id="{CD7BE18E-5EDF-4468-9153-F994EB483B04}"/>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2" name="Freeform 3250">
                  <a:extLst>
                    <a:ext uri="{FF2B5EF4-FFF2-40B4-BE49-F238E27FC236}">
                      <a16:creationId xmlns:a16="http://schemas.microsoft.com/office/drawing/2014/main" id="{68515200-E705-4C63-B318-632CFB48BF69}"/>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009" name="Group 3251">
                <a:extLst>
                  <a:ext uri="{FF2B5EF4-FFF2-40B4-BE49-F238E27FC236}">
                    <a16:creationId xmlns:a16="http://schemas.microsoft.com/office/drawing/2014/main" id="{EE3E8D22-892A-464A-BAF3-6B4D79EDC6A5}"/>
                  </a:ext>
                </a:extLst>
              </p:cNvPr>
              <p:cNvGrpSpPr>
                <a:grpSpLocks/>
              </p:cNvGrpSpPr>
              <p:nvPr/>
            </p:nvGrpSpPr>
            <p:grpSpPr bwMode="auto">
              <a:xfrm>
                <a:off x="2149" y="826"/>
                <a:ext cx="214" cy="259"/>
                <a:chOff x="4320" y="1728"/>
                <a:chExt cx="384" cy="384"/>
              </a:xfrm>
            </p:grpSpPr>
            <p:sp>
              <p:nvSpPr>
                <p:cNvPr id="78004" name="Freeform 3252">
                  <a:extLst>
                    <a:ext uri="{FF2B5EF4-FFF2-40B4-BE49-F238E27FC236}">
                      <a16:creationId xmlns:a16="http://schemas.microsoft.com/office/drawing/2014/main" id="{58FEFACC-82AD-4059-9357-6F14F946242E}"/>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5" name="Freeform 3253">
                  <a:extLst>
                    <a:ext uri="{FF2B5EF4-FFF2-40B4-BE49-F238E27FC236}">
                      <a16:creationId xmlns:a16="http://schemas.microsoft.com/office/drawing/2014/main" id="{3175C1D8-CCAE-478D-BB18-D8445F0A01D6}"/>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6" name="Freeform 3254">
                  <a:extLst>
                    <a:ext uri="{FF2B5EF4-FFF2-40B4-BE49-F238E27FC236}">
                      <a16:creationId xmlns:a16="http://schemas.microsoft.com/office/drawing/2014/main" id="{0ED2343D-F9D1-4E0E-92CB-1A0F04AA0696}"/>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7" name="Freeform 3255">
                  <a:extLst>
                    <a:ext uri="{FF2B5EF4-FFF2-40B4-BE49-F238E27FC236}">
                      <a16:creationId xmlns:a16="http://schemas.microsoft.com/office/drawing/2014/main" id="{4207CF1D-DDE1-499F-A60F-E78C72E532B4}"/>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8" name="Freeform 3256">
                  <a:extLst>
                    <a:ext uri="{FF2B5EF4-FFF2-40B4-BE49-F238E27FC236}">
                      <a16:creationId xmlns:a16="http://schemas.microsoft.com/office/drawing/2014/main" id="{06CDD902-166E-4BF7-851E-1CAE9F9035D8}"/>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09" name="Freeform 3257">
                  <a:extLst>
                    <a:ext uri="{FF2B5EF4-FFF2-40B4-BE49-F238E27FC236}">
                      <a16:creationId xmlns:a16="http://schemas.microsoft.com/office/drawing/2014/main" id="{B5AA76FD-7DBD-48C7-A16C-EA6655D1CA1E}"/>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0" name="Freeform 3258">
                  <a:extLst>
                    <a:ext uri="{FF2B5EF4-FFF2-40B4-BE49-F238E27FC236}">
                      <a16:creationId xmlns:a16="http://schemas.microsoft.com/office/drawing/2014/main" id="{0C468E8E-CB13-4BA8-AF35-FBF1C5B4C3ED}"/>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1" name="Freeform 3259">
                  <a:extLst>
                    <a:ext uri="{FF2B5EF4-FFF2-40B4-BE49-F238E27FC236}">
                      <a16:creationId xmlns:a16="http://schemas.microsoft.com/office/drawing/2014/main" id="{C36E6356-676E-4B04-95C2-96046E55F09A}"/>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2" name="Freeform 3260">
                  <a:extLst>
                    <a:ext uri="{FF2B5EF4-FFF2-40B4-BE49-F238E27FC236}">
                      <a16:creationId xmlns:a16="http://schemas.microsoft.com/office/drawing/2014/main" id="{55C72C84-D55C-4552-80DC-0154FB1C5DEF}"/>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3" name="Freeform 3261">
                  <a:extLst>
                    <a:ext uri="{FF2B5EF4-FFF2-40B4-BE49-F238E27FC236}">
                      <a16:creationId xmlns:a16="http://schemas.microsoft.com/office/drawing/2014/main" id="{C38FDC61-048B-4397-B91D-31511C6163EB}"/>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4" name="Freeform 3262">
                  <a:extLst>
                    <a:ext uri="{FF2B5EF4-FFF2-40B4-BE49-F238E27FC236}">
                      <a16:creationId xmlns:a16="http://schemas.microsoft.com/office/drawing/2014/main" id="{FAB032B3-4B22-4E1C-997E-9D204BE3EFC0}"/>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5" name="Freeform 3263">
                  <a:extLst>
                    <a:ext uri="{FF2B5EF4-FFF2-40B4-BE49-F238E27FC236}">
                      <a16:creationId xmlns:a16="http://schemas.microsoft.com/office/drawing/2014/main" id="{96FA61EC-36C9-435B-A50C-8A47A8DB0D4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6" name="Freeform 3264">
                  <a:extLst>
                    <a:ext uri="{FF2B5EF4-FFF2-40B4-BE49-F238E27FC236}">
                      <a16:creationId xmlns:a16="http://schemas.microsoft.com/office/drawing/2014/main" id="{F0FF179B-0784-4B69-903D-C6F41A4C1736}"/>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7" name="Rectangle 3265">
                  <a:extLst>
                    <a:ext uri="{FF2B5EF4-FFF2-40B4-BE49-F238E27FC236}">
                      <a16:creationId xmlns:a16="http://schemas.microsoft.com/office/drawing/2014/main" id="{68D679D2-A0D0-445D-8FB3-CAFA4E8D4268}"/>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18" name="Freeform 3266">
                  <a:extLst>
                    <a:ext uri="{FF2B5EF4-FFF2-40B4-BE49-F238E27FC236}">
                      <a16:creationId xmlns:a16="http://schemas.microsoft.com/office/drawing/2014/main" id="{2F9955B7-FE14-4E69-8B4D-037C48969687}"/>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19" name="Freeform 3267">
                  <a:extLst>
                    <a:ext uri="{FF2B5EF4-FFF2-40B4-BE49-F238E27FC236}">
                      <a16:creationId xmlns:a16="http://schemas.microsoft.com/office/drawing/2014/main" id="{B8B9C287-A0AA-4971-A24D-6E6BCEF2795C}"/>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0" name="Freeform 3268">
                  <a:extLst>
                    <a:ext uri="{FF2B5EF4-FFF2-40B4-BE49-F238E27FC236}">
                      <a16:creationId xmlns:a16="http://schemas.microsoft.com/office/drawing/2014/main" id="{0CC0FB28-DA35-42AC-995D-7B98116D28CB}"/>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1" name="Freeform 3269">
                  <a:extLst>
                    <a:ext uri="{FF2B5EF4-FFF2-40B4-BE49-F238E27FC236}">
                      <a16:creationId xmlns:a16="http://schemas.microsoft.com/office/drawing/2014/main" id="{0527EBE6-0A71-44FC-98EC-C66654ACF452}"/>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9010" name="Group 3270">
                <a:extLst>
                  <a:ext uri="{FF2B5EF4-FFF2-40B4-BE49-F238E27FC236}">
                    <a16:creationId xmlns:a16="http://schemas.microsoft.com/office/drawing/2014/main" id="{AA967921-4377-43AA-A206-A4733B8933F6}"/>
                  </a:ext>
                </a:extLst>
              </p:cNvPr>
              <p:cNvGrpSpPr>
                <a:grpSpLocks/>
              </p:cNvGrpSpPr>
              <p:nvPr/>
            </p:nvGrpSpPr>
            <p:grpSpPr bwMode="auto">
              <a:xfrm>
                <a:off x="2463" y="826"/>
                <a:ext cx="214" cy="259"/>
                <a:chOff x="2832" y="1655"/>
                <a:chExt cx="367" cy="434"/>
              </a:xfrm>
            </p:grpSpPr>
            <p:sp>
              <p:nvSpPr>
                <p:cNvPr id="78023" name="Freeform 3271">
                  <a:extLst>
                    <a:ext uri="{FF2B5EF4-FFF2-40B4-BE49-F238E27FC236}">
                      <a16:creationId xmlns:a16="http://schemas.microsoft.com/office/drawing/2014/main" id="{C5F91015-CE21-42FF-AC1A-FAEE5E63AFF4}"/>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4" name="Freeform 3272">
                  <a:extLst>
                    <a:ext uri="{FF2B5EF4-FFF2-40B4-BE49-F238E27FC236}">
                      <a16:creationId xmlns:a16="http://schemas.microsoft.com/office/drawing/2014/main" id="{E82E262B-C175-4B9D-B6D3-F44E5C97730F}"/>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5" name="Freeform 3273">
                  <a:extLst>
                    <a:ext uri="{FF2B5EF4-FFF2-40B4-BE49-F238E27FC236}">
                      <a16:creationId xmlns:a16="http://schemas.microsoft.com/office/drawing/2014/main" id="{B1C7E146-6146-42F6-A4C5-F00CB36AF694}"/>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6" name="Freeform 3274">
                  <a:extLst>
                    <a:ext uri="{FF2B5EF4-FFF2-40B4-BE49-F238E27FC236}">
                      <a16:creationId xmlns:a16="http://schemas.microsoft.com/office/drawing/2014/main" id="{B3AEF69F-8DC3-46B4-84EC-35BA15756EF5}"/>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7" name="Freeform 3275">
                  <a:extLst>
                    <a:ext uri="{FF2B5EF4-FFF2-40B4-BE49-F238E27FC236}">
                      <a16:creationId xmlns:a16="http://schemas.microsoft.com/office/drawing/2014/main" id="{E03ABB03-A1B1-46F5-9BFA-6F41252E8E00}"/>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8" name="Freeform 3276">
                  <a:extLst>
                    <a:ext uri="{FF2B5EF4-FFF2-40B4-BE49-F238E27FC236}">
                      <a16:creationId xmlns:a16="http://schemas.microsoft.com/office/drawing/2014/main" id="{9D9AE0A9-1668-4B36-BEED-F2B0954EA567}"/>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29" name="Freeform 3277">
                  <a:extLst>
                    <a:ext uri="{FF2B5EF4-FFF2-40B4-BE49-F238E27FC236}">
                      <a16:creationId xmlns:a16="http://schemas.microsoft.com/office/drawing/2014/main" id="{21E760FC-55E0-4503-8751-FA6ABB610687}"/>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0" name="Freeform 3278">
                  <a:extLst>
                    <a:ext uri="{FF2B5EF4-FFF2-40B4-BE49-F238E27FC236}">
                      <a16:creationId xmlns:a16="http://schemas.microsoft.com/office/drawing/2014/main" id="{D2F38E8D-6305-445A-8F0C-14B4BC1D2776}"/>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1" name="Freeform 3279">
                  <a:extLst>
                    <a:ext uri="{FF2B5EF4-FFF2-40B4-BE49-F238E27FC236}">
                      <a16:creationId xmlns:a16="http://schemas.microsoft.com/office/drawing/2014/main" id="{DFD19816-18D4-4F69-9B33-0DA8174858DE}"/>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2" name="Freeform 3280">
                  <a:extLst>
                    <a:ext uri="{FF2B5EF4-FFF2-40B4-BE49-F238E27FC236}">
                      <a16:creationId xmlns:a16="http://schemas.microsoft.com/office/drawing/2014/main" id="{B2B66E36-0C4E-45FF-AD83-1766FBD04D0D}"/>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3" name="Freeform 3281">
                  <a:extLst>
                    <a:ext uri="{FF2B5EF4-FFF2-40B4-BE49-F238E27FC236}">
                      <a16:creationId xmlns:a16="http://schemas.microsoft.com/office/drawing/2014/main" id="{FA2146F3-C37E-47F5-9636-9DC3B1C72DE6}"/>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4" name="Freeform 3282">
                  <a:extLst>
                    <a:ext uri="{FF2B5EF4-FFF2-40B4-BE49-F238E27FC236}">
                      <a16:creationId xmlns:a16="http://schemas.microsoft.com/office/drawing/2014/main" id="{84D0B736-D4D6-4DB8-919C-61EA0AA04975}"/>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5" name="Rectangle 3283">
                  <a:extLst>
                    <a:ext uri="{FF2B5EF4-FFF2-40B4-BE49-F238E27FC236}">
                      <a16:creationId xmlns:a16="http://schemas.microsoft.com/office/drawing/2014/main" id="{18AE0B4F-1312-4CBD-8E64-5763C82E710B}"/>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36" name="Freeform 3284">
                  <a:extLst>
                    <a:ext uri="{FF2B5EF4-FFF2-40B4-BE49-F238E27FC236}">
                      <a16:creationId xmlns:a16="http://schemas.microsoft.com/office/drawing/2014/main" id="{8688AFF4-A00F-4C7C-A06D-DFEFBF0B52F1}"/>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7" name="Freeform 3285">
                  <a:extLst>
                    <a:ext uri="{FF2B5EF4-FFF2-40B4-BE49-F238E27FC236}">
                      <a16:creationId xmlns:a16="http://schemas.microsoft.com/office/drawing/2014/main" id="{057CCF15-EAA0-4DA2-AF5F-2E5510B5D1F6}"/>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8" name="Freeform 3286">
                  <a:extLst>
                    <a:ext uri="{FF2B5EF4-FFF2-40B4-BE49-F238E27FC236}">
                      <a16:creationId xmlns:a16="http://schemas.microsoft.com/office/drawing/2014/main" id="{54750E08-8313-4DC1-A49B-1C972CA62880}"/>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39" name="Freeform 3287">
                  <a:extLst>
                    <a:ext uri="{FF2B5EF4-FFF2-40B4-BE49-F238E27FC236}">
                      <a16:creationId xmlns:a16="http://schemas.microsoft.com/office/drawing/2014/main" id="{F055F2D9-56DF-4F21-A03D-9391B2BFFF96}"/>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8040" name="Line 3288">
                <a:extLst>
                  <a:ext uri="{FF2B5EF4-FFF2-40B4-BE49-F238E27FC236}">
                    <a16:creationId xmlns:a16="http://schemas.microsoft.com/office/drawing/2014/main" id="{35817CF9-4879-4E95-826F-117E73FA61B7}"/>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1" name="Line 3289">
                <a:extLst>
                  <a:ext uri="{FF2B5EF4-FFF2-40B4-BE49-F238E27FC236}">
                    <a16:creationId xmlns:a16="http://schemas.microsoft.com/office/drawing/2014/main" id="{9DFC844E-53BE-4CE9-8D46-76C8124B6002}"/>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2" name="Line 3290">
                <a:extLst>
                  <a:ext uri="{FF2B5EF4-FFF2-40B4-BE49-F238E27FC236}">
                    <a16:creationId xmlns:a16="http://schemas.microsoft.com/office/drawing/2014/main" id="{998D2720-D85A-4BE9-A18F-695A003D3712}"/>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3" name="Line 3291">
                <a:extLst>
                  <a:ext uri="{FF2B5EF4-FFF2-40B4-BE49-F238E27FC236}">
                    <a16:creationId xmlns:a16="http://schemas.microsoft.com/office/drawing/2014/main" id="{E6FCED4A-6F42-44AF-96CC-D5BFB67E00D1}"/>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38931" name="Group 3292">
            <a:extLst>
              <a:ext uri="{FF2B5EF4-FFF2-40B4-BE49-F238E27FC236}">
                <a16:creationId xmlns:a16="http://schemas.microsoft.com/office/drawing/2014/main" id="{972C91C0-4476-4016-B96C-DE9E557B647D}"/>
              </a:ext>
            </a:extLst>
          </p:cNvPr>
          <p:cNvGrpSpPr>
            <a:grpSpLocks/>
          </p:cNvGrpSpPr>
          <p:nvPr/>
        </p:nvGrpSpPr>
        <p:grpSpPr bwMode="auto">
          <a:xfrm>
            <a:off x="6846888" y="4624388"/>
            <a:ext cx="1219200" cy="531812"/>
            <a:chOff x="508" y="1228"/>
            <a:chExt cx="1564" cy="785"/>
          </a:xfrm>
        </p:grpSpPr>
        <p:grpSp>
          <p:nvGrpSpPr>
            <p:cNvPr id="38933" name="Group 3293">
              <a:extLst>
                <a:ext uri="{FF2B5EF4-FFF2-40B4-BE49-F238E27FC236}">
                  <a16:creationId xmlns:a16="http://schemas.microsoft.com/office/drawing/2014/main" id="{A368D6F9-A8B0-4BED-8ADF-24183791C2A2}"/>
                </a:ext>
              </a:extLst>
            </p:cNvPr>
            <p:cNvGrpSpPr>
              <a:grpSpLocks/>
            </p:cNvGrpSpPr>
            <p:nvPr/>
          </p:nvGrpSpPr>
          <p:grpSpPr bwMode="auto">
            <a:xfrm>
              <a:off x="508" y="1228"/>
              <a:ext cx="1564" cy="785"/>
              <a:chOff x="1952" y="2535"/>
              <a:chExt cx="1096" cy="606"/>
            </a:xfrm>
          </p:grpSpPr>
          <p:sp>
            <p:nvSpPr>
              <p:cNvPr id="78046" name="Oval 3294">
                <a:extLst>
                  <a:ext uri="{FF2B5EF4-FFF2-40B4-BE49-F238E27FC236}">
                    <a16:creationId xmlns:a16="http://schemas.microsoft.com/office/drawing/2014/main" id="{74397EBD-19D4-4A93-9018-49C80CEECFA4}"/>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7" name="Oval 3295">
                <a:extLst>
                  <a:ext uri="{FF2B5EF4-FFF2-40B4-BE49-F238E27FC236}">
                    <a16:creationId xmlns:a16="http://schemas.microsoft.com/office/drawing/2014/main" id="{6A5310CA-0B3A-405B-821B-42A43CBF538C}"/>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8" name="Oval 3296">
                <a:extLst>
                  <a:ext uri="{FF2B5EF4-FFF2-40B4-BE49-F238E27FC236}">
                    <a16:creationId xmlns:a16="http://schemas.microsoft.com/office/drawing/2014/main" id="{59DF8BFB-8818-47D6-A1D6-52321493F6E8}"/>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49" name="Oval 3297">
                <a:extLst>
                  <a:ext uri="{FF2B5EF4-FFF2-40B4-BE49-F238E27FC236}">
                    <a16:creationId xmlns:a16="http://schemas.microsoft.com/office/drawing/2014/main" id="{B03B3064-7715-4C95-9EB0-BA071A48D269}"/>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0" name="Oval 3298">
                <a:extLst>
                  <a:ext uri="{FF2B5EF4-FFF2-40B4-BE49-F238E27FC236}">
                    <a16:creationId xmlns:a16="http://schemas.microsoft.com/office/drawing/2014/main" id="{16B7E73E-3A4A-41EA-8D8F-2CF6E5CE33C7}"/>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1" name="Oval 3299">
                <a:extLst>
                  <a:ext uri="{FF2B5EF4-FFF2-40B4-BE49-F238E27FC236}">
                    <a16:creationId xmlns:a16="http://schemas.microsoft.com/office/drawing/2014/main" id="{74DA7259-5456-4560-AADD-F0CAE217E853}"/>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2" name="Oval 3300">
                <a:extLst>
                  <a:ext uri="{FF2B5EF4-FFF2-40B4-BE49-F238E27FC236}">
                    <a16:creationId xmlns:a16="http://schemas.microsoft.com/office/drawing/2014/main" id="{185878DF-86AD-46AA-BEF2-6E46769DA76A}"/>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3" name="Oval 3301">
                <a:extLst>
                  <a:ext uri="{FF2B5EF4-FFF2-40B4-BE49-F238E27FC236}">
                    <a16:creationId xmlns:a16="http://schemas.microsoft.com/office/drawing/2014/main" id="{3410A9F8-159A-4F11-98F0-FB86FC1419C2}"/>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4" name="Oval 3302">
                <a:extLst>
                  <a:ext uri="{FF2B5EF4-FFF2-40B4-BE49-F238E27FC236}">
                    <a16:creationId xmlns:a16="http://schemas.microsoft.com/office/drawing/2014/main" id="{2DB9A142-14FF-42C2-9A48-8F832A1998E9}"/>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5" name="Oval 3303">
                <a:extLst>
                  <a:ext uri="{FF2B5EF4-FFF2-40B4-BE49-F238E27FC236}">
                    <a16:creationId xmlns:a16="http://schemas.microsoft.com/office/drawing/2014/main" id="{3B7BBC18-E2F7-4835-A76F-4D66EB949933}"/>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6" name="Oval 3304">
                <a:extLst>
                  <a:ext uri="{FF2B5EF4-FFF2-40B4-BE49-F238E27FC236}">
                    <a16:creationId xmlns:a16="http://schemas.microsoft.com/office/drawing/2014/main" id="{89D93EBD-3800-4667-B52B-23F61E8AD93D}"/>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57" name="Freeform 3305">
                <a:extLst>
                  <a:ext uri="{FF2B5EF4-FFF2-40B4-BE49-F238E27FC236}">
                    <a16:creationId xmlns:a16="http://schemas.microsoft.com/office/drawing/2014/main" id="{16C16822-149C-4975-9872-2B40D65F2B60}"/>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8934" name="Group 3306">
              <a:extLst>
                <a:ext uri="{FF2B5EF4-FFF2-40B4-BE49-F238E27FC236}">
                  <a16:creationId xmlns:a16="http://schemas.microsoft.com/office/drawing/2014/main" id="{A7BCA80B-00F7-4572-B7DD-0546E5335196}"/>
                </a:ext>
              </a:extLst>
            </p:cNvPr>
            <p:cNvGrpSpPr>
              <a:grpSpLocks/>
            </p:cNvGrpSpPr>
            <p:nvPr/>
          </p:nvGrpSpPr>
          <p:grpSpPr bwMode="auto">
            <a:xfrm>
              <a:off x="705" y="1376"/>
              <a:ext cx="1040" cy="422"/>
              <a:chOff x="1738" y="823"/>
              <a:chExt cx="1040" cy="422"/>
            </a:xfrm>
          </p:grpSpPr>
          <p:grpSp>
            <p:nvGrpSpPr>
              <p:cNvPr id="38935" name="Group 3307">
                <a:extLst>
                  <a:ext uri="{FF2B5EF4-FFF2-40B4-BE49-F238E27FC236}">
                    <a16:creationId xmlns:a16="http://schemas.microsoft.com/office/drawing/2014/main" id="{6E1995EB-8C65-44AB-84DA-7F92DD42F56C}"/>
                  </a:ext>
                </a:extLst>
              </p:cNvPr>
              <p:cNvGrpSpPr>
                <a:grpSpLocks/>
              </p:cNvGrpSpPr>
              <p:nvPr/>
            </p:nvGrpSpPr>
            <p:grpSpPr bwMode="auto">
              <a:xfrm>
                <a:off x="1842" y="823"/>
                <a:ext cx="214" cy="259"/>
                <a:chOff x="960" y="1538"/>
                <a:chExt cx="214" cy="259"/>
              </a:xfrm>
            </p:grpSpPr>
            <p:sp>
              <p:nvSpPr>
                <p:cNvPr id="78060" name="Freeform 3308">
                  <a:extLst>
                    <a:ext uri="{FF2B5EF4-FFF2-40B4-BE49-F238E27FC236}">
                      <a16:creationId xmlns:a16="http://schemas.microsoft.com/office/drawing/2014/main" id="{41B55BE1-A77B-42A7-B1D7-1BF76D319E45}"/>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1" name="Freeform 3309">
                  <a:extLst>
                    <a:ext uri="{FF2B5EF4-FFF2-40B4-BE49-F238E27FC236}">
                      <a16:creationId xmlns:a16="http://schemas.microsoft.com/office/drawing/2014/main" id="{1F1CF282-F341-4EAF-BB9F-E528281A2C2F}"/>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2" name="Freeform 3310">
                  <a:extLst>
                    <a:ext uri="{FF2B5EF4-FFF2-40B4-BE49-F238E27FC236}">
                      <a16:creationId xmlns:a16="http://schemas.microsoft.com/office/drawing/2014/main" id="{865A2FC9-3478-4C2C-97BD-3854DDDE5AFA}"/>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3" name="Freeform 3311">
                  <a:extLst>
                    <a:ext uri="{FF2B5EF4-FFF2-40B4-BE49-F238E27FC236}">
                      <a16:creationId xmlns:a16="http://schemas.microsoft.com/office/drawing/2014/main" id="{017FD44A-408E-46F0-B0EA-C87B14A768BB}"/>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4" name="Freeform 3312">
                  <a:extLst>
                    <a:ext uri="{FF2B5EF4-FFF2-40B4-BE49-F238E27FC236}">
                      <a16:creationId xmlns:a16="http://schemas.microsoft.com/office/drawing/2014/main" id="{1A4DBED6-2174-415E-B576-E592DBD6E9CB}"/>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5" name="Freeform 3313">
                  <a:extLst>
                    <a:ext uri="{FF2B5EF4-FFF2-40B4-BE49-F238E27FC236}">
                      <a16:creationId xmlns:a16="http://schemas.microsoft.com/office/drawing/2014/main" id="{44BFC344-FEA0-4013-83DF-D99A25136260}"/>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6" name="Freeform 3314">
                  <a:extLst>
                    <a:ext uri="{FF2B5EF4-FFF2-40B4-BE49-F238E27FC236}">
                      <a16:creationId xmlns:a16="http://schemas.microsoft.com/office/drawing/2014/main" id="{D7263B1F-1BEA-4AEE-9BDE-2E90D7B548B6}"/>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7" name="Freeform 3315">
                  <a:extLst>
                    <a:ext uri="{FF2B5EF4-FFF2-40B4-BE49-F238E27FC236}">
                      <a16:creationId xmlns:a16="http://schemas.microsoft.com/office/drawing/2014/main" id="{FAA51360-61EA-402C-AC44-1547CA83D6BE}"/>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8" name="Freeform 3316">
                  <a:extLst>
                    <a:ext uri="{FF2B5EF4-FFF2-40B4-BE49-F238E27FC236}">
                      <a16:creationId xmlns:a16="http://schemas.microsoft.com/office/drawing/2014/main" id="{678A21F9-9196-4DDC-B2D0-339395C63760}"/>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69" name="Freeform 3317">
                  <a:extLst>
                    <a:ext uri="{FF2B5EF4-FFF2-40B4-BE49-F238E27FC236}">
                      <a16:creationId xmlns:a16="http://schemas.microsoft.com/office/drawing/2014/main" id="{DAEF9091-6452-4F09-A471-BEC43F18E2D6}"/>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0" name="Freeform 3318">
                  <a:extLst>
                    <a:ext uri="{FF2B5EF4-FFF2-40B4-BE49-F238E27FC236}">
                      <a16:creationId xmlns:a16="http://schemas.microsoft.com/office/drawing/2014/main" id="{EE449FA2-C601-4321-8572-5691EE768990}"/>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1" name="Freeform 3319">
                  <a:extLst>
                    <a:ext uri="{FF2B5EF4-FFF2-40B4-BE49-F238E27FC236}">
                      <a16:creationId xmlns:a16="http://schemas.microsoft.com/office/drawing/2014/main" id="{098FFAA9-AAF3-4D82-BBB3-37CBE501CE84}"/>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2" name="Rectangle 3320">
                  <a:extLst>
                    <a:ext uri="{FF2B5EF4-FFF2-40B4-BE49-F238E27FC236}">
                      <a16:creationId xmlns:a16="http://schemas.microsoft.com/office/drawing/2014/main" id="{303A4CDA-4627-403A-9F03-86DAA7ECEBCD}"/>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73" name="Freeform 3321">
                  <a:extLst>
                    <a:ext uri="{FF2B5EF4-FFF2-40B4-BE49-F238E27FC236}">
                      <a16:creationId xmlns:a16="http://schemas.microsoft.com/office/drawing/2014/main" id="{C373DE4C-E25C-452B-A730-4F9166F16349}"/>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4" name="Freeform 3322">
                  <a:extLst>
                    <a:ext uri="{FF2B5EF4-FFF2-40B4-BE49-F238E27FC236}">
                      <a16:creationId xmlns:a16="http://schemas.microsoft.com/office/drawing/2014/main" id="{063D609B-47F8-4DF7-9A38-3B8799D755FF}"/>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5" name="Freeform 3323">
                  <a:extLst>
                    <a:ext uri="{FF2B5EF4-FFF2-40B4-BE49-F238E27FC236}">
                      <a16:creationId xmlns:a16="http://schemas.microsoft.com/office/drawing/2014/main" id="{6B080D5B-B204-4276-811E-AF364A514526}"/>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6" name="Freeform 3324">
                  <a:extLst>
                    <a:ext uri="{FF2B5EF4-FFF2-40B4-BE49-F238E27FC236}">
                      <a16:creationId xmlns:a16="http://schemas.microsoft.com/office/drawing/2014/main" id="{CF2FCFFE-FD57-4F00-BD6C-2E87126D19CB}"/>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8936" name="Group 3325">
                <a:extLst>
                  <a:ext uri="{FF2B5EF4-FFF2-40B4-BE49-F238E27FC236}">
                    <a16:creationId xmlns:a16="http://schemas.microsoft.com/office/drawing/2014/main" id="{E8F08E78-E91E-47FC-8413-88824E5E12E3}"/>
                  </a:ext>
                </a:extLst>
              </p:cNvPr>
              <p:cNvGrpSpPr>
                <a:grpSpLocks/>
              </p:cNvGrpSpPr>
              <p:nvPr/>
            </p:nvGrpSpPr>
            <p:grpSpPr bwMode="auto">
              <a:xfrm>
                <a:off x="2149" y="826"/>
                <a:ext cx="214" cy="259"/>
                <a:chOff x="4320" y="1728"/>
                <a:chExt cx="384" cy="384"/>
              </a:xfrm>
            </p:grpSpPr>
            <p:sp>
              <p:nvSpPr>
                <p:cNvPr id="78078" name="Freeform 3326">
                  <a:extLst>
                    <a:ext uri="{FF2B5EF4-FFF2-40B4-BE49-F238E27FC236}">
                      <a16:creationId xmlns:a16="http://schemas.microsoft.com/office/drawing/2014/main" id="{C23E31FF-F391-4ECF-BDA3-133266E91588}"/>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79" name="Freeform 3327">
                  <a:extLst>
                    <a:ext uri="{FF2B5EF4-FFF2-40B4-BE49-F238E27FC236}">
                      <a16:creationId xmlns:a16="http://schemas.microsoft.com/office/drawing/2014/main" id="{789BED7D-ABD3-4FCB-93B9-B283821435F9}"/>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0" name="Freeform 3328">
                  <a:extLst>
                    <a:ext uri="{FF2B5EF4-FFF2-40B4-BE49-F238E27FC236}">
                      <a16:creationId xmlns:a16="http://schemas.microsoft.com/office/drawing/2014/main" id="{92316D53-3BC7-4E69-AE8F-44D4B01A96CA}"/>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1" name="Freeform 3329">
                  <a:extLst>
                    <a:ext uri="{FF2B5EF4-FFF2-40B4-BE49-F238E27FC236}">
                      <a16:creationId xmlns:a16="http://schemas.microsoft.com/office/drawing/2014/main" id="{112C1CE7-22AE-484A-8857-BA58A53DA890}"/>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2" name="Freeform 3330">
                  <a:extLst>
                    <a:ext uri="{FF2B5EF4-FFF2-40B4-BE49-F238E27FC236}">
                      <a16:creationId xmlns:a16="http://schemas.microsoft.com/office/drawing/2014/main" id="{AF11990E-AF5F-4E22-B9A1-B0A0EA895C43}"/>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3" name="Freeform 3331">
                  <a:extLst>
                    <a:ext uri="{FF2B5EF4-FFF2-40B4-BE49-F238E27FC236}">
                      <a16:creationId xmlns:a16="http://schemas.microsoft.com/office/drawing/2014/main" id="{0BF901B4-B8ED-4DCA-A00C-6FA7B8515FC8}"/>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4" name="Freeform 3332">
                  <a:extLst>
                    <a:ext uri="{FF2B5EF4-FFF2-40B4-BE49-F238E27FC236}">
                      <a16:creationId xmlns:a16="http://schemas.microsoft.com/office/drawing/2014/main" id="{B26DB9B4-4D1B-4B25-AE4F-83382DC74F9D}"/>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5" name="Freeform 3333">
                  <a:extLst>
                    <a:ext uri="{FF2B5EF4-FFF2-40B4-BE49-F238E27FC236}">
                      <a16:creationId xmlns:a16="http://schemas.microsoft.com/office/drawing/2014/main" id="{2FDA25E9-3660-4987-BD58-7742E004C51B}"/>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6" name="Freeform 3334">
                  <a:extLst>
                    <a:ext uri="{FF2B5EF4-FFF2-40B4-BE49-F238E27FC236}">
                      <a16:creationId xmlns:a16="http://schemas.microsoft.com/office/drawing/2014/main" id="{941A8844-6C16-4A56-9EF5-2F7EF0921038}"/>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7" name="Freeform 3335">
                  <a:extLst>
                    <a:ext uri="{FF2B5EF4-FFF2-40B4-BE49-F238E27FC236}">
                      <a16:creationId xmlns:a16="http://schemas.microsoft.com/office/drawing/2014/main" id="{AB808B0E-4345-4EF8-A794-B03291FFE1D4}"/>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8" name="Freeform 3336">
                  <a:extLst>
                    <a:ext uri="{FF2B5EF4-FFF2-40B4-BE49-F238E27FC236}">
                      <a16:creationId xmlns:a16="http://schemas.microsoft.com/office/drawing/2014/main" id="{97E6C910-0D4F-4444-9A17-ACEFEFB91476}"/>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89" name="Freeform 3337">
                  <a:extLst>
                    <a:ext uri="{FF2B5EF4-FFF2-40B4-BE49-F238E27FC236}">
                      <a16:creationId xmlns:a16="http://schemas.microsoft.com/office/drawing/2014/main" id="{CFF8BE9C-7798-4D54-9B0E-29399344868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0" name="Freeform 3338">
                  <a:extLst>
                    <a:ext uri="{FF2B5EF4-FFF2-40B4-BE49-F238E27FC236}">
                      <a16:creationId xmlns:a16="http://schemas.microsoft.com/office/drawing/2014/main" id="{FD884DD9-6672-4E9E-8F40-FB6D011B453C}"/>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1" name="Rectangle 3339">
                  <a:extLst>
                    <a:ext uri="{FF2B5EF4-FFF2-40B4-BE49-F238E27FC236}">
                      <a16:creationId xmlns:a16="http://schemas.microsoft.com/office/drawing/2014/main" id="{1FB200DD-CC29-4330-BA9A-FED07CE966BB}"/>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092" name="Freeform 3340">
                  <a:extLst>
                    <a:ext uri="{FF2B5EF4-FFF2-40B4-BE49-F238E27FC236}">
                      <a16:creationId xmlns:a16="http://schemas.microsoft.com/office/drawing/2014/main" id="{FFC4BEFD-AEF8-4CDD-BE0E-BC9AE35745C5}"/>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3" name="Freeform 3341">
                  <a:extLst>
                    <a:ext uri="{FF2B5EF4-FFF2-40B4-BE49-F238E27FC236}">
                      <a16:creationId xmlns:a16="http://schemas.microsoft.com/office/drawing/2014/main" id="{F65008F3-B4D3-4152-AE73-882EE2683C54}"/>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4" name="Freeform 3342">
                  <a:extLst>
                    <a:ext uri="{FF2B5EF4-FFF2-40B4-BE49-F238E27FC236}">
                      <a16:creationId xmlns:a16="http://schemas.microsoft.com/office/drawing/2014/main" id="{DD59935E-6938-4268-B7BF-D4950A5A93CA}"/>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5" name="Freeform 3343">
                  <a:extLst>
                    <a:ext uri="{FF2B5EF4-FFF2-40B4-BE49-F238E27FC236}">
                      <a16:creationId xmlns:a16="http://schemas.microsoft.com/office/drawing/2014/main" id="{33480A87-E91B-46A1-B6AE-051FBA70BEDD}"/>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38937" name="Group 3344">
                <a:extLst>
                  <a:ext uri="{FF2B5EF4-FFF2-40B4-BE49-F238E27FC236}">
                    <a16:creationId xmlns:a16="http://schemas.microsoft.com/office/drawing/2014/main" id="{3A286819-2C26-46E4-959F-0C0A450C4DFC}"/>
                  </a:ext>
                </a:extLst>
              </p:cNvPr>
              <p:cNvGrpSpPr>
                <a:grpSpLocks/>
              </p:cNvGrpSpPr>
              <p:nvPr/>
            </p:nvGrpSpPr>
            <p:grpSpPr bwMode="auto">
              <a:xfrm>
                <a:off x="2463" y="826"/>
                <a:ext cx="214" cy="259"/>
                <a:chOff x="2832" y="1655"/>
                <a:chExt cx="367" cy="434"/>
              </a:xfrm>
            </p:grpSpPr>
            <p:sp>
              <p:nvSpPr>
                <p:cNvPr id="78097" name="Freeform 3345">
                  <a:extLst>
                    <a:ext uri="{FF2B5EF4-FFF2-40B4-BE49-F238E27FC236}">
                      <a16:creationId xmlns:a16="http://schemas.microsoft.com/office/drawing/2014/main" id="{F8B15BF5-A97E-4D50-A2E7-042593123787}"/>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8" name="Freeform 3346">
                  <a:extLst>
                    <a:ext uri="{FF2B5EF4-FFF2-40B4-BE49-F238E27FC236}">
                      <a16:creationId xmlns:a16="http://schemas.microsoft.com/office/drawing/2014/main" id="{D7180762-4B0E-46D5-91FB-BD6B7760E276}"/>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099" name="Freeform 3347">
                  <a:extLst>
                    <a:ext uri="{FF2B5EF4-FFF2-40B4-BE49-F238E27FC236}">
                      <a16:creationId xmlns:a16="http://schemas.microsoft.com/office/drawing/2014/main" id="{37AF2824-788E-407F-BD33-B9DC50D20CD0}"/>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0" name="Freeform 3348">
                  <a:extLst>
                    <a:ext uri="{FF2B5EF4-FFF2-40B4-BE49-F238E27FC236}">
                      <a16:creationId xmlns:a16="http://schemas.microsoft.com/office/drawing/2014/main" id="{5B6A3F8E-44AA-474D-8FE0-285D8337AB52}"/>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1" name="Freeform 3349">
                  <a:extLst>
                    <a:ext uri="{FF2B5EF4-FFF2-40B4-BE49-F238E27FC236}">
                      <a16:creationId xmlns:a16="http://schemas.microsoft.com/office/drawing/2014/main" id="{C5A29B27-D935-45C0-96CE-357235B003C6}"/>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2" name="Freeform 3350">
                  <a:extLst>
                    <a:ext uri="{FF2B5EF4-FFF2-40B4-BE49-F238E27FC236}">
                      <a16:creationId xmlns:a16="http://schemas.microsoft.com/office/drawing/2014/main" id="{7A75AF70-A967-4635-9623-89742C8E3946}"/>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3" name="Freeform 3351">
                  <a:extLst>
                    <a:ext uri="{FF2B5EF4-FFF2-40B4-BE49-F238E27FC236}">
                      <a16:creationId xmlns:a16="http://schemas.microsoft.com/office/drawing/2014/main" id="{2BCCBE84-27C5-40B9-B6AC-4E6C9714CEBC}"/>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4" name="Freeform 3352">
                  <a:extLst>
                    <a:ext uri="{FF2B5EF4-FFF2-40B4-BE49-F238E27FC236}">
                      <a16:creationId xmlns:a16="http://schemas.microsoft.com/office/drawing/2014/main" id="{1CBC59AC-C685-4699-BF70-C6745CEA4153}"/>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5" name="Freeform 3353">
                  <a:extLst>
                    <a:ext uri="{FF2B5EF4-FFF2-40B4-BE49-F238E27FC236}">
                      <a16:creationId xmlns:a16="http://schemas.microsoft.com/office/drawing/2014/main" id="{B271404F-28A2-444B-B4EB-591588B85A53}"/>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6" name="Freeform 3354">
                  <a:extLst>
                    <a:ext uri="{FF2B5EF4-FFF2-40B4-BE49-F238E27FC236}">
                      <a16:creationId xmlns:a16="http://schemas.microsoft.com/office/drawing/2014/main" id="{6C3A1B2B-D0BA-4EE1-AA49-97BE543B359D}"/>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7" name="Freeform 3355">
                  <a:extLst>
                    <a:ext uri="{FF2B5EF4-FFF2-40B4-BE49-F238E27FC236}">
                      <a16:creationId xmlns:a16="http://schemas.microsoft.com/office/drawing/2014/main" id="{DF4FA905-5B0A-4072-B0CE-CD866C6E330E}"/>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8" name="Freeform 3356">
                  <a:extLst>
                    <a:ext uri="{FF2B5EF4-FFF2-40B4-BE49-F238E27FC236}">
                      <a16:creationId xmlns:a16="http://schemas.microsoft.com/office/drawing/2014/main" id="{378FE98F-9B9D-4161-898E-1F13DF9DB938}"/>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09" name="Rectangle 3357">
                  <a:extLst>
                    <a:ext uri="{FF2B5EF4-FFF2-40B4-BE49-F238E27FC236}">
                      <a16:creationId xmlns:a16="http://schemas.microsoft.com/office/drawing/2014/main" id="{494E4C9C-FEB2-4099-BB4C-B8CEEB40BE2C}"/>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110" name="Freeform 3358">
                  <a:extLst>
                    <a:ext uri="{FF2B5EF4-FFF2-40B4-BE49-F238E27FC236}">
                      <a16:creationId xmlns:a16="http://schemas.microsoft.com/office/drawing/2014/main" id="{070F2D03-FDC7-480B-8889-61208CE484B8}"/>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11" name="Freeform 3359">
                  <a:extLst>
                    <a:ext uri="{FF2B5EF4-FFF2-40B4-BE49-F238E27FC236}">
                      <a16:creationId xmlns:a16="http://schemas.microsoft.com/office/drawing/2014/main" id="{4B1B9558-867F-47AB-A7EC-C7DB0E18D6D6}"/>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12" name="Freeform 3360">
                  <a:extLst>
                    <a:ext uri="{FF2B5EF4-FFF2-40B4-BE49-F238E27FC236}">
                      <a16:creationId xmlns:a16="http://schemas.microsoft.com/office/drawing/2014/main" id="{4F8B0CD7-A229-4F0A-96D3-01007D3B65C7}"/>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8113" name="Freeform 3361">
                  <a:extLst>
                    <a:ext uri="{FF2B5EF4-FFF2-40B4-BE49-F238E27FC236}">
                      <a16:creationId xmlns:a16="http://schemas.microsoft.com/office/drawing/2014/main" id="{F65EC8B6-CEDD-4334-BA25-A41012649D5B}"/>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8114" name="Line 3362">
                <a:extLst>
                  <a:ext uri="{FF2B5EF4-FFF2-40B4-BE49-F238E27FC236}">
                    <a16:creationId xmlns:a16="http://schemas.microsoft.com/office/drawing/2014/main" id="{5C1ADA6E-E183-4AA7-9B1B-F14CB90F5D50}"/>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115" name="Line 3363">
                <a:extLst>
                  <a:ext uri="{FF2B5EF4-FFF2-40B4-BE49-F238E27FC236}">
                    <a16:creationId xmlns:a16="http://schemas.microsoft.com/office/drawing/2014/main" id="{5BEEACD1-CD95-4066-9C98-85B82914472A}"/>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116" name="Line 3364">
                <a:extLst>
                  <a:ext uri="{FF2B5EF4-FFF2-40B4-BE49-F238E27FC236}">
                    <a16:creationId xmlns:a16="http://schemas.microsoft.com/office/drawing/2014/main" id="{405CC5DC-AE83-4B8F-AFD4-A318C754FFF1}"/>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8117" name="Line 3365">
                <a:extLst>
                  <a:ext uri="{FF2B5EF4-FFF2-40B4-BE49-F238E27FC236}">
                    <a16:creationId xmlns:a16="http://schemas.microsoft.com/office/drawing/2014/main" id="{4B18C1C7-E673-488F-BB83-B663E934E7EA}"/>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spTree>
    <p:extLst>
      <p:ext uri="{BB962C8B-B14F-4D97-AF65-F5344CB8AC3E}">
        <p14:creationId xmlns:p14="http://schemas.microsoft.com/office/powerpoint/2010/main" val="2623254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BAN/PAN</a:t>
            </a:r>
          </a:p>
        </p:txBody>
      </p:sp>
      <p:sp>
        <p:nvSpPr>
          <p:cNvPr id="4" name="Slide Number Placeholder 3"/>
          <p:cNvSpPr>
            <a:spLocks noGrp="1"/>
          </p:cNvSpPr>
          <p:nvPr>
            <p:ph type="sldNum" sz="quarter" idx="12"/>
          </p:nvPr>
        </p:nvSpPr>
        <p:spPr/>
        <p:txBody>
          <a:bodyPr/>
          <a:lstStyle/>
          <a:p>
            <a:pPr>
              <a:defRPr/>
            </a:pPr>
            <a:fld id="{C6C9E861-4CAE-4765-A356-C58102012C2F}" type="slidenum">
              <a:rPr lang="en-US" smtClean="0"/>
              <a:pPr>
                <a:defRPr/>
              </a:pPr>
              <a:t>56</a:t>
            </a:fld>
            <a:endParaRPr lang="en-US"/>
          </a:p>
        </p:txBody>
      </p:sp>
      <p:pic>
        <p:nvPicPr>
          <p:cNvPr id="5" name="Picture 2" descr="Z:\Pictures\ANTplus-kit.jpg"/>
          <p:cNvPicPr>
            <a:picLocks noChangeAspect="1" noChangeArrowheads="1"/>
          </p:cNvPicPr>
          <p:nvPr/>
        </p:nvPicPr>
        <p:blipFill>
          <a:blip r:embed="rId2" cstate="print"/>
          <a:srcRect/>
          <a:stretch>
            <a:fillRect/>
          </a:stretch>
        </p:blipFill>
        <p:spPr bwMode="auto">
          <a:xfrm>
            <a:off x="5105400" y="3886200"/>
            <a:ext cx="3788595"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5720498" y="6245810"/>
            <a:ext cx="2943370" cy="338554"/>
          </a:xfrm>
          <a:prstGeom prst="rect">
            <a:avLst/>
          </a:prstGeom>
          <a:noFill/>
        </p:spPr>
        <p:txBody>
          <a:bodyPr wrap="none" rtlCol="0">
            <a:spAutoFit/>
          </a:bodyPr>
          <a:lstStyle/>
          <a:p>
            <a:r>
              <a:rPr lang="en-US" sz="1600" i="1" dirty="0">
                <a:solidFill>
                  <a:srgbClr val="FFFF00"/>
                </a:solidFill>
                <a:effectLst/>
              </a:rPr>
              <a:t>http://developer.sonymobile.com</a:t>
            </a:r>
          </a:p>
        </p:txBody>
      </p:sp>
      <p:pic>
        <p:nvPicPr>
          <p:cNvPr id="7" name="Picture 3" descr="Z:\Pictures\nike-nike-fuelband-600-70258.jpg"/>
          <p:cNvPicPr>
            <a:picLocks noChangeAspect="1" noChangeArrowheads="1"/>
          </p:cNvPicPr>
          <p:nvPr/>
        </p:nvPicPr>
        <p:blipFill>
          <a:blip r:embed="rId3" cstate="print"/>
          <a:srcRect/>
          <a:stretch>
            <a:fillRect/>
          </a:stretch>
        </p:blipFill>
        <p:spPr bwMode="auto">
          <a:xfrm>
            <a:off x="5257800" y="1261646"/>
            <a:ext cx="3581400" cy="20145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7884706" y="3316457"/>
            <a:ext cx="1018036" cy="338554"/>
          </a:xfrm>
          <a:prstGeom prst="rect">
            <a:avLst/>
          </a:prstGeom>
          <a:noFill/>
        </p:spPr>
        <p:txBody>
          <a:bodyPr wrap="none" rtlCol="0">
            <a:spAutoFit/>
          </a:bodyPr>
          <a:lstStyle/>
          <a:p>
            <a:r>
              <a:rPr lang="en-US" sz="1600" i="1" dirty="0">
                <a:solidFill>
                  <a:schemeClr val="accent3">
                    <a:lumMod val="60000"/>
                    <a:lumOff val="40000"/>
                  </a:schemeClr>
                </a:solidFill>
                <a:effectLst/>
              </a:rPr>
              <a:t>Nike.com</a:t>
            </a:r>
          </a:p>
        </p:txBody>
      </p:sp>
      <p:sp>
        <p:nvSpPr>
          <p:cNvPr id="9" name="Rectangle 8"/>
          <p:cNvSpPr/>
          <p:nvPr/>
        </p:nvSpPr>
        <p:spPr>
          <a:xfrm>
            <a:off x="457200" y="5326807"/>
            <a:ext cx="4495800" cy="831080"/>
          </a:xfrm>
          <a:prstGeom prst="rect">
            <a:avLst/>
          </a:prstGeom>
          <a:noFill/>
        </p:spPr>
        <p:txBody>
          <a:bodyPr wrap="square" rtlCol="0">
            <a:spAutoFit/>
          </a:bodyPr>
          <a:lstStyle/>
          <a:p>
            <a:r>
              <a:rPr lang="en-US" sz="1600" i="1" dirty="0">
                <a:solidFill>
                  <a:schemeClr val="bg2">
                    <a:lumMod val="50000"/>
                  </a:schemeClr>
                </a:solidFill>
              </a:rPr>
              <a:t>https://www.bhphotovideo.com/images/images1000x1000/Adesso_IMOUSE_S100_Bluetooth_Mini_Optical_Scroll_696816.jpg</a:t>
            </a:r>
          </a:p>
        </p:txBody>
      </p:sp>
      <p:pic>
        <p:nvPicPr>
          <p:cNvPr id="11" name="Picture 10" descr="A close up of a mouse&#10;&#10;Description generated with high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2" y="1378722"/>
            <a:ext cx="3809998" cy="3809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4079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type="title"/>
          </p:nvPr>
        </p:nvSpPr>
        <p:spPr/>
        <p:txBody>
          <a:bodyPr/>
          <a:lstStyle/>
          <a:p>
            <a:pPr eaLnBrk="1" hangingPunct="1">
              <a:defRPr/>
            </a:pPr>
            <a:r>
              <a:rPr lang="en-US"/>
              <a:t>Network of Networks</a:t>
            </a:r>
          </a:p>
        </p:txBody>
      </p:sp>
      <p:grpSp>
        <p:nvGrpSpPr>
          <p:cNvPr id="2" name="Group 4"/>
          <p:cNvGrpSpPr>
            <a:grpSpLocks/>
          </p:cNvGrpSpPr>
          <p:nvPr/>
        </p:nvGrpSpPr>
        <p:grpSpPr bwMode="auto">
          <a:xfrm>
            <a:off x="703263" y="2667000"/>
            <a:ext cx="1547812" cy="304800"/>
            <a:chOff x="768" y="2064"/>
            <a:chExt cx="1056" cy="192"/>
          </a:xfrm>
        </p:grpSpPr>
        <p:sp>
          <p:nvSpPr>
            <p:cNvPr id="43059" name="Line 5"/>
            <p:cNvSpPr>
              <a:spLocks noChangeShapeType="1"/>
            </p:cNvSpPr>
            <p:nvPr/>
          </p:nvSpPr>
          <p:spPr bwMode="auto">
            <a:xfrm>
              <a:off x="768" y="2256"/>
              <a:ext cx="1056" cy="0"/>
            </a:xfrm>
            <a:prstGeom prst="line">
              <a:avLst/>
            </a:prstGeom>
            <a:noFill/>
            <a:ln w="28575">
              <a:solidFill>
                <a:schemeClr val="tx1"/>
              </a:solidFill>
              <a:miter lim="800000"/>
              <a:headEnd/>
              <a:tailEnd/>
            </a:ln>
          </p:spPr>
          <p:txBody>
            <a:bodyPr wrap="none"/>
            <a:lstStyle/>
            <a:p>
              <a:endParaRPr lang="en-US"/>
            </a:p>
          </p:txBody>
        </p:sp>
        <p:sp>
          <p:nvSpPr>
            <p:cNvPr id="43060" name="Line 6"/>
            <p:cNvSpPr>
              <a:spLocks noChangeShapeType="1"/>
            </p:cNvSpPr>
            <p:nvPr/>
          </p:nvSpPr>
          <p:spPr bwMode="auto">
            <a:xfrm>
              <a:off x="864" y="2064"/>
              <a:ext cx="0" cy="192"/>
            </a:xfrm>
            <a:prstGeom prst="line">
              <a:avLst/>
            </a:prstGeom>
            <a:noFill/>
            <a:ln w="28575">
              <a:solidFill>
                <a:schemeClr val="tx1"/>
              </a:solidFill>
              <a:miter lim="800000"/>
              <a:headEnd/>
              <a:tailEnd/>
            </a:ln>
          </p:spPr>
          <p:txBody>
            <a:bodyPr wrap="none"/>
            <a:lstStyle/>
            <a:p>
              <a:endParaRPr lang="en-US"/>
            </a:p>
          </p:txBody>
        </p:sp>
        <p:sp>
          <p:nvSpPr>
            <p:cNvPr id="43061" name="Line 7"/>
            <p:cNvSpPr>
              <a:spLocks noChangeShapeType="1"/>
            </p:cNvSpPr>
            <p:nvPr/>
          </p:nvSpPr>
          <p:spPr bwMode="auto">
            <a:xfrm>
              <a:off x="1152" y="2064"/>
              <a:ext cx="0" cy="192"/>
            </a:xfrm>
            <a:prstGeom prst="line">
              <a:avLst/>
            </a:prstGeom>
            <a:noFill/>
            <a:ln w="28575">
              <a:solidFill>
                <a:schemeClr val="tx1"/>
              </a:solidFill>
              <a:miter lim="800000"/>
              <a:headEnd/>
              <a:tailEnd/>
            </a:ln>
          </p:spPr>
          <p:txBody>
            <a:bodyPr wrap="none"/>
            <a:lstStyle/>
            <a:p>
              <a:endParaRPr lang="en-US"/>
            </a:p>
          </p:txBody>
        </p:sp>
        <p:sp>
          <p:nvSpPr>
            <p:cNvPr id="43062" name="Line 8"/>
            <p:cNvSpPr>
              <a:spLocks noChangeShapeType="1"/>
            </p:cNvSpPr>
            <p:nvPr/>
          </p:nvSpPr>
          <p:spPr bwMode="auto">
            <a:xfrm>
              <a:off x="1440" y="2064"/>
              <a:ext cx="0" cy="192"/>
            </a:xfrm>
            <a:prstGeom prst="line">
              <a:avLst/>
            </a:prstGeom>
            <a:noFill/>
            <a:ln w="28575">
              <a:solidFill>
                <a:schemeClr val="tx1"/>
              </a:solidFill>
              <a:miter lim="800000"/>
              <a:headEnd/>
              <a:tailEnd/>
            </a:ln>
          </p:spPr>
          <p:txBody>
            <a:bodyPr wrap="none"/>
            <a:lstStyle/>
            <a:p>
              <a:endParaRPr lang="en-US"/>
            </a:p>
          </p:txBody>
        </p:sp>
        <p:sp>
          <p:nvSpPr>
            <p:cNvPr id="43063" name="Line 9"/>
            <p:cNvSpPr>
              <a:spLocks noChangeShapeType="1"/>
            </p:cNvSpPr>
            <p:nvPr/>
          </p:nvSpPr>
          <p:spPr bwMode="auto">
            <a:xfrm>
              <a:off x="1728" y="2064"/>
              <a:ext cx="0" cy="192"/>
            </a:xfrm>
            <a:prstGeom prst="line">
              <a:avLst/>
            </a:prstGeom>
            <a:noFill/>
            <a:ln w="28575">
              <a:solidFill>
                <a:schemeClr val="tx1"/>
              </a:solidFill>
              <a:miter lim="800000"/>
              <a:headEnd/>
              <a:tailEnd/>
            </a:ln>
          </p:spPr>
          <p:txBody>
            <a:bodyPr wrap="none"/>
            <a:lstStyle/>
            <a:p>
              <a:endParaRPr lang="en-US"/>
            </a:p>
          </p:txBody>
        </p:sp>
      </p:grpSp>
      <p:sp>
        <p:nvSpPr>
          <p:cNvPr id="43014" name="computr1"/>
          <p:cNvSpPr>
            <a:spLocks noEditPoints="1" noChangeArrowheads="1"/>
          </p:cNvSpPr>
          <p:nvPr/>
        </p:nvSpPr>
        <p:spPr bwMode="auto">
          <a:xfrm>
            <a:off x="703263" y="2438400"/>
            <a:ext cx="280987" cy="304800"/>
          </a:xfrm>
          <a:custGeom>
            <a:avLst/>
            <a:gdLst>
              <a:gd name="T0" fmla="*/ 3305812 w 21600"/>
              <a:gd name="T1" fmla="*/ 0 h 21600"/>
              <a:gd name="T2" fmla="*/ 1827638 w 21600"/>
              <a:gd name="T3" fmla="*/ 0 h 21600"/>
              <a:gd name="T4" fmla="*/ 349452 w 21600"/>
              <a:gd name="T5" fmla="*/ 0 h 21600"/>
              <a:gd name="T6" fmla="*/ 0 w 21600"/>
              <a:gd name="T7" fmla="*/ 3064115 h 21600"/>
              <a:gd name="T8" fmla="*/ 0 w 21600"/>
              <a:gd name="T9" fmla="*/ 4301067 h 21600"/>
              <a:gd name="T10" fmla="*/ 1827638 w 21600"/>
              <a:gd name="T11" fmla="*/ 4301067 h 21600"/>
              <a:gd name="T12" fmla="*/ 3655264 w 21600"/>
              <a:gd name="T13" fmla="*/ 4301067 h 21600"/>
              <a:gd name="T14" fmla="*/ 3655264 w 21600"/>
              <a:gd name="T15" fmla="*/ 3064115 h 21600"/>
              <a:gd name="T16" fmla="*/ 3305812 w 21600"/>
              <a:gd name="T17" fmla="*/ 2698722 h 21600"/>
              <a:gd name="T18" fmla="*/ 349452 w 21600"/>
              <a:gd name="T19" fmla="*/ 2698722 h 21600"/>
              <a:gd name="T20" fmla="*/ 349452 w 21600"/>
              <a:gd name="T21" fmla="*/ 1349262 h 21600"/>
              <a:gd name="T22" fmla="*/ 3305812 w 21600"/>
              <a:gd name="T23" fmla="*/ 1349262 h 21600"/>
              <a:gd name="T24" fmla="*/ 0 w 21600"/>
              <a:gd name="T25" fmla="*/ 3682590 h 21600"/>
              <a:gd name="T26" fmla="*/ 3655264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3015" name="computr1"/>
          <p:cNvSpPr>
            <a:spLocks noEditPoints="1" noChangeArrowheads="1"/>
          </p:cNvSpPr>
          <p:nvPr/>
        </p:nvSpPr>
        <p:spPr bwMode="auto">
          <a:xfrm>
            <a:off x="1125538" y="2438400"/>
            <a:ext cx="280987" cy="304800"/>
          </a:xfrm>
          <a:custGeom>
            <a:avLst/>
            <a:gdLst>
              <a:gd name="T0" fmla="*/ 3305812 w 21600"/>
              <a:gd name="T1" fmla="*/ 0 h 21600"/>
              <a:gd name="T2" fmla="*/ 1827638 w 21600"/>
              <a:gd name="T3" fmla="*/ 0 h 21600"/>
              <a:gd name="T4" fmla="*/ 349452 w 21600"/>
              <a:gd name="T5" fmla="*/ 0 h 21600"/>
              <a:gd name="T6" fmla="*/ 0 w 21600"/>
              <a:gd name="T7" fmla="*/ 3064115 h 21600"/>
              <a:gd name="T8" fmla="*/ 0 w 21600"/>
              <a:gd name="T9" fmla="*/ 4301067 h 21600"/>
              <a:gd name="T10" fmla="*/ 1827638 w 21600"/>
              <a:gd name="T11" fmla="*/ 4301067 h 21600"/>
              <a:gd name="T12" fmla="*/ 3655264 w 21600"/>
              <a:gd name="T13" fmla="*/ 4301067 h 21600"/>
              <a:gd name="T14" fmla="*/ 3655264 w 21600"/>
              <a:gd name="T15" fmla="*/ 3064115 h 21600"/>
              <a:gd name="T16" fmla="*/ 3305812 w 21600"/>
              <a:gd name="T17" fmla="*/ 2698722 h 21600"/>
              <a:gd name="T18" fmla="*/ 349452 w 21600"/>
              <a:gd name="T19" fmla="*/ 2698722 h 21600"/>
              <a:gd name="T20" fmla="*/ 349452 w 21600"/>
              <a:gd name="T21" fmla="*/ 1349262 h 21600"/>
              <a:gd name="T22" fmla="*/ 3305812 w 21600"/>
              <a:gd name="T23" fmla="*/ 1349262 h 21600"/>
              <a:gd name="T24" fmla="*/ 0 w 21600"/>
              <a:gd name="T25" fmla="*/ 3682590 h 21600"/>
              <a:gd name="T26" fmla="*/ 3655264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3016" name="computr1"/>
          <p:cNvSpPr>
            <a:spLocks noEditPoints="1" noChangeArrowheads="1"/>
          </p:cNvSpPr>
          <p:nvPr/>
        </p:nvSpPr>
        <p:spPr bwMode="auto">
          <a:xfrm>
            <a:off x="1547813" y="2438400"/>
            <a:ext cx="280987" cy="304800"/>
          </a:xfrm>
          <a:custGeom>
            <a:avLst/>
            <a:gdLst>
              <a:gd name="T0" fmla="*/ 3305812 w 21600"/>
              <a:gd name="T1" fmla="*/ 0 h 21600"/>
              <a:gd name="T2" fmla="*/ 1827638 w 21600"/>
              <a:gd name="T3" fmla="*/ 0 h 21600"/>
              <a:gd name="T4" fmla="*/ 349452 w 21600"/>
              <a:gd name="T5" fmla="*/ 0 h 21600"/>
              <a:gd name="T6" fmla="*/ 0 w 21600"/>
              <a:gd name="T7" fmla="*/ 3064115 h 21600"/>
              <a:gd name="T8" fmla="*/ 0 w 21600"/>
              <a:gd name="T9" fmla="*/ 4301067 h 21600"/>
              <a:gd name="T10" fmla="*/ 1827638 w 21600"/>
              <a:gd name="T11" fmla="*/ 4301067 h 21600"/>
              <a:gd name="T12" fmla="*/ 3655264 w 21600"/>
              <a:gd name="T13" fmla="*/ 4301067 h 21600"/>
              <a:gd name="T14" fmla="*/ 3655264 w 21600"/>
              <a:gd name="T15" fmla="*/ 3064115 h 21600"/>
              <a:gd name="T16" fmla="*/ 3305812 w 21600"/>
              <a:gd name="T17" fmla="*/ 2698722 h 21600"/>
              <a:gd name="T18" fmla="*/ 349452 w 21600"/>
              <a:gd name="T19" fmla="*/ 2698722 h 21600"/>
              <a:gd name="T20" fmla="*/ 349452 w 21600"/>
              <a:gd name="T21" fmla="*/ 1349262 h 21600"/>
              <a:gd name="T22" fmla="*/ 3305812 w 21600"/>
              <a:gd name="T23" fmla="*/ 1349262 h 21600"/>
              <a:gd name="T24" fmla="*/ 0 w 21600"/>
              <a:gd name="T25" fmla="*/ 3682590 h 21600"/>
              <a:gd name="T26" fmla="*/ 3655264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3017" name="computr1"/>
          <p:cNvSpPr>
            <a:spLocks noEditPoints="1" noChangeArrowheads="1"/>
          </p:cNvSpPr>
          <p:nvPr/>
        </p:nvSpPr>
        <p:spPr bwMode="auto">
          <a:xfrm>
            <a:off x="1970088" y="2438400"/>
            <a:ext cx="280987" cy="304800"/>
          </a:xfrm>
          <a:custGeom>
            <a:avLst/>
            <a:gdLst>
              <a:gd name="T0" fmla="*/ 3305812 w 21600"/>
              <a:gd name="T1" fmla="*/ 0 h 21600"/>
              <a:gd name="T2" fmla="*/ 1827638 w 21600"/>
              <a:gd name="T3" fmla="*/ 0 h 21600"/>
              <a:gd name="T4" fmla="*/ 349452 w 21600"/>
              <a:gd name="T5" fmla="*/ 0 h 21600"/>
              <a:gd name="T6" fmla="*/ 0 w 21600"/>
              <a:gd name="T7" fmla="*/ 3064115 h 21600"/>
              <a:gd name="T8" fmla="*/ 0 w 21600"/>
              <a:gd name="T9" fmla="*/ 4301067 h 21600"/>
              <a:gd name="T10" fmla="*/ 1827638 w 21600"/>
              <a:gd name="T11" fmla="*/ 4301067 h 21600"/>
              <a:gd name="T12" fmla="*/ 3655264 w 21600"/>
              <a:gd name="T13" fmla="*/ 4301067 h 21600"/>
              <a:gd name="T14" fmla="*/ 3655264 w 21600"/>
              <a:gd name="T15" fmla="*/ 3064115 h 21600"/>
              <a:gd name="T16" fmla="*/ 3305812 w 21600"/>
              <a:gd name="T17" fmla="*/ 2698722 h 21600"/>
              <a:gd name="T18" fmla="*/ 349452 w 21600"/>
              <a:gd name="T19" fmla="*/ 2698722 h 21600"/>
              <a:gd name="T20" fmla="*/ 349452 w 21600"/>
              <a:gd name="T21" fmla="*/ 1349262 h 21600"/>
              <a:gd name="T22" fmla="*/ 3305812 w 21600"/>
              <a:gd name="T23" fmla="*/ 1349262 h 21600"/>
              <a:gd name="T24" fmla="*/ 0 w 21600"/>
              <a:gd name="T25" fmla="*/ 3682590 h 21600"/>
              <a:gd name="T26" fmla="*/ 3655264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3018" name="Text Box 14"/>
          <p:cNvSpPr txBox="1">
            <a:spLocks noChangeArrowheads="1"/>
          </p:cNvSpPr>
          <p:nvPr/>
        </p:nvSpPr>
        <p:spPr bwMode="auto">
          <a:xfrm>
            <a:off x="703263" y="2971800"/>
            <a:ext cx="1607235" cy="461665"/>
          </a:xfrm>
          <a:prstGeom prst="rect">
            <a:avLst/>
          </a:prstGeom>
          <a:noFill/>
          <a:ln w="9525">
            <a:noFill/>
            <a:miter lim="800000"/>
            <a:headEnd/>
            <a:tailEnd/>
          </a:ln>
        </p:spPr>
        <p:txBody>
          <a:bodyPr wrap="none">
            <a:spAutoFit/>
          </a:bodyPr>
          <a:lstStyle/>
          <a:p>
            <a:r>
              <a:rPr lang="en-US" sz="2400" dirty="0">
                <a:solidFill>
                  <a:srgbClr val="C00000"/>
                </a:solidFill>
                <a:cs typeface="Angsana New" pitchFamily="18" charset="-34"/>
              </a:rPr>
              <a:t>Company A</a:t>
            </a:r>
          </a:p>
        </p:txBody>
      </p:sp>
      <p:grpSp>
        <p:nvGrpSpPr>
          <p:cNvPr id="3" name="Group 15"/>
          <p:cNvGrpSpPr>
            <a:grpSpLocks/>
          </p:cNvGrpSpPr>
          <p:nvPr/>
        </p:nvGrpSpPr>
        <p:grpSpPr bwMode="auto">
          <a:xfrm>
            <a:off x="4502150" y="4038601"/>
            <a:ext cx="4079875" cy="2138363"/>
            <a:chOff x="3072" y="2688"/>
            <a:chExt cx="2784" cy="1347"/>
          </a:xfrm>
        </p:grpSpPr>
        <p:sp>
          <p:nvSpPr>
            <p:cNvPr id="43049" name="Text Box 16"/>
            <p:cNvSpPr txBox="1">
              <a:spLocks noChangeArrowheads="1"/>
            </p:cNvSpPr>
            <p:nvPr/>
          </p:nvSpPr>
          <p:spPr bwMode="auto">
            <a:xfrm>
              <a:off x="4176" y="3744"/>
              <a:ext cx="1104" cy="291"/>
            </a:xfrm>
            <a:prstGeom prst="rect">
              <a:avLst/>
            </a:prstGeom>
            <a:noFill/>
            <a:ln w="9525">
              <a:noFill/>
              <a:miter lim="800000"/>
              <a:headEnd/>
              <a:tailEnd/>
            </a:ln>
          </p:spPr>
          <p:txBody>
            <a:bodyPr wrap="none">
              <a:spAutoFit/>
            </a:bodyPr>
            <a:lstStyle/>
            <a:p>
              <a:r>
                <a:rPr lang="en-US" sz="2400">
                  <a:solidFill>
                    <a:srgbClr val="C00000"/>
                  </a:solidFill>
                  <a:cs typeface="Angsana New" pitchFamily="18" charset="-34"/>
                </a:rPr>
                <a:t>Company D</a:t>
              </a:r>
            </a:p>
          </p:txBody>
        </p:sp>
        <p:pic>
          <p:nvPicPr>
            <p:cNvPr id="43050" name="Picture 17"/>
            <p:cNvPicPr>
              <a:picLocks noChangeAspect="1" noChangeArrowheads="1"/>
            </p:cNvPicPr>
            <p:nvPr/>
          </p:nvPicPr>
          <p:blipFill>
            <a:blip r:embed="rId2" cstate="print"/>
            <a:srcRect/>
            <a:stretch>
              <a:fillRect/>
            </a:stretch>
          </p:blipFill>
          <p:spPr bwMode="auto">
            <a:xfrm>
              <a:off x="3072" y="2976"/>
              <a:ext cx="960" cy="960"/>
            </a:xfrm>
            <a:prstGeom prst="rect">
              <a:avLst/>
            </a:prstGeom>
            <a:noFill/>
            <a:ln w="9525">
              <a:noFill/>
              <a:miter lim="800000"/>
              <a:headEnd/>
              <a:tailEnd/>
            </a:ln>
          </p:spPr>
        </p:pic>
        <p:grpSp>
          <p:nvGrpSpPr>
            <p:cNvPr id="43051" name="Group 18"/>
            <p:cNvGrpSpPr>
              <a:grpSpLocks/>
            </p:cNvGrpSpPr>
            <p:nvPr/>
          </p:nvGrpSpPr>
          <p:grpSpPr bwMode="auto">
            <a:xfrm>
              <a:off x="4176" y="2688"/>
              <a:ext cx="1680" cy="1056"/>
              <a:chOff x="4176" y="2688"/>
              <a:chExt cx="1680" cy="1056"/>
            </a:xfrm>
          </p:grpSpPr>
          <p:sp>
            <p:nvSpPr>
              <p:cNvPr id="43052" name="computr1"/>
              <p:cNvSpPr>
                <a:spLocks noEditPoints="1" noChangeArrowheads="1"/>
              </p:cNvSpPr>
              <p:nvPr/>
            </p:nvSpPr>
            <p:spPr bwMode="auto">
              <a:xfrm>
                <a:off x="5664" y="2688"/>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sp>
            <p:nvSpPr>
              <p:cNvPr id="43053" name="computr1"/>
              <p:cNvSpPr>
                <a:spLocks noEditPoints="1" noChangeArrowheads="1"/>
              </p:cNvSpPr>
              <p:nvPr/>
            </p:nvSpPr>
            <p:spPr bwMode="auto">
              <a:xfrm>
                <a:off x="5184" y="3552"/>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sp>
            <p:nvSpPr>
              <p:cNvPr id="43054" name="computr1"/>
              <p:cNvSpPr>
                <a:spLocks noEditPoints="1" noChangeArrowheads="1"/>
              </p:cNvSpPr>
              <p:nvPr/>
            </p:nvSpPr>
            <p:spPr bwMode="auto">
              <a:xfrm>
                <a:off x="4176" y="3504"/>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sp>
            <p:nvSpPr>
              <p:cNvPr id="43055" name="Freeform 195"/>
              <p:cNvSpPr>
                <a:spLocks/>
              </p:cNvSpPr>
              <p:nvPr/>
            </p:nvSpPr>
            <p:spPr bwMode="auto">
              <a:xfrm rot="4998549" flipV="1">
                <a:off x="5234" y="2494"/>
                <a:ext cx="48" cy="723"/>
              </a:xfrm>
              <a:custGeom>
                <a:avLst/>
                <a:gdLst>
                  <a:gd name="T0" fmla="*/ 0 w 144"/>
                  <a:gd name="T1" fmla="*/ 838 h 624"/>
                  <a:gd name="T2" fmla="*/ 0 w 144"/>
                  <a:gd name="T3" fmla="*/ 322 h 624"/>
                  <a:gd name="T4" fmla="*/ 11 w 144"/>
                  <a:gd name="T5" fmla="*/ 387 h 624"/>
                  <a:gd name="T6" fmla="*/ 16 w 144"/>
                  <a:gd name="T7" fmla="*/ 0 h 624"/>
                  <a:gd name="T8" fmla="*/ 16 w 144"/>
                  <a:gd name="T9" fmla="*/ 516 h 624"/>
                  <a:gd name="T10" fmla="*/ 5 w 144"/>
                  <a:gd name="T11" fmla="*/ 451 h 624"/>
                  <a:gd name="T12" fmla="*/ 0 w 144"/>
                  <a:gd name="T13" fmla="*/ 838 h 624"/>
                  <a:gd name="T14" fmla="*/ 0 60000 65536"/>
                  <a:gd name="T15" fmla="*/ 0 60000 65536"/>
                  <a:gd name="T16" fmla="*/ 0 60000 65536"/>
                  <a:gd name="T17" fmla="*/ 0 60000 65536"/>
                  <a:gd name="T18" fmla="*/ 0 60000 65536"/>
                  <a:gd name="T19" fmla="*/ 0 60000 65536"/>
                  <a:gd name="T20" fmla="*/ 0 60000 65536"/>
                  <a:gd name="T21" fmla="*/ 0 w 144"/>
                  <a:gd name="T22" fmla="*/ 0 h 624"/>
                  <a:gd name="T23" fmla="*/ 144 w 144"/>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624">
                    <a:moveTo>
                      <a:pt x="0" y="624"/>
                    </a:moveTo>
                    <a:lnTo>
                      <a:pt x="0" y="240"/>
                    </a:lnTo>
                    <a:lnTo>
                      <a:pt x="96" y="288"/>
                    </a:lnTo>
                    <a:lnTo>
                      <a:pt x="144" y="0"/>
                    </a:lnTo>
                    <a:lnTo>
                      <a:pt x="144" y="384"/>
                    </a:lnTo>
                    <a:lnTo>
                      <a:pt x="48" y="336"/>
                    </a:lnTo>
                    <a:lnTo>
                      <a:pt x="0" y="624"/>
                    </a:lnTo>
                    <a:close/>
                  </a:path>
                </a:pathLst>
              </a:custGeom>
              <a:solidFill>
                <a:srgbClr val="FFFF00"/>
              </a:solidFill>
              <a:ln w="3175" cap="flat" cmpd="sng">
                <a:solidFill>
                  <a:srgbClr val="808080"/>
                </a:solidFill>
                <a:prstDash val="solid"/>
                <a:round/>
                <a:headEnd type="none" w="med" len="med"/>
                <a:tailEnd type="none" w="med" len="med"/>
              </a:ln>
            </p:spPr>
            <p:txBody>
              <a:bodyPr wrap="none"/>
              <a:lstStyle/>
              <a:p>
                <a:endParaRPr lang="en-US">
                  <a:solidFill>
                    <a:srgbClr val="C00000"/>
                  </a:solidFill>
                </a:endParaRPr>
              </a:p>
            </p:txBody>
          </p:sp>
          <p:sp>
            <p:nvSpPr>
              <p:cNvPr id="43056" name="Freeform 195"/>
              <p:cNvSpPr>
                <a:spLocks/>
              </p:cNvSpPr>
              <p:nvPr/>
            </p:nvSpPr>
            <p:spPr bwMode="auto">
              <a:xfrm rot="-2345288" flipH="1" flipV="1">
                <a:off x="4944" y="2925"/>
                <a:ext cx="48" cy="723"/>
              </a:xfrm>
              <a:custGeom>
                <a:avLst/>
                <a:gdLst>
                  <a:gd name="T0" fmla="*/ 0 w 144"/>
                  <a:gd name="T1" fmla="*/ 838 h 624"/>
                  <a:gd name="T2" fmla="*/ 0 w 144"/>
                  <a:gd name="T3" fmla="*/ 322 h 624"/>
                  <a:gd name="T4" fmla="*/ 11 w 144"/>
                  <a:gd name="T5" fmla="*/ 387 h 624"/>
                  <a:gd name="T6" fmla="*/ 16 w 144"/>
                  <a:gd name="T7" fmla="*/ 0 h 624"/>
                  <a:gd name="T8" fmla="*/ 16 w 144"/>
                  <a:gd name="T9" fmla="*/ 516 h 624"/>
                  <a:gd name="T10" fmla="*/ 5 w 144"/>
                  <a:gd name="T11" fmla="*/ 451 h 624"/>
                  <a:gd name="T12" fmla="*/ 0 w 144"/>
                  <a:gd name="T13" fmla="*/ 838 h 624"/>
                  <a:gd name="T14" fmla="*/ 0 60000 65536"/>
                  <a:gd name="T15" fmla="*/ 0 60000 65536"/>
                  <a:gd name="T16" fmla="*/ 0 60000 65536"/>
                  <a:gd name="T17" fmla="*/ 0 60000 65536"/>
                  <a:gd name="T18" fmla="*/ 0 60000 65536"/>
                  <a:gd name="T19" fmla="*/ 0 60000 65536"/>
                  <a:gd name="T20" fmla="*/ 0 60000 65536"/>
                  <a:gd name="T21" fmla="*/ 0 w 144"/>
                  <a:gd name="T22" fmla="*/ 0 h 624"/>
                  <a:gd name="T23" fmla="*/ 144 w 144"/>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624">
                    <a:moveTo>
                      <a:pt x="0" y="624"/>
                    </a:moveTo>
                    <a:lnTo>
                      <a:pt x="0" y="240"/>
                    </a:lnTo>
                    <a:lnTo>
                      <a:pt x="96" y="288"/>
                    </a:lnTo>
                    <a:lnTo>
                      <a:pt x="144" y="0"/>
                    </a:lnTo>
                    <a:lnTo>
                      <a:pt x="144" y="384"/>
                    </a:lnTo>
                    <a:lnTo>
                      <a:pt x="48" y="336"/>
                    </a:lnTo>
                    <a:lnTo>
                      <a:pt x="0" y="624"/>
                    </a:lnTo>
                    <a:close/>
                  </a:path>
                </a:pathLst>
              </a:custGeom>
              <a:solidFill>
                <a:srgbClr val="FFFF00"/>
              </a:solidFill>
              <a:ln w="3175" cap="flat" cmpd="sng">
                <a:solidFill>
                  <a:srgbClr val="808080"/>
                </a:solidFill>
                <a:prstDash val="solid"/>
                <a:round/>
                <a:headEnd type="none" w="med" len="med"/>
                <a:tailEnd type="none" w="med" len="med"/>
              </a:ln>
            </p:spPr>
            <p:txBody>
              <a:bodyPr wrap="none"/>
              <a:lstStyle/>
              <a:p>
                <a:endParaRPr lang="en-US">
                  <a:solidFill>
                    <a:srgbClr val="C00000"/>
                  </a:solidFill>
                </a:endParaRPr>
              </a:p>
            </p:txBody>
          </p:sp>
          <p:sp>
            <p:nvSpPr>
              <p:cNvPr id="43057" name="Freeform 195"/>
              <p:cNvSpPr>
                <a:spLocks/>
              </p:cNvSpPr>
              <p:nvPr/>
            </p:nvSpPr>
            <p:spPr bwMode="auto">
              <a:xfrm rot="2422443" flipV="1">
                <a:off x="4464" y="2976"/>
                <a:ext cx="48" cy="528"/>
              </a:xfrm>
              <a:custGeom>
                <a:avLst/>
                <a:gdLst>
                  <a:gd name="T0" fmla="*/ 0 w 144"/>
                  <a:gd name="T1" fmla="*/ 447 h 624"/>
                  <a:gd name="T2" fmla="*/ 0 w 144"/>
                  <a:gd name="T3" fmla="*/ 172 h 624"/>
                  <a:gd name="T4" fmla="*/ 11 w 144"/>
                  <a:gd name="T5" fmla="*/ 206 h 624"/>
                  <a:gd name="T6" fmla="*/ 16 w 144"/>
                  <a:gd name="T7" fmla="*/ 0 h 624"/>
                  <a:gd name="T8" fmla="*/ 16 w 144"/>
                  <a:gd name="T9" fmla="*/ 275 h 624"/>
                  <a:gd name="T10" fmla="*/ 5 w 144"/>
                  <a:gd name="T11" fmla="*/ 240 h 624"/>
                  <a:gd name="T12" fmla="*/ 0 w 144"/>
                  <a:gd name="T13" fmla="*/ 447 h 624"/>
                  <a:gd name="T14" fmla="*/ 0 60000 65536"/>
                  <a:gd name="T15" fmla="*/ 0 60000 65536"/>
                  <a:gd name="T16" fmla="*/ 0 60000 65536"/>
                  <a:gd name="T17" fmla="*/ 0 60000 65536"/>
                  <a:gd name="T18" fmla="*/ 0 60000 65536"/>
                  <a:gd name="T19" fmla="*/ 0 60000 65536"/>
                  <a:gd name="T20" fmla="*/ 0 60000 65536"/>
                  <a:gd name="T21" fmla="*/ 0 w 144"/>
                  <a:gd name="T22" fmla="*/ 0 h 624"/>
                  <a:gd name="T23" fmla="*/ 144 w 144"/>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624">
                    <a:moveTo>
                      <a:pt x="0" y="624"/>
                    </a:moveTo>
                    <a:lnTo>
                      <a:pt x="0" y="240"/>
                    </a:lnTo>
                    <a:lnTo>
                      <a:pt x="96" y="288"/>
                    </a:lnTo>
                    <a:lnTo>
                      <a:pt x="144" y="0"/>
                    </a:lnTo>
                    <a:lnTo>
                      <a:pt x="144" y="384"/>
                    </a:lnTo>
                    <a:lnTo>
                      <a:pt x="48" y="336"/>
                    </a:lnTo>
                    <a:lnTo>
                      <a:pt x="0" y="624"/>
                    </a:lnTo>
                    <a:close/>
                  </a:path>
                </a:pathLst>
              </a:custGeom>
              <a:solidFill>
                <a:srgbClr val="FFFF00"/>
              </a:solidFill>
              <a:ln w="3175" cap="flat" cmpd="sng">
                <a:solidFill>
                  <a:srgbClr val="808080"/>
                </a:solidFill>
                <a:prstDash val="solid"/>
                <a:round/>
                <a:headEnd type="none" w="med" len="med"/>
                <a:tailEnd type="none" w="med" len="med"/>
              </a:ln>
            </p:spPr>
            <p:txBody>
              <a:bodyPr wrap="none"/>
              <a:lstStyle/>
              <a:p>
                <a:endParaRPr lang="en-US">
                  <a:solidFill>
                    <a:srgbClr val="C00000"/>
                  </a:solidFill>
                </a:endParaRPr>
              </a:p>
            </p:txBody>
          </p:sp>
          <p:pic>
            <p:nvPicPr>
              <p:cNvPr id="43058" name="Picture 25"/>
              <p:cNvPicPr>
                <a:picLocks noChangeAspect="1" noChangeArrowheads="1"/>
              </p:cNvPicPr>
              <p:nvPr/>
            </p:nvPicPr>
            <p:blipFill>
              <a:blip r:embed="rId3" cstate="print">
                <a:clrChange>
                  <a:clrFrom>
                    <a:srgbClr val="FFFFFF"/>
                  </a:clrFrom>
                  <a:clrTo>
                    <a:srgbClr val="FFFFFF">
                      <a:alpha val="0"/>
                    </a:srgbClr>
                  </a:clrTo>
                </a:clrChange>
              </a:blip>
              <a:srcRect l="14223" t="14223" r="14667" b="18222"/>
              <a:stretch>
                <a:fillRect/>
              </a:stretch>
            </p:blipFill>
            <p:spPr bwMode="auto">
              <a:xfrm>
                <a:off x="4560" y="2736"/>
                <a:ext cx="288" cy="274"/>
              </a:xfrm>
              <a:prstGeom prst="rect">
                <a:avLst/>
              </a:prstGeom>
              <a:noFill/>
              <a:ln w="9525">
                <a:noFill/>
                <a:miter lim="800000"/>
                <a:headEnd/>
                <a:tailEnd/>
              </a:ln>
            </p:spPr>
          </p:pic>
        </p:grpSp>
      </p:grpSp>
      <p:grpSp>
        <p:nvGrpSpPr>
          <p:cNvPr id="5" name="Group 26"/>
          <p:cNvGrpSpPr>
            <a:grpSpLocks/>
          </p:cNvGrpSpPr>
          <p:nvPr/>
        </p:nvGrpSpPr>
        <p:grpSpPr bwMode="auto">
          <a:xfrm>
            <a:off x="2320925" y="1676400"/>
            <a:ext cx="2462213" cy="2103438"/>
            <a:chOff x="1584" y="1200"/>
            <a:chExt cx="1680" cy="1325"/>
          </a:xfrm>
        </p:grpSpPr>
        <p:grpSp>
          <p:nvGrpSpPr>
            <p:cNvPr id="43045" name="Group 27"/>
            <p:cNvGrpSpPr>
              <a:grpSpLocks/>
            </p:cNvGrpSpPr>
            <p:nvPr/>
          </p:nvGrpSpPr>
          <p:grpSpPr bwMode="auto">
            <a:xfrm>
              <a:off x="1584" y="1392"/>
              <a:ext cx="1680" cy="1133"/>
              <a:chOff x="1584" y="1392"/>
              <a:chExt cx="1680" cy="1133"/>
            </a:xfrm>
          </p:grpSpPr>
          <p:pic>
            <p:nvPicPr>
              <p:cNvPr id="43047" name="Picture 28"/>
              <p:cNvPicPr>
                <a:picLocks noChangeAspect="1" noChangeArrowheads="1"/>
              </p:cNvPicPr>
              <p:nvPr/>
            </p:nvPicPr>
            <p:blipFill>
              <a:blip r:embed="rId4" cstate="print"/>
              <a:srcRect/>
              <a:stretch>
                <a:fillRect/>
              </a:stretch>
            </p:blipFill>
            <p:spPr bwMode="auto">
              <a:xfrm>
                <a:off x="1584" y="1392"/>
                <a:ext cx="1680" cy="1080"/>
              </a:xfrm>
              <a:prstGeom prst="rect">
                <a:avLst/>
              </a:prstGeom>
              <a:noFill/>
              <a:ln w="9525">
                <a:noFill/>
                <a:miter lim="800000"/>
                <a:headEnd/>
                <a:tailEnd/>
              </a:ln>
            </p:spPr>
          </p:pic>
          <p:sp>
            <p:nvSpPr>
              <p:cNvPr id="43048" name="Text Box 29"/>
              <p:cNvSpPr txBox="1">
                <a:spLocks noChangeArrowheads="1"/>
              </p:cNvSpPr>
              <p:nvPr/>
            </p:nvSpPr>
            <p:spPr bwMode="auto">
              <a:xfrm>
                <a:off x="1680" y="2352"/>
                <a:ext cx="1371" cy="173"/>
              </a:xfrm>
              <a:prstGeom prst="rect">
                <a:avLst/>
              </a:prstGeom>
              <a:noFill/>
              <a:ln w="9525">
                <a:noFill/>
                <a:miter lim="800000"/>
                <a:headEnd/>
                <a:tailEnd/>
              </a:ln>
            </p:spPr>
            <p:txBody>
              <a:bodyPr wrap="none">
                <a:spAutoFit/>
              </a:bodyPr>
              <a:lstStyle/>
              <a:p>
                <a:r>
                  <a:rPr lang="en-US" sz="1200">
                    <a:cs typeface="Angsana New" pitchFamily="18" charset="-34"/>
                  </a:rPr>
                  <a:t>Network Interface Card (NIC)</a:t>
                </a:r>
              </a:p>
            </p:txBody>
          </p:sp>
        </p:grpSp>
        <p:pic>
          <p:nvPicPr>
            <p:cNvPr id="43046" name="Picture 30"/>
            <p:cNvPicPr>
              <a:picLocks noChangeAspect="1" noChangeArrowheads="1"/>
            </p:cNvPicPr>
            <p:nvPr/>
          </p:nvPicPr>
          <p:blipFill>
            <a:blip r:embed="rId5" cstate="print"/>
            <a:srcRect/>
            <a:stretch>
              <a:fillRect/>
            </a:stretch>
          </p:blipFill>
          <p:spPr bwMode="auto">
            <a:xfrm>
              <a:off x="2400" y="1200"/>
              <a:ext cx="528" cy="410"/>
            </a:xfrm>
            <a:prstGeom prst="rect">
              <a:avLst/>
            </a:prstGeom>
            <a:noFill/>
            <a:ln w="9525">
              <a:noFill/>
              <a:miter lim="800000"/>
              <a:headEnd/>
              <a:tailEnd/>
            </a:ln>
          </p:spPr>
        </p:pic>
      </p:grpSp>
      <p:grpSp>
        <p:nvGrpSpPr>
          <p:cNvPr id="7" name="Group 31"/>
          <p:cNvGrpSpPr>
            <a:grpSpLocks/>
          </p:cNvGrpSpPr>
          <p:nvPr/>
        </p:nvGrpSpPr>
        <p:grpSpPr bwMode="auto">
          <a:xfrm>
            <a:off x="5416550" y="1371600"/>
            <a:ext cx="3375025" cy="2438400"/>
            <a:chOff x="3696" y="1008"/>
            <a:chExt cx="2304" cy="1536"/>
          </a:xfrm>
        </p:grpSpPr>
        <p:grpSp>
          <p:nvGrpSpPr>
            <p:cNvPr id="43032" name="Group 32"/>
            <p:cNvGrpSpPr>
              <a:grpSpLocks/>
            </p:cNvGrpSpPr>
            <p:nvPr/>
          </p:nvGrpSpPr>
          <p:grpSpPr bwMode="auto">
            <a:xfrm>
              <a:off x="3696" y="1488"/>
              <a:ext cx="1056" cy="480"/>
              <a:chOff x="4320" y="1728"/>
              <a:chExt cx="1056" cy="480"/>
            </a:xfrm>
          </p:grpSpPr>
          <p:sp>
            <p:nvSpPr>
              <p:cNvPr id="43036" name="Line 33"/>
              <p:cNvSpPr>
                <a:spLocks noChangeShapeType="1"/>
              </p:cNvSpPr>
              <p:nvPr/>
            </p:nvSpPr>
            <p:spPr bwMode="auto">
              <a:xfrm>
                <a:off x="4416" y="1872"/>
                <a:ext cx="432" cy="288"/>
              </a:xfrm>
              <a:prstGeom prst="line">
                <a:avLst/>
              </a:prstGeom>
              <a:noFill/>
              <a:ln w="28575">
                <a:solidFill>
                  <a:schemeClr val="tx1"/>
                </a:solidFill>
                <a:miter lim="800000"/>
                <a:headEnd/>
                <a:tailEnd/>
              </a:ln>
            </p:spPr>
            <p:txBody>
              <a:bodyPr wrap="none"/>
              <a:lstStyle/>
              <a:p>
                <a:endParaRPr lang="en-US">
                  <a:solidFill>
                    <a:srgbClr val="C00000"/>
                  </a:solidFill>
                </a:endParaRPr>
              </a:p>
            </p:txBody>
          </p:sp>
          <p:sp>
            <p:nvSpPr>
              <p:cNvPr id="43037" name="Line 34"/>
              <p:cNvSpPr>
                <a:spLocks noChangeShapeType="1"/>
              </p:cNvSpPr>
              <p:nvPr/>
            </p:nvSpPr>
            <p:spPr bwMode="auto">
              <a:xfrm>
                <a:off x="4704" y="1872"/>
                <a:ext cx="144" cy="288"/>
              </a:xfrm>
              <a:prstGeom prst="line">
                <a:avLst/>
              </a:prstGeom>
              <a:noFill/>
              <a:ln w="28575">
                <a:solidFill>
                  <a:schemeClr val="tx1"/>
                </a:solidFill>
                <a:miter lim="800000"/>
                <a:headEnd/>
                <a:tailEnd/>
              </a:ln>
            </p:spPr>
            <p:txBody>
              <a:bodyPr wrap="none"/>
              <a:lstStyle/>
              <a:p>
                <a:endParaRPr lang="en-US">
                  <a:solidFill>
                    <a:srgbClr val="C00000"/>
                  </a:solidFill>
                </a:endParaRPr>
              </a:p>
            </p:txBody>
          </p:sp>
          <p:sp>
            <p:nvSpPr>
              <p:cNvPr id="43038" name="Line 35"/>
              <p:cNvSpPr>
                <a:spLocks noChangeShapeType="1"/>
              </p:cNvSpPr>
              <p:nvPr/>
            </p:nvSpPr>
            <p:spPr bwMode="auto">
              <a:xfrm flipH="1">
                <a:off x="4848" y="1872"/>
                <a:ext cx="144" cy="288"/>
              </a:xfrm>
              <a:prstGeom prst="line">
                <a:avLst/>
              </a:prstGeom>
              <a:noFill/>
              <a:ln w="28575">
                <a:solidFill>
                  <a:schemeClr val="tx1"/>
                </a:solidFill>
                <a:miter lim="800000"/>
                <a:headEnd/>
                <a:tailEnd/>
              </a:ln>
            </p:spPr>
            <p:txBody>
              <a:bodyPr wrap="none"/>
              <a:lstStyle/>
              <a:p>
                <a:endParaRPr lang="en-US">
                  <a:solidFill>
                    <a:srgbClr val="C00000"/>
                  </a:solidFill>
                </a:endParaRPr>
              </a:p>
            </p:txBody>
          </p:sp>
          <p:sp>
            <p:nvSpPr>
              <p:cNvPr id="43039" name="Line 36"/>
              <p:cNvSpPr>
                <a:spLocks noChangeShapeType="1"/>
              </p:cNvSpPr>
              <p:nvPr/>
            </p:nvSpPr>
            <p:spPr bwMode="auto">
              <a:xfrm flipH="1">
                <a:off x="4848" y="1872"/>
                <a:ext cx="432" cy="288"/>
              </a:xfrm>
              <a:prstGeom prst="line">
                <a:avLst/>
              </a:prstGeom>
              <a:noFill/>
              <a:ln w="28575">
                <a:solidFill>
                  <a:schemeClr val="tx1"/>
                </a:solidFill>
                <a:miter lim="800000"/>
                <a:headEnd/>
                <a:tailEnd/>
              </a:ln>
            </p:spPr>
            <p:txBody>
              <a:bodyPr wrap="none"/>
              <a:lstStyle/>
              <a:p>
                <a:endParaRPr lang="en-US">
                  <a:solidFill>
                    <a:srgbClr val="C00000"/>
                  </a:solidFill>
                </a:endParaRPr>
              </a:p>
            </p:txBody>
          </p:sp>
          <p:sp>
            <p:nvSpPr>
              <p:cNvPr id="43040" name="Rectangle 37"/>
              <p:cNvSpPr>
                <a:spLocks noChangeArrowheads="1"/>
              </p:cNvSpPr>
              <p:nvPr/>
            </p:nvSpPr>
            <p:spPr bwMode="auto">
              <a:xfrm>
                <a:off x="4752" y="2112"/>
                <a:ext cx="192" cy="96"/>
              </a:xfrm>
              <a:prstGeom prst="rect">
                <a:avLst/>
              </a:prstGeom>
              <a:solidFill>
                <a:schemeClr val="accent2"/>
              </a:solidFill>
              <a:ln w="9525">
                <a:solidFill>
                  <a:schemeClr val="tx1"/>
                </a:solidFill>
                <a:miter lim="800000"/>
                <a:headEnd/>
                <a:tailEnd/>
              </a:ln>
            </p:spPr>
            <p:txBody>
              <a:bodyPr wrap="none" anchor="ctr"/>
              <a:lstStyle/>
              <a:p>
                <a:endParaRPr lang="en-US">
                  <a:solidFill>
                    <a:srgbClr val="C00000"/>
                  </a:solidFill>
                </a:endParaRPr>
              </a:p>
            </p:txBody>
          </p:sp>
          <p:sp>
            <p:nvSpPr>
              <p:cNvPr id="43041" name="computr1"/>
              <p:cNvSpPr>
                <a:spLocks noEditPoints="1" noChangeArrowheads="1"/>
              </p:cNvSpPr>
              <p:nvPr/>
            </p:nvSpPr>
            <p:spPr bwMode="auto">
              <a:xfrm>
                <a:off x="4320" y="1728"/>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sp>
            <p:nvSpPr>
              <p:cNvPr id="43042" name="computr1"/>
              <p:cNvSpPr>
                <a:spLocks noEditPoints="1" noChangeArrowheads="1"/>
              </p:cNvSpPr>
              <p:nvPr/>
            </p:nvSpPr>
            <p:spPr bwMode="auto">
              <a:xfrm>
                <a:off x="4608" y="1728"/>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sp>
            <p:nvSpPr>
              <p:cNvPr id="43043" name="computr1"/>
              <p:cNvSpPr>
                <a:spLocks noEditPoints="1" noChangeArrowheads="1"/>
              </p:cNvSpPr>
              <p:nvPr/>
            </p:nvSpPr>
            <p:spPr bwMode="auto">
              <a:xfrm>
                <a:off x="4896" y="1728"/>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sp>
            <p:nvSpPr>
              <p:cNvPr id="43044" name="computr1"/>
              <p:cNvSpPr>
                <a:spLocks noEditPoints="1" noChangeArrowheads="1"/>
              </p:cNvSpPr>
              <p:nvPr/>
            </p:nvSpPr>
            <p:spPr bwMode="auto">
              <a:xfrm>
                <a:off x="5184" y="1728"/>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grpSp>
        <p:sp>
          <p:nvSpPr>
            <p:cNvPr id="43033" name="Text Box 42"/>
            <p:cNvSpPr txBox="1">
              <a:spLocks noChangeArrowheads="1"/>
            </p:cNvSpPr>
            <p:nvPr/>
          </p:nvSpPr>
          <p:spPr bwMode="auto">
            <a:xfrm>
              <a:off x="3696" y="1968"/>
              <a:ext cx="1090" cy="291"/>
            </a:xfrm>
            <a:prstGeom prst="rect">
              <a:avLst/>
            </a:prstGeom>
            <a:noFill/>
            <a:ln w="9525">
              <a:noFill/>
              <a:miter lim="800000"/>
              <a:headEnd/>
              <a:tailEnd/>
            </a:ln>
          </p:spPr>
          <p:txBody>
            <a:bodyPr wrap="none">
              <a:spAutoFit/>
            </a:bodyPr>
            <a:lstStyle/>
            <a:p>
              <a:r>
                <a:rPr lang="en-US" sz="2400">
                  <a:solidFill>
                    <a:srgbClr val="C00000"/>
                  </a:solidFill>
                  <a:cs typeface="Angsana New" pitchFamily="18" charset="-34"/>
                </a:rPr>
                <a:t>Company B</a:t>
              </a:r>
            </a:p>
          </p:txBody>
        </p:sp>
        <p:pic>
          <p:nvPicPr>
            <p:cNvPr id="43034" name="Picture 43"/>
            <p:cNvPicPr>
              <a:picLocks noChangeAspect="1" noChangeArrowheads="1"/>
            </p:cNvPicPr>
            <p:nvPr/>
          </p:nvPicPr>
          <p:blipFill>
            <a:blip r:embed="rId6" cstate="print"/>
            <a:srcRect/>
            <a:stretch>
              <a:fillRect/>
            </a:stretch>
          </p:blipFill>
          <p:spPr bwMode="auto">
            <a:xfrm>
              <a:off x="4848" y="1392"/>
              <a:ext cx="1152" cy="1152"/>
            </a:xfrm>
            <a:prstGeom prst="rect">
              <a:avLst/>
            </a:prstGeom>
            <a:noFill/>
            <a:ln w="9525">
              <a:noFill/>
              <a:miter lim="800000"/>
              <a:headEnd/>
              <a:tailEnd/>
            </a:ln>
          </p:spPr>
        </p:pic>
        <p:pic>
          <p:nvPicPr>
            <p:cNvPr id="43035" name="Picture 44"/>
            <p:cNvPicPr>
              <a:picLocks noChangeAspect="1" noChangeArrowheads="1"/>
            </p:cNvPicPr>
            <p:nvPr/>
          </p:nvPicPr>
          <p:blipFill>
            <a:blip r:embed="rId7" cstate="print"/>
            <a:srcRect t="21333" b="25333"/>
            <a:stretch>
              <a:fillRect/>
            </a:stretch>
          </p:blipFill>
          <p:spPr bwMode="auto">
            <a:xfrm>
              <a:off x="4992" y="1008"/>
              <a:ext cx="864" cy="461"/>
            </a:xfrm>
            <a:prstGeom prst="rect">
              <a:avLst/>
            </a:prstGeom>
            <a:noFill/>
            <a:ln w="9525">
              <a:noFill/>
              <a:miter lim="800000"/>
              <a:headEnd/>
              <a:tailEnd/>
            </a:ln>
          </p:spPr>
        </p:pic>
      </p:grpSp>
      <p:grpSp>
        <p:nvGrpSpPr>
          <p:cNvPr id="9" name="Group 45"/>
          <p:cNvGrpSpPr>
            <a:grpSpLocks/>
          </p:cNvGrpSpPr>
          <p:nvPr/>
        </p:nvGrpSpPr>
        <p:grpSpPr bwMode="auto">
          <a:xfrm>
            <a:off x="703263" y="4038601"/>
            <a:ext cx="2608262" cy="2138363"/>
            <a:chOff x="480" y="2688"/>
            <a:chExt cx="1780" cy="1347"/>
          </a:xfrm>
        </p:grpSpPr>
        <p:grpSp>
          <p:nvGrpSpPr>
            <p:cNvPr id="43023" name="Group 46"/>
            <p:cNvGrpSpPr>
              <a:grpSpLocks/>
            </p:cNvGrpSpPr>
            <p:nvPr/>
          </p:nvGrpSpPr>
          <p:grpSpPr bwMode="auto">
            <a:xfrm>
              <a:off x="480" y="2688"/>
              <a:ext cx="1087" cy="1347"/>
              <a:chOff x="480" y="2688"/>
              <a:chExt cx="1087" cy="1347"/>
            </a:xfrm>
          </p:grpSpPr>
          <p:grpSp>
            <p:nvGrpSpPr>
              <p:cNvPr id="43025" name="Group 47"/>
              <p:cNvGrpSpPr>
                <a:grpSpLocks/>
              </p:cNvGrpSpPr>
              <p:nvPr/>
            </p:nvGrpSpPr>
            <p:grpSpPr bwMode="auto">
              <a:xfrm>
                <a:off x="480" y="2688"/>
                <a:ext cx="1056" cy="1056"/>
                <a:chOff x="2496" y="1680"/>
                <a:chExt cx="1056" cy="1056"/>
              </a:xfrm>
            </p:grpSpPr>
            <p:sp>
              <p:nvSpPr>
                <p:cNvPr id="43027" name="Oval 48"/>
                <p:cNvSpPr>
                  <a:spLocks noChangeArrowheads="1"/>
                </p:cNvSpPr>
                <p:nvPr/>
              </p:nvSpPr>
              <p:spPr bwMode="auto">
                <a:xfrm>
                  <a:off x="2592" y="1824"/>
                  <a:ext cx="864" cy="864"/>
                </a:xfrm>
                <a:prstGeom prst="ellipse">
                  <a:avLst/>
                </a:prstGeom>
                <a:noFill/>
                <a:ln w="28575" algn="ctr">
                  <a:solidFill>
                    <a:schemeClr val="tx1"/>
                  </a:solidFill>
                  <a:miter lim="800000"/>
                  <a:headEnd/>
                  <a:tailEnd/>
                </a:ln>
              </p:spPr>
              <p:txBody>
                <a:bodyPr wrap="none"/>
                <a:lstStyle/>
                <a:p>
                  <a:endParaRPr lang="en-US">
                    <a:solidFill>
                      <a:srgbClr val="C00000"/>
                    </a:solidFill>
                  </a:endParaRPr>
                </a:p>
              </p:txBody>
            </p:sp>
            <p:sp>
              <p:nvSpPr>
                <p:cNvPr id="43028" name="computr1"/>
                <p:cNvSpPr>
                  <a:spLocks noEditPoints="1" noChangeArrowheads="1"/>
                </p:cNvSpPr>
                <p:nvPr/>
              </p:nvSpPr>
              <p:spPr bwMode="auto">
                <a:xfrm>
                  <a:off x="2928" y="1680"/>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sp>
              <p:nvSpPr>
                <p:cNvPr id="43029" name="computr1"/>
                <p:cNvSpPr>
                  <a:spLocks noEditPoints="1" noChangeArrowheads="1"/>
                </p:cNvSpPr>
                <p:nvPr/>
              </p:nvSpPr>
              <p:spPr bwMode="auto">
                <a:xfrm>
                  <a:off x="3360" y="2112"/>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sp>
              <p:nvSpPr>
                <p:cNvPr id="43030" name="computr1"/>
                <p:cNvSpPr>
                  <a:spLocks noEditPoints="1" noChangeArrowheads="1"/>
                </p:cNvSpPr>
                <p:nvPr/>
              </p:nvSpPr>
              <p:spPr bwMode="auto">
                <a:xfrm>
                  <a:off x="2496" y="2112"/>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sp>
              <p:nvSpPr>
                <p:cNvPr id="43031" name="computr1"/>
                <p:cNvSpPr>
                  <a:spLocks noEditPoints="1" noChangeArrowheads="1"/>
                </p:cNvSpPr>
                <p:nvPr/>
              </p:nvSpPr>
              <p:spPr bwMode="auto">
                <a:xfrm>
                  <a:off x="2928" y="2544"/>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solidFill>
                      <a:srgbClr val="C00000"/>
                    </a:solidFill>
                  </a:endParaRPr>
                </a:p>
              </p:txBody>
            </p:sp>
          </p:grpSp>
          <p:sp>
            <p:nvSpPr>
              <p:cNvPr id="43026" name="Text Box 53"/>
              <p:cNvSpPr txBox="1">
                <a:spLocks noChangeArrowheads="1"/>
              </p:cNvSpPr>
              <p:nvPr/>
            </p:nvSpPr>
            <p:spPr bwMode="auto">
              <a:xfrm>
                <a:off x="480" y="3744"/>
                <a:ext cx="1087" cy="291"/>
              </a:xfrm>
              <a:prstGeom prst="rect">
                <a:avLst/>
              </a:prstGeom>
              <a:noFill/>
              <a:ln w="9525">
                <a:noFill/>
                <a:miter lim="800000"/>
                <a:headEnd/>
                <a:tailEnd/>
              </a:ln>
            </p:spPr>
            <p:txBody>
              <a:bodyPr wrap="none">
                <a:spAutoFit/>
              </a:bodyPr>
              <a:lstStyle/>
              <a:p>
                <a:r>
                  <a:rPr lang="en-US" sz="2400">
                    <a:solidFill>
                      <a:srgbClr val="C00000"/>
                    </a:solidFill>
                    <a:cs typeface="Angsana New" pitchFamily="18" charset="-34"/>
                  </a:rPr>
                  <a:t>Company C</a:t>
                </a:r>
              </a:p>
            </p:txBody>
          </p:sp>
        </p:grpSp>
        <p:pic>
          <p:nvPicPr>
            <p:cNvPr id="43024" name="Picture 54"/>
            <p:cNvPicPr>
              <a:picLocks noChangeAspect="1" noChangeArrowheads="1"/>
            </p:cNvPicPr>
            <p:nvPr/>
          </p:nvPicPr>
          <p:blipFill>
            <a:blip r:embed="rId8" cstate="print"/>
            <a:srcRect/>
            <a:stretch>
              <a:fillRect/>
            </a:stretch>
          </p:blipFill>
          <p:spPr bwMode="auto">
            <a:xfrm>
              <a:off x="1632" y="2928"/>
              <a:ext cx="628" cy="702"/>
            </a:xfrm>
            <a:prstGeom prst="rect">
              <a:avLst/>
            </a:prstGeom>
            <a:noFill/>
            <a:ln w="9525">
              <a:noFill/>
              <a:miter lim="800000"/>
              <a:headEnd/>
              <a:tailEnd/>
            </a:ln>
          </p:spPr>
        </p:pic>
      </p:grpSp>
    </p:spTree>
    <p:extLst>
      <p:ext uri="{BB962C8B-B14F-4D97-AF65-F5344CB8AC3E}">
        <p14:creationId xmlns:p14="http://schemas.microsoft.com/office/powerpoint/2010/main" val="108341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72000" y="4114800"/>
            <a:ext cx="2392363" cy="762000"/>
            <a:chOff x="3120" y="2784"/>
            <a:chExt cx="1633" cy="480"/>
          </a:xfrm>
        </p:grpSpPr>
        <p:sp>
          <p:nvSpPr>
            <p:cNvPr id="44065" name="Line 3"/>
            <p:cNvSpPr>
              <a:spLocks noChangeShapeType="1"/>
            </p:cNvSpPr>
            <p:nvPr/>
          </p:nvSpPr>
          <p:spPr bwMode="auto">
            <a:xfrm flipV="1">
              <a:off x="3120" y="2928"/>
              <a:ext cx="960" cy="336"/>
            </a:xfrm>
            <a:prstGeom prst="line">
              <a:avLst/>
            </a:prstGeom>
            <a:noFill/>
            <a:ln w="28575">
              <a:solidFill>
                <a:schemeClr val="tx1"/>
              </a:solidFill>
              <a:miter lim="800000"/>
              <a:headEnd/>
              <a:tailEnd/>
            </a:ln>
          </p:spPr>
          <p:txBody>
            <a:bodyPr wrap="none"/>
            <a:lstStyle/>
            <a:p>
              <a:endParaRPr lang="en-US"/>
            </a:p>
          </p:txBody>
        </p:sp>
        <p:pic>
          <p:nvPicPr>
            <p:cNvPr id="44066" name="Picture 4"/>
            <p:cNvPicPr>
              <a:picLocks noChangeAspect="1" noChangeArrowheads="1"/>
            </p:cNvPicPr>
            <p:nvPr/>
          </p:nvPicPr>
          <p:blipFill>
            <a:blip r:embed="rId2" cstate="print">
              <a:clrChange>
                <a:clrFrom>
                  <a:srgbClr val="FFFF00"/>
                </a:clrFrom>
                <a:clrTo>
                  <a:srgbClr val="FFFF00">
                    <a:alpha val="0"/>
                  </a:srgbClr>
                </a:clrTo>
              </a:clrChange>
            </a:blip>
            <a:srcRect/>
            <a:stretch>
              <a:fillRect/>
            </a:stretch>
          </p:blipFill>
          <p:spPr bwMode="auto">
            <a:xfrm>
              <a:off x="3840" y="2784"/>
              <a:ext cx="594" cy="258"/>
            </a:xfrm>
            <a:prstGeom prst="rect">
              <a:avLst/>
            </a:prstGeom>
            <a:noFill/>
            <a:ln w="9525">
              <a:noFill/>
              <a:miter lim="800000"/>
              <a:headEnd/>
              <a:tailEnd/>
            </a:ln>
          </p:spPr>
        </p:pic>
        <p:sp>
          <p:nvSpPr>
            <p:cNvPr id="44067" name="Freeform 195"/>
            <p:cNvSpPr>
              <a:spLocks/>
            </p:cNvSpPr>
            <p:nvPr/>
          </p:nvSpPr>
          <p:spPr bwMode="auto">
            <a:xfrm rot="4998549" flipV="1">
              <a:off x="4585" y="2737"/>
              <a:ext cx="48" cy="288"/>
            </a:xfrm>
            <a:custGeom>
              <a:avLst/>
              <a:gdLst>
                <a:gd name="T0" fmla="*/ 0 w 144"/>
                <a:gd name="T1" fmla="*/ 133 h 624"/>
                <a:gd name="T2" fmla="*/ 0 w 144"/>
                <a:gd name="T3" fmla="*/ 51 h 624"/>
                <a:gd name="T4" fmla="*/ 11 w 144"/>
                <a:gd name="T5" fmla="*/ 61 h 624"/>
                <a:gd name="T6" fmla="*/ 16 w 144"/>
                <a:gd name="T7" fmla="*/ 0 h 624"/>
                <a:gd name="T8" fmla="*/ 16 w 144"/>
                <a:gd name="T9" fmla="*/ 82 h 624"/>
                <a:gd name="T10" fmla="*/ 5 w 144"/>
                <a:gd name="T11" fmla="*/ 72 h 624"/>
                <a:gd name="T12" fmla="*/ 0 w 144"/>
                <a:gd name="T13" fmla="*/ 133 h 624"/>
                <a:gd name="T14" fmla="*/ 0 60000 65536"/>
                <a:gd name="T15" fmla="*/ 0 60000 65536"/>
                <a:gd name="T16" fmla="*/ 0 60000 65536"/>
                <a:gd name="T17" fmla="*/ 0 60000 65536"/>
                <a:gd name="T18" fmla="*/ 0 60000 65536"/>
                <a:gd name="T19" fmla="*/ 0 60000 65536"/>
                <a:gd name="T20" fmla="*/ 0 60000 65536"/>
                <a:gd name="T21" fmla="*/ 0 w 144"/>
                <a:gd name="T22" fmla="*/ 0 h 624"/>
                <a:gd name="T23" fmla="*/ 144 w 144"/>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624">
                  <a:moveTo>
                    <a:pt x="0" y="624"/>
                  </a:moveTo>
                  <a:lnTo>
                    <a:pt x="0" y="240"/>
                  </a:lnTo>
                  <a:lnTo>
                    <a:pt x="96" y="288"/>
                  </a:lnTo>
                  <a:lnTo>
                    <a:pt x="144" y="0"/>
                  </a:lnTo>
                  <a:lnTo>
                    <a:pt x="144" y="384"/>
                  </a:lnTo>
                  <a:lnTo>
                    <a:pt x="48" y="336"/>
                  </a:lnTo>
                  <a:lnTo>
                    <a:pt x="0" y="624"/>
                  </a:lnTo>
                  <a:close/>
                </a:path>
              </a:pathLst>
            </a:custGeom>
            <a:solidFill>
              <a:srgbClr val="FFFF00"/>
            </a:solidFill>
            <a:ln w="3175" cap="flat" cmpd="sng">
              <a:solidFill>
                <a:srgbClr val="808080"/>
              </a:solidFill>
              <a:prstDash val="solid"/>
              <a:round/>
              <a:headEnd type="none" w="med" len="med"/>
              <a:tailEnd type="none" w="med" len="med"/>
            </a:ln>
          </p:spPr>
          <p:txBody>
            <a:bodyPr wrap="none"/>
            <a:lstStyle/>
            <a:p>
              <a:endParaRPr lang="en-US"/>
            </a:p>
          </p:txBody>
        </p:sp>
      </p:grpSp>
      <p:grpSp>
        <p:nvGrpSpPr>
          <p:cNvPr id="3" name="Group 6"/>
          <p:cNvGrpSpPr>
            <a:grpSpLocks/>
          </p:cNvGrpSpPr>
          <p:nvPr/>
        </p:nvGrpSpPr>
        <p:grpSpPr bwMode="auto">
          <a:xfrm>
            <a:off x="773113" y="3962400"/>
            <a:ext cx="2132012" cy="1371600"/>
            <a:chOff x="2112" y="3168"/>
            <a:chExt cx="1455" cy="864"/>
          </a:xfrm>
        </p:grpSpPr>
        <p:sp>
          <p:nvSpPr>
            <p:cNvPr id="44063" name="Arc 7"/>
            <p:cNvSpPr>
              <a:spLocks/>
            </p:cNvSpPr>
            <p:nvPr/>
          </p:nvSpPr>
          <p:spPr bwMode="auto">
            <a:xfrm>
              <a:off x="2112" y="3168"/>
              <a:ext cx="864" cy="864"/>
            </a:xfrm>
            <a:custGeom>
              <a:avLst/>
              <a:gdLst>
                <a:gd name="T0" fmla="*/ 9 w 43200"/>
                <a:gd name="T1" fmla="*/ 17 h 43200"/>
                <a:gd name="T2" fmla="*/ 17 w 43200"/>
                <a:gd name="T3" fmla="*/ 9 h 43200"/>
                <a:gd name="T4" fmla="*/ 9 w 43200"/>
                <a:gd name="T5" fmla="*/ 9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750" y="43199"/>
                  </a:moveTo>
                  <a:cubicBezTo>
                    <a:pt x="21700" y="43199"/>
                    <a:pt x="21650" y="43199"/>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21750" y="43199"/>
                  </a:moveTo>
                  <a:cubicBezTo>
                    <a:pt x="21700" y="43199"/>
                    <a:pt x="21650" y="43199"/>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28575">
              <a:solidFill>
                <a:schemeClr val="folHlink"/>
              </a:solidFill>
              <a:miter lim="800000"/>
              <a:headEnd/>
              <a:tailEnd/>
            </a:ln>
          </p:spPr>
          <p:txBody>
            <a:bodyPr wrap="none"/>
            <a:lstStyle/>
            <a:p>
              <a:endParaRPr lang="en-US"/>
            </a:p>
          </p:txBody>
        </p:sp>
        <p:sp>
          <p:nvSpPr>
            <p:cNvPr id="44064" name="Freeform 8"/>
            <p:cNvSpPr>
              <a:spLocks/>
            </p:cNvSpPr>
            <p:nvPr/>
          </p:nvSpPr>
          <p:spPr bwMode="auto">
            <a:xfrm>
              <a:off x="2536" y="3600"/>
              <a:ext cx="1031" cy="432"/>
            </a:xfrm>
            <a:custGeom>
              <a:avLst/>
              <a:gdLst>
                <a:gd name="T0" fmla="*/ 440 w 1031"/>
                <a:gd name="T1" fmla="*/ 0 h 432"/>
                <a:gd name="T2" fmla="*/ 1016 w 1031"/>
                <a:gd name="T3" fmla="*/ 192 h 432"/>
                <a:gd name="T4" fmla="*/ 0 w 1031"/>
                <a:gd name="T5" fmla="*/ 432 h 432"/>
                <a:gd name="T6" fmla="*/ 0 60000 65536"/>
                <a:gd name="T7" fmla="*/ 0 60000 65536"/>
                <a:gd name="T8" fmla="*/ 0 60000 65536"/>
                <a:gd name="T9" fmla="*/ 0 w 1031"/>
                <a:gd name="T10" fmla="*/ 0 h 432"/>
                <a:gd name="T11" fmla="*/ 1031 w 1031"/>
                <a:gd name="T12" fmla="*/ 432 h 432"/>
              </a:gdLst>
              <a:ahLst/>
              <a:cxnLst>
                <a:cxn ang="T6">
                  <a:pos x="T0" y="T1"/>
                </a:cxn>
                <a:cxn ang="T7">
                  <a:pos x="T2" y="T3"/>
                </a:cxn>
                <a:cxn ang="T8">
                  <a:pos x="T4" y="T5"/>
                </a:cxn>
              </a:cxnLst>
              <a:rect l="T9" t="T10" r="T11" b="T12"/>
              <a:pathLst>
                <a:path w="1031" h="432">
                  <a:moveTo>
                    <a:pt x="440" y="0"/>
                  </a:moveTo>
                  <a:cubicBezTo>
                    <a:pt x="436" y="164"/>
                    <a:pt x="1001" y="3"/>
                    <a:pt x="1016" y="192"/>
                  </a:cubicBezTo>
                  <a:cubicBezTo>
                    <a:pt x="1031" y="381"/>
                    <a:pt x="151" y="422"/>
                    <a:pt x="0" y="432"/>
                  </a:cubicBezTo>
                </a:path>
              </a:pathLst>
            </a:custGeom>
            <a:noFill/>
            <a:ln w="28575" cap="flat" cmpd="sng">
              <a:solidFill>
                <a:schemeClr val="folHlink"/>
              </a:solidFill>
              <a:prstDash val="solid"/>
              <a:miter lim="800000"/>
              <a:headEnd type="none" w="med" len="med"/>
              <a:tailEnd type="none" w="med" len="med"/>
            </a:ln>
          </p:spPr>
          <p:txBody>
            <a:bodyPr wrap="none"/>
            <a:lstStyle/>
            <a:p>
              <a:endParaRPr lang="en-US"/>
            </a:p>
          </p:txBody>
        </p:sp>
      </p:grpSp>
      <p:sp>
        <p:nvSpPr>
          <p:cNvPr id="68617" name="Line 9"/>
          <p:cNvSpPr>
            <a:spLocks noChangeShapeType="1"/>
          </p:cNvSpPr>
          <p:nvPr/>
        </p:nvSpPr>
        <p:spPr bwMode="auto">
          <a:xfrm flipV="1">
            <a:off x="2884488" y="4876800"/>
            <a:ext cx="1687512" cy="76200"/>
          </a:xfrm>
          <a:prstGeom prst="line">
            <a:avLst/>
          </a:prstGeom>
          <a:noFill/>
          <a:ln w="28575">
            <a:solidFill>
              <a:schemeClr val="tx1"/>
            </a:solidFill>
            <a:miter lim="800000"/>
            <a:headEnd/>
            <a:tailEnd/>
          </a:ln>
        </p:spPr>
        <p:txBody>
          <a:bodyPr wrap="none"/>
          <a:lstStyle/>
          <a:p>
            <a:endParaRPr lang="en-US"/>
          </a:p>
        </p:txBody>
      </p:sp>
      <p:sp>
        <p:nvSpPr>
          <p:cNvPr id="68618" name="Rectangle 10"/>
          <p:cNvSpPr>
            <a:spLocks noGrp="1" noChangeArrowheads="1"/>
          </p:cNvSpPr>
          <p:nvPr>
            <p:ph type="title"/>
          </p:nvPr>
        </p:nvSpPr>
        <p:spPr/>
        <p:txBody>
          <a:bodyPr/>
          <a:lstStyle/>
          <a:p>
            <a:pPr eaLnBrk="1" hangingPunct="1">
              <a:defRPr/>
            </a:pPr>
            <a:r>
              <a:rPr lang="en-US"/>
              <a:t>Internetworking</a:t>
            </a:r>
          </a:p>
        </p:txBody>
      </p:sp>
      <p:sp>
        <p:nvSpPr>
          <p:cNvPr id="68619" name="Rectangle 11"/>
          <p:cNvSpPr>
            <a:spLocks noGrp="1" noChangeArrowheads="1"/>
          </p:cNvSpPr>
          <p:nvPr>
            <p:ph type="body" idx="1"/>
          </p:nvPr>
        </p:nvSpPr>
        <p:spPr>
          <a:xfrm>
            <a:off x="340447" y="1257300"/>
            <a:ext cx="8181975" cy="4953000"/>
          </a:xfrm>
        </p:spPr>
        <p:txBody>
          <a:bodyPr>
            <a:normAutofit/>
          </a:bodyPr>
          <a:lstStyle/>
          <a:p>
            <a:pPr eaLnBrk="1" hangingPunct="1">
              <a:lnSpc>
                <a:spcPct val="90000"/>
              </a:lnSpc>
              <a:defRPr/>
            </a:pPr>
            <a:r>
              <a:rPr lang="en-US" sz="2400" dirty="0"/>
              <a:t>How to allow devices of different standards to communicate?</a:t>
            </a:r>
          </a:p>
          <a:p>
            <a:pPr eaLnBrk="1" hangingPunct="1">
              <a:lnSpc>
                <a:spcPct val="90000"/>
              </a:lnSpc>
              <a:defRPr/>
            </a:pPr>
            <a:r>
              <a:rPr lang="en-US" sz="2400" b="1" dirty="0">
                <a:solidFill>
                  <a:schemeClr val="hlink"/>
                </a:solidFill>
              </a:rPr>
              <a:t>Gateways/routers</a:t>
            </a:r>
            <a:r>
              <a:rPr lang="en-US" sz="2400" dirty="0"/>
              <a:t> – devices capable </a:t>
            </a:r>
            <a:br>
              <a:rPr lang="en-US" sz="2400" dirty="0"/>
            </a:br>
            <a:r>
              <a:rPr lang="en-US" sz="2400" dirty="0"/>
              <a:t>of communicating in several standards</a:t>
            </a:r>
          </a:p>
          <a:p>
            <a:pPr eaLnBrk="1" hangingPunct="1">
              <a:lnSpc>
                <a:spcPct val="90000"/>
              </a:lnSpc>
              <a:defRPr/>
            </a:pPr>
            <a:endParaRPr lang="en-US" sz="2400" dirty="0"/>
          </a:p>
          <a:p>
            <a:pPr eaLnBrk="1" hangingPunct="1">
              <a:lnSpc>
                <a:spcPct val="90000"/>
              </a:lnSpc>
              <a:defRPr/>
            </a:pPr>
            <a:endParaRPr lang="en-US" sz="2400" dirty="0"/>
          </a:p>
          <a:p>
            <a:pPr eaLnBrk="1" hangingPunct="1">
              <a:lnSpc>
                <a:spcPct val="90000"/>
              </a:lnSpc>
              <a:defRPr/>
            </a:pPr>
            <a:endParaRPr lang="en-US" sz="2400" dirty="0"/>
          </a:p>
          <a:p>
            <a:pPr eaLnBrk="1" hangingPunct="1">
              <a:lnSpc>
                <a:spcPct val="90000"/>
              </a:lnSpc>
              <a:defRPr/>
            </a:pPr>
            <a:endParaRPr lang="en-US" sz="2400" dirty="0"/>
          </a:p>
          <a:p>
            <a:pPr eaLnBrk="1" hangingPunct="1">
              <a:lnSpc>
                <a:spcPct val="90000"/>
              </a:lnSpc>
              <a:defRPr/>
            </a:pPr>
            <a:endParaRPr lang="en-US" sz="2400" dirty="0"/>
          </a:p>
          <a:p>
            <a:pPr eaLnBrk="1" hangingPunct="1">
              <a:lnSpc>
                <a:spcPct val="90000"/>
              </a:lnSpc>
              <a:defRPr/>
            </a:pPr>
            <a:endParaRPr lang="en-US" sz="2400" dirty="0"/>
          </a:p>
          <a:p>
            <a:pPr eaLnBrk="1" hangingPunct="1">
              <a:lnSpc>
                <a:spcPct val="90000"/>
              </a:lnSpc>
              <a:defRPr/>
            </a:pPr>
            <a:r>
              <a:rPr lang="en-US" sz="2400" dirty="0"/>
              <a:t>These become "</a:t>
            </a:r>
            <a:r>
              <a:rPr lang="en-US" sz="2400" dirty="0">
                <a:solidFill>
                  <a:schemeClr val="hlink"/>
                </a:solidFill>
              </a:rPr>
              <a:t>network of networks</a:t>
            </a:r>
            <a:r>
              <a:rPr lang="en-US" sz="2400" dirty="0"/>
              <a:t>", i.e., internetwork</a:t>
            </a:r>
          </a:p>
        </p:txBody>
      </p:sp>
      <p:sp>
        <p:nvSpPr>
          <p:cNvPr id="68620" name="Oval 12"/>
          <p:cNvSpPr>
            <a:spLocks noChangeArrowheads="1"/>
          </p:cNvSpPr>
          <p:nvPr/>
        </p:nvSpPr>
        <p:spPr bwMode="auto">
          <a:xfrm>
            <a:off x="773113" y="3962400"/>
            <a:ext cx="1266825" cy="1371600"/>
          </a:xfrm>
          <a:prstGeom prst="ellipse">
            <a:avLst/>
          </a:prstGeom>
          <a:noFill/>
          <a:ln w="28575" algn="ctr">
            <a:solidFill>
              <a:schemeClr val="folHlink"/>
            </a:solidFill>
            <a:miter lim="800000"/>
            <a:headEnd/>
            <a:tailEnd/>
          </a:ln>
        </p:spPr>
        <p:txBody>
          <a:bodyPr wrap="none"/>
          <a:lstStyle/>
          <a:p>
            <a:endParaRPr lang="en-US" sz="2400">
              <a:cs typeface="Angsana New" pitchFamily="18" charset="-34"/>
            </a:endParaRPr>
          </a:p>
        </p:txBody>
      </p:sp>
      <p:sp>
        <p:nvSpPr>
          <p:cNvPr id="44041" name="computr1"/>
          <p:cNvSpPr>
            <a:spLocks noEditPoints="1" noChangeArrowheads="1"/>
          </p:cNvSpPr>
          <p:nvPr/>
        </p:nvSpPr>
        <p:spPr bwMode="auto">
          <a:xfrm>
            <a:off x="1266825" y="3733800"/>
            <a:ext cx="280988" cy="304800"/>
          </a:xfrm>
          <a:custGeom>
            <a:avLst/>
            <a:gdLst>
              <a:gd name="T0" fmla="*/ 3305836 w 21600"/>
              <a:gd name="T1" fmla="*/ 0 h 21600"/>
              <a:gd name="T2" fmla="*/ 1827645 w 21600"/>
              <a:gd name="T3" fmla="*/ 0 h 21600"/>
              <a:gd name="T4" fmla="*/ 349453 w 21600"/>
              <a:gd name="T5" fmla="*/ 0 h 21600"/>
              <a:gd name="T6" fmla="*/ 0 w 21600"/>
              <a:gd name="T7" fmla="*/ 3064115 h 21600"/>
              <a:gd name="T8" fmla="*/ 0 w 21600"/>
              <a:gd name="T9" fmla="*/ 4301067 h 21600"/>
              <a:gd name="T10" fmla="*/ 1827645 w 21600"/>
              <a:gd name="T11" fmla="*/ 4301067 h 21600"/>
              <a:gd name="T12" fmla="*/ 3655290 w 21600"/>
              <a:gd name="T13" fmla="*/ 4301067 h 21600"/>
              <a:gd name="T14" fmla="*/ 3655290 w 21600"/>
              <a:gd name="T15" fmla="*/ 3064115 h 21600"/>
              <a:gd name="T16" fmla="*/ 3305836 w 21600"/>
              <a:gd name="T17" fmla="*/ 2698722 h 21600"/>
              <a:gd name="T18" fmla="*/ 349453 w 21600"/>
              <a:gd name="T19" fmla="*/ 2698722 h 21600"/>
              <a:gd name="T20" fmla="*/ 349453 w 21600"/>
              <a:gd name="T21" fmla="*/ 1349262 h 21600"/>
              <a:gd name="T22" fmla="*/ 3305836 w 21600"/>
              <a:gd name="T23" fmla="*/ 1349262 h 21600"/>
              <a:gd name="T24" fmla="*/ 0 w 21600"/>
              <a:gd name="T25" fmla="*/ 3682590 h 21600"/>
              <a:gd name="T26" fmla="*/ 3655290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4042" name="computr1"/>
          <p:cNvSpPr>
            <a:spLocks noEditPoints="1" noChangeArrowheads="1"/>
          </p:cNvSpPr>
          <p:nvPr/>
        </p:nvSpPr>
        <p:spPr bwMode="auto">
          <a:xfrm>
            <a:off x="1898650" y="4419600"/>
            <a:ext cx="282575" cy="304800"/>
          </a:xfrm>
          <a:custGeom>
            <a:avLst/>
            <a:gdLst>
              <a:gd name="T0" fmla="*/ 3343280 w 21600"/>
              <a:gd name="T1" fmla="*/ 0 h 21600"/>
              <a:gd name="T2" fmla="*/ 1848355 w 21600"/>
              <a:gd name="T3" fmla="*/ 0 h 21600"/>
              <a:gd name="T4" fmla="*/ 353415 w 21600"/>
              <a:gd name="T5" fmla="*/ 0 h 21600"/>
              <a:gd name="T6" fmla="*/ 0 w 21600"/>
              <a:gd name="T7" fmla="*/ 3064115 h 21600"/>
              <a:gd name="T8" fmla="*/ 0 w 21600"/>
              <a:gd name="T9" fmla="*/ 4301067 h 21600"/>
              <a:gd name="T10" fmla="*/ 1848355 w 21600"/>
              <a:gd name="T11" fmla="*/ 4301067 h 21600"/>
              <a:gd name="T12" fmla="*/ 3696696 w 21600"/>
              <a:gd name="T13" fmla="*/ 4301067 h 21600"/>
              <a:gd name="T14" fmla="*/ 3696696 w 21600"/>
              <a:gd name="T15" fmla="*/ 3064115 h 21600"/>
              <a:gd name="T16" fmla="*/ 3343280 w 21600"/>
              <a:gd name="T17" fmla="*/ 2698722 h 21600"/>
              <a:gd name="T18" fmla="*/ 353415 w 21600"/>
              <a:gd name="T19" fmla="*/ 2698722 h 21600"/>
              <a:gd name="T20" fmla="*/ 353415 w 21600"/>
              <a:gd name="T21" fmla="*/ 1349262 h 21600"/>
              <a:gd name="T22" fmla="*/ 3343280 w 21600"/>
              <a:gd name="T23" fmla="*/ 1349262 h 21600"/>
              <a:gd name="T24" fmla="*/ 0 w 21600"/>
              <a:gd name="T25" fmla="*/ 3682590 h 21600"/>
              <a:gd name="T26" fmla="*/ 3696696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4043" name="computr1"/>
          <p:cNvSpPr>
            <a:spLocks noEditPoints="1" noChangeArrowheads="1"/>
          </p:cNvSpPr>
          <p:nvPr/>
        </p:nvSpPr>
        <p:spPr bwMode="auto">
          <a:xfrm>
            <a:off x="633413" y="4419600"/>
            <a:ext cx="280987" cy="304800"/>
          </a:xfrm>
          <a:custGeom>
            <a:avLst/>
            <a:gdLst>
              <a:gd name="T0" fmla="*/ 3305812 w 21600"/>
              <a:gd name="T1" fmla="*/ 0 h 21600"/>
              <a:gd name="T2" fmla="*/ 1827638 w 21600"/>
              <a:gd name="T3" fmla="*/ 0 h 21600"/>
              <a:gd name="T4" fmla="*/ 349452 w 21600"/>
              <a:gd name="T5" fmla="*/ 0 h 21600"/>
              <a:gd name="T6" fmla="*/ 0 w 21600"/>
              <a:gd name="T7" fmla="*/ 3064115 h 21600"/>
              <a:gd name="T8" fmla="*/ 0 w 21600"/>
              <a:gd name="T9" fmla="*/ 4301067 h 21600"/>
              <a:gd name="T10" fmla="*/ 1827638 w 21600"/>
              <a:gd name="T11" fmla="*/ 4301067 h 21600"/>
              <a:gd name="T12" fmla="*/ 3655264 w 21600"/>
              <a:gd name="T13" fmla="*/ 4301067 h 21600"/>
              <a:gd name="T14" fmla="*/ 3655264 w 21600"/>
              <a:gd name="T15" fmla="*/ 3064115 h 21600"/>
              <a:gd name="T16" fmla="*/ 3305812 w 21600"/>
              <a:gd name="T17" fmla="*/ 2698722 h 21600"/>
              <a:gd name="T18" fmla="*/ 349452 w 21600"/>
              <a:gd name="T19" fmla="*/ 2698722 h 21600"/>
              <a:gd name="T20" fmla="*/ 349452 w 21600"/>
              <a:gd name="T21" fmla="*/ 1349262 h 21600"/>
              <a:gd name="T22" fmla="*/ 3305812 w 21600"/>
              <a:gd name="T23" fmla="*/ 1349262 h 21600"/>
              <a:gd name="T24" fmla="*/ 0 w 21600"/>
              <a:gd name="T25" fmla="*/ 3682590 h 21600"/>
              <a:gd name="T26" fmla="*/ 3655264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4044" name="computr1"/>
          <p:cNvSpPr>
            <a:spLocks noEditPoints="1" noChangeArrowheads="1"/>
          </p:cNvSpPr>
          <p:nvPr/>
        </p:nvSpPr>
        <p:spPr bwMode="auto">
          <a:xfrm>
            <a:off x="1266825" y="5105400"/>
            <a:ext cx="280988" cy="304800"/>
          </a:xfrm>
          <a:custGeom>
            <a:avLst/>
            <a:gdLst>
              <a:gd name="T0" fmla="*/ 3305836 w 21600"/>
              <a:gd name="T1" fmla="*/ 0 h 21600"/>
              <a:gd name="T2" fmla="*/ 1827645 w 21600"/>
              <a:gd name="T3" fmla="*/ 0 h 21600"/>
              <a:gd name="T4" fmla="*/ 349453 w 21600"/>
              <a:gd name="T5" fmla="*/ 0 h 21600"/>
              <a:gd name="T6" fmla="*/ 0 w 21600"/>
              <a:gd name="T7" fmla="*/ 3064115 h 21600"/>
              <a:gd name="T8" fmla="*/ 0 w 21600"/>
              <a:gd name="T9" fmla="*/ 4301067 h 21600"/>
              <a:gd name="T10" fmla="*/ 1827645 w 21600"/>
              <a:gd name="T11" fmla="*/ 4301067 h 21600"/>
              <a:gd name="T12" fmla="*/ 3655290 w 21600"/>
              <a:gd name="T13" fmla="*/ 4301067 h 21600"/>
              <a:gd name="T14" fmla="*/ 3655290 w 21600"/>
              <a:gd name="T15" fmla="*/ 3064115 h 21600"/>
              <a:gd name="T16" fmla="*/ 3305836 w 21600"/>
              <a:gd name="T17" fmla="*/ 2698722 h 21600"/>
              <a:gd name="T18" fmla="*/ 349453 w 21600"/>
              <a:gd name="T19" fmla="*/ 2698722 h 21600"/>
              <a:gd name="T20" fmla="*/ 349453 w 21600"/>
              <a:gd name="T21" fmla="*/ 1349262 h 21600"/>
              <a:gd name="T22" fmla="*/ 3305836 w 21600"/>
              <a:gd name="T23" fmla="*/ 1349262 h 21600"/>
              <a:gd name="T24" fmla="*/ 0 w 21600"/>
              <a:gd name="T25" fmla="*/ 3682590 h 21600"/>
              <a:gd name="T26" fmla="*/ 3655290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grpSp>
        <p:nvGrpSpPr>
          <p:cNvPr id="44045" name="Group 17"/>
          <p:cNvGrpSpPr>
            <a:grpSpLocks/>
          </p:cNvGrpSpPr>
          <p:nvPr/>
        </p:nvGrpSpPr>
        <p:grpSpPr bwMode="auto">
          <a:xfrm>
            <a:off x="3798888" y="4191000"/>
            <a:ext cx="1546225" cy="762000"/>
            <a:chOff x="4320" y="1728"/>
            <a:chExt cx="1056" cy="480"/>
          </a:xfrm>
        </p:grpSpPr>
        <p:sp>
          <p:nvSpPr>
            <p:cNvPr id="44054" name="Line 18"/>
            <p:cNvSpPr>
              <a:spLocks noChangeShapeType="1"/>
            </p:cNvSpPr>
            <p:nvPr/>
          </p:nvSpPr>
          <p:spPr bwMode="auto">
            <a:xfrm>
              <a:off x="4416" y="1872"/>
              <a:ext cx="432" cy="288"/>
            </a:xfrm>
            <a:prstGeom prst="line">
              <a:avLst/>
            </a:prstGeom>
            <a:noFill/>
            <a:ln w="28575">
              <a:solidFill>
                <a:schemeClr val="tx1"/>
              </a:solidFill>
              <a:miter lim="800000"/>
              <a:headEnd/>
              <a:tailEnd/>
            </a:ln>
          </p:spPr>
          <p:txBody>
            <a:bodyPr wrap="none"/>
            <a:lstStyle/>
            <a:p>
              <a:endParaRPr lang="en-US"/>
            </a:p>
          </p:txBody>
        </p:sp>
        <p:sp>
          <p:nvSpPr>
            <p:cNvPr id="44055" name="Line 19"/>
            <p:cNvSpPr>
              <a:spLocks noChangeShapeType="1"/>
            </p:cNvSpPr>
            <p:nvPr/>
          </p:nvSpPr>
          <p:spPr bwMode="auto">
            <a:xfrm>
              <a:off x="4704" y="1872"/>
              <a:ext cx="144" cy="288"/>
            </a:xfrm>
            <a:prstGeom prst="line">
              <a:avLst/>
            </a:prstGeom>
            <a:noFill/>
            <a:ln w="28575">
              <a:solidFill>
                <a:schemeClr val="tx1"/>
              </a:solidFill>
              <a:miter lim="800000"/>
              <a:headEnd/>
              <a:tailEnd/>
            </a:ln>
          </p:spPr>
          <p:txBody>
            <a:bodyPr wrap="none"/>
            <a:lstStyle/>
            <a:p>
              <a:endParaRPr lang="en-US"/>
            </a:p>
          </p:txBody>
        </p:sp>
        <p:sp>
          <p:nvSpPr>
            <p:cNvPr id="44056" name="Line 20"/>
            <p:cNvSpPr>
              <a:spLocks noChangeShapeType="1"/>
            </p:cNvSpPr>
            <p:nvPr/>
          </p:nvSpPr>
          <p:spPr bwMode="auto">
            <a:xfrm flipH="1">
              <a:off x="4848" y="1872"/>
              <a:ext cx="144" cy="288"/>
            </a:xfrm>
            <a:prstGeom prst="line">
              <a:avLst/>
            </a:prstGeom>
            <a:noFill/>
            <a:ln w="28575">
              <a:solidFill>
                <a:schemeClr val="tx1"/>
              </a:solidFill>
              <a:miter lim="800000"/>
              <a:headEnd/>
              <a:tailEnd/>
            </a:ln>
          </p:spPr>
          <p:txBody>
            <a:bodyPr wrap="none"/>
            <a:lstStyle/>
            <a:p>
              <a:endParaRPr lang="en-US"/>
            </a:p>
          </p:txBody>
        </p:sp>
        <p:sp>
          <p:nvSpPr>
            <p:cNvPr id="44057" name="Line 21"/>
            <p:cNvSpPr>
              <a:spLocks noChangeShapeType="1"/>
            </p:cNvSpPr>
            <p:nvPr/>
          </p:nvSpPr>
          <p:spPr bwMode="auto">
            <a:xfrm flipH="1">
              <a:off x="4848" y="1872"/>
              <a:ext cx="432" cy="288"/>
            </a:xfrm>
            <a:prstGeom prst="line">
              <a:avLst/>
            </a:prstGeom>
            <a:noFill/>
            <a:ln w="28575">
              <a:solidFill>
                <a:schemeClr val="tx1"/>
              </a:solidFill>
              <a:miter lim="800000"/>
              <a:headEnd/>
              <a:tailEnd/>
            </a:ln>
          </p:spPr>
          <p:txBody>
            <a:bodyPr wrap="none"/>
            <a:lstStyle/>
            <a:p>
              <a:endParaRPr lang="en-US"/>
            </a:p>
          </p:txBody>
        </p:sp>
        <p:sp>
          <p:nvSpPr>
            <p:cNvPr id="44058" name="Rectangle 22"/>
            <p:cNvSpPr>
              <a:spLocks noChangeArrowheads="1"/>
            </p:cNvSpPr>
            <p:nvPr/>
          </p:nvSpPr>
          <p:spPr bwMode="auto">
            <a:xfrm>
              <a:off x="4752" y="2112"/>
              <a:ext cx="192" cy="9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44059" name="computr1"/>
            <p:cNvSpPr>
              <a:spLocks noEditPoints="1" noChangeArrowheads="1"/>
            </p:cNvSpPr>
            <p:nvPr/>
          </p:nvSpPr>
          <p:spPr bwMode="auto">
            <a:xfrm>
              <a:off x="4320" y="1728"/>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4060" name="computr1"/>
            <p:cNvSpPr>
              <a:spLocks noEditPoints="1" noChangeArrowheads="1"/>
            </p:cNvSpPr>
            <p:nvPr/>
          </p:nvSpPr>
          <p:spPr bwMode="auto">
            <a:xfrm>
              <a:off x="4608" y="1728"/>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4061" name="computr1"/>
            <p:cNvSpPr>
              <a:spLocks noEditPoints="1" noChangeArrowheads="1"/>
            </p:cNvSpPr>
            <p:nvPr/>
          </p:nvSpPr>
          <p:spPr bwMode="auto">
            <a:xfrm>
              <a:off x="4896" y="1728"/>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4062" name="computr1"/>
            <p:cNvSpPr>
              <a:spLocks noEditPoints="1" noChangeArrowheads="1"/>
            </p:cNvSpPr>
            <p:nvPr/>
          </p:nvSpPr>
          <p:spPr bwMode="auto">
            <a:xfrm>
              <a:off x="5184" y="1728"/>
              <a:ext cx="192" cy="192"/>
            </a:xfrm>
            <a:custGeom>
              <a:avLst/>
              <a:gdLst>
                <a:gd name="T0" fmla="*/ 2 w 21600"/>
                <a:gd name="T1" fmla="*/ 0 h 21600"/>
                <a:gd name="T2" fmla="*/ 1 w 21600"/>
                <a:gd name="T3" fmla="*/ 0 h 21600"/>
                <a:gd name="T4" fmla="*/ 0 w 21600"/>
                <a:gd name="T5" fmla="*/ 0 h 21600"/>
                <a:gd name="T6" fmla="*/ 0 w 21600"/>
                <a:gd name="T7" fmla="*/ 1 h 21600"/>
                <a:gd name="T8" fmla="*/ 0 w 21600"/>
                <a:gd name="T9" fmla="*/ 2 h 21600"/>
                <a:gd name="T10" fmla="*/ 1 w 21600"/>
                <a:gd name="T11" fmla="*/ 2 h 21600"/>
                <a:gd name="T12" fmla="*/ 2 w 21600"/>
                <a:gd name="T13" fmla="*/ 2 h 21600"/>
                <a:gd name="T14" fmla="*/ 2 w 21600"/>
                <a:gd name="T15" fmla="*/ 1 h 21600"/>
                <a:gd name="T16" fmla="*/ 2 w 21600"/>
                <a:gd name="T17" fmla="*/ 1 h 21600"/>
                <a:gd name="T18" fmla="*/ 0 w 21600"/>
                <a:gd name="T19" fmla="*/ 1 h 21600"/>
                <a:gd name="T20" fmla="*/ 0 w 21600"/>
                <a:gd name="T21" fmla="*/ 1 h 21600"/>
                <a:gd name="T22" fmla="*/ 2 w 21600"/>
                <a:gd name="T23" fmla="*/ 1 h 21600"/>
                <a:gd name="T24" fmla="*/ 0 w 21600"/>
                <a:gd name="T25" fmla="*/ 1 h 21600"/>
                <a:gd name="T26" fmla="*/ 2 w 21600"/>
                <a:gd name="T27" fmla="*/ 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50 w 21600"/>
                <a:gd name="T43" fmla="*/ 2588 h 21600"/>
                <a:gd name="T44" fmla="*/ 16763 w 21600"/>
                <a:gd name="T45" fmla="*/ 11138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grpSp>
      <p:sp>
        <p:nvSpPr>
          <p:cNvPr id="44046" name="computr1"/>
          <p:cNvSpPr>
            <a:spLocks noEditPoints="1" noChangeArrowheads="1"/>
          </p:cNvSpPr>
          <p:nvPr/>
        </p:nvSpPr>
        <p:spPr bwMode="auto">
          <a:xfrm>
            <a:off x="8651875" y="3886200"/>
            <a:ext cx="280988" cy="304800"/>
          </a:xfrm>
          <a:custGeom>
            <a:avLst/>
            <a:gdLst>
              <a:gd name="T0" fmla="*/ 3305836 w 21600"/>
              <a:gd name="T1" fmla="*/ 0 h 21600"/>
              <a:gd name="T2" fmla="*/ 1827645 w 21600"/>
              <a:gd name="T3" fmla="*/ 0 h 21600"/>
              <a:gd name="T4" fmla="*/ 349453 w 21600"/>
              <a:gd name="T5" fmla="*/ 0 h 21600"/>
              <a:gd name="T6" fmla="*/ 0 w 21600"/>
              <a:gd name="T7" fmla="*/ 3064115 h 21600"/>
              <a:gd name="T8" fmla="*/ 0 w 21600"/>
              <a:gd name="T9" fmla="*/ 4301067 h 21600"/>
              <a:gd name="T10" fmla="*/ 1827645 w 21600"/>
              <a:gd name="T11" fmla="*/ 4301067 h 21600"/>
              <a:gd name="T12" fmla="*/ 3655290 w 21600"/>
              <a:gd name="T13" fmla="*/ 4301067 h 21600"/>
              <a:gd name="T14" fmla="*/ 3655290 w 21600"/>
              <a:gd name="T15" fmla="*/ 3064115 h 21600"/>
              <a:gd name="T16" fmla="*/ 3305836 w 21600"/>
              <a:gd name="T17" fmla="*/ 2698722 h 21600"/>
              <a:gd name="T18" fmla="*/ 349453 w 21600"/>
              <a:gd name="T19" fmla="*/ 2698722 h 21600"/>
              <a:gd name="T20" fmla="*/ 349453 w 21600"/>
              <a:gd name="T21" fmla="*/ 1349262 h 21600"/>
              <a:gd name="T22" fmla="*/ 3305836 w 21600"/>
              <a:gd name="T23" fmla="*/ 1349262 h 21600"/>
              <a:gd name="T24" fmla="*/ 0 w 21600"/>
              <a:gd name="T25" fmla="*/ 3682590 h 21600"/>
              <a:gd name="T26" fmla="*/ 3655290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4047" name="computr1"/>
          <p:cNvSpPr>
            <a:spLocks noEditPoints="1" noChangeArrowheads="1"/>
          </p:cNvSpPr>
          <p:nvPr/>
        </p:nvSpPr>
        <p:spPr bwMode="auto">
          <a:xfrm>
            <a:off x="7948613" y="5257800"/>
            <a:ext cx="280987" cy="304800"/>
          </a:xfrm>
          <a:custGeom>
            <a:avLst/>
            <a:gdLst>
              <a:gd name="T0" fmla="*/ 3305812 w 21600"/>
              <a:gd name="T1" fmla="*/ 0 h 21600"/>
              <a:gd name="T2" fmla="*/ 1827638 w 21600"/>
              <a:gd name="T3" fmla="*/ 0 h 21600"/>
              <a:gd name="T4" fmla="*/ 349452 w 21600"/>
              <a:gd name="T5" fmla="*/ 0 h 21600"/>
              <a:gd name="T6" fmla="*/ 0 w 21600"/>
              <a:gd name="T7" fmla="*/ 3064115 h 21600"/>
              <a:gd name="T8" fmla="*/ 0 w 21600"/>
              <a:gd name="T9" fmla="*/ 4301067 h 21600"/>
              <a:gd name="T10" fmla="*/ 1827638 w 21600"/>
              <a:gd name="T11" fmla="*/ 4301067 h 21600"/>
              <a:gd name="T12" fmla="*/ 3655264 w 21600"/>
              <a:gd name="T13" fmla="*/ 4301067 h 21600"/>
              <a:gd name="T14" fmla="*/ 3655264 w 21600"/>
              <a:gd name="T15" fmla="*/ 3064115 h 21600"/>
              <a:gd name="T16" fmla="*/ 3305812 w 21600"/>
              <a:gd name="T17" fmla="*/ 2698722 h 21600"/>
              <a:gd name="T18" fmla="*/ 349452 w 21600"/>
              <a:gd name="T19" fmla="*/ 2698722 h 21600"/>
              <a:gd name="T20" fmla="*/ 349452 w 21600"/>
              <a:gd name="T21" fmla="*/ 1349262 h 21600"/>
              <a:gd name="T22" fmla="*/ 3305812 w 21600"/>
              <a:gd name="T23" fmla="*/ 1349262 h 21600"/>
              <a:gd name="T24" fmla="*/ 0 w 21600"/>
              <a:gd name="T25" fmla="*/ 3682590 h 21600"/>
              <a:gd name="T26" fmla="*/ 3655264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4048" name="computr1"/>
          <p:cNvSpPr>
            <a:spLocks noEditPoints="1" noChangeArrowheads="1"/>
          </p:cNvSpPr>
          <p:nvPr/>
        </p:nvSpPr>
        <p:spPr bwMode="auto">
          <a:xfrm>
            <a:off x="6470650" y="5181600"/>
            <a:ext cx="282575" cy="304800"/>
          </a:xfrm>
          <a:custGeom>
            <a:avLst/>
            <a:gdLst>
              <a:gd name="T0" fmla="*/ 3343280 w 21600"/>
              <a:gd name="T1" fmla="*/ 0 h 21600"/>
              <a:gd name="T2" fmla="*/ 1848355 w 21600"/>
              <a:gd name="T3" fmla="*/ 0 h 21600"/>
              <a:gd name="T4" fmla="*/ 353415 w 21600"/>
              <a:gd name="T5" fmla="*/ 0 h 21600"/>
              <a:gd name="T6" fmla="*/ 0 w 21600"/>
              <a:gd name="T7" fmla="*/ 3064115 h 21600"/>
              <a:gd name="T8" fmla="*/ 0 w 21600"/>
              <a:gd name="T9" fmla="*/ 4301067 h 21600"/>
              <a:gd name="T10" fmla="*/ 1848355 w 21600"/>
              <a:gd name="T11" fmla="*/ 4301067 h 21600"/>
              <a:gd name="T12" fmla="*/ 3696696 w 21600"/>
              <a:gd name="T13" fmla="*/ 4301067 h 21600"/>
              <a:gd name="T14" fmla="*/ 3696696 w 21600"/>
              <a:gd name="T15" fmla="*/ 3064115 h 21600"/>
              <a:gd name="T16" fmla="*/ 3343280 w 21600"/>
              <a:gd name="T17" fmla="*/ 2698722 h 21600"/>
              <a:gd name="T18" fmla="*/ 353415 w 21600"/>
              <a:gd name="T19" fmla="*/ 2698722 h 21600"/>
              <a:gd name="T20" fmla="*/ 353415 w 21600"/>
              <a:gd name="T21" fmla="*/ 1349262 h 21600"/>
              <a:gd name="T22" fmla="*/ 3343280 w 21600"/>
              <a:gd name="T23" fmla="*/ 1349262 h 21600"/>
              <a:gd name="T24" fmla="*/ 0 w 21600"/>
              <a:gd name="T25" fmla="*/ 3682590 h 21600"/>
              <a:gd name="T26" fmla="*/ 3696696 w 21600"/>
              <a:gd name="T27" fmla="*/ 36825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a:solidFill>
              <a:srgbClr val="000000"/>
            </a:solidFill>
            <a:miter lim="800000"/>
            <a:headEnd/>
            <a:tailEnd/>
          </a:ln>
        </p:spPr>
        <p:txBody>
          <a:bodyPr/>
          <a:lstStyle/>
          <a:p>
            <a:endParaRPr lang="en-US"/>
          </a:p>
        </p:txBody>
      </p:sp>
      <p:sp>
        <p:nvSpPr>
          <p:cNvPr id="44049" name="Freeform 195"/>
          <p:cNvSpPr>
            <a:spLocks/>
          </p:cNvSpPr>
          <p:nvPr/>
        </p:nvSpPr>
        <p:spPr bwMode="auto">
          <a:xfrm rot="4998549" flipV="1">
            <a:off x="8017669" y="3623469"/>
            <a:ext cx="76200" cy="1058862"/>
          </a:xfrm>
          <a:custGeom>
            <a:avLst/>
            <a:gdLst>
              <a:gd name="T0" fmla="*/ 0 w 144"/>
              <a:gd name="T1" fmla="*/ 1796776964 h 624"/>
              <a:gd name="T2" fmla="*/ 0 w 144"/>
              <a:gd name="T3" fmla="*/ 691068602 h 624"/>
              <a:gd name="T4" fmla="*/ 26881664 w 144"/>
              <a:gd name="T5" fmla="*/ 829282280 h 624"/>
              <a:gd name="T6" fmla="*/ 40322499 w 144"/>
              <a:gd name="T7" fmla="*/ 0 h 624"/>
              <a:gd name="T8" fmla="*/ 40322499 w 144"/>
              <a:gd name="T9" fmla="*/ 1105708151 h 624"/>
              <a:gd name="T10" fmla="*/ 13440832 w 144"/>
              <a:gd name="T11" fmla="*/ 967494473 h 624"/>
              <a:gd name="T12" fmla="*/ 0 w 144"/>
              <a:gd name="T13" fmla="*/ 1796776964 h 624"/>
              <a:gd name="T14" fmla="*/ 0 60000 65536"/>
              <a:gd name="T15" fmla="*/ 0 60000 65536"/>
              <a:gd name="T16" fmla="*/ 0 60000 65536"/>
              <a:gd name="T17" fmla="*/ 0 60000 65536"/>
              <a:gd name="T18" fmla="*/ 0 60000 65536"/>
              <a:gd name="T19" fmla="*/ 0 60000 65536"/>
              <a:gd name="T20" fmla="*/ 0 60000 65536"/>
              <a:gd name="T21" fmla="*/ 0 w 144"/>
              <a:gd name="T22" fmla="*/ 0 h 624"/>
              <a:gd name="T23" fmla="*/ 144 w 144"/>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624">
                <a:moveTo>
                  <a:pt x="0" y="624"/>
                </a:moveTo>
                <a:lnTo>
                  <a:pt x="0" y="240"/>
                </a:lnTo>
                <a:lnTo>
                  <a:pt x="96" y="288"/>
                </a:lnTo>
                <a:lnTo>
                  <a:pt x="144" y="0"/>
                </a:lnTo>
                <a:lnTo>
                  <a:pt x="144" y="384"/>
                </a:lnTo>
                <a:lnTo>
                  <a:pt x="48" y="336"/>
                </a:lnTo>
                <a:lnTo>
                  <a:pt x="0" y="624"/>
                </a:lnTo>
                <a:close/>
              </a:path>
            </a:pathLst>
          </a:custGeom>
          <a:solidFill>
            <a:srgbClr val="FFFF00"/>
          </a:solidFill>
          <a:ln w="3175" cap="flat" cmpd="sng">
            <a:solidFill>
              <a:srgbClr val="808080"/>
            </a:solidFill>
            <a:prstDash val="solid"/>
            <a:round/>
            <a:headEnd type="none" w="med" len="med"/>
            <a:tailEnd type="none" w="med" len="med"/>
          </a:ln>
        </p:spPr>
        <p:txBody>
          <a:bodyPr wrap="none"/>
          <a:lstStyle/>
          <a:p>
            <a:endParaRPr lang="en-US"/>
          </a:p>
        </p:txBody>
      </p:sp>
      <p:sp>
        <p:nvSpPr>
          <p:cNvPr id="44050" name="Freeform 195"/>
          <p:cNvSpPr>
            <a:spLocks/>
          </p:cNvSpPr>
          <p:nvPr/>
        </p:nvSpPr>
        <p:spPr bwMode="auto">
          <a:xfrm rot="-2345288" flipH="1" flipV="1">
            <a:off x="7596188" y="4262438"/>
            <a:ext cx="71437" cy="1147762"/>
          </a:xfrm>
          <a:custGeom>
            <a:avLst/>
            <a:gdLst>
              <a:gd name="T0" fmla="*/ 0 w 144"/>
              <a:gd name="T1" fmla="*/ 2111150108 h 624"/>
              <a:gd name="T2" fmla="*/ 0 w 144"/>
              <a:gd name="T3" fmla="*/ 811980828 h 624"/>
              <a:gd name="T4" fmla="*/ 23626297 w 144"/>
              <a:gd name="T5" fmla="*/ 974376442 h 624"/>
              <a:gd name="T6" fmla="*/ 35439202 w 144"/>
              <a:gd name="T7" fmla="*/ 0 h 624"/>
              <a:gd name="T8" fmla="*/ 35439202 w 144"/>
              <a:gd name="T9" fmla="*/ 1299169049 h 624"/>
              <a:gd name="T10" fmla="*/ 11812901 w 144"/>
              <a:gd name="T11" fmla="*/ 1136773665 h 624"/>
              <a:gd name="T12" fmla="*/ 0 w 144"/>
              <a:gd name="T13" fmla="*/ 2111150108 h 624"/>
              <a:gd name="T14" fmla="*/ 0 60000 65536"/>
              <a:gd name="T15" fmla="*/ 0 60000 65536"/>
              <a:gd name="T16" fmla="*/ 0 60000 65536"/>
              <a:gd name="T17" fmla="*/ 0 60000 65536"/>
              <a:gd name="T18" fmla="*/ 0 60000 65536"/>
              <a:gd name="T19" fmla="*/ 0 60000 65536"/>
              <a:gd name="T20" fmla="*/ 0 60000 65536"/>
              <a:gd name="T21" fmla="*/ 0 w 144"/>
              <a:gd name="T22" fmla="*/ 0 h 624"/>
              <a:gd name="T23" fmla="*/ 144 w 144"/>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624">
                <a:moveTo>
                  <a:pt x="0" y="624"/>
                </a:moveTo>
                <a:lnTo>
                  <a:pt x="0" y="240"/>
                </a:lnTo>
                <a:lnTo>
                  <a:pt x="96" y="288"/>
                </a:lnTo>
                <a:lnTo>
                  <a:pt x="144" y="0"/>
                </a:lnTo>
                <a:lnTo>
                  <a:pt x="144" y="384"/>
                </a:lnTo>
                <a:lnTo>
                  <a:pt x="48" y="336"/>
                </a:lnTo>
                <a:lnTo>
                  <a:pt x="0" y="624"/>
                </a:lnTo>
                <a:close/>
              </a:path>
            </a:pathLst>
          </a:custGeom>
          <a:solidFill>
            <a:srgbClr val="FFFF00"/>
          </a:solidFill>
          <a:ln w="3175" cap="flat" cmpd="sng">
            <a:solidFill>
              <a:srgbClr val="808080"/>
            </a:solidFill>
            <a:prstDash val="solid"/>
            <a:round/>
            <a:headEnd type="none" w="med" len="med"/>
            <a:tailEnd type="none" w="med" len="med"/>
          </a:ln>
        </p:spPr>
        <p:txBody>
          <a:bodyPr wrap="none"/>
          <a:lstStyle/>
          <a:p>
            <a:endParaRPr lang="en-US"/>
          </a:p>
        </p:txBody>
      </p:sp>
      <p:sp>
        <p:nvSpPr>
          <p:cNvPr id="44051" name="Freeform 195"/>
          <p:cNvSpPr>
            <a:spLocks/>
          </p:cNvSpPr>
          <p:nvPr/>
        </p:nvSpPr>
        <p:spPr bwMode="auto">
          <a:xfrm rot="2422443" flipV="1">
            <a:off x="6892925" y="4343400"/>
            <a:ext cx="69850" cy="838200"/>
          </a:xfrm>
          <a:custGeom>
            <a:avLst/>
            <a:gdLst>
              <a:gd name="T0" fmla="*/ 0 w 144"/>
              <a:gd name="T1" fmla="*/ 1125928165 h 624"/>
              <a:gd name="T2" fmla="*/ 0 w 144"/>
              <a:gd name="T3" fmla="*/ 433049849 h 624"/>
              <a:gd name="T4" fmla="*/ 22588227 w 144"/>
              <a:gd name="T5" fmla="*/ 519659786 h 624"/>
              <a:gd name="T6" fmla="*/ 33882101 w 144"/>
              <a:gd name="T7" fmla="*/ 0 h 624"/>
              <a:gd name="T8" fmla="*/ 33882101 w 144"/>
              <a:gd name="T9" fmla="*/ 692878315 h 624"/>
              <a:gd name="T10" fmla="*/ 11293871 w 144"/>
              <a:gd name="T11" fmla="*/ 606268379 h 624"/>
              <a:gd name="T12" fmla="*/ 0 w 144"/>
              <a:gd name="T13" fmla="*/ 1125928165 h 624"/>
              <a:gd name="T14" fmla="*/ 0 60000 65536"/>
              <a:gd name="T15" fmla="*/ 0 60000 65536"/>
              <a:gd name="T16" fmla="*/ 0 60000 65536"/>
              <a:gd name="T17" fmla="*/ 0 60000 65536"/>
              <a:gd name="T18" fmla="*/ 0 60000 65536"/>
              <a:gd name="T19" fmla="*/ 0 60000 65536"/>
              <a:gd name="T20" fmla="*/ 0 60000 65536"/>
              <a:gd name="T21" fmla="*/ 0 w 144"/>
              <a:gd name="T22" fmla="*/ 0 h 624"/>
              <a:gd name="T23" fmla="*/ 144 w 144"/>
              <a:gd name="T24" fmla="*/ 624 h 6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624">
                <a:moveTo>
                  <a:pt x="0" y="624"/>
                </a:moveTo>
                <a:lnTo>
                  <a:pt x="0" y="240"/>
                </a:lnTo>
                <a:lnTo>
                  <a:pt x="96" y="288"/>
                </a:lnTo>
                <a:lnTo>
                  <a:pt x="144" y="0"/>
                </a:lnTo>
                <a:lnTo>
                  <a:pt x="144" y="384"/>
                </a:lnTo>
                <a:lnTo>
                  <a:pt x="48" y="336"/>
                </a:lnTo>
                <a:lnTo>
                  <a:pt x="0" y="624"/>
                </a:lnTo>
                <a:close/>
              </a:path>
            </a:pathLst>
          </a:custGeom>
          <a:solidFill>
            <a:srgbClr val="FFFF00"/>
          </a:solidFill>
          <a:ln w="3175" cap="flat" cmpd="sng">
            <a:solidFill>
              <a:srgbClr val="808080"/>
            </a:solidFill>
            <a:prstDash val="solid"/>
            <a:round/>
            <a:headEnd type="none" w="med" len="med"/>
            <a:tailEnd type="none" w="med" len="med"/>
          </a:ln>
        </p:spPr>
        <p:txBody>
          <a:bodyPr wrap="none"/>
          <a:lstStyle/>
          <a:p>
            <a:endParaRPr lang="en-US"/>
          </a:p>
        </p:txBody>
      </p:sp>
      <p:pic>
        <p:nvPicPr>
          <p:cNvPr id="44052" name="Picture 33"/>
          <p:cNvPicPr>
            <a:picLocks noChangeAspect="1" noChangeArrowheads="1"/>
          </p:cNvPicPr>
          <p:nvPr/>
        </p:nvPicPr>
        <p:blipFill>
          <a:blip r:embed="rId3" cstate="print">
            <a:clrChange>
              <a:clrFrom>
                <a:srgbClr val="FFFFFF"/>
              </a:clrFrom>
              <a:clrTo>
                <a:srgbClr val="FFFFFF">
                  <a:alpha val="0"/>
                </a:srgbClr>
              </a:clrTo>
            </a:clrChange>
          </a:blip>
          <a:srcRect l="14223" t="14223" r="14667" b="18222"/>
          <a:stretch>
            <a:fillRect/>
          </a:stretch>
        </p:blipFill>
        <p:spPr bwMode="auto">
          <a:xfrm>
            <a:off x="7034213" y="3962400"/>
            <a:ext cx="422275" cy="434975"/>
          </a:xfrm>
          <a:prstGeom prst="rect">
            <a:avLst/>
          </a:prstGeom>
          <a:noFill/>
          <a:ln w="9525">
            <a:noFill/>
            <a:miter lim="800000"/>
            <a:headEnd/>
            <a:tailEnd/>
          </a:ln>
        </p:spPr>
      </p:pic>
      <p:pic>
        <p:nvPicPr>
          <p:cNvPr id="68642" name="Picture 34"/>
          <p:cNvPicPr>
            <a:picLocks noChangeAspect="1" noChangeArrowheads="1"/>
          </p:cNvPicPr>
          <p:nvPr/>
        </p:nvPicPr>
        <p:blipFill>
          <a:blip r:embed="rId2" cstate="print">
            <a:clrChange>
              <a:clrFrom>
                <a:srgbClr val="FFFF00"/>
              </a:clrFrom>
              <a:clrTo>
                <a:srgbClr val="FFFF00">
                  <a:alpha val="0"/>
                </a:srgbClr>
              </a:clrTo>
            </a:clrChange>
          </a:blip>
          <a:srcRect/>
          <a:stretch>
            <a:fillRect/>
          </a:stretch>
        </p:blipFill>
        <p:spPr bwMode="auto">
          <a:xfrm>
            <a:off x="2601913" y="4724400"/>
            <a:ext cx="871537" cy="409575"/>
          </a:xfrm>
          <a:prstGeom prst="rect">
            <a:avLst/>
          </a:prstGeom>
          <a:noFill/>
          <a:ln w="9525">
            <a:noFill/>
            <a:miter lim="800000"/>
            <a:headEnd/>
            <a:tailEnd/>
          </a:ln>
        </p:spPr>
      </p:pic>
      <p:pic>
        <p:nvPicPr>
          <p:cNvPr id="35" name="Picture 12" descr="Z:\Pictures\CISCO4000.jpg">
            <a:extLst>
              <a:ext uri="{FF2B5EF4-FFF2-40B4-BE49-F238E27FC236}">
                <a16:creationId xmlns:a16="http://schemas.microsoft.com/office/drawing/2014/main" id="{D8D84C1B-9AA8-46EB-9384-8307D7616E1D}"/>
              </a:ext>
            </a:extLst>
          </p:cNvPr>
          <p:cNvPicPr>
            <a:picLocks noChangeAspect="1" noChangeArrowheads="1"/>
          </p:cNvPicPr>
          <p:nvPr/>
        </p:nvPicPr>
        <p:blipFill>
          <a:blip r:embed="rId4" cstate="print"/>
          <a:srcRect/>
          <a:stretch>
            <a:fillRect/>
          </a:stretch>
        </p:blipFill>
        <p:spPr bwMode="auto">
          <a:xfrm>
            <a:off x="5504394" y="1758796"/>
            <a:ext cx="2968395" cy="1899772"/>
          </a:xfrm>
          <a:prstGeom prst="rect">
            <a:avLst/>
          </a:prstGeom>
          <a:ln>
            <a:noFill/>
          </a:ln>
          <a:effectLst>
            <a:softEdge rad="112500"/>
          </a:effectLst>
        </p:spPr>
      </p:pic>
    </p:spTree>
    <p:extLst>
      <p:ext uri="{BB962C8B-B14F-4D97-AF65-F5344CB8AC3E}">
        <p14:creationId xmlns:p14="http://schemas.microsoft.com/office/powerpoint/2010/main" val="78203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642"/>
                                        </p:tgtEl>
                                        <p:attrNameLst>
                                          <p:attrName>style.visibility</p:attrName>
                                        </p:attrNameLst>
                                      </p:cBhvr>
                                      <p:to>
                                        <p:strVal val="visible"/>
                                      </p:to>
                                    </p:set>
                                    <p:anim calcmode="lin" valueType="num">
                                      <p:cBhvr additive="base">
                                        <p:cTn id="13" dur="500" fill="hold"/>
                                        <p:tgtEl>
                                          <p:spTgt spid="68642"/>
                                        </p:tgtEl>
                                        <p:attrNameLst>
                                          <p:attrName>ppt_x</p:attrName>
                                        </p:attrNameLst>
                                      </p:cBhvr>
                                      <p:tavLst>
                                        <p:tav tm="0">
                                          <p:val>
                                            <p:strVal val="#ppt_x"/>
                                          </p:val>
                                        </p:tav>
                                        <p:tav tm="100000">
                                          <p:val>
                                            <p:strVal val="#ppt_x"/>
                                          </p:val>
                                        </p:tav>
                                      </p:tavLst>
                                    </p:anim>
                                    <p:anim calcmode="lin" valueType="num">
                                      <p:cBhvr additive="base">
                                        <p:cTn id="14" dur="500" fill="hold"/>
                                        <p:tgtEl>
                                          <p:spTgt spid="686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68620"/>
                                        </p:tgtEl>
                                      </p:cBhvr>
                                    </p:animEffect>
                                    <p:set>
                                      <p:cBhvr>
                                        <p:cTn id="19" dur="1" fill="hold">
                                          <p:stCondLst>
                                            <p:cond delay="499"/>
                                          </p:stCondLst>
                                        </p:cTn>
                                        <p:tgtEl>
                                          <p:spTgt spid="68620"/>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617"/>
                                        </p:tgtEl>
                                        <p:attrNameLst>
                                          <p:attrName>style.visibility</p:attrName>
                                        </p:attrNameLst>
                                      </p:cBhvr>
                                      <p:to>
                                        <p:strVal val="visible"/>
                                      </p:to>
                                    </p:set>
                                    <p:animEffect transition="in" filter="wipe(left)">
                                      <p:cBhvr>
                                        <p:cTn id="27" dur="500"/>
                                        <p:tgtEl>
                                          <p:spTgt spid="686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6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7" grpId="0" uiExpand="1" animBg="1"/>
      <p:bldP spid="68619" grpId="0" uiExpand="1" build="p"/>
      <p:bldP spid="68620" grpId="0" uiExpan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36" name="Line 116">
            <a:extLst>
              <a:ext uri="{FF2B5EF4-FFF2-40B4-BE49-F238E27FC236}">
                <a16:creationId xmlns:a16="http://schemas.microsoft.com/office/drawing/2014/main" id="{E7C840C2-1466-40C3-9BE8-67A2236A7EAA}"/>
              </a:ext>
            </a:extLst>
          </p:cNvPr>
          <p:cNvSpPr>
            <a:spLocks noChangeShapeType="1"/>
          </p:cNvSpPr>
          <p:nvPr/>
        </p:nvSpPr>
        <p:spPr bwMode="auto">
          <a:xfrm>
            <a:off x="2760663" y="3422650"/>
            <a:ext cx="657225" cy="311150"/>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37" name="Line 117">
            <a:extLst>
              <a:ext uri="{FF2B5EF4-FFF2-40B4-BE49-F238E27FC236}">
                <a16:creationId xmlns:a16="http://schemas.microsoft.com/office/drawing/2014/main" id="{CA83453C-71DB-468E-A60F-B1534D697C12}"/>
              </a:ext>
            </a:extLst>
          </p:cNvPr>
          <p:cNvSpPr>
            <a:spLocks noChangeShapeType="1"/>
          </p:cNvSpPr>
          <p:nvPr/>
        </p:nvSpPr>
        <p:spPr bwMode="auto">
          <a:xfrm flipV="1">
            <a:off x="2786063" y="3862387"/>
            <a:ext cx="681037" cy="912813"/>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39" name="Line 119">
            <a:extLst>
              <a:ext uri="{FF2B5EF4-FFF2-40B4-BE49-F238E27FC236}">
                <a16:creationId xmlns:a16="http://schemas.microsoft.com/office/drawing/2014/main" id="{07A69020-CB35-44F0-A1D0-9F6057A1A71A}"/>
              </a:ext>
            </a:extLst>
          </p:cNvPr>
          <p:cNvSpPr>
            <a:spLocks noChangeShapeType="1"/>
          </p:cNvSpPr>
          <p:nvPr/>
        </p:nvSpPr>
        <p:spPr bwMode="auto">
          <a:xfrm flipV="1">
            <a:off x="5259388" y="2782887"/>
            <a:ext cx="1017587" cy="508000"/>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40" name="Line 120">
            <a:extLst>
              <a:ext uri="{FF2B5EF4-FFF2-40B4-BE49-F238E27FC236}">
                <a16:creationId xmlns:a16="http://schemas.microsoft.com/office/drawing/2014/main" id="{88656A1A-44E8-4C29-B4B5-5A51C8EFBF33}"/>
              </a:ext>
            </a:extLst>
          </p:cNvPr>
          <p:cNvSpPr>
            <a:spLocks noChangeShapeType="1"/>
          </p:cNvSpPr>
          <p:nvPr/>
        </p:nvSpPr>
        <p:spPr bwMode="auto">
          <a:xfrm flipV="1">
            <a:off x="5803900" y="3789362"/>
            <a:ext cx="785813" cy="127000"/>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41" name="Line 121">
            <a:extLst>
              <a:ext uri="{FF2B5EF4-FFF2-40B4-BE49-F238E27FC236}">
                <a16:creationId xmlns:a16="http://schemas.microsoft.com/office/drawing/2014/main" id="{F9F6851B-A674-4086-A744-0019C6AD35B2}"/>
              </a:ext>
            </a:extLst>
          </p:cNvPr>
          <p:cNvSpPr>
            <a:spLocks noChangeShapeType="1"/>
          </p:cNvSpPr>
          <p:nvPr/>
        </p:nvSpPr>
        <p:spPr bwMode="auto">
          <a:xfrm flipH="1">
            <a:off x="4445000" y="4137025"/>
            <a:ext cx="230188" cy="727075"/>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57" name="Line 137">
            <a:extLst>
              <a:ext uri="{FF2B5EF4-FFF2-40B4-BE49-F238E27FC236}">
                <a16:creationId xmlns:a16="http://schemas.microsoft.com/office/drawing/2014/main" id="{41FFFF1C-2288-4374-B0FA-7C1FD288D632}"/>
              </a:ext>
            </a:extLst>
          </p:cNvPr>
          <p:cNvSpPr>
            <a:spLocks noChangeShapeType="1"/>
          </p:cNvSpPr>
          <p:nvPr/>
        </p:nvSpPr>
        <p:spPr bwMode="auto">
          <a:xfrm>
            <a:off x="5794375" y="4011612"/>
            <a:ext cx="796925" cy="473075"/>
          </a:xfrm>
          <a:prstGeom prst="line">
            <a:avLst/>
          </a:prstGeom>
          <a:noFill/>
          <a:ln w="57150">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2" name="Rectangle 2">
            <a:extLst>
              <a:ext uri="{FF2B5EF4-FFF2-40B4-BE49-F238E27FC236}">
                <a16:creationId xmlns:a16="http://schemas.microsoft.com/office/drawing/2014/main" id="{B0E05949-F7AC-499D-A395-C6537D35ECD1}"/>
              </a:ext>
            </a:extLst>
          </p:cNvPr>
          <p:cNvSpPr>
            <a:spLocks noGrp="1" noChangeArrowheads="1"/>
          </p:cNvSpPr>
          <p:nvPr>
            <p:ph type="title"/>
          </p:nvPr>
        </p:nvSpPr>
        <p:spPr/>
        <p:txBody>
          <a:bodyPr/>
          <a:lstStyle/>
          <a:p>
            <a:r>
              <a:rPr lang="en-US" altLang="en-US" dirty="0"/>
              <a:t>Internetworks</a:t>
            </a:r>
          </a:p>
        </p:txBody>
      </p:sp>
      <p:sp>
        <p:nvSpPr>
          <p:cNvPr id="4" name="Content Placeholder 3">
            <a:extLst>
              <a:ext uri="{FF2B5EF4-FFF2-40B4-BE49-F238E27FC236}">
                <a16:creationId xmlns:a16="http://schemas.microsoft.com/office/drawing/2014/main" id="{89772993-7E64-407C-B539-F27E3778A94F}"/>
              </a:ext>
            </a:extLst>
          </p:cNvPr>
          <p:cNvSpPr>
            <a:spLocks noGrp="1"/>
          </p:cNvSpPr>
          <p:nvPr>
            <p:ph idx="1"/>
          </p:nvPr>
        </p:nvSpPr>
        <p:spPr/>
        <p:txBody>
          <a:bodyPr/>
          <a:lstStyle/>
          <a:p>
            <a:r>
              <a:rPr lang="en-US" dirty="0"/>
              <a:t>Collection of networks interconnected by routers and other devices</a:t>
            </a:r>
          </a:p>
        </p:txBody>
      </p:sp>
      <p:grpSp>
        <p:nvGrpSpPr>
          <p:cNvPr id="39944" name="Group 3">
            <a:extLst>
              <a:ext uri="{FF2B5EF4-FFF2-40B4-BE49-F238E27FC236}">
                <a16:creationId xmlns:a16="http://schemas.microsoft.com/office/drawing/2014/main" id="{92303B8C-9885-441F-AEBC-941317B733BF}"/>
              </a:ext>
            </a:extLst>
          </p:cNvPr>
          <p:cNvGrpSpPr>
            <a:grpSpLocks/>
          </p:cNvGrpSpPr>
          <p:nvPr/>
        </p:nvGrpSpPr>
        <p:grpSpPr bwMode="auto">
          <a:xfrm>
            <a:off x="1336675" y="2714625"/>
            <a:ext cx="1317625" cy="841375"/>
            <a:chOff x="1952" y="2535"/>
            <a:chExt cx="1096" cy="606"/>
          </a:xfrm>
        </p:grpSpPr>
        <p:sp>
          <p:nvSpPr>
            <p:cNvPr id="56324" name="Oval 4">
              <a:extLst>
                <a:ext uri="{FF2B5EF4-FFF2-40B4-BE49-F238E27FC236}">
                  <a16:creationId xmlns:a16="http://schemas.microsoft.com/office/drawing/2014/main" id="{733829BC-0F44-4A16-9E64-B370B98BD9A9}"/>
                </a:ext>
              </a:extLst>
            </p:cNvPr>
            <p:cNvSpPr>
              <a:spLocks noChangeArrowheads="1"/>
            </p:cNvSpPr>
            <p:nvPr/>
          </p:nvSpPr>
          <p:spPr bwMode="auto">
            <a:xfrm>
              <a:off x="2294" y="2554"/>
              <a:ext cx="265" cy="198"/>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5" name="Oval 5">
              <a:extLst>
                <a:ext uri="{FF2B5EF4-FFF2-40B4-BE49-F238E27FC236}">
                  <a16:creationId xmlns:a16="http://schemas.microsoft.com/office/drawing/2014/main" id="{283F880C-379F-4FDC-AF37-FE726A1A847D}"/>
                </a:ext>
              </a:extLst>
            </p:cNvPr>
            <p:cNvSpPr>
              <a:spLocks noChangeArrowheads="1"/>
            </p:cNvSpPr>
            <p:nvPr/>
          </p:nvSpPr>
          <p:spPr bwMode="auto">
            <a:xfrm>
              <a:off x="2515" y="2535"/>
              <a:ext cx="215" cy="161"/>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6" name="Oval 6">
              <a:extLst>
                <a:ext uri="{FF2B5EF4-FFF2-40B4-BE49-F238E27FC236}">
                  <a16:creationId xmlns:a16="http://schemas.microsoft.com/office/drawing/2014/main" id="{F159CB36-EC97-49CD-8E30-0AAC7C09553C}"/>
                </a:ext>
              </a:extLst>
            </p:cNvPr>
            <p:cNvSpPr>
              <a:spLocks noChangeArrowheads="1"/>
            </p:cNvSpPr>
            <p:nvPr/>
          </p:nvSpPr>
          <p:spPr bwMode="auto">
            <a:xfrm>
              <a:off x="2711" y="2702"/>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7" name="Oval 7">
              <a:extLst>
                <a:ext uri="{FF2B5EF4-FFF2-40B4-BE49-F238E27FC236}">
                  <a16:creationId xmlns:a16="http://schemas.microsoft.com/office/drawing/2014/main" id="{666537BC-A1F4-4BF9-AC74-B3BE97866815}"/>
                </a:ext>
              </a:extLst>
            </p:cNvPr>
            <p:cNvSpPr>
              <a:spLocks noChangeArrowheads="1"/>
            </p:cNvSpPr>
            <p:nvPr/>
          </p:nvSpPr>
          <p:spPr bwMode="auto">
            <a:xfrm>
              <a:off x="2073" y="2813"/>
              <a:ext cx="387" cy="293"/>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8" name="Oval 8">
              <a:extLst>
                <a:ext uri="{FF2B5EF4-FFF2-40B4-BE49-F238E27FC236}">
                  <a16:creationId xmlns:a16="http://schemas.microsoft.com/office/drawing/2014/main" id="{F2B6188C-9221-4931-9C70-B52E69E87FD3}"/>
                </a:ext>
              </a:extLst>
            </p:cNvPr>
            <p:cNvSpPr>
              <a:spLocks noChangeArrowheads="1"/>
            </p:cNvSpPr>
            <p:nvPr/>
          </p:nvSpPr>
          <p:spPr bwMode="auto">
            <a:xfrm>
              <a:off x="2614" y="2849"/>
              <a:ext cx="288" cy="216"/>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29" name="Oval 9">
              <a:extLst>
                <a:ext uri="{FF2B5EF4-FFF2-40B4-BE49-F238E27FC236}">
                  <a16:creationId xmlns:a16="http://schemas.microsoft.com/office/drawing/2014/main" id="{2640BBD9-AE7C-427F-8EB7-BEB424290F89}"/>
                </a:ext>
              </a:extLst>
            </p:cNvPr>
            <p:cNvSpPr>
              <a:spLocks noChangeArrowheads="1"/>
            </p:cNvSpPr>
            <p:nvPr/>
          </p:nvSpPr>
          <p:spPr bwMode="auto">
            <a:xfrm>
              <a:off x="1976" y="2869"/>
              <a:ext cx="215"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30" name="Oval 10">
              <a:extLst>
                <a:ext uri="{FF2B5EF4-FFF2-40B4-BE49-F238E27FC236}">
                  <a16:creationId xmlns:a16="http://schemas.microsoft.com/office/drawing/2014/main" id="{DF6FF688-0702-470F-BD38-4A6F71955179}"/>
                </a:ext>
              </a:extLst>
            </p:cNvPr>
            <p:cNvSpPr>
              <a:spLocks noChangeArrowheads="1"/>
            </p:cNvSpPr>
            <p:nvPr/>
          </p:nvSpPr>
          <p:spPr bwMode="auto">
            <a:xfrm>
              <a:off x="1952" y="2739"/>
              <a:ext cx="214"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31" name="Oval 11">
              <a:extLst>
                <a:ext uri="{FF2B5EF4-FFF2-40B4-BE49-F238E27FC236}">
                  <a16:creationId xmlns:a16="http://schemas.microsoft.com/office/drawing/2014/main" id="{95CEF472-83A6-4A01-BF07-B4AD7CED7BB1}"/>
                </a:ext>
              </a:extLst>
            </p:cNvPr>
            <p:cNvSpPr>
              <a:spLocks noChangeArrowheads="1"/>
            </p:cNvSpPr>
            <p:nvPr/>
          </p:nvSpPr>
          <p:spPr bwMode="auto">
            <a:xfrm>
              <a:off x="2050" y="2591"/>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32" name="Oval 12">
              <a:extLst>
                <a:ext uri="{FF2B5EF4-FFF2-40B4-BE49-F238E27FC236}">
                  <a16:creationId xmlns:a16="http://schemas.microsoft.com/office/drawing/2014/main" id="{740453F3-DDBC-41D4-B2FF-25A6CCA846E4}"/>
                </a:ext>
              </a:extLst>
            </p:cNvPr>
            <p:cNvSpPr>
              <a:spLocks noChangeArrowheads="1"/>
            </p:cNvSpPr>
            <p:nvPr/>
          </p:nvSpPr>
          <p:spPr bwMode="auto">
            <a:xfrm>
              <a:off x="2343" y="2887"/>
              <a:ext cx="338"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33" name="Oval 13">
              <a:extLst>
                <a:ext uri="{FF2B5EF4-FFF2-40B4-BE49-F238E27FC236}">
                  <a16:creationId xmlns:a16="http://schemas.microsoft.com/office/drawing/2014/main" id="{1CCAE462-1E2B-48DC-87D6-5E17B77D22EC}"/>
                </a:ext>
              </a:extLst>
            </p:cNvPr>
            <p:cNvSpPr>
              <a:spLocks noChangeArrowheads="1"/>
            </p:cNvSpPr>
            <p:nvPr/>
          </p:nvSpPr>
          <p:spPr bwMode="auto">
            <a:xfrm>
              <a:off x="2759" y="2609"/>
              <a:ext cx="264" cy="19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34" name="Oval 14">
              <a:extLst>
                <a:ext uri="{FF2B5EF4-FFF2-40B4-BE49-F238E27FC236}">
                  <a16:creationId xmlns:a16="http://schemas.microsoft.com/office/drawing/2014/main" id="{EA097255-1CDA-4661-8DF1-55E1DA7FCD08}"/>
                </a:ext>
              </a:extLst>
            </p:cNvPr>
            <p:cNvSpPr>
              <a:spLocks noChangeArrowheads="1"/>
            </p:cNvSpPr>
            <p:nvPr/>
          </p:nvSpPr>
          <p:spPr bwMode="auto">
            <a:xfrm>
              <a:off x="2686" y="2535"/>
              <a:ext cx="239" cy="18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35" name="Freeform 15">
              <a:extLst>
                <a:ext uri="{FF2B5EF4-FFF2-40B4-BE49-F238E27FC236}">
                  <a16:creationId xmlns:a16="http://schemas.microsoft.com/office/drawing/2014/main" id="{4289CCBD-5104-4339-B9A9-17C17C6A3F3F}"/>
                </a:ext>
              </a:extLst>
            </p:cNvPr>
            <p:cNvSpPr>
              <a:spLocks/>
            </p:cNvSpPr>
            <p:nvPr/>
          </p:nvSpPr>
          <p:spPr bwMode="auto">
            <a:xfrm>
              <a:off x="2039" y="2581"/>
              <a:ext cx="949" cy="485"/>
            </a:xfrm>
            <a:custGeom>
              <a:avLst/>
              <a:gdLst>
                <a:gd name="T0" fmla="*/ 292 w 950"/>
                <a:gd name="T1" fmla="*/ 48 h 484"/>
                <a:gd name="T2" fmla="*/ 332 w 950"/>
                <a:gd name="T3" fmla="*/ 13 h 484"/>
                <a:gd name="T4" fmla="*/ 508 w 950"/>
                <a:gd name="T5" fmla="*/ 16 h 484"/>
                <a:gd name="T6" fmla="*/ 634 w 950"/>
                <a:gd name="T7" fmla="*/ 0 h 484"/>
                <a:gd name="T8" fmla="*/ 792 w 950"/>
                <a:gd name="T9" fmla="*/ 58 h 484"/>
                <a:gd name="T10" fmla="*/ 871 w 950"/>
                <a:gd name="T11" fmla="*/ 41 h 484"/>
                <a:gd name="T12" fmla="*/ 914 w 950"/>
                <a:gd name="T13" fmla="*/ 48 h 484"/>
                <a:gd name="T14" fmla="*/ 923 w 950"/>
                <a:gd name="T15" fmla="*/ 192 h 484"/>
                <a:gd name="T16" fmla="*/ 948 w 950"/>
                <a:gd name="T17" fmla="*/ 215 h 484"/>
                <a:gd name="T18" fmla="*/ 875 w 950"/>
                <a:gd name="T19" fmla="*/ 327 h 484"/>
                <a:gd name="T20" fmla="*/ 796 w 950"/>
                <a:gd name="T21" fmla="*/ 251 h 484"/>
                <a:gd name="T22" fmla="*/ 774 w 950"/>
                <a:gd name="T23" fmla="*/ 290 h 484"/>
                <a:gd name="T24" fmla="*/ 661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rgbClr val="FFFF9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pic>
        <p:nvPicPr>
          <p:cNvPr id="56336" name="Picture 16">
            <a:extLst>
              <a:ext uri="{FF2B5EF4-FFF2-40B4-BE49-F238E27FC236}">
                <a16:creationId xmlns:a16="http://schemas.microsoft.com/office/drawing/2014/main" id="{08A6C23E-4C54-4B5B-BE0B-549E0150623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138" y="3206750"/>
            <a:ext cx="5207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9946" name="Group 18">
            <a:extLst>
              <a:ext uri="{FF2B5EF4-FFF2-40B4-BE49-F238E27FC236}">
                <a16:creationId xmlns:a16="http://schemas.microsoft.com/office/drawing/2014/main" id="{6CAC53EF-A97D-4692-B64B-DA65E5FBF534}"/>
              </a:ext>
            </a:extLst>
          </p:cNvPr>
          <p:cNvGrpSpPr>
            <a:grpSpLocks/>
          </p:cNvGrpSpPr>
          <p:nvPr/>
        </p:nvGrpSpPr>
        <p:grpSpPr bwMode="auto">
          <a:xfrm>
            <a:off x="1339850" y="4413250"/>
            <a:ext cx="1317625" cy="841375"/>
            <a:chOff x="1952" y="2535"/>
            <a:chExt cx="1096" cy="606"/>
          </a:xfrm>
        </p:grpSpPr>
        <p:sp>
          <p:nvSpPr>
            <p:cNvPr id="56339" name="Oval 19">
              <a:extLst>
                <a:ext uri="{FF2B5EF4-FFF2-40B4-BE49-F238E27FC236}">
                  <a16:creationId xmlns:a16="http://schemas.microsoft.com/office/drawing/2014/main" id="{96712F65-FADB-4FC5-B2A1-A216F43E3825}"/>
                </a:ext>
              </a:extLst>
            </p:cNvPr>
            <p:cNvSpPr>
              <a:spLocks noChangeArrowheads="1"/>
            </p:cNvSpPr>
            <p:nvPr/>
          </p:nvSpPr>
          <p:spPr bwMode="auto">
            <a:xfrm>
              <a:off x="2294" y="2554"/>
              <a:ext cx="265" cy="198"/>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0" name="Oval 20">
              <a:extLst>
                <a:ext uri="{FF2B5EF4-FFF2-40B4-BE49-F238E27FC236}">
                  <a16:creationId xmlns:a16="http://schemas.microsoft.com/office/drawing/2014/main" id="{4A3A146E-F328-4EBA-ADAD-5575B17E4863}"/>
                </a:ext>
              </a:extLst>
            </p:cNvPr>
            <p:cNvSpPr>
              <a:spLocks noChangeArrowheads="1"/>
            </p:cNvSpPr>
            <p:nvPr/>
          </p:nvSpPr>
          <p:spPr bwMode="auto">
            <a:xfrm>
              <a:off x="2515" y="2535"/>
              <a:ext cx="215" cy="161"/>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1" name="Oval 21">
              <a:extLst>
                <a:ext uri="{FF2B5EF4-FFF2-40B4-BE49-F238E27FC236}">
                  <a16:creationId xmlns:a16="http://schemas.microsoft.com/office/drawing/2014/main" id="{F3E78464-75F9-4856-8E00-FF829979A48C}"/>
                </a:ext>
              </a:extLst>
            </p:cNvPr>
            <p:cNvSpPr>
              <a:spLocks noChangeArrowheads="1"/>
            </p:cNvSpPr>
            <p:nvPr/>
          </p:nvSpPr>
          <p:spPr bwMode="auto">
            <a:xfrm>
              <a:off x="2711" y="2702"/>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2" name="Oval 22">
              <a:extLst>
                <a:ext uri="{FF2B5EF4-FFF2-40B4-BE49-F238E27FC236}">
                  <a16:creationId xmlns:a16="http://schemas.microsoft.com/office/drawing/2014/main" id="{54230FA3-FC06-4A52-83F8-D3215733530D}"/>
                </a:ext>
              </a:extLst>
            </p:cNvPr>
            <p:cNvSpPr>
              <a:spLocks noChangeArrowheads="1"/>
            </p:cNvSpPr>
            <p:nvPr/>
          </p:nvSpPr>
          <p:spPr bwMode="auto">
            <a:xfrm>
              <a:off x="2073" y="2813"/>
              <a:ext cx="387" cy="293"/>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3" name="Oval 23">
              <a:extLst>
                <a:ext uri="{FF2B5EF4-FFF2-40B4-BE49-F238E27FC236}">
                  <a16:creationId xmlns:a16="http://schemas.microsoft.com/office/drawing/2014/main" id="{226E1240-2AA2-478B-8DD3-C680C0925F94}"/>
                </a:ext>
              </a:extLst>
            </p:cNvPr>
            <p:cNvSpPr>
              <a:spLocks noChangeArrowheads="1"/>
            </p:cNvSpPr>
            <p:nvPr/>
          </p:nvSpPr>
          <p:spPr bwMode="auto">
            <a:xfrm>
              <a:off x="2614" y="2849"/>
              <a:ext cx="288" cy="216"/>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4" name="Oval 24">
              <a:extLst>
                <a:ext uri="{FF2B5EF4-FFF2-40B4-BE49-F238E27FC236}">
                  <a16:creationId xmlns:a16="http://schemas.microsoft.com/office/drawing/2014/main" id="{7CA1EDB4-BC0F-4393-A0A4-44679140FA38}"/>
                </a:ext>
              </a:extLst>
            </p:cNvPr>
            <p:cNvSpPr>
              <a:spLocks noChangeArrowheads="1"/>
            </p:cNvSpPr>
            <p:nvPr/>
          </p:nvSpPr>
          <p:spPr bwMode="auto">
            <a:xfrm>
              <a:off x="1976" y="2869"/>
              <a:ext cx="215"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5" name="Oval 25">
              <a:extLst>
                <a:ext uri="{FF2B5EF4-FFF2-40B4-BE49-F238E27FC236}">
                  <a16:creationId xmlns:a16="http://schemas.microsoft.com/office/drawing/2014/main" id="{85920195-E7FC-4A75-B0B7-39AD3F7BFFFC}"/>
                </a:ext>
              </a:extLst>
            </p:cNvPr>
            <p:cNvSpPr>
              <a:spLocks noChangeArrowheads="1"/>
            </p:cNvSpPr>
            <p:nvPr/>
          </p:nvSpPr>
          <p:spPr bwMode="auto">
            <a:xfrm>
              <a:off x="1952" y="2739"/>
              <a:ext cx="214"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6" name="Oval 26">
              <a:extLst>
                <a:ext uri="{FF2B5EF4-FFF2-40B4-BE49-F238E27FC236}">
                  <a16:creationId xmlns:a16="http://schemas.microsoft.com/office/drawing/2014/main" id="{67B7EFDD-91FF-4C73-8493-C4674851F18C}"/>
                </a:ext>
              </a:extLst>
            </p:cNvPr>
            <p:cNvSpPr>
              <a:spLocks noChangeArrowheads="1"/>
            </p:cNvSpPr>
            <p:nvPr/>
          </p:nvSpPr>
          <p:spPr bwMode="auto">
            <a:xfrm>
              <a:off x="2050" y="2591"/>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7" name="Oval 27">
              <a:extLst>
                <a:ext uri="{FF2B5EF4-FFF2-40B4-BE49-F238E27FC236}">
                  <a16:creationId xmlns:a16="http://schemas.microsoft.com/office/drawing/2014/main" id="{00B31DF0-B24F-4CDC-9CA8-AEED07E43D3B}"/>
                </a:ext>
              </a:extLst>
            </p:cNvPr>
            <p:cNvSpPr>
              <a:spLocks noChangeArrowheads="1"/>
            </p:cNvSpPr>
            <p:nvPr/>
          </p:nvSpPr>
          <p:spPr bwMode="auto">
            <a:xfrm>
              <a:off x="2343" y="2887"/>
              <a:ext cx="338"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8" name="Oval 28">
              <a:extLst>
                <a:ext uri="{FF2B5EF4-FFF2-40B4-BE49-F238E27FC236}">
                  <a16:creationId xmlns:a16="http://schemas.microsoft.com/office/drawing/2014/main" id="{6FC27E03-316E-4442-9ECC-A3BDCA81B5BF}"/>
                </a:ext>
              </a:extLst>
            </p:cNvPr>
            <p:cNvSpPr>
              <a:spLocks noChangeArrowheads="1"/>
            </p:cNvSpPr>
            <p:nvPr/>
          </p:nvSpPr>
          <p:spPr bwMode="auto">
            <a:xfrm>
              <a:off x="2759" y="2609"/>
              <a:ext cx="264" cy="19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49" name="Oval 29">
              <a:extLst>
                <a:ext uri="{FF2B5EF4-FFF2-40B4-BE49-F238E27FC236}">
                  <a16:creationId xmlns:a16="http://schemas.microsoft.com/office/drawing/2014/main" id="{8D9E135D-19B5-40B0-8A71-029BBFFD24A8}"/>
                </a:ext>
              </a:extLst>
            </p:cNvPr>
            <p:cNvSpPr>
              <a:spLocks noChangeArrowheads="1"/>
            </p:cNvSpPr>
            <p:nvPr/>
          </p:nvSpPr>
          <p:spPr bwMode="auto">
            <a:xfrm>
              <a:off x="2686" y="2535"/>
              <a:ext cx="239" cy="18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50" name="Freeform 30">
              <a:extLst>
                <a:ext uri="{FF2B5EF4-FFF2-40B4-BE49-F238E27FC236}">
                  <a16:creationId xmlns:a16="http://schemas.microsoft.com/office/drawing/2014/main" id="{9CC9694D-244B-46D7-A2F9-54947FFCF493}"/>
                </a:ext>
              </a:extLst>
            </p:cNvPr>
            <p:cNvSpPr>
              <a:spLocks/>
            </p:cNvSpPr>
            <p:nvPr/>
          </p:nvSpPr>
          <p:spPr bwMode="auto">
            <a:xfrm>
              <a:off x="2039" y="2581"/>
              <a:ext cx="949" cy="485"/>
            </a:xfrm>
            <a:custGeom>
              <a:avLst/>
              <a:gdLst>
                <a:gd name="T0" fmla="*/ 292 w 950"/>
                <a:gd name="T1" fmla="*/ 48 h 484"/>
                <a:gd name="T2" fmla="*/ 332 w 950"/>
                <a:gd name="T3" fmla="*/ 13 h 484"/>
                <a:gd name="T4" fmla="*/ 508 w 950"/>
                <a:gd name="T5" fmla="*/ 16 h 484"/>
                <a:gd name="T6" fmla="*/ 634 w 950"/>
                <a:gd name="T7" fmla="*/ 0 h 484"/>
                <a:gd name="T8" fmla="*/ 792 w 950"/>
                <a:gd name="T9" fmla="*/ 58 h 484"/>
                <a:gd name="T10" fmla="*/ 871 w 950"/>
                <a:gd name="T11" fmla="*/ 41 h 484"/>
                <a:gd name="T12" fmla="*/ 914 w 950"/>
                <a:gd name="T13" fmla="*/ 48 h 484"/>
                <a:gd name="T14" fmla="*/ 923 w 950"/>
                <a:gd name="T15" fmla="*/ 192 h 484"/>
                <a:gd name="T16" fmla="*/ 948 w 950"/>
                <a:gd name="T17" fmla="*/ 215 h 484"/>
                <a:gd name="T18" fmla="*/ 875 w 950"/>
                <a:gd name="T19" fmla="*/ 327 h 484"/>
                <a:gd name="T20" fmla="*/ 796 w 950"/>
                <a:gd name="T21" fmla="*/ 251 h 484"/>
                <a:gd name="T22" fmla="*/ 774 w 950"/>
                <a:gd name="T23" fmla="*/ 290 h 484"/>
                <a:gd name="T24" fmla="*/ 661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rgbClr val="FFFF9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pic>
        <p:nvPicPr>
          <p:cNvPr id="56351" name="Picture 31">
            <a:extLst>
              <a:ext uri="{FF2B5EF4-FFF2-40B4-BE49-F238E27FC236}">
                <a16:creationId xmlns:a16="http://schemas.microsoft.com/office/drawing/2014/main" id="{116689DC-EAD9-4D04-9DB7-712B58E7C01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950" y="4651375"/>
            <a:ext cx="5207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9948" name="Group 32">
            <a:extLst>
              <a:ext uri="{FF2B5EF4-FFF2-40B4-BE49-F238E27FC236}">
                <a16:creationId xmlns:a16="http://schemas.microsoft.com/office/drawing/2014/main" id="{5356BD7F-DE3E-48B9-839E-FFEF7632D709}"/>
              </a:ext>
            </a:extLst>
          </p:cNvPr>
          <p:cNvGrpSpPr>
            <a:grpSpLocks/>
          </p:cNvGrpSpPr>
          <p:nvPr/>
        </p:nvGrpSpPr>
        <p:grpSpPr bwMode="auto">
          <a:xfrm>
            <a:off x="3486150" y="3314700"/>
            <a:ext cx="2528888" cy="887412"/>
            <a:chOff x="1952" y="2535"/>
            <a:chExt cx="1096" cy="606"/>
          </a:xfrm>
          <a:solidFill>
            <a:schemeClr val="accent2">
              <a:lumMod val="20000"/>
              <a:lumOff val="80000"/>
            </a:schemeClr>
          </a:solidFill>
        </p:grpSpPr>
        <p:sp>
          <p:nvSpPr>
            <p:cNvPr id="56353" name="Oval 33">
              <a:extLst>
                <a:ext uri="{FF2B5EF4-FFF2-40B4-BE49-F238E27FC236}">
                  <a16:creationId xmlns:a16="http://schemas.microsoft.com/office/drawing/2014/main" id="{0CDE80EE-8737-492F-95DE-07A4C900B266}"/>
                </a:ext>
              </a:extLst>
            </p:cNvPr>
            <p:cNvSpPr>
              <a:spLocks noChangeArrowheads="1"/>
            </p:cNvSpPr>
            <p:nvPr/>
          </p:nvSpPr>
          <p:spPr bwMode="auto">
            <a:xfrm>
              <a:off x="2294" y="2555"/>
              <a:ext cx="265" cy="19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54" name="Oval 34">
              <a:extLst>
                <a:ext uri="{FF2B5EF4-FFF2-40B4-BE49-F238E27FC236}">
                  <a16:creationId xmlns:a16="http://schemas.microsoft.com/office/drawing/2014/main" id="{A1896C31-ED14-43DF-B856-8BCF4D1DC9DA}"/>
                </a:ext>
              </a:extLst>
            </p:cNvPr>
            <p:cNvSpPr>
              <a:spLocks noChangeArrowheads="1"/>
            </p:cNvSpPr>
            <p:nvPr/>
          </p:nvSpPr>
          <p:spPr bwMode="auto">
            <a:xfrm>
              <a:off x="2515" y="2535"/>
              <a:ext cx="215" cy="16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55" name="Oval 35">
              <a:extLst>
                <a:ext uri="{FF2B5EF4-FFF2-40B4-BE49-F238E27FC236}">
                  <a16:creationId xmlns:a16="http://schemas.microsoft.com/office/drawing/2014/main" id="{F43D2027-9BEB-4E0D-8C75-16BD8F16A0B6}"/>
                </a:ext>
              </a:extLst>
            </p:cNvPr>
            <p:cNvSpPr>
              <a:spLocks noChangeArrowheads="1"/>
            </p:cNvSpPr>
            <p:nvPr/>
          </p:nvSpPr>
          <p:spPr bwMode="auto">
            <a:xfrm>
              <a:off x="2711" y="2702"/>
              <a:ext cx="337" cy="25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56" name="Oval 36">
              <a:extLst>
                <a:ext uri="{FF2B5EF4-FFF2-40B4-BE49-F238E27FC236}">
                  <a16:creationId xmlns:a16="http://schemas.microsoft.com/office/drawing/2014/main" id="{2037527B-D641-41DB-AAA3-478DC1848418}"/>
                </a:ext>
              </a:extLst>
            </p:cNvPr>
            <p:cNvSpPr>
              <a:spLocks noChangeArrowheads="1"/>
            </p:cNvSpPr>
            <p:nvPr/>
          </p:nvSpPr>
          <p:spPr bwMode="auto">
            <a:xfrm>
              <a:off x="2074" y="2813"/>
              <a:ext cx="386" cy="29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57" name="Oval 37">
              <a:extLst>
                <a:ext uri="{FF2B5EF4-FFF2-40B4-BE49-F238E27FC236}">
                  <a16:creationId xmlns:a16="http://schemas.microsoft.com/office/drawing/2014/main" id="{2F206952-51FE-4725-8A80-A3177A41270C}"/>
                </a:ext>
              </a:extLst>
            </p:cNvPr>
            <p:cNvSpPr>
              <a:spLocks noChangeArrowheads="1"/>
            </p:cNvSpPr>
            <p:nvPr/>
          </p:nvSpPr>
          <p:spPr bwMode="auto">
            <a:xfrm>
              <a:off x="2613" y="2850"/>
              <a:ext cx="287" cy="216"/>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58" name="Oval 38">
              <a:extLst>
                <a:ext uri="{FF2B5EF4-FFF2-40B4-BE49-F238E27FC236}">
                  <a16:creationId xmlns:a16="http://schemas.microsoft.com/office/drawing/2014/main" id="{54AE6FAD-A6D1-4261-B392-9F27C39C0E59}"/>
                </a:ext>
              </a:extLst>
            </p:cNvPr>
            <p:cNvSpPr>
              <a:spLocks noChangeArrowheads="1"/>
            </p:cNvSpPr>
            <p:nvPr/>
          </p:nvSpPr>
          <p:spPr bwMode="auto">
            <a:xfrm>
              <a:off x="1976" y="2869"/>
              <a:ext cx="215" cy="16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59" name="Oval 39">
              <a:extLst>
                <a:ext uri="{FF2B5EF4-FFF2-40B4-BE49-F238E27FC236}">
                  <a16:creationId xmlns:a16="http://schemas.microsoft.com/office/drawing/2014/main" id="{B97F52ED-F7B6-4EDD-A27D-7C818B06884F}"/>
                </a:ext>
              </a:extLst>
            </p:cNvPr>
            <p:cNvSpPr>
              <a:spLocks noChangeArrowheads="1"/>
            </p:cNvSpPr>
            <p:nvPr/>
          </p:nvSpPr>
          <p:spPr bwMode="auto">
            <a:xfrm>
              <a:off x="1952" y="2739"/>
              <a:ext cx="214" cy="16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60" name="Oval 40">
              <a:extLst>
                <a:ext uri="{FF2B5EF4-FFF2-40B4-BE49-F238E27FC236}">
                  <a16:creationId xmlns:a16="http://schemas.microsoft.com/office/drawing/2014/main" id="{21F4AC3F-99A0-4C43-B671-E6D103784637}"/>
                </a:ext>
              </a:extLst>
            </p:cNvPr>
            <p:cNvSpPr>
              <a:spLocks noChangeArrowheads="1"/>
            </p:cNvSpPr>
            <p:nvPr/>
          </p:nvSpPr>
          <p:spPr bwMode="auto">
            <a:xfrm>
              <a:off x="2050" y="2591"/>
              <a:ext cx="337" cy="25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61" name="Oval 41">
              <a:extLst>
                <a:ext uri="{FF2B5EF4-FFF2-40B4-BE49-F238E27FC236}">
                  <a16:creationId xmlns:a16="http://schemas.microsoft.com/office/drawing/2014/main" id="{5DB37325-3AFA-485E-B91E-EAC147202431}"/>
                </a:ext>
              </a:extLst>
            </p:cNvPr>
            <p:cNvSpPr>
              <a:spLocks noChangeArrowheads="1"/>
            </p:cNvSpPr>
            <p:nvPr/>
          </p:nvSpPr>
          <p:spPr bwMode="auto">
            <a:xfrm>
              <a:off x="2343" y="2887"/>
              <a:ext cx="339" cy="25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62" name="Oval 42">
              <a:extLst>
                <a:ext uri="{FF2B5EF4-FFF2-40B4-BE49-F238E27FC236}">
                  <a16:creationId xmlns:a16="http://schemas.microsoft.com/office/drawing/2014/main" id="{378796E6-7604-4B5C-807B-14F10C124A07}"/>
                </a:ext>
              </a:extLst>
            </p:cNvPr>
            <p:cNvSpPr>
              <a:spLocks noChangeArrowheads="1"/>
            </p:cNvSpPr>
            <p:nvPr/>
          </p:nvSpPr>
          <p:spPr bwMode="auto">
            <a:xfrm>
              <a:off x="2759" y="2609"/>
              <a:ext cx="264" cy="199"/>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63" name="Oval 43">
              <a:extLst>
                <a:ext uri="{FF2B5EF4-FFF2-40B4-BE49-F238E27FC236}">
                  <a16:creationId xmlns:a16="http://schemas.microsoft.com/office/drawing/2014/main" id="{48AABCFB-A7FE-4B49-BAD9-E289A319C044}"/>
                </a:ext>
              </a:extLst>
            </p:cNvPr>
            <p:cNvSpPr>
              <a:spLocks noChangeArrowheads="1"/>
            </p:cNvSpPr>
            <p:nvPr/>
          </p:nvSpPr>
          <p:spPr bwMode="auto">
            <a:xfrm>
              <a:off x="2686" y="2535"/>
              <a:ext cx="239" cy="179"/>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64" name="Freeform 44">
              <a:extLst>
                <a:ext uri="{FF2B5EF4-FFF2-40B4-BE49-F238E27FC236}">
                  <a16:creationId xmlns:a16="http://schemas.microsoft.com/office/drawing/2014/main" id="{40C6F5AC-3831-4AC3-9BA1-8816FF650710}"/>
                </a:ext>
              </a:extLst>
            </p:cNvPr>
            <p:cNvSpPr>
              <a:spLocks/>
            </p:cNvSpPr>
            <p:nvPr/>
          </p:nvSpPr>
          <p:spPr bwMode="auto">
            <a:xfrm>
              <a:off x="2039" y="2581"/>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grp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pic>
        <p:nvPicPr>
          <p:cNvPr id="56365" name="Picture 45">
            <a:extLst>
              <a:ext uri="{FF2B5EF4-FFF2-40B4-BE49-F238E27FC236}">
                <a16:creationId xmlns:a16="http://schemas.microsoft.com/office/drawing/2014/main" id="{F72FCEB8-1609-4F69-8692-840D29099CF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3648075"/>
            <a:ext cx="5207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9950" name="Group 46">
            <a:extLst>
              <a:ext uri="{FF2B5EF4-FFF2-40B4-BE49-F238E27FC236}">
                <a16:creationId xmlns:a16="http://schemas.microsoft.com/office/drawing/2014/main" id="{A167B6F2-CF6B-4D75-A1E2-78E3A1E431CE}"/>
              </a:ext>
            </a:extLst>
          </p:cNvPr>
          <p:cNvGrpSpPr>
            <a:grpSpLocks/>
          </p:cNvGrpSpPr>
          <p:nvPr/>
        </p:nvGrpSpPr>
        <p:grpSpPr bwMode="auto">
          <a:xfrm>
            <a:off x="6261100" y="2209800"/>
            <a:ext cx="1317625" cy="841375"/>
            <a:chOff x="1952" y="2535"/>
            <a:chExt cx="1096" cy="606"/>
          </a:xfrm>
        </p:grpSpPr>
        <p:sp>
          <p:nvSpPr>
            <p:cNvPr id="56367" name="Oval 47">
              <a:extLst>
                <a:ext uri="{FF2B5EF4-FFF2-40B4-BE49-F238E27FC236}">
                  <a16:creationId xmlns:a16="http://schemas.microsoft.com/office/drawing/2014/main" id="{61E1E6B4-BC5E-46D0-9893-9DE10A5A9E55}"/>
                </a:ext>
              </a:extLst>
            </p:cNvPr>
            <p:cNvSpPr>
              <a:spLocks noChangeArrowheads="1"/>
            </p:cNvSpPr>
            <p:nvPr/>
          </p:nvSpPr>
          <p:spPr bwMode="auto">
            <a:xfrm>
              <a:off x="2294" y="2554"/>
              <a:ext cx="265" cy="198"/>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68" name="Oval 48">
              <a:extLst>
                <a:ext uri="{FF2B5EF4-FFF2-40B4-BE49-F238E27FC236}">
                  <a16:creationId xmlns:a16="http://schemas.microsoft.com/office/drawing/2014/main" id="{8F5F67F6-715E-49A5-9232-E89B50946A36}"/>
                </a:ext>
              </a:extLst>
            </p:cNvPr>
            <p:cNvSpPr>
              <a:spLocks noChangeArrowheads="1"/>
            </p:cNvSpPr>
            <p:nvPr/>
          </p:nvSpPr>
          <p:spPr bwMode="auto">
            <a:xfrm>
              <a:off x="2515" y="2535"/>
              <a:ext cx="215" cy="161"/>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69" name="Oval 49">
              <a:extLst>
                <a:ext uri="{FF2B5EF4-FFF2-40B4-BE49-F238E27FC236}">
                  <a16:creationId xmlns:a16="http://schemas.microsoft.com/office/drawing/2014/main" id="{EC4654E4-A63D-47C1-9FB6-A03CECA92C44}"/>
                </a:ext>
              </a:extLst>
            </p:cNvPr>
            <p:cNvSpPr>
              <a:spLocks noChangeArrowheads="1"/>
            </p:cNvSpPr>
            <p:nvPr/>
          </p:nvSpPr>
          <p:spPr bwMode="auto">
            <a:xfrm>
              <a:off x="2711" y="2702"/>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70" name="Oval 50">
              <a:extLst>
                <a:ext uri="{FF2B5EF4-FFF2-40B4-BE49-F238E27FC236}">
                  <a16:creationId xmlns:a16="http://schemas.microsoft.com/office/drawing/2014/main" id="{58FA32FA-F9C8-49B6-9DEB-85AF8069D394}"/>
                </a:ext>
              </a:extLst>
            </p:cNvPr>
            <p:cNvSpPr>
              <a:spLocks noChangeArrowheads="1"/>
            </p:cNvSpPr>
            <p:nvPr/>
          </p:nvSpPr>
          <p:spPr bwMode="auto">
            <a:xfrm>
              <a:off x="2073" y="2813"/>
              <a:ext cx="387" cy="293"/>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71" name="Oval 51">
              <a:extLst>
                <a:ext uri="{FF2B5EF4-FFF2-40B4-BE49-F238E27FC236}">
                  <a16:creationId xmlns:a16="http://schemas.microsoft.com/office/drawing/2014/main" id="{27A7B4DD-D44D-4A77-98DA-45E619BDE60E}"/>
                </a:ext>
              </a:extLst>
            </p:cNvPr>
            <p:cNvSpPr>
              <a:spLocks noChangeArrowheads="1"/>
            </p:cNvSpPr>
            <p:nvPr/>
          </p:nvSpPr>
          <p:spPr bwMode="auto">
            <a:xfrm>
              <a:off x="2614" y="2849"/>
              <a:ext cx="288" cy="216"/>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72" name="Oval 52">
              <a:extLst>
                <a:ext uri="{FF2B5EF4-FFF2-40B4-BE49-F238E27FC236}">
                  <a16:creationId xmlns:a16="http://schemas.microsoft.com/office/drawing/2014/main" id="{2B548DD7-0494-40E5-B5F2-27DFBD951689}"/>
                </a:ext>
              </a:extLst>
            </p:cNvPr>
            <p:cNvSpPr>
              <a:spLocks noChangeArrowheads="1"/>
            </p:cNvSpPr>
            <p:nvPr/>
          </p:nvSpPr>
          <p:spPr bwMode="auto">
            <a:xfrm>
              <a:off x="1976" y="2869"/>
              <a:ext cx="215"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73" name="Oval 53">
              <a:extLst>
                <a:ext uri="{FF2B5EF4-FFF2-40B4-BE49-F238E27FC236}">
                  <a16:creationId xmlns:a16="http://schemas.microsoft.com/office/drawing/2014/main" id="{FFB85A92-0748-4097-BC88-72A48A646898}"/>
                </a:ext>
              </a:extLst>
            </p:cNvPr>
            <p:cNvSpPr>
              <a:spLocks noChangeArrowheads="1"/>
            </p:cNvSpPr>
            <p:nvPr/>
          </p:nvSpPr>
          <p:spPr bwMode="auto">
            <a:xfrm>
              <a:off x="1952" y="2739"/>
              <a:ext cx="214"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74" name="Oval 54">
              <a:extLst>
                <a:ext uri="{FF2B5EF4-FFF2-40B4-BE49-F238E27FC236}">
                  <a16:creationId xmlns:a16="http://schemas.microsoft.com/office/drawing/2014/main" id="{F746CF90-CE3C-4A02-BBD5-CDDA38D2B0E7}"/>
                </a:ext>
              </a:extLst>
            </p:cNvPr>
            <p:cNvSpPr>
              <a:spLocks noChangeArrowheads="1"/>
            </p:cNvSpPr>
            <p:nvPr/>
          </p:nvSpPr>
          <p:spPr bwMode="auto">
            <a:xfrm>
              <a:off x="2050" y="2591"/>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75" name="Oval 55">
              <a:extLst>
                <a:ext uri="{FF2B5EF4-FFF2-40B4-BE49-F238E27FC236}">
                  <a16:creationId xmlns:a16="http://schemas.microsoft.com/office/drawing/2014/main" id="{A31B5DA6-C21F-4262-845C-5E729921DC58}"/>
                </a:ext>
              </a:extLst>
            </p:cNvPr>
            <p:cNvSpPr>
              <a:spLocks noChangeArrowheads="1"/>
            </p:cNvSpPr>
            <p:nvPr/>
          </p:nvSpPr>
          <p:spPr bwMode="auto">
            <a:xfrm>
              <a:off x="2343" y="2887"/>
              <a:ext cx="338"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76" name="Oval 56">
              <a:extLst>
                <a:ext uri="{FF2B5EF4-FFF2-40B4-BE49-F238E27FC236}">
                  <a16:creationId xmlns:a16="http://schemas.microsoft.com/office/drawing/2014/main" id="{5600B9EB-8990-4010-BB6E-B1E89BFAB2FD}"/>
                </a:ext>
              </a:extLst>
            </p:cNvPr>
            <p:cNvSpPr>
              <a:spLocks noChangeArrowheads="1"/>
            </p:cNvSpPr>
            <p:nvPr/>
          </p:nvSpPr>
          <p:spPr bwMode="auto">
            <a:xfrm>
              <a:off x="2759" y="2609"/>
              <a:ext cx="264" cy="19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77" name="Oval 57">
              <a:extLst>
                <a:ext uri="{FF2B5EF4-FFF2-40B4-BE49-F238E27FC236}">
                  <a16:creationId xmlns:a16="http://schemas.microsoft.com/office/drawing/2014/main" id="{D5729BFF-6BF4-4685-927C-29EE145B2A57}"/>
                </a:ext>
              </a:extLst>
            </p:cNvPr>
            <p:cNvSpPr>
              <a:spLocks noChangeArrowheads="1"/>
            </p:cNvSpPr>
            <p:nvPr/>
          </p:nvSpPr>
          <p:spPr bwMode="auto">
            <a:xfrm>
              <a:off x="2686" y="2535"/>
              <a:ext cx="239" cy="18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78" name="Freeform 58">
              <a:extLst>
                <a:ext uri="{FF2B5EF4-FFF2-40B4-BE49-F238E27FC236}">
                  <a16:creationId xmlns:a16="http://schemas.microsoft.com/office/drawing/2014/main" id="{A1A89638-6C88-46BF-AA77-A2C3F917EF6A}"/>
                </a:ext>
              </a:extLst>
            </p:cNvPr>
            <p:cNvSpPr>
              <a:spLocks/>
            </p:cNvSpPr>
            <p:nvPr/>
          </p:nvSpPr>
          <p:spPr bwMode="auto">
            <a:xfrm>
              <a:off x="2039" y="2581"/>
              <a:ext cx="949" cy="485"/>
            </a:xfrm>
            <a:custGeom>
              <a:avLst/>
              <a:gdLst>
                <a:gd name="T0" fmla="*/ 292 w 950"/>
                <a:gd name="T1" fmla="*/ 48 h 484"/>
                <a:gd name="T2" fmla="*/ 332 w 950"/>
                <a:gd name="T3" fmla="*/ 13 h 484"/>
                <a:gd name="T4" fmla="*/ 508 w 950"/>
                <a:gd name="T5" fmla="*/ 16 h 484"/>
                <a:gd name="T6" fmla="*/ 634 w 950"/>
                <a:gd name="T7" fmla="*/ 0 h 484"/>
                <a:gd name="T8" fmla="*/ 792 w 950"/>
                <a:gd name="T9" fmla="*/ 58 h 484"/>
                <a:gd name="T10" fmla="*/ 871 w 950"/>
                <a:gd name="T11" fmla="*/ 41 h 484"/>
                <a:gd name="T12" fmla="*/ 914 w 950"/>
                <a:gd name="T13" fmla="*/ 48 h 484"/>
                <a:gd name="T14" fmla="*/ 923 w 950"/>
                <a:gd name="T15" fmla="*/ 192 h 484"/>
                <a:gd name="T16" fmla="*/ 948 w 950"/>
                <a:gd name="T17" fmla="*/ 215 h 484"/>
                <a:gd name="T18" fmla="*/ 875 w 950"/>
                <a:gd name="T19" fmla="*/ 327 h 484"/>
                <a:gd name="T20" fmla="*/ 796 w 950"/>
                <a:gd name="T21" fmla="*/ 251 h 484"/>
                <a:gd name="T22" fmla="*/ 774 w 950"/>
                <a:gd name="T23" fmla="*/ 290 h 484"/>
                <a:gd name="T24" fmla="*/ 661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rgbClr val="FFFF9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pic>
        <p:nvPicPr>
          <p:cNvPr id="56379" name="Picture 59">
            <a:extLst>
              <a:ext uri="{FF2B5EF4-FFF2-40B4-BE49-F238E27FC236}">
                <a16:creationId xmlns:a16="http://schemas.microsoft.com/office/drawing/2014/main" id="{C1EE7F2C-4F1E-4F22-A160-6D68BE0EC46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5" y="2633662"/>
            <a:ext cx="5207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9952" name="Group 60">
            <a:extLst>
              <a:ext uri="{FF2B5EF4-FFF2-40B4-BE49-F238E27FC236}">
                <a16:creationId xmlns:a16="http://schemas.microsoft.com/office/drawing/2014/main" id="{71124EAA-2722-4BA4-8738-1110DC7041B4}"/>
              </a:ext>
            </a:extLst>
          </p:cNvPr>
          <p:cNvGrpSpPr>
            <a:grpSpLocks/>
          </p:cNvGrpSpPr>
          <p:nvPr/>
        </p:nvGrpSpPr>
        <p:grpSpPr bwMode="auto">
          <a:xfrm>
            <a:off x="6873875" y="3354387"/>
            <a:ext cx="1317625" cy="841375"/>
            <a:chOff x="1952" y="2535"/>
            <a:chExt cx="1096" cy="606"/>
          </a:xfrm>
        </p:grpSpPr>
        <p:sp>
          <p:nvSpPr>
            <p:cNvPr id="56381" name="Oval 61">
              <a:extLst>
                <a:ext uri="{FF2B5EF4-FFF2-40B4-BE49-F238E27FC236}">
                  <a16:creationId xmlns:a16="http://schemas.microsoft.com/office/drawing/2014/main" id="{53D4A295-BCF9-4CA8-A659-4AE0D125F82F}"/>
                </a:ext>
              </a:extLst>
            </p:cNvPr>
            <p:cNvSpPr>
              <a:spLocks noChangeArrowheads="1"/>
            </p:cNvSpPr>
            <p:nvPr/>
          </p:nvSpPr>
          <p:spPr bwMode="auto">
            <a:xfrm>
              <a:off x="2294" y="2554"/>
              <a:ext cx="265" cy="198"/>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82" name="Oval 62">
              <a:extLst>
                <a:ext uri="{FF2B5EF4-FFF2-40B4-BE49-F238E27FC236}">
                  <a16:creationId xmlns:a16="http://schemas.microsoft.com/office/drawing/2014/main" id="{C41B2543-1185-4E47-87BC-8E687971308D}"/>
                </a:ext>
              </a:extLst>
            </p:cNvPr>
            <p:cNvSpPr>
              <a:spLocks noChangeArrowheads="1"/>
            </p:cNvSpPr>
            <p:nvPr/>
          </p:nvSpPr>
          <p:spPr bwMode="auto">
            <a:xfrm>
              <a:off x="2515" y="2535"/>
              <a:ext cx="215" cy="161"/>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83" name="Oval 63">
              <a:extLst>
                <a:ext uri="{FF2B5EF4-FFF2-40B4-BE49-F238E27FC236}">
                  <a16:creationId xmlns:a16="http://schemas.microsoft.com/office/drawing/2014/main" id="{A20B37BE-2801-45A3-AE67-4123A33470E4}"/>
                </a:ext>
              </a:extLst>
            </p:cNvPr>
            <p:cNvSpPr>
              <a:spLocks noChangeArrowheads="1"/>
            </p:cNvSpPr>
            <p:nvPr/>
          </p:nvSpPr>
          <p:spPr bwMode="auto">
            <a:xfrm>
              <a:off x="2711" y="2702"/>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84" name="Oval 64">
              <a:extLst>
                <a:ext uri="{FF2B5EF4-FFF2-40B4-BE49-F238E27FC236}">
                  <a16:creationId xmlns:a16="http://schemas.microsoft.com/office/drawing/2014/main" id="{63208D5A-B38B-4071-A2DB-F6A9BA0B3F6D}"/>
                </a:ext>
              </a:extLst>
            </p:cNvPr>
            <p:cNvSpPr>
              <a:spLocks noChangeArrowheads="1"/>
            </p:cNvSpPr>
            <p:nvPr/>
          </p:nvSpPr>
          <p:spPr bwMode="auto">
            <a:xfrm>
              <a:off x="2073" y="2813"/>
              <a:ext cx="387" cy="293"/>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85" name="Oval 65">
              <a:extLst>
                <a:ext uri="{FF2B5EF4-FFF2-40B4-BE49-F238E27FC236}">
                  <a16:creationId xmlns:a16="http://schemas.microsoft.com/office/drawing/2014/main" id="{F16B9FAC-4412-413B-8097-4F457FF0F1E9}"/>
                </a:ext>
              </a:extLst>
            </p:cNvPr>
            <p:cNvSpPr>
              <a:spLocks noChangeArrowheads="1"/>
            </p:cNvSpPr>
            <p:nvPr/>
          </p:nvSpPr>
          <p:spPr bwMode="auto">
            <a:xfrm>
              <a:off x="2614" y="2849"/>
              <a:ext cx="288" cy="216"/>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86" name="Oval 66">
              <a:extLst>
                <a:ext uri="{FF2B5EF4-FFF2-40B4-BE49-F238E27FC236}">
                  <a16:creationId xmlns:a16="http://schemas.microsoft.com/office/drawing/2014/main" id="{AC44C993-730E-4466-BA4D-30C060F39C20}"/>
                </a:ext>
              </a:extLst>
            </p:cNvPr>
            <p:cNvSpPr>
              <a:spLocks noChangeArrowheads="1"/>
            </p:cNvSpPr>
            <p:nvPr/>
          </p:nvSpPr>
          <p:spPr bwMode="auto">
            <a:xfrm>
              <a:off x="1976" y="2869"/>
              <a:ext cx="215"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87" name="Oval 67">
              <a:extLst>
                <a:ext uri="{FF2B5EF4-FFF2-40B4-BE49-F238E27FC236}">
                  <a16:creationId xmlns:a16="http://schemas.microsoft.com/office/drawing/2014/main" id="{1B1E1E4F-C55A-4EA2-BB53-9FAD98ED2F74}"/>
                </a:ext>
              </a:extLst>
            </p:cNvPr>
            <p:cNvSpPr>
              <a:spLocks noChangeArrowheads="1"/>
            </p:cNvSpPr>
            <p:nvPr/>
          </p:nvSpPr>
          <p:spPr bwMode="auto">
            <a:xfrm>
              <a:off x="1952" y="2739"/>
              <a:ext cx="214"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88" name="Oval 68">
              <a:extLst>
                <a:ext uri="{FF2B5EF4-FFF2-40B4-BE49-F238E27FC236}">
                  <a16:creationId xmlns:a16="http://schemas.microsoft.com/office/drawing/2014/main" id="{DD4252C0-B5AA-4C11-A6B6-8F86D8C19F0D}"/>
                </a:ext>
              </a:extLst>
            </p:cNvPr>
            <p:cNvSpPr>
              <a:spLocks noChangeArrowheads="1"/>
            </p:cNvSpPr>
            <p:nvPr/>
          </p:nvSpPr>
          <p:spPr bwMode="auto">
            <a:xfrm>
              <a:off x="2050" y="2591"/>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89" name="Oval 69">
              <a:extLst>
                <a:ext uri="{FF2B5EF4-FFF2-40B4-BE49-F238E27FC236}">
                  <a16:creationId xmlns:a16="http://schemas.microsoft.com/office/drawing/2014/main" id="{5CD2F0E7-8390-4D6A-BBF1-832CC332C2FA}"/>
                </a:ext>
              </a:extLst>
            </p:cNvPr>
            <p:cNvSpPr>
              <a:spLocks noChangeArrowheads="1"/>
            </p:cNvSpPr>
            <p:nvPr/>
          </p:nvSpPr>
          <p:spPr bwMode="auto">
            <a:xfrm>
              <a:off x="2343" y="2887"/>
              <a:ext cx="338"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90" name="Oval 70">
              <a:extLst>
                <a:ext uri="{FF2B5EF4-FFF2-40B4-BE49-F238E27FC236}">
                  <a16:creationId xmlns:a16="http://schemas.microsoft.com/office/drawing/2014/main" id="{B4472357-54FD-4B0D-BCBB-ED2F90BD9F59}"/>
                </a:ext>
              </a:extLst>
            </p:cNvPr>
            <p:cNvSpPr>
              <a:spLocks noChangeArrowheads="1"/>
            </p:cNvSpPr>
            <p:nvPr/>
          </p:nvSpPr>
          <p:spPr bwMode="auto">
            <a:xfrm>
              <a:off x="2759" y="2609"/>
              <a:ext cx="264" cy="19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91" name="Oval 71">
              <a:extLst>
                <a:ext uri="{FF2B5EF4-FFF2-40B4-BE49-F238E27FC236}">
                  <a16:creationId xmlns:a16="http://schemas.microsoft.com/office/drawing/2014/main" id="{FC6F2656-2E34-411C-865F-80E23641784B}"/>
                </a:ext>
              </a:extLst>
            </p:cNvPr>
            <p:cNvSpPr>
              <a:spLocks noChangeArrowheads="1"/>
            </p:cNvSpPr>
            <p:nvPr/>
          </p:nvSpPr>
          <p:spPr bwMode="auto">
            <a:xfrm>
              <a:off x="2686" y="2535"/>
              <a:ext cx="239" cy="18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92" name="Freeform 72">
              <a:extLst>
                <a:ext uri="{FF2B5EF4-FFF2-40B4-BE49-F238E27FC236}">
                  <a16:creationId xmlns:a16="http://schemas.microsoft.com/office/drawing/2014/main" id="{10C95F8E-F2BF-4435-B3E7-161A0C1EAD4A}"/>
                </a:ext>
              </a:extLst>
            </p:cNvPr>
            <p:cNvSpPr>
              <a:spLocks/>
            </p:cNvSpPr>
            <p:nvPr/>
          </p:nvSpPr>
          <p:spPr bwMode="auto">
            <a:xfrm>
              <a:off x="2039" y="2581"/>
              <a:ext cx="949" cy="485"/>
            </a:xfrm>
            <a:custGeom>
              <a:avLst/>
              <a:gdLst>
                <a:gd name="T0" fmla="*/ 292 w 950"/>
                <a:gd name="T1" fmla="*/ 48 h 484"/>
                <a:gd name="T2" fmla="*/ 332 w 950"/>
                <a:gd name="T3" fmla="*/ 13 h 484"/>
                <a:gd name="T4" fmla="*/ 508 w 950"/>
                <a:gd name="T5" fmla="*/ 16 h 484"/>
                <a:gd name="T6" fmla="*/ 634 w 950"/>
                <a:gd name="T7" fmla="*/ 0 h 484"/>
                <a:gd name="T8" fmla="*/ 792 w 950"/>
                <a:gd name="T9" fmla="*/ 58 h 484"/>
                <a:gd name="T10" fmla="*/ 871 w 950"/>
                <a:gd name="T11" fmla="*/ 41 h 484"/>
                <a:gd name="T12" fmla="*/ 914 w 950"/>
                <a:gd name="T13" fmla="*/ 48 h 484"/>
                <a:gd name="T14" fmla="*/ 923 w 950"/>
                <a:gd name="T15" fmla="*/ 192 h 484"/>
                <a:gd name="T16" fmla="*/ 948 w 950"/>
                <a:gd name="T17" fmla="*/ 215 h 484"/>
                <a:gd name="T18" fmla="*/ 875 w 950"/>
                <a:gd name="T19" fmla="*/ 327 h 484"/>
                <a:gd name="T20" fmla="*/ 796 w 950"/>
                <a:gd name="T21" fmla="*/ 251 h 484"/>
                <a:gd name="T22" fmla="*/ 774 w 950"/>
                <a:gd name="T23" fmla="*/ 290 h 484"/>
                <a:gd name="T24" fmla="*/ 661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rgbClr val="FFFF9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pic>
        <p:nvPicPr>
          <p:cNvPr id="56393" name="Picture 73">
            <a:extLst>
              <a:ext uri="{FF2B5EF4-FFF2-40B4-BE49-F238E27FC236}">
                <a16:creationId xmlns:a16="http://schemas.microsoft.com/office/drawing/2014/main" id="{4A1BC5E6-E5F1-4FF0-8C64-990567F245C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863" y="3675062"/>
            <a:ext cx="5207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6394" name="Picture 74">
            <a:extLst>
              <a:ext uri="{FF2B5EF4-FFF2-40B4-BE49-F238E27FC236}">
                <a16:creationId xmlns:a16="http://schemas.microsoft.com/office/drawing/2014/main" id="{B447D5BA-AB2E-4BF9-BAAC-6A5723BEE49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3192462"/>
            <a:ext cx="5207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6395" name="Picture 75">
            <a:extLst>
              <a:ext uri="{FF2B5EF4-FFF2-40B4-BE49-F238E27FC236}">
                <a16:creationId xmlns:a16="http://schemas.microsoft.com/office/drawing/2014/main" id="{5DB15E1C-1D2C-4418-B268-3EE80669614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413" y="3814762"/>
            <a:ext cx="5207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9956" name="Group 76">
            <a:extLst>
              <a:ext uri="{FF2B5EF4-FFF2-40B4-BE49-F238E27FC236}">
                <a16:creationId xmlns:a16="http://schemas.microsoft.com/office/drawing/2014/main" id="{97A3E513-C76B-4C4B-ABD5-C2094F74E8F3}"/>
              </a:ext>
            </a:extLst>
          </p:cNvPr>
          <p:cNvGrpSpPr>
            <a:grpSpLocks/>
          </p:cNvGrpSpPr>
          <p:nvPr/>
        </p:nvGrpSpPr>
        <p:grpSpPr bwMode="auto">
          <a:xfrm>
            <a:off x="3494088" y="4894262"/>
            <a:ext cx="1779587" cy="760413"/>
            <a:chOff x="1952" y="2535"/>
            <a:chExt cx="1096" cy="606"/>
          </a:xfrm>
          <a:solidFill>
            <a:srgbClr val="00FFCC"/>
          </a:solidFill>
        </p:grpSpPr>
        <p:sp>
          <p:nvSpPr>
            <p:cNvPr id="56397" name="Oval 77">
              <a:extLst>
                <a:ext uri="{FF2B5EF4-FFF2-40B4-BE49-F238E27FC236}">
                  <a16:creationId xmlns:a16="http://schemas.microsoft.com/office/drawing/2014/main" id="{26452645-DB97-4FA9-99C7-22DFEAA041CD}"/>
                </a:ext>
              </a:extLst>
            </p:cNvPr>
            <p:cNvSpPr>
              <a:spLocks noChangeArrowheads="1"/>
            </p:cNvSpPr>
            <p:nvPr/>
          </p:nvSpPr>
          <p:spPr bwMode="auto">
            <a:xfrm>
              <a:off x="2294" y="2554"/>
              <a:ext cx="265" cy="199"/>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98" name="Oval 78">
              <a:extLst>
                <a:ext uri="{FF2B5EF4-FFF2-40B4-BE49-F238E27FC236}">
                  <a16:creationId xmlns:a16="http://schemas.microsoft.com/office/drawing/2014/main" id="{0FEE6AF2-3C29-4FB6-9C28-4F2EBAA73388}"/>
                </a:ext>
              </a:extLst>
            </p:cNvPr>
            <p:cNvSpPr>
              <a:spLocks noChangeArrowheads="1"/>
            </p:cNvSpPr>
            <p:nvPr/>
          </p:nvSpPr>
          <p:spPr bwMode="auto">
            <a:xfrm>
              <a:off x="2515" y="2535"/>
              <a:ext cx="215" cy="16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399" name="Oval 79">
              <a:extLst>
                <a:ext uri="{FF2B5EF4-FFF2-40B4-BE49-F238E27FC236}">
                  <a16:creationId xmlns:a16="http://schemas.microsoft.com/office/drawing/2014/main" id="{D769DD6B-CFB3-46A6-8D2F-6B4708392100}"/>
                </a:ext>
              </a:extLst>
            </p:cNvPr>
            <p:cNvSpPr>
              <a:spLocks noChangeArrowheads="1"/>
            </p:cNvSpPr>
            <p:nvPr/>
          </p:nvSpPr>
          <p:spPr bwMode="auto">
            <a:xfrm>
              <a:off x="2711" y="2702"/>
              <a:ext cx="337" cy="25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00" name="Oval 80">
              <a:extLst>
                <a:ext uri="{FF2B5EF4-FFF2-40B4-BE49-F238E27FC236}">
                  <a16:creationId xmlns:a16="http://schemas.microsoft.com/office/drawing/2014/main" id="{D9FC0574-6D78-4C53-BDF5-E5A0315CF598}"/>
                </a:ext>
              </a:extLst>
            </p:cNvPr>
            <p:cNvSpPr>
              <a:spLocks noChangeArrowheads="1"/>
            </p:cNvSpPr>
            <p:nvPr/>
          </p:nvSpPr>
          <p:spPr bwMode="auto">
            <a:xfrm>
              <a:off x="2074" y="2813"/>
              <a:ext cx="386" cy="29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01" name="Oval 81">
              <a:extLst>
                <a:ext uri="{FF2B5EF4-FFF2-40B4-BE49-F238E27FC236}">
                  <a16:creationId xmlns:a16="http://schemas.microsoft.com/office/drawing/2014/main" id="{575D85E7-F63F-44B4-B80A-FFB5A11A807D}"/>
                </a:ext>
              </a:extLst>
            </p:cNvPr>
            <p:cNvSpPr>
              <a:spLocks noChangeArrowheads="1"/>
            </p:cNvSpPr>
            <p:nvPr/>
          </p:nvSpPr>
          <p:spPr bwMode="auto">
            <a:xfrm>
              <a:off x="2613" y="2850"/>
              <a:ext cx="287" cy="216"/>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02" name="Oval 82">
              <a:extLst>
                <a:ext uri="{FF2B5EF4-FFF2-40B4-BE49-F238E27FC236}">
                  <a16:creationId xmlns:a16="http://schemas.microsoft.com/office/drawing/2014/main" id="{AAEF780B-607E-4BC0-A2C2-F60BED69D1AD}"/>
                </a:ext>
              </a:extLst>
            </p:cNvPr>
            <p:cNvSpPr>
              <a:spLocks noChangeArrowheads="1"/>
            </p:cNvSpPr>
            <p:nvPr/>
          </p:nvSpPr>
          <p:spPr bwMode="auto">
            <a:xfrm>
              <a:off x="1976" y="2869"/>
              <a:ext cx="213" cy="159"/>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03" name="Oval 83">
              <a:extLst>
                <a:ext uri="{FF2B5EF4-FFF2-40B4-BE49-F238E27FC236}">
                  <a16:creationId xmlns:a16="http://schemas.microsoft.com/office/drawing/2014/main" id="{8F4B6D48-085E-4B77-9AA3-964C24563F46}"/>
                </a:ext>
              </a:extLst>
            </p:cNvPr>
            <p:cNvSpPr>
              <a:spLocks noChangeArrowheads="1"/>
            </p:cNvSpPr>
            <p:nvPr/>
          </p:nvSpPr>
          <p:spPr bwMode="auto">
            <a:xfrm>
              <a:off x="1952" y="2739"/>
              <a:ext cx="214" cy="16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04" name="Oval 84">
              <a:extLst>
                <a:ext uri="{FF2B5EF4-FFF2-40B4-BE49-F238E27FC236}">
                  <a16:creationId xmlns:a16="http://schemas.microsoft.com/office/drawing/2014/main" id="{A72515A1-5812-40DF-8FD3-F3BE32C6CDC8}"/>
                </a:ext>
              </a:extLst>
            </p:cNvPr>
            <p:cNvSpPr>
              <a:spLocks noChangeArrowheads="1"/>
            </p:cNvSpPr>
            <p:nvPr/>
          </p:nvSpPr>
          <p:spPr bwMode="auto">
            <a:xfrm>
              <a:off x="2050" y="2591"/>
              <a:ext cx="337" cy="25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05" name="Oval 85">
              <a:extLst>
                <a:ext uri="{FF2B5EF4-FFF2-40B4-BE49-F238E27FC236}">
                  <a16:creationId xmlns:a16="http://schemas.microsoft.com/office/drawing/2014/main" id="{4A5EDE93-DA35-464A-84E4-5F981F9F611A}"/>
                </a:ext>
              </a:extLst>
            </p:cNvPr>
            <p:cNvSpPr>
              <a:spLocks noChangeArrowheads="1"/>
            </p:cNvSpPr>
            <p:nvPr/>
          </p:nvSpPr>
          <p:spPr bwMode="auto">
            <a:xfrm>
              <a:off x="2343" y="2887"/>
              <a:ext cx="338" cy="25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06" name="Oval 86">
              <a:extLst>
                <a:ext uri="{FF2B5EF4-FFF2-40B4-BE49-F238E27FC236}">
                  <a16:creationId xmlns:a16="http://schemas.microsoft.com/office/drawing/2014/main" id="{77F62E6E-5501-4E77-BEE8-BBB629245FD0}"/>
                </a:ext>
              </a:extLst>
            </p:cNvPr>
            <p:cNvSpPr>
              <a:spLocks noChangeArrowheads="1"/>
            </p:cNvSpPr>
            <p:nvPr/>
          </p:nvSpPr>
          <p:spPr bwMode="auto">
            <a:xfrm>
              <a:off x="2759" y="2608"/>
              <a:ext cx="264" cy="2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07" name="Oval 87">
              <a:extLst>
                <a:ext uri="{FF2B5EF4-FFF2-40B4-BE49-F238E27FC236}">
                  <a16:creationId xmlns:a16="http://schemas.microsoft.com/office/drawing/2014/main" id="{6CF2DFA7-8651-4780-8517-0ABFE8A12CB6}"/>
                </a:ext>
              </a:extLst>
            </p:cNvPr>
            <p:cNvSpPr>
              <a:spLocks noChangeArrowheads="1"/>
            </p:cNvSpPr>
            <p:nvPr/>
          </p:nvSpPr>
          <p:spPr bwMode="auto">
            <a:xfrm>
              <a:off x="2686" y="2535"/>
              <a:ext cx="239" cy="17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08" name="Freeform 88">
              <a:extLst>
                <a:ext uri="{FF2B5EF4-FFF2-40B4-BE49-F238E27FC236}">
                  <a16:creationId xmlns:a16="http://schemas.microsoft.com/office/drawing/2014/main" id="{53FB5C6B-0583-4D6F-8D63-112E39B36E45}"/>
                </a:ext>
              </a:extLst>
            </p:cNvPr>
            <p:cNvSpPr>
              <a:spLocks/>
            </p:cNvSpPr>
            <p:nvPr/>
          </p:nvSpPr>
          <p:spPr bwMode="auto">
            <a:xfrm>
              <a:off x="2039" y="2581"/>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grp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pic>
        <p:nvPicPr>
          <p:cNvPr id="56409" name="Picture 89">
            <a:extLst>
              <a:ext uri="{FF2B5EF4-FFF2-40B4-BE49-F238E27FC236}">
                <a16:creationId xmlns:a16="http://schemas.microsoft.com/office/drawing/2014/main" id="{D440A4B2-5AD3-46BD-B533-D76CED698E0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888" y="4760912"/>
            <a:ext cx="5207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6424" name="Picture 104">
            <a:extLst>
              <a:ext uri="{FF2B5EF4-FFF2-40B4-BE49-F238E27FC236}">
                <a16:creationId xmlns:a16="http://schemas.microsoft.com/office/drawing/2014/main" id="{BAA9A5C1-26F8-46EB-AE44-E4CA37AE5BE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75" y="3976687"/>
            <a:ext cx="5207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6426" name="Rectangle 106">
            <a:extLst>
              <a:ext uri="{FF2B5EF4-FFF2-40B4-BE49-F238E27FC236}">
                <a16:creationId xmlns:a16="http://schemas.microsoft.com/office/drawing/2014/main" id="{BA9973AE-E00F-482F-B9BC-E3243C91FC58}"/>
              </a:ext>
            </a:extLst>
          </p:cNvPr>
          <p:cNvSpPr>
            <a:spLocks noChangeArrowheads="1"/>
          </p:cNvSpPr>
          <p:nvPr/>
        </p:nvSpPr>
        <p:spPr bwMode="auto">
          <a:xfrm>
            <a:off x="1652588" y="2881312"/>
            <a:ext cx="700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2000" b="1">
                <a:latin typeface="Arial" charset="0"/>
              </a:rPr>
              <a:t>LAN</a:t>
            </a:r>
          </a:p>
        </p:txBody>
      </p:sp>
      <p:sp>
        <p:nvSpPr>
          <p:cNvPr id="56427" name="Rectangle 107">
            <a:extLst>
              <a:ext uri="{FF2B5EF4-FFF2-40B4-BE49-F238E27FC236}">
                <a16:creationId xmlns:a16="http://schemas.microsoft.com/office/drawing/2014/main" id="{FEBC5F9E-8FCA-48B0-A66D-9E547400D24D}"/>
              </a:ext>
            </a:extLst>
          </p:cNvPr>
          <p:cNvSpPr>
            <a:spLocks noChangeArrowheads="1"/>
          </p:cNvSpPr>
          <p:nvPr/>
        </p:nvSpPr>
        <p:spPr bwMode="auto">
          <a:xfrm>
            <a:off x="1689100" y="4568825"/>
            <a:ext cx="700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2000" b="1">
                <a:latin typeface="Arial" charset="0"/>
              </a:rPr>
              <a:t>LAN</a:t>
            </a:r>
          </a:p>
        </p:txBody>
      </p:sp>
      <p:sp>
        <p:nvSpPr>
          <p:cNvPr id="56428" name="Rectangle 108">
            <a:extLst>
              <a:ext uri="{FF2B5EF4-FFF2-40B4-BE49-F238E27FC236}">
                <a16:creationId xmlns:a16="http://schemas.microsoft.com/office/drawing/2014/main" id="{F6BBD4C8-6A0B-47CE-93E1-B37FE6EEF85F}"/>
              </a:ext>
            </a:extLst>
          </p:cNvPr>
          <p:cNvSpPr>
            <a:spLocks noChangeArrowheads="1"/>
          </p:cNvSpPr>
          <p:nvPr/>
        </p:nvSpPr>
        <p:spPr bwMode="auto">
          <a:xfrm>
            <a:off x="7116763" y="3578225"/>
            <a:ext cx="700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2000" b="1">
                <a:latin typeface="Arial" charset="0"/>
              </a:rPr>
              <a:t>LAN</a:t>
            </a:r>
          </a:p>
        </p:txBody>
      </p:sp>
      <p:sp>
        <p:nvSpPr>
          <p:cNvPr id="56429" name="Rectangle 109">
            <a:extLst>
              <a:ext uri="{FF2B5EF4-FFF2-40B4-BE49-F238E27FC236}">
                <a16:creationId xmlns:a16="http://schemas.microsoft.com/office/drawing/2014/main" id="{A04BDB4D-38BB-45B0-B4D6-FCC088D3D488}"/>
              </a:ext>
            </a:extLst>
          </p:cNvPr>
          <p:cNvSpPr>
            <a:spLocks noChangeArrowheads="1"/>
          </p:cNvSpPr>
          <p:nvPr/>
        </p:nvSpPr>
        <p:spPr bwMode="auto">
          <a:xfrm>
            <a:off x="6600825" y="2414587"/>
            <a:ext cx="700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2000" b="1">
                <a:latin typeface="Arial" charset="0"/>
              </a:rPr>
              <a:t>LAN</a:t>
            </a:r>
          </a:p>
        </p:txBody>
      </p:sp>
      <p:sp>
        <p:nvSpPr>
          <p:cNvPr id="56431" name="Rectangle 111">
            <a:extLst>
              <a:ext uri="{FF2B5EF4-FFF2-40B4-BE49-F238E27FC236}">
                <a16:creationId xmlns:a16="http://schemas.microsoft.com/office/drawing/2014/main" id="{03A12628-E4EF-4567-BF2C-12400F5E42F7}"/>
              </a:ext>
            </a:extLst>
          </p:cNvPr>
          <p:cNvSpPr>
            <a:spLocks noChangeArrowheads="1"/>
          </p:cNvSpPr>
          <p:nvPr/>
        </p:nvSpPr>
        <p:spPr bwMode="auto">
          <a:xfrm>
            <a:off x="4219575" y="5032375"/>
            <a:ext cx="781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2000" b="1">
                <a:latin typeface="Arial" charset="0"/>
              </a:rPr>
              <a:t>MAN</a:t>
            </a:r>
          </a:p>
        </p:txBody>
      </p:sp>
      <p:sp>
        <p:nvSpPr>
          <p:cNvPr id="56432" name="Rectangle 112">
            <a:extLst>
              <a:ext uri="{FF2B5EF4-FFF2-40B4-BE49-F238E27FC236}">
                <a16:creationId xmlns:a16="http://schemas.microsoft.com/office/drawing/2014/main" id="{6670646D-01BF-4D14-B6BF-6A83A92F3C63}"/>
              </a:ext>
            </a:extLst>
          </p:cNvPr>
          <p:cNvSpPr>
            <a:spLocks noChangeArrowheads="1"/>
          </p:cNvSpPr>
          <p:nvPr/>
        </p:nvSpPr>
        <p:spPr bwMode="auto">
          <a:xfrm>
            <a:off x="4276725" y="3532187"/>
            <a:ext cx="814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2000" b="1">
                <a:latin typeface="Arial" charset="0"/>
              </a:rPr>
              <a:t>WAN</a:t>
            </a:r>
          </a:p>
        </p:txBody>
      </p:sp>
      <p:grpSp>
        <p:nvGrpSpPr>
          <p:cNvPr id="39965" name="Group 122">
            <a:extLst>
              <a:ext uri="{FF2B5EF4-FFF2-40B4-BE49-F238E27FC236}">
                <a16:creationId xmlns:a16="http://schemas.microsoft.com/office/drawing/2014/main" id="{4B0531DF-7665-4381-B006-DB51BB7A51FE}"/>
              </a:ext>
            </a:extLst>
          </p:cNvPr>
          <p:cNvGrpSpPr>
            <a:grpSpLocks/>
          </p:cNvGrpSpPr>
          <p:nvPr/>
        </p:nvGrpSpPr>
        <p:grpSpPr bwMode="auto">
          <a:xfrm>
            <a:off x="6494463" y="4454525"/>
            <a:ext cx="1317625" cy="841375"/>
            <a:chOff x="1952" y="2535"/>
            <a:chExt cx="1096" cy="606"/>
          </a:xfrm>
        </p:grpSpPr>
        <p:sp>
          <p:nvSpPr>
            <p:cNvPr id="56443" name="Oval 123">
              <a:extLst>
                <a:ext uri="{FF2B5EF4-FFF2-40B4-BE49-F238E27FC236}">
                  <a16:creationId xmlns:a16="http://schemas.microsoft.com/office/drawing/2014/main" id="{7FEA3E5F-2084-444F-BF6D-2C7B1B6DD978}"/>
                </a:ext>
              </a:extLst>
            </p:cNvPr>
            <p:cNvSpPr>
              <a:spLocks noChangeArrowheads="1"/>
            </p:cNvSpPr>
            <p:nvPr/>
          </p:nvSpPr>
          <p:spPr bwMode="auto">
            <a:xfrm>
              <a:off x="2294" y="2554"/>
              <a:ext cx="265" cy="198"/>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44" name="Oval 124">
              <a:extLst>
                <a:ext uri="{FF2B5EF4-FFF2-40B4-BE49-F238E27FC236}">
                  <a16:creationId xmlns:a16="http://schemas.microsoft.com/office/drawing/2014/main" id="{D33A2F91-0390-448D-ADFA-E05EDB5C907E}"/>
                </a:ext>
              </a:extLst>
            </p:cNvPr>
            <p:cNvSpPr>
              <a:spLocks noChangeArrowheads="1"/>
            </p:cNvSpPr>
            <p:nvPr/>
          </p:nvSpPr>
          <p:spPr bwMode="auto">
            <a:xfrm>
              <a:off x="2515" y="2535"/>
              <a:ext cx="215" cy="161"/>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45" name="Oval 125">
              <a:extLst>
                <a:ext uri="{FF2B5EF4-FFF2-40B4-BE49-F238E27FC236}">
                  <a16:creationId xmlns:a16="http://schemas.microsoft.com/office/drawing/2014/main" id="{FA98F182-85C2-4823-8FAA-830E53E261CB}"/>
                </a:ext>
              </a:extLst>
            </p:cNvPr>
            <p:cNvSpPr>
              <a:spLocks noChangeArrowheads="1"/>
            </p:cNvSpPr>
            <p:nvPr/>
          </p:nvSpPr>
          <p:spPr bwMode="auto">
            <a:xfrm>
              <a:off x="2711" y="2702"/>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46" name="Oval 126">
              <a:extLst>
                <a:ext uri="{FF2B5EF4-FFF2-40B4-BE49-F238E27FC236}">
                  <a16:creationId xmlns:a16="http://schemas.microsoft.com/office/drawing/2014/main" id="{5188D942-400D-4694-A9A6-F275C8FBC5AE}"/>
                </a:ext>
              </a:extLst>
            </p:cNvPr>
            <p:cNvSpPr>
              <a:spLocks noChangeArrowheads="1"/>
            </p:cNvSpPr>
            <p:nvPr/>
          </p:nvSpPr>
          <p:spPr bwMode="auto">
            <a:xfrm>
              <a:off x="2073" y="2813"/>
              <a:ext cx="387" cy="293"/>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47" name="Oval 127">
              <a:extLst>
                <a:ext uri="{FF2B5EF4-FFF2-40B4-BE49-F238E27FC236}">
                  <a16:creationId xmlns:a16="http://schemas.microsoft.com/office/drawing/2014/main" id="{A39B1BFF-C0F6-4B3E-86D4-FF665F7C4685}"/>
                </a:ext>
              </a:extLst>
            </p:cNvPr>
            <p:cNvSpPr>
              <a:spLocks noChangeArrowheads="1"/>
            </p:cNvSpPr>
            <p:nvPr/>
          </p:nvSpPr>
          <p:spPr bwMode="auto">
            <a:xfrm>
              <a:off x="2614" y="2849"/>
              <a:ext cx="288" cy="216"/>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48" name="Oval 128">
              <a:extLst>
                <a:ext uri="{FF2B5EF4-FFF2-40B4-BE49-F238E27FC236}">
                  <a16:creationId xmlns:a16="http://schemas.microsoft.com/office/drawing/2014/main" id="{5B3E62CE-48A8-4488-88F4-C2D4A04C73AB}"/>
                </a:ext>
              </a:extLst>
            </p:cNvPr>
            <p:cNvSpPr>
              <a:spLocks noChangeArrowheads="1"/>
            </p:cNvSpPr>
            <p:nvPr/>
          </p:nvSpPr>
          <p:spPr bwMode="auto">
            <a:xfrm>
              <a:off x="1976" y="2869"/>
              <a:ext cx="215"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49" name="Oval 129">
              <a:extLst>
                <a:ext uri="{FF2B5EF4-FFF2-40B4-BE49-F238E27FC236}">
                  <a16:creationId xmlns:a16="http://schemas.microsoft.com/office/drawing/2014/main" id="{F67568FA-9D2E-4FAB-BBC8-E6D3E05E819D}"/>
                </a:ext>
              </a:extLst>
            </p:cNvPr>
            <p:cNvSpPr>
              <a:spLocks noChangeArrowheads="1"/>
            </p:cNvSpPr>
            <p:nvPr/>
          </p:nvSpPr>
          <p:spPr bwMode="auto">
            <a:xfrm>
              <a:off x="1952" y="2739"/>
              <a:ext cx="214"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50" name="Oval 130">
              <a:extLst>
                <a:ext uri="{FF2B5EF4-FFF2-40B4-BE49-F238E27FC236}">
                  <a16:creationId xmlns:a16="http://schemas.microsoft.com/office/drawing/2014/main" id="{2993BF40-CD82-47E1-9696-C0C1381D17D0}"/>
                </a:ext>
              </a:extLst>
            </p:cNvPr>
            <p:cNvSpPr>
              <a:spLocks noChangeArrowheads="1"/>
            </p:cNvSpPr>
            <p:nvPr/>
          </p:nvSpPr>
          <p:spPr bwMode="auto">
            <a:xfrm>
              <a:off x="2050" y="2591"/>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51" name="Oval 131">
              <a:extLst>
                <a:ext uri="{FF2B5EF4-FFF2-40B4-BE49-F238E27FC236}">
                  <a16:creationId xmlns:a16="http://schemas.microsoft.com/office/drawing/2014/main" id="{F444BE7D-DADB-4F8A-B26B-B803C718E6D8}"/>
                </a:ext>
              </a:extLst>
            </p:cNvPr>
            <p:cNvSpPr>
              <a:spLocks noChangeArrowheads="1"/>
            </p:cNvSpPr>
            <p:nvPr/>
          </p:nvSpPr>
          <p:spPr bwMode="auto">
            <a:xfrm>
              <a:off x="2343" y="2887"/>
              <a:ext cx="338"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52" name="Oval 132">
              <a:extLst>
                <a:ext uri="{FF2B5EF4-FFF2-40B4-BE49-F238E27FC236}">
                  <a16:creationId xmlns:a16="http://schemas.microsoft.com/office/drawing/2014/main" id="{2C3098F5-9965-4122-8B01-99EE8553B1FC}"/>
                </a:ext>
              </a:extLst>
            </p:cNvPr>
            <p:cNvSpPr>
              <a:spLocks noChangeArrowheads="1"/>
            </p:cNvSpPr>
            <p:nvPr/>
          </p:nvSpPr>
          <p:spPr bwMode="auto">
            <a:xfrm>
              <a:off x="2759" y="2609"/>
              <a:ext cx="264" cy="19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53" name="Oval 133">
              <a:extLst>
                <a:ext uri="{FF2B5EF4-FFF2-40B4-BE49-F238E27FC236}">
                  <a16:creationId xmlns:a16="http://schemas.microsoft.com/office/drawing/2014/main" id="{633FB5AF-A89F-4798-9729-2363595EC555}"/>
                </a:ext>
              </a:extLst>
            </p:cNvPr>
            <p:cNvSpPr>
              <a:spLocks noChangeArrowheads="1"/>
            </p:cNvSpPr>
            <p:nvPr/>
          </p:nvSpPr>
          <p:spPr bwMode="auto">
            <a:xfrm>
              <a:off x="2686" y="2535"/>
              <a:ext cx="239" cy="18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6454" name="Freeform 134">
              <a:extLst>
                <a:ext uri="{FF2B5EF4-FFF2-40B4-BE49-F238E27FC236}">
                  <a16:creationId xmlns:a16="http://schemas.microsoft.com/office/drawing/2014/main" id="{D1136D1C-2DA1-454E-903B-4D8EDEDACF0F}"/>
                </a:ext>
              </a:extLst>
            </p:cNvPr>
            <p:cNvSpPr>
              <a:spLocks/>
            </p:cNvSpPr>
            <p:nvPr/>
          </p:nvSpPr>
          <p:spPr bwMode="auto">
            <a:xfrm>
              <a:off x="2039" y="2581"/>
              <a:ext cx="949" cy="485"/>
            </a:xfrm>
            <a:custGeom>
              <a:avLst/>
              <a:gdLst>
                <a:gd name="T0" fmla="*/ 292 w 950"/>
                <a:gd name="T1" fmla="*/ 48 h 484"/>
                <a:gd name="T2" fmla="*/ 332 w 950"/>
                <a:gd name="T3" fmla="*/ 13 h 484"/>
                <a:gd name="T4" fmla="*/ 508 w 950"/>
                <a:gd name="T5" fmla="*/ 16 h 484"/>
                <a:gd name="T6" fmla="*/ 634 w 950"/>
                <a:gd name="T7" fmla="*/ 0 h 484"/>
                <a:gd name="T8" fmla="*/ 792 w 950"/>
                <a:gd name="T9" fmla="*/ 58 h 484"/>
                <a:gd name="T10" fmla="*/ 871 w 950"/>
                <a:gd name="T11" fmla="*/ 41 h 484"/>
                <a:gd name="T12" fmla="*/ 914 w 950"/>
                <a:gd name="T13" fmla="*/ 48 h 484"/>
                <a:gd name="T14" fmla="*/ 923 w 950"/>
                <a:gd name="T15" fmla="*/ 192 h 484"/>
                <a:gd name="T16" fmla="*/ 948 w 950"/>
                <a:gd name="T17" fmla="*/ 215 h 484"/>
                <a:gd name="T18" fmla="*/ 875 w 950"/>
                <a:gd name="T19" fmla="*/ 327 h 484"/>
                <a:gd name="T20" fmla="*/ 796 w 950"/>
                <a:gd name="T21" fmla="*/ 251 h 484"/>
                <a:gd name="T22" fmla="*/ 774 w 950"/>
                <a:gd name="T23" fmla="*/ 290 h 484"/>
                <a:gd name="T24" fmla="*/ 661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rgbClr val="FFFF9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pic>
        <p:nvPicPr>
          <p:cNvPr id="56455" name="Picture 135">
            <a:extLst>
              <a:ext uri="{FF2B5EF4-FFF2-40B4-BE49-F238E27FC236}">
                <a16:creationId xmlns:a16="http://schemas.microsoft.com/office/drawing/2014/main" id="{21F2A732-E090-4E39-8CF8-EC963EFBF09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563" y="4416425"/>
            <a:ext cx="5207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6456" name="Rectangle 136">
            <a:extLst>
              <a:ext uri="{FF2B5EF4-FFF2-40B4-BE49-F238E27FC236}">
                <a16:creationId xmlns:a16="http://schemas.microsoft.com/office/drawing/2014/main" id="{20CEDA78-9C47-4EEF-823B-6747F23E635A}"/>
              </a:ext>
            </a:extLst>
          </p:cNvPr>
          <p:cNvSpPr>
            <a:spLocks noChangeArrowheads="1"/>
          </p:cNvSpPr>
          <p:nvPr/>
        </p:nvSpPr>
        <p:spPr bwMode="auto">
          <a:xfrm>
            <a:off x="6862763" y="4573587"/>
            <a:ext cx="700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2000" b="1">
                <a:latin typeface="Arial" charset="0"/>
              </a:rPr>
              <a:t>LAN</a:t>
            </a:r>
          </a:p>
        </p:txBody>
      </p:sp>
    </p:spTree>
    <p:extLst>
      <p:ext uri="{BB962C8B-B14F-4D97-AF65-F5344CB8AC3E}">
        <p14:creationId xmlns:p14="http://schemas.microsoft.com/office/powerpoint/2010/main" val="330715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Fundamental characteristics Data Communication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3999"/>
            <a:ext cx="8229600" cy="5081001"/>
          </a:xfrm>
        </p:spPr>
      </p:pic>
      <p:sp>
        <p:nvSpPr>
          <p:cNvPr id="4" name="Slide Number Placeholder 3"/>
          <p:cNvSpPr>
            <a:spLocks noGrp="1"/>
          </p:cNvSpPr>
          <p:nvPr>
            <p:ph type="sldNum" sz="quarter" idx="4294967295"/>
          </p:nvPr>
        </p:nvSpPr>
        <p:spPr/>
        <p:txBody>
          <a:bodyPr/>
          <a:lstStyle/>
          <a:p>
            <a:pPr>
              <a:defRPr/>
            </a:pPr>
            <a:fld id="{C6C9E861-4CAE-4765-A356-C58102012C2F}" type="slidenum">
              <a:rPr lang="en-US" smtClean="0"/>
              <a:pPr>
                <a:defRPr/>
              </a:pPr>
              <a:t>6</a:t>
            </a:fld>
            <a:endParaRPr lang="en-US"/>
          </a:p>
        </p:txBody>
      </p:sp>
    </p:spTree>
    <p:extLst>
      <p:ext uri="{BB962C8B-B14F-4D97-AF65-F5344CB8AC3E}">
        <p14:creationId xmlns:p14="http://schemas.microsoft.com/office/powerpoint/2010/main" val="19676491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Rectangle 8"/>
          <p:cNvSpPr>
            <a:spLocks noGrp="1" noChangeArrowheads="1"/>
          </p:cNvSpPr>
          <p:nvPr>
            <p:ph type="title"/>
          </p:nvPr>
        </p:nvSpPr>
        <p:spPr/>
        <p:txBody>
          <a:bodyPr lIns="92075" tIns="46038" rIns="92075" bIns="46038"/>
          <a:lstStyle/>
          <a:p>
            <a:pPr eaLnBrk="1" hangingPunct="1">
              <a:defRPr/>
            </a:pPr>
            <a:r>
              <a:rPr lang="en-US"/>
              <a:t>The Internet</a:t>
            </a:r>
          </a:p>
        </p:txBody>
      </p:sp>
      <p:sp>
        <p:nvSpPr>
          <p:cNvPr id="57384" name="Rectangle 40"/>
          <p:cNvSpPr>
            <a:spLocks noGrp="1" noChangeArrowheads="1"/>
          </p:cNvSpPr>
          <p:nvPr>
            <p:ph type="body" idx="1"/>
          </p:nvPr>
        </p:nvSpPr>
        <p:spPr/>
        <p:txBody>
          <a:bodyPr/>
          <a:lstStyle/>
          <a:p>
            <a:pPr eaLnBrk="1" hangingPunct="1">
              <a:defRPr/>
            </a:pPr>
            <a:r>
              <a:rPr lang="en-US" sz="2800" dirty="0"/>
              <a:t>The largest internetwork in the world</a:t>
            </a:r>
          </a:p>
          <a:p>
            <a:pPr eaLnBrk="1" hangingPunct="1">
              <a:defRPr/>
            </a:pPr>
            <a:r>
              <a:rPr lang="en-US" sz="2800" dirty="0"/>
              <a:t>Devices communicating with </a:t>
            </a:r>
            <a:r>
              <a:rPr lang="en-US" sz="2800" dirty="0">
                <a:solidFill>
                  <a:srgbClr val="C00000"/>
                </a:solidFill>
              </a:rPr>
              <a:t>TCP/IP protocol suite</a:t>
            </a:r>
          </a:p>
        </p:txBody>
      </p:sp>
      <p:grpSp>
        <p:nvGrpSpPr>
          <p:cNvPr id="2" name="Group 24"/>
          <p:cNvGrpSpPr>
            <a:grpSpLocks/>
          </p:cNvGrpSpPr>
          <p:nvPr/>
        </p:nvGrpSpPr>
        <p:grpSpPr bwMode="auto">
          <a:xfrm>
            <a:off x="3810000" y="4800600"/>
            <a:ext cx="1676400" cy="1143000"/>
            <a:chOff x="96" y="1440"/>
            <a:chExt cx="1056" cy="720"/>
          </a:xfrm>
        </p:grpSpPr>
        <p:sp>
          <p:nvSpPr>
            <p:cNvPr id="57369" name="Freeform 25"/>
            <p:cNvSpPr>
              <a:spLocks/>
            </p:cNvSpPr>
            <p:nvPr/>
          </p:nvSpPr>
          <p:spPr bwMode="auto">
            <a:xfrm>
              <a:off x="96" y="1440"/>
              <a:ext cx="1056" cy="720"/>
            </a:xfrm>
            <a:custGeom>
              <a:avLst/>
              <a:gdLst/>
              <a:ahLst/>
              <a:cxnLst>
                <a:cxn ang="0">
                  <a:pos x="247" y="945"/>
                </a:cxn>
                <a:cxn ang="0">
                  <a:pos x="299" y="1044"/>
                </a:cxn>
                <a:cxn ang="0">
                  <a:pos x="364" y="1120"/>
                </a:cxn>
                <a:cxn ang="0">
                  <a:pos x="436" y="1174"/>
                </a:cxn>
                <a:cxn ang="0">
                  <a:pos x="513" y="1197"/>
                </a:cxn>
                <a:cxn ang="0">
                  <a:pos x="592" y="1195"/>
                </a:cxn>
                <a:cxn ang="0">
                  <a:pos x="667" y="1164"/>
                </a:cxn>
                <a:cxn ang="0">
                  <a:pos x="739" y="1107"/>
                </a:cxn>
                <a:cxn ang="0">
                  <a:pos x="802" y="1107"/>
                </a:cxn>
                <a:cxn ang="0">
                  <a:pos x="872" y="1164"/>
                </a:cxn>
                <a:cxn ang="0">
                  <a:pos x="949" y="1195"/>
                </a:cxn>
                <a:cxn ang="0">
                  <a:pos x="1028" y="1197"/>
                </a:cxn>
                <a:cxn ang="0">
                  <a:pos x="1105" y="1174"/>
                </a:cxn>
                <a:cxn ang="0">
                  <a:pos x="1177" y="1120"/>
                </a:cxn>
                <a:cxn ang="0">
                  <a:pos x="1240" y="1044"/>
                </a:cxn>
                <a:cxn ang="0">
                  <a:pos x="1294" y="945"/>
                </a:cxn>
                <a:cxn ang="0">
                  <a:pos x="1340" y="901"/>
                </a:cxn>
                <a:cxn ang="0">
                  <a:pos x="1396" y="894"/>
                </a:cxn>
                <a:cxn ang="0">
                  <a:pos x="1448" y="863"/>
                </a:cxn>
                <a:cxn ang="0">
                  <a:pos x="1489" y="808"/>
                </a:cxn>
                <a:cxn ang="0">
                  <a:pos x="1522" y="732"/>
                </a:cxn>
                <a:cxn ang="0">
                  <a:pos x="1538" y="646"/>
                </a:cxn>
                <a:cxn ang="0">
                  <a:pos x="1538" y="555"/>
                </a:cxn>
                <a:cxn ang="0">
                  <a:pos x="1522" y="467"/>
                </a:cxn>
                <a:cxn ang="0">
                  <a:pos x="1489" y="393"/>
                </a:cxn>
                <a:cxn ang="0">
                  <a:pos x="1448" y="338"/>
                </a:cxn>
                <a:cxn ang="0">
                  <a:pos x="1396" y="305"/>
                </a:cxn>
                <a:cxn ang="0">
                  <a:pos x="1340" y="301"/>
                </a:cxn>
                <a:cxn ang="0">
                  <a:pos x="1294" y="254"/>
                </a:cxn>
                <a:cxn ang="0">
                  <a:pos x="1240" y="157"/>
                </a:cxn>
                <a:cxn ang="0">
                  <a:pos x="1177" y="80"/>
                </a:cxn>
                <a:cxn ang="0">
                  <a:pos x="1105" y="27"/>
                </a:cxn>
                <a:cxn ang="0">
                  <a:pos x="1028" y="2"/>
                </a:cxn>
                <a:cxn ang="0">
                  <a:pos x="949" y="6"/>
                </a:cxn>
                <a:cxn ang="0">
                  <a:pos x="872" y="35"/>
                </a:cxn>
                <a:cxn ang="0">
                  <a:pos x="802" y="94"/>
                </a:cxn>
                <a:cxn ang="0">
                  <a:pos x="739" y="94"/>
                </a:cxn>
                <a:cxn ang="0">
                  <a:pos x="667" y="35"/>
                </a:cxn>
                <a:cxn ang="0">
                  <a:pos x="592" y="6"/>
                </a:cxn>
                <a:cxn ang="0">
                  <a:pos x="513" y="2"/>
                </a:cxn>
                <a:cxn ang="0">
                  <a:pos x="436" y="27"/>
                </a:cxn>
                <a:cxn ang="0">
                  <a:pos x="364" y="80"/>
                </a:cxn>
                <a:cxn ang="0">
                  <a:pos x="299" y="157"/>
                </a:cxn>
                <a:cxn ang="0">
                  <a:pos x="247" y="254"/>
                </a:cxn>
                <a:cxn ang="0">
                  <a:pos x="201" y="301"/>
                </a:cxn>
                <a:cxn ang="0">
                  <a:pos x="145" y="305"/>
                </a:cxn>
                <a:cxn ang="0">
                  <a:pos x="93" y="338"/>
                </a:cxn>
                <a:cxn ang="0">
                  <a:pos x="50" y="393"/>
                </a:cxn>
                <a:cxn ang="0">
                  <a:pos x="19" y="467"/>
                </a:cxn>
                <a:cxn ang="0">
                  <a:pos x="3" y="555"/>
                </a:cxn>
                <a:cxn ang="0">
                  <a:pos x="3" y="646"/>
                </a:cxn>
                <a:cxn ang="0">
                  <a:pos x="19" y="732"/>
                </a:cxn>
                <a:cxn ang="0">
                  <a:pos x="50" y="808"/>
                </a:cxn>
                <a:cxn ang="0">
                  <a:pos x="93" y="863"/>
                </a:cxn>
                <a:cxn ang="0">
                  <a:pos x="145" y="894"/>
                </a:cxn>
                <a:cxn ang="0">
                  <a:pos x="201" y="901"/>
                </a:cxn>
              </a:cxnLst>
              <a:rect l="0" t="0" r="r" b="b"/>
              <a:pathLst>
                <a:path w="1541" h="1201">
                  <a:moveTo>
                    <a:pt x="227" y="892"/>
                  </a:moveTo>
                  <a:lnTo>
                    <a:pt x="247" y="945"/>
                  </a:lnTo>
                  <a:lnTo>
                    <a:pt x="272" y="997"/>
                  </a:lnTo>
                  <a:lnTo>
                    <a:pt x="299" y="1044"/>
                  </a:lnTo>
                  <a:lnTo>
                    <a:pt x="330" y="1086"/>
                  </a:lnTo>
                  <a:lnTo>
                    <a:pt x="364" y="1120"/>
                  </a:lnTo>
                  <a:lnTo>
                    <a:pt x="398" y="1149"/>
                  </a:lnTo>
                  <a:lnTo>
                    <a:pt x="436" y="1174"/>
                  </a:lnTo>
                  <a:lnTo>
                    <a:pt x="473" y="1189"/>
                  </a:lnTo>
                  <a:lnTo>
                    <a:pt x="513" y="1197"/>
                  </a:lnTo>
                  <a:lnTo>
                    <a:pt x="552" y="1200"/>
                  </a:lnTo>
                  <a:lnTo>
                    <a:pt x="592" y="1195"/>
                  </a:lnTo>
                  <a:lnTo>
                    <a:pt x="630" y="1183"/>
                  </a:lnTo>
                  <a:lnTo>
                    <a:pt x="667" y="1164"/>
                  </a:lnTo>
                  <a:lnTo>
                    <a:pt x="705" y="1141"/>
                  </a:lnTo>
                  <a:lnTo>
                    <a:pt x="739" y="1107"/>
                  </a:lnTo>
                  <a:lnTo>
                    <a:pt x="770" y="1069"/>
                  </a:lnTo>
                  <a:lnTo>
                    <a:pt x="802" y="1107"/>
                  </a:lnTo>
                  <a:lnTo>
                    <a:pt x="836" y="1141"/>
                  </a:lnTo>
                  <a:lnTo>
                    <a:pt x="872" y="1164"/>
                  </a:lnTo>
                  <a:lnTo>
                    <a:pt x="910" y="1183"/>
                  </a:lnTo>
                  <a:lnTo>
                    <a:pt x="949" y="1195"/>
                  </a:lnTo>
                  <a:lnTo>
                    <a:pt x="988" y="1200"/>
                  </a:lnTo>
                  <a:lnTo>
                    <a:pt x="1028" y="1197"/>
                  </a:lnTo>
                  <a:lnTo>
                    <a:pt x="1067" y="1189"/>
                  </a:lnTo>
                  <a:lnTo>
                    <a:pt x="1105" y="1174"/>
                  </a:lnTo>
                  <a:lnTo>
                    <a:pt x="1143" y="1149"/>
                  </a:lnTo>
                  <a:lnTo>
                    <a:pt x="1177" y="1120"/>
                  </a:lnTo>
                  <a:lnTo>
                    <a:pt x="1211" y="1086"/>
                  </a:lnTo>
                  <a:lnTo>
                    <a:pt x="1240" y="1044"/>
                  </a:lnTo>
                  <a:lnTo>
                    <a:pt x="1268" y="997"/>
                  </a:lnTo>
                  <a:lnTo>
                    <a:pt x="1294" y="945"/>
                  </a:lnTo>
                  <a:lnTo>
                    <a:pt x="1313" y="892"/>
                  </a:lnTo>
                  <a:lnTo>
                    <a:pt x="1340" y="901"/>
                  </a:lnTo>
                  <a:lnTo>
                    <a:pt x="1369" y="901"/>
                  </a:lnTo>
                  <a:lnTo>
                    <a:pt x="1396" y="894"/>
                  </a:lnTo>
                  <a:lnTo>
                    <a:pt x="1421" y="882"/>
                  </a:lnTo>
                  <a:lnTo>
                    <a:pt x="1448" y="863"/>
                  </a:lnTo>
                  <a:lnTo>
                    <a:pt x="1470" y="837"/>
                  </a:lnTo>
                  <a:lnTo>
                    <a:pt x="1489" y="808"/>
                  </a:lnTo>
                  <a:lnTo>
                    <a:pt x="1507" y="772"/>
                  </a:lnTo>
                  <a:lnTo>
                    <a:pt x="1522" y="732"/>
                  </a:lnTo>
                  <a:lnTo>
                    <a:pt x="1532" y="690"/>
                  </a:lnTo>
                  <a:lnTo>
                    <a:pt x="1538" y="646"/>
                  </a:lnTo>
                  <a:lnTo>
                    <a:pt x="1540" y="600"/>
                  </a:lnTo>
                  <a:lnTo>
                    <a:pt x="1538" y="555"/>
                  </a:lnTo>
                  <a:lnTo>
                    <a:pt x="1532" y="509"/>
                  </a:lnTo>
                  <a:lnTo>
                    <a:pt x="1522" y="467"/>
                  </a:lnTo>
                  <a:lnTo>
                    <a:pt x="1507" y="429"/>
                  </a:lnTo>
                  <a:lnTo>
                    <a:pt x="1489" y="393"/>
                  </a:lnTo>
                  <a:lnTo>
                    <a:pt x="1470" y="364"/>
                  </a:lnTo>
                  <a:lnTo>
                    <a:pt x="1448" y="338"/>
                  </a:lnTo>
                  <a:lnTo>
                    <a:pt x="1421" y="320"/>
                  </a:lnTo>
                  <a:lnTo>
                    <a:pt x="1396" y="305"/>
                  </a:lnTo>
                  <a:lnTo>
                    <a:pt x="1369" y="301"/>
                  </a:lnTo>
                  <a:lnTo>
                    <a:pt x="1340" y="301"/>
                  </a:lnTo>
                  <a:lnTo>
                    <a:pt x="1313" y="309"/>
                  </a:lnTo>
                  <a:lnTo>
                    <a:pt x="1294" y="254"/>
                  </a:lnTo>
                  <a:lnTo>
                    <a:pt x="1268" y="204"/>
                  </a:lnTo>
                  <a:lnTo>
                    <a:pt x="1240" y="157"/>
                  </a:lnTo>
                  <a:lnTo>
                    <a:pt x="1211" y="115"/>
                  </a:lnTo>
                  <a:lnTo>
                    <a:pt x="1177" y="80"/>
                  </a:lnTo>
                  <a:lnTo>
                    <a:pt x="1143" y="52"/>
                  </a:lnTo>
                  <a:lnTo>
                    <a:pt x="1105" y="27"/>
                  </a:lnTo>
                  <a:lnTo>
                    <a:pt x="1067" y="12"/>
                  </a:lnTo>
                  <a:lnTo>
                    <a:pt x="1028" y="2"/>
                  </a:lnTo>
                  <a:lnTo>
                    <a:pt x="988" y="0"/>
                  </a:lnTo>
                  <a:lnTo>
                    <a:pt x="949" y="6"/>
                  </a:lnTo>
                  <a:lnTo>
                    <a:pt x="910" y="18"/>
                  </a:lnTo>
                  <a:lnTo>
                    <a:pt x="872" y="35"/>
                  </a:lnTo>
                  <a:lnTo>
                    <a:pt x="836" y="61"/>
                  </a:lnTo>
                  <a:lnTo>
                    <a:pt x="802" y="94"/>
                  </a:lnTo>
                  <a:lnTo>
                    <a:pt x="770" y="132"/>
                  </a:lnTo>
                  <a:lnTo>
                    <a:pt x="739" y="94"/>
                  </a:lnTo>
                  <a:lnTo>
                    <a:pt x="705" y="61"/>
                  </a:lnTo>
                  <a:lnTo>
                    <a:pt x="667" y="35"/>
                  </a:lnTo>
                  <a:lnTo>
                    <a:pt x="630" y="18"/>
                  </a:lnTo>
                  <a:lnTo>
                    <a:pt x="592" y="6"/>
                  </a:lnTo>
                  <a:lnTo>
                    <a:pt x="552" y="0"/>
                  </a:lnTo>
                  <a:lnTo>
                    <a:pt x="513" y="2"/>
                  </a:lnTo>
                  <a:lnTo>
                    <a:pt x="473" y="12"/>
                  </a:lnTo>
                  <a:lnTo>
                    <a:pt x="436" y="27"/>
                  </a:lnTo>
                  <a:lnTo>
                    <a:pt x="398" y="52"/>
                  </a:lnTo>
                  <a:lnTo>
                    <a:pt x="364" y="80"/>
                  </a:lnTo>
                  <a:lnTo>
                    <a:pt x="330" y="115"/>
                  </a:lnTo>
                  <a:lnTo>
                    <a:pt x="299" y="157"/>
                  </a:lnTo>
                  <a:lnTo>
                    <a:pt x="272" y="204"/>
                  </a:lnTo>
                  <a:lnTo>
                    <a:pt x="247" y="254"/>
                  </a:lnTo>
                  <a:lnTo>
                    <a:pt x="227" y="309"/>
                  </a:lnTo>
                  <a:lnTo>
                    <a:pt x="201" y="301"/>
                  </a:lnTo>
                  <a:lnTo>
                    <a:pt x="172" y="301"/>
                  </a:lnTo>
                  <a:lnTo>
                    <a:pt x="145" y="305"/>
                  </a:lnTo>
                  <a:lnTo>
                    <a:pt x="118" y="320"/>
                  </a:lnTo>
                  <a:lnTo>
                    <a:pt x="93" y="338"/>
                  </a:lnTo>
                  <a:lnTo>
                    <a:pt x="70" y="364"/>
                  </a:lnTo>
                  <a:lnTo>
                    <a:pt x="50" y="393"/>
                  </a:lnTo>
                  <a:lnTo>
                    <a:pt x="32" y="429"/>
                  </a:lnTo>
                  <a:lnTo>
                    <a:pt x="19" y="467"/>
                  </a:lnTo>
                  <a:lnTo>
                    <a:pt x="8" y="509"/>
                  </a:lnTo>
                  <a:lnTo>
                    <a:pt x="3" y="555"/>
                  </a:lnTo>
                  <a:lnTo>
                    <a:pt x="0" y="600"/>
                  </a:lnTo>
                  <a:lnTo>
                    <a:pt x="3" y="646"/>
                  </a:lnTo>
                  <a:lnTo>
                    <a:pt x="8" y="690"/>
                  </a:lnTo>
                  <a:lnTo>
                    <a:pt x="19" y="732"/>
                  </a:lnTo>
                  <a:lnTo>
                    <a:pt x="32" y="772"/>
                  </a:lnTo>
                  <a:lnTo>
                    <a:pt x="50" y="808"/>
                  </a:lnTo>
                  <a:lnTo>
                    <a:pt x="70" y="837"/>
                  </a:lnTo>
                  <a:lnTo>
                    <a:pt x="93" y="863"/>
                  </a:lnTo>
                  <a:lnTo>
                    <a:pt x="118" y="882"/>
                  </a:lnTo>
                  <a:lnTo>
                    <a:pt x="145" y="894"/>
                  </a:lnTo>
                  <a:lnTo>
                    <a:pt x="172" y="901"/>
                  </a:lnTo>
                  <a:lnTo>
                    <a:pt x="201" y="901"/>
                  </a:lnTo>
                  <a:lnTo>
                    <a:pt x="227" y="892"/>
                  </a:lnTo>
                </a:path>
              </a:pathLst>
            </a:custGeom>
            <a:gradFill rotWithShape="0">
              <a:gsLst>
                <a:gs pos="0">
                  <a:schemeClr val="accent2"/>
                </a:gs>
                <a:gs pos="100000">
                  <a:schemeClr val="accent2">
                    <a:gamma/>
                    <a:shade val="0"/>
                    <a:invGamma/>
                  </a:schemeClr>
                </a:gs>
              </a:gsLst>
              <a:lin ang="2700000" scaled="1"/>
            </a:gradFill>
            <a:ln w="25400" cap="rnd" cmpd="sng">
              <a:solidFill>
                <a:srgbClr val="FFFFFF"/>
              </a:solidFill>
              <a:prstDash val="solid"/>
              <a:round/>
              <a:headEnd/>
              <a:tailEnd/>
            </a:ln>
            <a:effectLst/>
          </p:spPr>
          <p:txBody>
            <a:bodyPr/>
            <a:lstStyle/>
            <a:p>
              <a:pPr>
                <a:defRPr/>
              </a:pPr>
              <a:endParaRPr lang="en-US">
                <a:solidFill>
                  <a:schemeClr val="bg1"/>
                </a:solidFill>
              </a:endParaRPr>
            </a:p>
          </p:txBody>
        </p:sp>
        <p:sp>
          <p:nvSpPr>
            <p:cNvPr id="46100" name="Text Box 26"/>
            <p:cNvSpPr txBox="1">
              <a:spLocks noChangeArrowheads="1"/>
            </p:cNvSpPr>
            <p:nvPr/>
          </p:nvSpPr>
          <p:spPr bwMode="auto">
            <a:xfrm>
              <a:off x="96" y="1680"/>
              <a:ext cx="1056" cy="231"/>
            </a:xfrm>
            <a:prstGeom prst="rect">
              <a:avLst/>
            </a:prstGeom>
            <a:noFill/>
            <a:ln w="12700" algn="ctr">
              <a:noFill/>
              <a:miter lim="800000"/>
              <a:headEnd/>
              <a:tailEnd/>
            </a:ln>
          </p:spPr>
          <p:txBody>
            <a:bodyPr>
              <a:spAutoFit/>
            </a:bodyPr>
            <a:lstStyle/>
            <a:p>
              <a:pPr algn="ctr"/>
              <a:r>
                <a:rPr lang="en-US">
                  <a:solidFill>
                    <a:schemeClr val="bg1"/>
                  </a:solidFill>
                  <a:latin typeface="Times New Roman" pitchFamily="18" charset="0"/>
                  <a:cs typeface="Times New Roman" pitchFamily="18" charset="0"/>
                </a:rPr>
                <a:t>UCLA</a:t>
              </a:r>
            </a:p>
          </p:txBody>
        </p:sp>
      </p:grpSp>
      <p:grpSp>
        <p:nvGrpSpPr>
          <p:cNvPr id="3" name="Group 27"/>
          <p:cNvGrpSpPr>
            <a:grpSpLocks/>
          </p:cNvGrpSpPr>
          <p:nvPr/>
        </p:nvGrpSpPr>
        <p:grpSpPr bwMode="auto">
          <a:xfrm>
            <a:off x="3733800" y="2743200"/>
            <a:ext cx="1676400" cy="1143000"/>
            <a:chOff x="144" y="2208"/>
            <a:chExt cx="1056" cy="720"/>
          </a:xfrm>
        </p:grpSpPr>
        <p:sp>
          <p:nvSpPr>
            <p:cNvPr id="46097" name="Freeform 28"/>
            <p:cNvSpPr>
              <a:spLocks/>
            </p:cNvSpPr>
            <p:nvPr/>
          </p:nvSpPr>
          <p:spPr bwMode="auto">
            <a:xfrm>
              <a:off x="144" y="2208"/>
              <a:ext cx="1056" cy="720"/>
            </a:xfrm>
            <a:custGeom>
              <a:avLst/>
              <a:gdLst>
                <a:gd name="T0" fmla="*/ 169 w 1541"/>
                <a:gd name="T1" fmla="*/ 567 h 1201"/>
                <a:gd name="T2" fmla="*/ 205 w 1541"/>
                <a:gd name="T3" fmla="*/ 626 h 1201"/>
                <a:gd name="T4" fmla="*/ 249 w 1541"/>
                <a:gd name="T5" fmla="*/ 671 h 1201"/>
                <a:gd name="T6" fmla="*/ 299 w 1541"/>
                <a:gd name="T7" fmla="*/ 704 h 1201"/>
                <a:gd name="T8" fmla="*/ 352 w 1541"/>
                <a:gd name="T9" fmla="*/ 718 h 1201"/>
                <a:gd name="T10" fmla="*/ 406 w 1541"/>
                <a:gd name="T11" fmla="*/ 716 h 1201"/>
                <a:gd name="T12" fmla="*/ 457 w 1541"/>
                <a:gd name="T13" fmla="*/ 698 h 1201"/>
                <a:gd name="T14" fmla="*/ 506 w 1541"/>
                <a:gd name="T15" fmla="*/ 664 h 1201"/>
                <a:gd name="T16" fmla="*/ 550 w 1541"/>
                <a:gd name="T17" fmla="*/ 664 h 1201"/>
                <a:gd name="T18" fmla="*/ 598 w 1541"/>
                <a:gd name="T19" fmla="*/ 698 h 1201"/>
                <a:gd name="T20" fmla="*/ 650 w 1541"/>
                <a:gd name="T21" fmla="*/ 716 h 1201"/>
                <a:gd name="T22" fmla="*/ 704 w 1541"/>
                <a:gd name="T23" fmla="*/ 718 h 1201"/>
                <a:gd name="T24" fmla="*/ 757 w 1541"/>
                <a:gd name="T25" fmla="*/ 704 h 1201"/>
                <a:gd name="T26" fmla="*/ 807 w 1541"/>
                <a:gd name="T27" fmla="*/ 671 h 1201"/>
                <a:gd name="T28" fmla="*/ 850 w 1541"/>
                <a:gd name="T29" fmla="*/ 626 h 1201"/>
                <a:gd name="T30" fmla="*/ 887 w 1541"/>
                <a:gd name="T31" fmla="*/ 567 h 1201"/>
                <a:gd name="T32" fmla="*/ 918 w 1541"/>
                <a:gd name="T33" fmla="*/ 540 h 1201"/>
                <a:gd name="T34" fmla="*/ 957 w 1541"/>
                <a:gd name="T35" fmla="*/ 536 h 1201"/>
                <a:gd name="T36" fmla="*/ 992 w 1541"/>
                <a:gd name="T37" fmla="*/ 517 h 1201"/>
                <a:gd name="T38" fmla="*/ 1020 w 1541"/>
                <a:gd name="T39" fmla="*/ 484 h 1201"/>
                <a:gd name="T40" fmla="*/ 1043 w 1541"/>
                <a:gd name="T41" fmla="*/ 439 h 1201"/>
                <a:gd name="T42" fmla="*/ 1054 w 1541"/>
                <a:gd name="T43" fmla="*/ 387 h 1201"/>
                <a:gd name="T44" fmla="*/ 1054 w 1541"/>
                <a:gd name="T45" fmla="*/ 333 h 1201"/>
                <a:gd name="T46" fmla="*/ 1043 w 1541"/>
                <a:gd name="T47" fmla="*/ 280 h 1201"/>
                <a:gd name="T48" fmla="*/ 1020 w 1541"/>
                <a:gd name="T49" fmla="*/ 236 h 1201"/>
                <a:gd name="T50" fmla="*/ 992 w 1541"/>
                <a:gd name="T51" fmla="*/ 203 h 1201"/>
                <a:gd name="T52" fmla="*/ 957 w 1541"/>
                <a:gd name="T53" fmla="*/ 183 h 1201"/>
                <a:gd name="T54" fmla="*/ 918 w 1541"/>
                <a:gd name="T55" fmla="*/ 180 h 1201"/>
                <a:gd name="T56" fmla="*/ 887 w 1541"/>
                <a:gd name="T57" fmla="*/ 152 h 1201"/>
                <a:gd name="T58" fmla="*/ 850 w 1541"/>
                <a:gd name="T59" fmla="*/ 94 h 1201"/>
                <a:gd name="T60" fmla="*/ 807 w 1541"/>
                <a:gd name="T61" fmla="*/ 48 h 1201"/>
                <a:gd name="T62" fmla="*/ 757 w 1541"/>
                <a:gd name="T63" fmla="*/ 16 h 1201"/>
                <a:gd name="T64" fmla="*/ 704 w 1541"/>
                <a:gd name="T65" fmla="*/ 1 h 1201"/>
                <a:gd name="T66" fmla="*/ 650 w 1541"/>
                <a:gd name="T67" fmla="*/ 4 h 1201"/>
                <a:gd name="T68" fmla="*/ 598 w 1541"/>
                <a:gd name="T69" fmla="*/ 21 h 1201"/>
                <a:gd name="T70" fmla="*/ 550 w 1541"/>
                <a:gd name="T71" fmla="*/ 56 h 1201"/>
                <a:gd name="T72" fmla="*/ 506 w 1541"/>
                <a:gd name="T73" fmla="*/ 56 h 1201"/>
                <a:gd name="T74" fmla="*/ 457 w 1541"/>
                <a:gd name="T75" fmla="*/ 21 h 1201"/>
                <a:gd name="T76" fmla="*/ 406 w 1541"/>
                <a:gd name="T77" fmla="*/ 4 h 1201"/>
                <a:gd name="T78" fmla="*/ 352 w 1541"/>
                <a:gd name="T79" fmla="*/ 1 h 1201"/>
                <a:gd name="T80" fmla="*/ 299 w 1541"/>
                <a:gd name="T81" fmla="*/ 16 h 1201"/>
                <a:gd name="T82" fmla="*/ 249 w 1541"/>
                <a:gd name="T83" fmla="*/ 48 h 1201"/>
                <a:gd name="T84" fmla="*/ 205 w 1541"/>
                <a:gd name="T85" fmla="*/ 94 h 1201"/>
                <a:gd name="T86" fmla="*/ 169 w 1541"/>
                <a:gd name="T87" fmla="*/ 152 h 1201"/>
                <a:gd name="T88" fmla="*/ 138 w 1541"/>
                <a:gd name="T89" fmla="*/ 180 h 1201"/>
                <a:gd name="T90" fmla="*/ 99 w 1541"/>
                <a:gd name="T91" fmla="*/ 183 h 1201"/>
                <a:gd name="T92" fmla="*/ 64 w 1541"/>
                <a:gd name="T93" fmla="*/ 203 h 1201"/>
                <a:gd name="T94" fmla="*/ 34 w 1541"/>
                <a:gd name="T95" fmla="*/ 236 h 1201"/>
                <a:gd name="T96" fmla="*/ 13 w 1541"/>
                <a:gd name="T97" fmla="*/ 280 h 1201"/>
                <a:gd name="T98" fmla="*/ 2 w 1541"/>
                <a:gd name="T99" fmla="*/ 333 h 1201"/>
                <a:gd name="T100" fmla="*/ 2 w 1541"/>
                <a:gd name="T101" fmla="*/ 387 h 1201"/>
                <a:gd name="T102" fmla="*/ 13 w 1541"/>
                <a:gd name="T103" fmla="*/ 439 h 1201"/>
                <a:gd name="T104" fmla="*/ 34 w 1541"/>
                <a:gd name="T105" fmla="*/ 484 h 1201"/>
                <a:gd name="T106" fmla="*/ 64 w 1541"/>
                <a:gd name="T107" fmla="*/ 517 h 1201"/>
                <a:gd name="T108" fmla="*/ 99 w 1541"/>
                <a:gd name="T109" fmla="*/ 536 h 1201"/>
                <a:gd name="T110" fmla="*/ 138 w 1541"/>
                <a:gd name="T111" fmla="*/ 540 h 120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41"/>
                <a:gd name="T169" fmla="*/ 0 h 1201"/>
                <a:gd name="T170" fmla="*/ 1541 w 1541"/>
                <a:gd name="T171" fmla="*/ 1201 h 120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41" h="1201">
                  <a:moveTo>
                    <a:pt x="227" y="892"/>
                  </a:moveTo>
                  <a:lnTo>
                    <a:pt x="247" y="945"/>
                  </a:lnTo>
                  <a:lnTo>
                    <a:pt x="272" y="997"/>
                  </a:lnTo>
                  <a:lnTo>
                    <a:pt x="299" y="1044"/>
                  </a:lnTo>
                  <a:lnTo>
                    <a:pt x="330" y="1086"/>
                  </a:lnTo>
                  <a:lnTo>
                    <a:pt x="364" y="1120"/>
                  </a:lnTo>
                  <a:lnTo>
                    <a:pt x="398" y="1149"/>
                  </a:lnTo>
                  <a:lnTo>
                    <a:pt x="436" y="1174"/>
                  </a:lnTo>
                  <a:lnTo>
                    <a:pt x="473" y="1189"/>
                  </a:lnTo>
                  <a:lnTo>
                    <a:pt x="513" y="1197"/>
                  </a:lnTo>
                  <a:lnTo>
                    <a:pt x="552" y="1200"/>
                  </a:lnTo>
                  <a:lnTo>
                    <a:pt x="592" y="1195"/>
                  </a:lnTo>
                  <a:lnTo>
                    <a:pt x="630" y="1183"/>
                  </a:lnTo>
                  <a:lnTo>
                    <a:pt x="667" y="1164"/>
                  </a:lnTo>
                  <a:lnTo>
                    <a:pt x="705" y="1141"/>
                  </a:lnTo>
                  <a:lnTo>
                    <a:pt x="739" y="1107"/>
                  </a:lnTo>
                  <a:lnTo>
                    <a:pt x="770" y="1069"/>
                  </a:lnTo>
                  <a:lnTo>
                    <a:pt x="802" y="1107"/>
                  </a:lnTo>
                  <a:lnTo>
                    <a:pt x="836" y="1141"/>
                  </a:lnTo>
                  <a:lnTo>
                    <a:pt x="872" y="1164"/>
                  </a:lnTo>
                  <a:lnTo>
                    <a:pt x="910" y="1183"/>
                  </a:lnTo>
                  <a:lnTo>
                    <a:pt x="949" y="1195"/>
                  </a:lnTo>
                  <a:lnTo>
                    <a:pt x="988" y="1200"/>
                  </a:lnTo>
                  <a:lnTo>
                    <a:pt x="1028" y="1197"/>
                  </a:lnTo>
                  <a:lnTo>
                    <a:pt x="1067" y="1189"/>
                  </a:lnTo>
                  <a:lnTo>
                    <a:pt x="1105" y="1174"/>
                  </a:lnTo>
                  <a:lnTo>
                    <a:pt x="1143" y="1149"/>
                  </a:lnTo>
                  <a:lnTo>
                    <a:pt x="1177" y="1120"/>
                  </a:lnTo>
                  <a:lnTo>
                    <a:pt x="1211" y="1086"/>
                  </a:lnTo>
                  <a:lnTo>
                    <a:pt x="1240" y="1044"/>
                  </a:lnTo>
                  <a:lnTo>
                    <a:pt x="1268" y="997"/>
                  </a:lnTo>
                  <a:lnTo>
                    <a:pt x="1294" y="945"/>
                  </a:lnTo>
                  <a:lnTo>
                    <a:pt x="1313" y="892"/>
                  </a:lnTo>
                  <a:lnTo>
                    <a:pt x="1340" y="901"/>
                  </a:lnTo>
                  <a:lnTo>
                    <a:pt x="1369" y="901"/>
                  </a:lnTo>
                  <a:lnTo>
                    <a:pt x="1396" y="894"/>
                  </a:lnTo>
                  <a:lnTo>
                    <a:pt x="1421" y="882"/>
                  </a:lnTo>
                  <a:lnTo>
                    <a:pt x="1448" y="863"/>
                  </a:lnTo>
                  <a:lnTo>
                    <a:pt x="1470" y="837"/>
                  </a:lnTo>
                  <a:lnTo>
                    <a:pt x="1489" y="808"/>
                  </a:lnTo>
                  <a:lnTo>
                    <a:pt x="1507" y="772"/>
                  </a:lnTo>
                  <a:lnTo>
                    <a:pt x="1522" y="732"/>
                  </a:lnTo>
                  <a:lnTo>
                    <a:pt x="1532" y="690"/>
                  </a:lnTo>
                  <a:lnTo>
                    <a:pt x="1538" y="646"/>
                  </a:lnTo>
                  <a:lnTo>
                    <a:pt x="1540" y="600"/>
                  </a:lnTo>
                  <a:lnTo>
                    <a:pt x="1538" y="555"/>
                  </a:lnTo>
                  <a:lnTo>
                    <a:pt x="1532" y="509"/>
                  </a:lnTo>
                  <a:lnTo>
                    <a:pt x="1522" y="467"/>
                  </a:lnTo>
                  <a:lnTo>
                    <a:pt x="1507" y="429"/>
                  </a:lnTo>
                  <a:lnTo>
                    <a:pt x="1489" y="393"/>
                  </a:lnTo>
                  <a:lnTo>
                    <a:pt x="1470" y="364"/>
                  </a:lnTo>
                  <a:lnTo>
                    <a:pt x="1448" y="338"/>
                  </a:lnTo>
                  <a:lnTo>
                    <a:pt x="1421" y="320"/>
                  </a:lnTo>
                  <a:lnTo>
                    <a:pt x="1396" y="305"/>
                  </a:lnTo>
                  <a:lnTo>
                    <a:pt x="1369" y="301"/>
                  </a:lnTo>
                  <a:lnTo>
                    <a:pt x="1340" y="301"/>
                  </a:lnTo>
                  <a:lnTo>
                    <a:pt x="1313" y="309"/>
                  </a:lnTo>
                  <a:lnTo>
                    <a:pt x="1294" y="254"/>
                  </a:lnTo>
                  <a:lnTo>
                    <a:pt x="1268" y="204"/>
                  </a:lnTo>
                  <a:lnTo>
                    <a:pt x="1240" y="157"/>
                  </a:lnTo>
                  <a:lnTo>
                    <a:pt x="1211" y="115"/>
                  </a:lnTo>
                  <a:lnTo>
                    <a:pt x="1177" y="80"/>
                  </a:lnTo>
                  <a:lnTo>
                    <a:pt x="1143" y="52"/>
                  </a:lnTo>
                  <a:lnTo>
                    <a:pt x="1105" y="27"/>
                  </a:lnTo>
                  <a:lnTo>
                    <a:pt x="1067" y="12"/>
                  </a:lnTo>
                  <a:lnTo>
                    <a:pt x="1028" y="2"/>
                  </a:lnTo>
                  <a:lnTo>
                    <a:pt x="988" y="0"/>
                  </a:lnTo>
                  <a:lnTo>
                    <a:pt x="949" y="6"/>
                  </a:lnTo>
                  <a:lnTo>
                    <a:pt x="910" y="18"/>
                  </a:lnTo>
                  <a:lnTo>
                    <a:pt x="872" y="35"/>
                  </a:lnTo>
                  <a:lnTo>
                    <a:pt x="836" y="61"/>
                  </a:lnTo>
                  <a:lnTo>
                    <a:pt x="802" y="94"/>
                  </a:lnTo>
                  <a:lnTo>
                    <a:pt x="770" y="132"/>
                  </a:lnTo>
                  <a:lnTo>
                    <a:pt x="739" y="94"/>
                  </a:lnTo>
                  <a:lnTo>
                    <a:pt x="705" y="61"/>
                  </a:lnTo>
                  <a:lnTo>
                    <a:pt x="667" y="35"/>
                  </a:lnTo>
                  <a:lnTo>
                    <a:pt x="630" y="18"/>
                  </a:lnTo>
                  <a:lnTo>
                    <a:pt x="592" y="6"/>
                  </a:lnTo>
                  <a:lnTo>
                    <a:pt x="552" y="0"/>
                  </a:lnTo>
                  <a:lnTo>
                    <a:pt x="513" y="2"/>
                  </a:lnTo>
                  <a:lnTo>
                    <a:pt x="473" y="12"/>
                  </a:lnTo>
                  <a:lnTo>
                    <a:pt x="436" y="27"/>
                  </a:lnTo>
                  <a:lnTo>
                    <a:pt x="398" y="52"/>
                  </a:lnTo>
                  <a:lnTo>
                    <a:pt x="364" y="80"/>
                  </a:lnTo>
                  <a:lnTo>
                    <a:pt x="330" y="115"/>
                  </a:lnTo>
                  <a:lnTo>
                    <a:pt x="299" y="157"/>
                  </a:lnTo>
                  <a:lnTo>
                    <a:pt x="272" y="204"/>
                  </a:lnTo>
                  <a:lnTo>
                    <a:pt x="247" y="254"/>
                  </a:lnTo>
                  <a:lnTo>
                    <a:pt x="227" y="309"/>
                  </a:lnTo>
                  <a:lnTo>
                    <a:pt x="201" y="301"/>
                  </a:lnTo>
                  <a:lnTo>
                    <a:pt x="172" y="301"/>
                  </a:lnTo>
                  <a:lnTo>
                    <a:pt x="145" y="305"/>
                  </a:lnTo>
                  <a:lnTo>
                    <a:pt x="118" y="320"/>
                  </a:lnTo>
                  <a:lnTo>
                    <a:pt x="93" y="338"/>
                  </a:lnTo>
                  <a:lnTo>
                    <a:pt x="70" y="364"/>
                  </a:lnTo>
                  <a:lnTo>
                    <a:pt x="50" y="393"/>
                  </a:lnTo>
                  <a:lnTo>
                    <a:pt x="32" y="429"/>
                  </a:lnTo>
                  <a:lnTo>
                    <a:pt x="19" y="467"/>
                  </a:lnTo>
                  <a:lnTo>
                    <a:pt x="8" y="509"/>
                  </a:lnTo>
                  <a:lnTo>
                    <a:pt x="3" y="555"/>
                  </a:lnTo>
                  <a:lnTo>
                    <a:pt x="0" y="600"/>
                  </a:lnTo>
                  <a:lnTo>
                    <a:pt x="3" y="646"/>
                  </a:lnTo>
                  <a:lnTo>
                    <a:pt x="8" y="690"/>
                  </a:lnTo>
                  <a:lnTo>
                    <a:pt x="19" y="732"/>
                  </a:lnTo>
                  <a:lnTo>
                    <a:pt x="32" y="772"/>
                  </a:lnTo>
                  <a:lnTo>
                    <a:pt x="50" y="808"/>
                  </a:lnTo>
                  <a:lnTo>
                    <a:pt x="70" y="837"/>
                  </a:lnTo>
                  <a:lnTo>
                    <a:pt x="93" y="863"/>
                  </a:lnTo>
                  <a:lnTo>
                    <a:pt x="118" y="882"/>
                  </a:lnTo>
                  <a:lnTo>
                    <a:pt x="145" y="894"/>
                  </a:lnTo>
                  <a:lnTo>
                    <a:pt x="172" y="901"/>
                  </a:lnTo>
                  <a:lnTo>
                    <a:pt x="201" y="901"/>
                  </a:lnTo>
                  <a:lnTo>
                    <a:pt x="227" y="892"/>
                  </a:lnTo>
                </a:path>
              </a:pathLst>
            </a:custGeom>
            <a:gradFill rotWithShape="0">
              <a:gsLst>
                <a:gs pos="0">
                  <a:srgbClr val="9933FF"/>
                </a:gs>
                <a:gs pos="100000">
                  <a:srgbClr val="2E0F4C"/>
                </a:gs>
              </a:gsLst>
              <a:lin ang="2700000" scaled="1"/>
            </a:gradFill>
            <a:ln w="25400" cap="rnd" cmpd="sng">
              <a:solidFill>
                <a:srgbClr val="FFFFFF"/>
              </a:solidFill>
              <a:prstDash val="solid"/>
              <a:round/>
              <a:headEnd type="none" w="med" len="med"/>
              <a:tailEnd type="none" w="med" len="med"/>
            </a:ln>
          </p:spPr>
          <p:txBody>
            <a:bodyPr/>
            <a:lstStyle/>
            <a:p>
              <a:endParaRPr lang="en-US">
                <a:solidFill>
                  <a:schemeClr val="bg1"/>
                </a:solidFill>
              </a:endParaRPr>
            </a:p>
          </p:txBody>
        </p:sp>
        <p:sp>
          <p:nvSpPr>
            <p:cNvPr id="46098" name="Text Box 29"/>
            <p:cNvSpPr txBox="1">
              <a:spLocks noChangeArrowheads="1"/>
            </p:cNvSpPr>
            <p:nvPr/>
          </p:nvSpPr>
          <p:spPr bwMode="auto">
            <a:xfrm>
              <a:off x="144" y="2448"/>
              <a:ext cx="1056" cy="231"/>
            </a:xfrm>
            <a:prstGeom prst="rect">
              <a:avLst/>
            </a:prstGeom>
            <a:noFill/>
            <a:ln w="12700" algn="ctr">
              <a:noFill/>
              <a:miter lim="800000"/>
              <a:headEnd/>
              <a:tailEnd/>
            </a:ln>
          </p:spPr>
          <p:txBody>
            <a:bodyPr>
              <a:spAutoFit/>
            </a:bodyPr>
            <a:lstStyle/>
            <a:p>
              <a:pPr algn="ctr"/>
              <a:r>
                <a:rPr lang="en-US">
                  <a:solidFill>
                    <a:schemeClr val="bg1"/>
                  </a:solidFill>
                  <a:latin typeface="Times New Roman" pitchFamily="18" charset="0"/>
                  <a:cs typeface="Times New Roman" pitchFamily="18" charset="0"/>
                </a:rPr>
                <a:t>Stanford</a:t>
              </a:r>
            </a:p>
          </p:txBody>
        </p:sp>
      </p:grpSp>
      <p:grpSp>
        <p:nvGrpSpPr>
          <p:cNvPr id="4" name="Group 30"/>
          <p:cNvGrpSpPr>
            <a:grpSpLocks/>
          </p:cNvGrpSpPr>
          <p:nvPr/>
        </p:nvGrpSpPr>
        <p:grpSpPr bwMode="auto">
          <a:xfrm>
            <a:off x="1524000" y="3810000"/>
            <a:ext cx="1981200" cy="1295400"/>
            <a:chOff x="768" y="3120"/>
            <a:chExt cx="1248" cy="816"/>
          </a:xfrm>
        </p:grpSpPr>
        <p:sp>
          <p:nvSpPr>
            <p:cNvPr id="46095" name="Freeform 31"/>
            <p:cNvSpPr>
              <a:spLocks/>
            </p:cNvSpPr>
            <p:nvPr/>
          </p:nvSpPr>
          <p:spPr bwMode="auto">
            <a:xfrm>
              <a:off x="816" y="3120"/>
              <a:ext cx="1200" cy="816"/>
            </a:xfrm>
            <a:custGeom>
              <a:avLst/>
              <a:gdLst>
                <a:gd name="T0" fmla="*/ 192 w 1541"/>
                <a:gd name="T1" fmla="*/ 642 h 1201"/>
                <a:gd name="T2" fmla="*/ 233 w 1541"/>
                <a:gd name="T3" fmla="*/ 709 h 1201"/>
                <a:gd name="T4" fmla="*/ 283 w 1541"/>
                <a:gd name="T5" fmla="*/ 761 h 1201"/>
                <a:gd name="T6" fmla="*/ 340 w 1541"/>
                <a:gd name="T7" fmla="*/ 798 h 1201"/>
                <a:gd name="T8" fmla="*/ 399 w 1541"/>
                <a:gd name="T9" fmla="*/ 813 h 1201"/>
                <a:gd name="T10" fmla="*/ 461 w 1541"/>
                <a:gd name="T11" fmla="*/ 812 h 1201"/>
                <a:gd name="T12" fmla="*/ 519 w 1541"/>
                <a:gd name="T13" fmla="*/ 791 h 1201"/>
                <a:gd name="T14" fmla="*/ 575 w 1541"/>
                <a:gd name="T15" fmla="*/ 752 h 1201"/>
                <a:gd name="T16" fmla="*/ 625 w 1541"/>
                <a:gd name="T17" fmla="*/ 752 h 1201"/>
                <a:gd name="T18" fmla="*/ 679 w 1541"/>
                <a:gd name="T19" fmla="*/ 791 h 1201"/>
                <a:gd name="T20" fmla="*/ 739 w 1541"/>
                <a:gd name="T21" fmla="*/ 812 h 1201"/>
                <a:gd name="T22" fmla="*/ 801 w 1541"/>
                <a:gd name="T23" fmla="*/ 813 h 1201"/>
                <a:gd name="T24" fmla="*/ 860 w 1541"/>
                <a:gd name="T25" fmla="*/ 798 h 1201"/>
                <a:gd name="T26" fmla="*/ 917 w 1541"/>
                <a:gd name="T27" fmla="*/ 761 h 1201"/>
                <a:gd name="T28" fmla="*/ 966 w 1541"/>
                <a:gd name="T29" fmla="*/ 709 h 1201"/>
                <a:gd name="T30" fmla="*/ 1008 w 1541"/>
                <a:gd name="T31" fmla="*/ 642 h 1201"/>
                <a:gd name="T32" fmla="*/ 1043 w 1541"/>
                <a:gd name="T33" fmla="*/ 612 h 1201"/>
                <a:gd name="T34" fmla="*/ 1087 w 1541"/>
                <a:gd name="T35" fmla="*/ 607 h 1201"/>
                <a:gd name="T36" fmla="*/ 1128 w 1541"/>
                <a:gd name="T37" fmla="*/ 586 h 1201"/>
                <a:gd name="T38" fmla="*/ 1160 w 1541"/>
                <a:gd name="T39" fmla="*/ 549 h 1201"/>
                <a:gd name="T40" fmla="*/ 1185 w 1541"/>
                <a:gd name="T41" fmla="*/ 497 h 1201"/>
                <a:gd name="T42" fmla="*/ 1198 w 1541"/>
                <a:gd name="T43" fmla="*/ 439 h 1201"/>
                <a:gd name="T44" fmla="*/ 1198 w 1541"/>
                <a:gd name="T45" fmla="*/ 377 h 1201"/>
                <a:gd name="T46" fmla="*/ 1185 w 1541"/>
                <a:gd name="T47" fmla="*/ 317 h 1201"/>
                <a:gd name="T48" fmla="*/ 1160 w 1541"/>
                <a:gd name="T49" fmla="*/ 267 h 1201"/>
                <a:gd name="T50" fmla="*/ 1128 w 1541"/>
                <a:gd name="T51" fmla="*/ 230 h 1201"/>
                <a:gd name="T52" fmla="*/ 1087 w 1541"/>
                <a:gd name="T53" fmla="*/ 207 h 1201"/>
                <a:gd name="T54" fmla="*/ 1043 w 1541"/>
                <a:gd name="T55" fmla="*/ 205 h 1201"/>
                <a:gd name="T56" fmla="*/ 1008 w 1541"/>
                <a:gd name="T57" fmla="*/ 173 h 1201"/>
                <a:gd name="T58" fmla="*/ 966 w 1541"/>
                <a:gd name="T59" fmla="*/ 107 h 1201"/>
                <a:gd name="T60" fmla="*/ 917 w 1541"/>
                <a:gd name="T61" fmla="*/ 54 h 1201"/>
                <a:gd name="T62" fmla="*/ 860 w 1541"/>
                <a:gd name="T63" fmla="*/ 18 h 1201"/>
                <a:gd name="T64" fmla="*/ 801 w 1541"/>
                <a:gd name="T65" fmla="*/ 1 h 1201"/>
                <a:gd name="T66" fmla="*/ 739 w 1541"/>
                <a:gd name="T67" fmla="*/ 4 h 1201"/>
                <a:gd name="T68" fmla="*/ 679 w 1541"/>
                <a:gd name="T69" fmla="*/ 24 h 1201"/>
                <a:gd name="T70" fmla="*/ 625 w 1541"/>
                <a:gd name="T71" fmla="*/ 64 h 1201"/>
                <a:gd name="T72" fmla="*/ 575 w 1541"/>
                <a:gd name="T73" fmla="*/ 64 h 1201"/>
                <a:gd name="T74" fmla="*/ 519 w 1541"/>
                <a:gd name="T75" fmla="*/ 24 h 1201"/>
                <a:gd name="T76" fmla="*/ 461 w 1541"/>
                <a:gd name="T77" fmla="*/ 4 h 1201"/>
                <a:gd name="T78" fmla="*/ 399 w 1541"/>
                <a:gd name="T79" fmla="*/ 1 h 1201"/>
                <a:gd name="T80" fmla="*/ 340 w 1541"/>
                <a:gd name="T81" fmla="*/ 18 h 1201"/>
                <a:gd name="T82" fmla="*/ 283 w 1541"/>
                <a:gd name="T83" fmla="*/ 54 h 1201"/>
                <a:gd name="T84" fmla="*/ 233 w 1541"/>
                <a:gd name="T85" fmla="*/ 107 h 1201"/>
                <a:gd name="T86" fmla="*/ 192 w 1541"/>
                <a:gd name="T87" fmla="*/ 173 h 1201"/>
                <a:gd name="T88" fmla="*/ 157 w 1541"/>
                <a:gd name="T89" fmla="*/ 205 h 1201"/>
                <a:gd name="T90" fmla="*/ 113 w 1541"/>
                <a:gd name="T91" fmla="*/ 207 h 1201"/>
                <a:gd name="T92" fmla="*/ 72 w 1541"/>
                <a:gd name="T93" fmla="*/ 230 h 1201"/>
                <a:gd name="T94" fmla="*/ 39 w 1541"/>
                <a:gd name="T95" fmla="*/ 267 h 1201"/>
                <a:gd name="T96" fmla="*/ 15 w 1541"/>
                <a:gd name="T97" fmla="*/ 317 h 1201"/>
                <a:gd name="T98" fmla="*/ 2 w 1541"/>
                <a:gd name="T99" fmla="*/ 377 h 1201"/>
                <a:gd name="T100" fmla="*/ 2 w 1541"/>
                <a:gd name="T101" fmla="*/ 439 h 1201"/>
                <a:gd name="T102" fmla="*/ 15 w 1541"/>
                <a:gd name="T103" fmla="*/ 497 h 1201"/>
                <a:gd name="T104" fmla="*/ 39 w 1541"/>
                <a:gd name="T105" fmla="*/ 549 h 1201"/>
                <a:gd name="T106" fmla="*/ 72 w 1541"/>
                <a:gd name="T107" fmla="*/ 586 h 1201"/>
                <a:gd name="T108" fmla="*/ 113 w 1541"/>
                <a:gd name="T109" fmla="*/ 607 h 1201"/>
                <a:gd name="T110" fmla="*/ 157 w 1541"/>
                <a:gd name="T111" fmla="*/ 612 h 120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41"/>
                <a:gd name="T169" fmla="*/ 0 h 1201"/>
                <a:gd name="T170" fmla="*/ 1541 w 1541"/>
                <a:gd name="T171" fmla="*/ 1201 h 120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41" h="1201">
                  <a:moveTo>
                    <a:pt x="227" y="892"/>
                  </a:moveTo>
                  <a:lnTo>
                    <a:pt x="247" y="945"/>
                  </a:lnTo>
                  <a:lnTo>
                    <a:pt x="272" y="997"/>
                  </a:lnTo>
                  <a:lnTo>
                    <a:pt x="299" y="1044"/>
                  </a:lnTo>
                  <a:lnTo>
                    <a:pt x="330" y="1086"/>
                  </a:lnTo>
                  <a:lnTo>
                    <a:pt x="364" y="1120"/>
                  </a:lnTo>
                  <a:lnTo>
                    <a:pt x="398" y="1149"/>
                  </a:lnTo>
                  <a:lnTo>
                    <a:pt x="436" y="1174"/>
                  </a:lnTo>
                  <a:lnTo>
                    <a:pt x="473" y="1189"/>
                  </a:lnTo>
                  <a:lnTo>
                    <a:pt x="513" y="1197"/>
                  </a:lnTo>
                  <a:lnTo>
                    <a:pt x="552" y="1200"/>
                  </a:lnTo>
                  <a:lnTo>
                    <a:pt x="592" y="1195"/>
                  </a:lnTo>
                  <a:lnTo>
                    <a:pt x="630" y="1183"/>
                  </a:lnTo>
                  <a:lnTo>
                    <a:pt x="667" y="1164"/>
                  </a:lnTo>
                  <a:lnTo>
                    <a:pt x="705" y="1141"/>
                  </a:lnTo>
                  <a:lnTo>
                    <a:pt x="739" y="1107"/>
                  </a:lnTo>
                  <a:lnTo>
                    <a:pt x="770" y="1069"/>
                  </a:lnTo>
                  <a:lnTo>
                    <a:pt x="802" y="1107"/>
                  </a:lnTo>
                  <a:lnTo>
                    <a:pt x="836" y="1141"/>
                  </a:lnTo>
                  <a:lnTo>
                    <a:pt x="872" y="1164"/>
                  </a:lnTo>
                  <a:lnTo>
                    <a:pt x="910" y="1183"/>
                  </a:lnTo>
                  <a:lnTo>
                    <a:pt x="949" y="1195"/>
                  </a:lnTo>
                  <a:lnTo>
                    <a:pt x="988" y="1200"/>
                  </a:lnTo>
                  <a:lnTo>
                    <a:pt x="1028" y="1197"/>
                  </a:lnTo>
                  <a:lnTo>
                    <a:pt x="1067" y="1189"/>
                  </a:lnTo>
                  <a:lnTo>
                    <a:pt x="1105" y="1174"/>
                  </a:lnTo>
                  <a:lnTo>
                    <a:pt x="1143" y="1149"/>
                  </a:lnTo>
                  <a:lnTo>
                    <a:pt x="1177" y="1120"/>
                  </a:lnTo>
                  <a:lnTo>
                    <a:pt x="1211" y="1086"/>
                  </a:lnTo>
                  <a:lnTo>
                    <a:pt x="1240" y="1044"/>
                  </a:lnTo>
                  <a:lnTo>
                    <a:pt x="1268" y="997"/>
                  </a:lnTo>
                  <a:lnTo>
                    <a:pt x="1294" y="945"/>
                  </a:lnTo>
                  <a:lnTo>
                    <a:pt x="1313" y="892"/>
                  </a:lnTo>
                  <a:lnTo>
                    <a:pt x="1340" y="901"/>
                  </a:lnTo>
                  <a:lnTo>
                    <a:pt x="1369" y="901"/>
                  </a:lnTo>
                  <a:lnTo>
                    <a:pt x="1396" y="894"/>
                  </a:lnTo>
                  <a:lnTo>
                    <a:pt x="1421" y="882"/>
                  </a:lnTo>
                  <a:lnTo>
                    <a:pt x="1448" y="863"/>
                  </a:lnTo>
                  <a:lnTo>
                    <a:pt x="1470" y="837"/>
                  </a:lnTo>
                  <a:lnTo>
                    <a:pt x="1489" y="808"/>
                  </a:lnTo>
                  <a:lnTo>
                    <a:pt x="1507" y="772"/>
                  </a:lnTo>
                  <a:lnTo>
                    <a:pt x="1522" y="732"/>
                  </a:lnTo>
                  <a:lnTo>
                    <a:pt x="1532" y="690"/>
                  </a:lnTo>
                  <a:lnTo>
                    <a:pt x="1538" y="646"/>
                  </a:lnTo>
                  <a:lnTo>
                    <a:pt x="1540" y="600"/>
                  </a:lnTo>
                  <a:lnTo>
                    <a:pt x="1538" y="555"/>
                  </a:lnTo>
                  <a:lnTo>
                    <a:pt x="1532" y="509"/>
                  </a:lnTo>
                  <a:lnTo>
                    <a:pt x="1522" y="467"/>
                  </a:lnTo>
                  <a:lnTo>
                    <a:pt x="1507" y="429"/>
                  </a:lnTo>
                  <a:lnTo>
                    <a:pt x="1489" y="393"/>
                  </a:lnTo>
                  <a:lnTo>
                    <a:pt x="1470" y="364"/>
                  </a:lnTo>
                  <a:lnTo>
                    <a:pt x="1448" y="338"/>
                  </a:lnTo>
                  <a:lnTo>
                    <a:pt x="1421" y="320"/>
                  </a:lnTo>
                  <a:lnTo>
                    <a:pt x="1396" y="305"/>
                  </a:lnTo>
                  <a:lnTo>
                    <a:pt x="1369" y="301"/>
                  </a:lnTo>
                  <a:lnTo>
                    <a:pt x="1340" y="301"/>
                  </a:lnTo>
                  <a:lnTo>
                    <a:pt x="1313" y="309"/>
                  </a:lnTo>
                  <a:lnTo>
                    <a:pt x="1294" y="254"/>
                  </a:lnTo>
                  <a:lnTo>
                    <a:pt x="1268" y="204"/>
                  </a:lnTo>
                  <a:lnTo>
                    <a:pt x="1240" y="157"/>
                  </a:lnTo>
                  <a:lnTo>
                    <a:pt x="1211" y="115"/>
                  </a:lnTo>
                  <a:lnTo>
                    <a:pt x="1177" y="80"/>
                  </a:lnTo>
                  <a:lnTo>
                    <a:pt x="1143" y="52"/>
                  </a:lnTo>
                  <a:lnTo>
                    <a:pt x="1105" y="27"/>
                  </a:lnTo>
                  <a:lnTo>
                    <a:pt x="1067" y="12"/>
                  </a:lnTo>
                  <a:lnTo>
                    <a:pt x="1028" y="2"/>
                  </a:lnTo>
                  <a:lnTo>
                    <a:pt x="988" y="0"/>
                  </a:lnTo>
                  <a:lnTo>
                    <a:pt x="949" y="6"/>
                  </a:lnTo>
                  <a:lnTo>
                    <a:pt x="910" y="18"/>
                  </a:lnTo>
                  <a:lnTo>
                    <a:pt x="872" y="35"/>
                  </a:lnTo>
                  <a:lnTo>
                    <a:pt x="836" y="61"/>
                  </a:lnTo>
                  <a:lnTo>
                    <a:pt x="802" y="94"/>
                  </a:lnTo>
                  <a:lnTo>
                    <a:pt x="770" y="132"/>
                  </a:lnTo>
                  <a:lnTo>
                    <a:pt x="739" y="94"/>
                  </a:lnTo>
                  <a:lnTo>
                    <a:pt x="705" y="61"/>
                  </a:lnTo>
                  <a:lnTo>
                    <a:pt x="667" y="35"/>
                  </a:lnTo>
                  <a:lnTo>
                    <a:pt x="630" y="18"/>
                  </a:lnTo>
                  <a:lnTo>
                    <a:pt x="592" y="6"/>
                  </a:lnTo>
                  <a:lnTo>
                    <a:pt x="552" y="0"/>
                  </a:lnTo>
                  <a:lnTo>
                    <a:pt x="513" y="2"/>
                  </a:lnTo>
                  <a:lnTo>
                    <a:pt x="473" y="12"/>
                  </a:lnTo>
                  <a:lnTo>
                    <a:pt x="436" y="27"/>
                  </a:lnTo>
                  <a:lnTo>
                    <a:pt x="398" y="52"/>
                  </a:lnTo>
                  <a:lnTo>
                    <a:pt x="364" y="80"/>
                  </a:lnTo>
                  <a:lnTo>
                    <a:pt x="330" y="115"/>
                  </a:lnTo>
                  <a:lnTo>
                    <a:pt x="299" y="157"/>
                  </a:lnTo>
                  <a:lnTo>
                    <a:pt x="272" y="204"/>
                  </a:lnTo>
                  <a:lnTo>
                    <a:pt x="247" y="254"/>
                  </a:lnTo>
                  <a:lnTo>
                    <a:pt x="227" y="309"/>
                  </a:lnTo>
                  <a:lnTo>
                    <a:pt x="201" y="301"/>
                  </a:lnTo>
                  <a:lnTo>
                    <a:pt x="172" y="301"/>
                  </a:lnTo>
                  <a:lnTo>
                    <a:pt x="145" y="305"/>
                  </a:lnTo>
                  <a:lnTo>
                    <a:pt x="118" y="320"/>
                  </a:lnTo>
                  <a:lnTo>
                    <a:pt x="93" y="338"/>
                  </a:lnTo>
                  <a:lnTo>
                    <a:pt x="70" y="364"/>
                  </a:lnTo>
                  <a:lnTo>
                    <a:pt x="50" y="393"/>
                  </a:lnTo>
                  <a:lnTo>
                    <a:pt x="32" y="429"/>
                  </a:lnTo>
                  <a:lnTo>
                    <a:pt x="19" y="467"/>
                  </a:lnTo>
                  <a:lnTo>
                    <a:pt x="8" y="509"/>
                  </a:lnTo>
                  <a:lnTo>
                    <a:pt x="3" y="555"/>
                  </a:lnTo>
                  <a:lnTo>
                    <a:pt x="0" y="600"/>
                  </a:lnTo>
                  <a:lnTo>
                    <a:pt x="3" y="646"/>
                  </a:lnTo>
                  <a:lnTo>
                    <a:pt x="8" y="690"/>
                  </a:lnTo>
                  <a:lnTo>
                    <a:pt x="19" y="732"/>
                  </a:lnTo>
                  <a:lnTo>
                    <a:pt x="32" y="772"/>
                  </a:lnTo>
                  <a:lnTo>
                    <a:pt x="50" y="808"/>
                  </a:lnTo>
                  <a:lnTo>
                    <a:pt x="70" y="837"/>
                  </a:lnTo>
                  <a:lnTo>
                    <a:pt x="93" y="863"/>
                  </a:lnTo>
                  <a:lnTo>
                    <a:pt x="118" y="882"/>
                  </a:lnTo>
                  <a:lnTo>
                    <a:pt x="145" y="894"/>
                  </a:lnTo>
                  <a:lnTo>
                    <a:pt x="172" y="901"/>
                  </a:lnTo>
                  <a:lnTo>
                    <a:pt x="201" y="901"/>
                  </a:lnTo>
                  <a:lnTo>
                    <a:pt x="227" y="892"/>
                  </a:lnTo>
                </a:path>
              </a:pathLst>
            </a:custGeom>
            <a:gradFill rotWithShape="0">
              <a:gsLst>
                <a:gs pos="0">
                  <a:srgbClr val="6600FF"/>
                </a:gs>
                <a:gs pos="100000">
                  <a:srgbClr val="1E004C"/>
                </a:gs>
              </a:gsLst>
              <a:lin ang="2700000" scaled="1"/>
            </a:gradFill>
            <a:ln w="25400" cap="rnd" cmpd="sng">
              <a:solidFill>
                <a:srgbClr val="FFFFFF"/>
              </a:solidFill>
              <a:prstDash val="solid"/>
              <a:round/>
              <a:headEnd type="none" w="med" len="med"/>
              <a:tailEnd type="none" w="med" len="med"/>
            </a:ln>
          </p:spPr>
          <p:txBody>
            <a:bodyPr/>
            <a:lstStyle/>
            <a:p>
              <a:endParaRPr lang="en-US">
                <a:solidFill>
                  <a:schemeClr val="bg1"/>
                </a:solidFill>
              </a:endParaRPr>
            </a:p>
          </p:txBody>
        </p:sp>
        <p:sp>
          <p:nvSpPr>
            <p:cNvPr id="46096" name="Text Box 32"/>
            <p:cNvSpPr txBox="1">
              <a:spLocks noChangeArrowheads="1"/>
            </p:cNvSpPr>
            <p:nvPr/>
          </p:nvSpPr>
          <p:spPr bwMode="auto">
            <a:xfrm>
              <a:off x="768" y="3408"/>
              <a:ext cx="1248" cy="231"/>
            </a:xfrm>
            <a:prstGeom prst="rect">
              <a:avLst/>
            </a:prstGeom>
            <a:noFill/>
            <a:ln w="12700" algn="ctr">
              <a:noFill/>
              <a:miter lim="800000"/>
              <a:headEnd/>
              <a:tailEnd/>
            </a:ln>
          </p:spPr>
          <p:txBody>
            <a:bodyPr>
              <a:spAutoFit/>
            </a:bodyPr>
            <a:lstStyle/>
            <a:p>
              <a:pPr algn="ctr"/>
              <a:r>
                <a:rPr lang="en-US" dirty="0">
                  <a:solidFill>
                    <a:schemeClr val="bg1"/>
                  </a:solidFill>
                  <a:latin typeface="Times New Roman" pitchFamily="18" charset="0"/>
                  <a:cs typeface="Times New Roman" pitchFamily="18" charset="0"/>
                </a:rPr>
                <a:t>UC Santa Barbara</a:t>
              </a:r>
            </a:p>
          </p:txBody>
        </p:sp>
      </p:grpSp>
      <p:grpSp>
        <p:nvGrpSpPr>
          <p:cNvPr id="5" name="Group 33"/>
          <p:cNvGrpSpPr>
            <a:grpSpLocks/>
          </p:cNvGrpSpPr>
          <p:nvPr/>
        </p:nvGrpSpPr>
        <p:grpSpPr bwMode="auto">
          <a:xfrm>
            <a:off x="6324600" y="2743200"/>
            <a:ext cx="1676400" cy="1143000"/>
            <a:chOff x="2112" y="3264"/>
            <a:chExt cx="1056" cy="720"/>
          </a:xfrm>
        </p:grpSpPr>
        <p:sp>
          <p:nvSpPr>
            <p:cNvPr id="46093" name="Freeform 34"/>
            <p:cNvSpPr>
              <a:spLocks/>
            </p:cNvSpPr>
            <p:nvPr/>
          </p:nvSpPr>
          <p:spPr bwMode="auto">
            <a:xfrm>
              <a:off x="2112" y="3264"/>
              <a:ext cx="1056" cy="720"/>
            </a:xfrm>
            <a:custGeom>
              <a:avLst/>
              <a:gdLst>
                <a:gd name="T0" fmla="*/ 169 w 1541"/>
                <a:gd name="T1" fmla="*/ 567 h 1201"/>
                <a:gd name="T2" fmla="*/ 205 w 1541"/>
                <a:gd name="T3" fmla="*/ 626 h 1201"/>
                <a:gd name="T4" fmla="*/ 249 w 1541"/>
                <a:gd name="T5" fmla="*/ 671 h 1201"/>
                <a:gd name="T6" fmla="*/ 299 w 1541"/>
                <a:gd name="T7" fmla="*/ 704 h 1201"/>
                <a:gd name="T8" fmla="*/ 352 w 1541"/>
                <a:gd name="T9" fmla="*/ 718 h 1201"/>
                <a:gd name="T10" fmla="*/ 406 w 1541"/>
                <a:gd name="T11" fmla="*/ 716 h 1201"/>
                <a:gd name="T12" fmla="*/ 457 w 1541"/>
                <a:gd name="T13" fmla="*/ 698 h 1201"/>
                <a:gd name="T14" fmla="*/ 506 w 1541"/>
                <a:gd name="T15" fmla="*/ 664 h 1201"/>
                <a:gd name="T16" fmla="*/ 550 w 1541"/>
                <a:gd name="T17" fmla="*/ 664 h 1201"/>
                <a:gd name="T18" fmla="*/ 598 w 1541"/>
                <a:gd name="T19" fmla="*/ 698 h 1201"/>
                <a:gd name="T20" fmla="*/ 650 w 1541"/>
                <a:gd name="T21" fmla="*/ 716 h 1201"/>
                <a:gd name="T22" fmla="*/ 704 w 1541"/>
                <a:gd name="T23" fmla="*/ 718 h 1201"/>
                <a:gd name="T24" fmla="*/ 757 w 1541"/>
                <a:gd name="T25" fmla="*/ 704 h 1201"/>
                <a:gd name="T26" fmla="*/ 807 w 1541"/>
                <a:gd name="T27" fmla="*/ 671 h 1201"/>
                <a:gd name="T28" fmla="*/ 850 w 1541"/>
                <a:gd name="T29" fmla="*/ 626 h 1201"/>
                <a:gd name="T30" fmla="*/ 887 w 1541"/>
                <a:gd name="T31" fmla="*/ 567 h 1201"/>
                <a:gd name="T32" fmla="*/ 918 w 1541"/>
                <a:gd name="T33" fmla="*/ 540 h 1201"/>
                <a:gd name="T34" fmla="*/ 957 w 1541"/>
                <a:gd name="T35" fmla="*/ 536 h 1201"/>
                <a:gd name="T36" fmla="*/ 992 w 1541"/>
                <a:gd name="T37" fmla="*/ 517 h 1201"/>
                <a:gd name="T38" fmla="*/ 1020 w 1541"/>
                <a:gd name="T39" fmla="*/ 484 h 1201"/>
                <a:gd name="T40" fmla="*/ 1043 w 1541"/>
                <a:gd name="T41" fmla="*/ 439 h 1201"/>
                <a:gd name="T42" fmla="*/ 1054 w 1541"/>
                <a:gd name="T43" fmla="*/ 387 h 1201"/>
                <a:gd name="T44" fmla="*/ 1054 w 1541"/>
                <a:gd name="T45" fmla="*/ 333 h 1201"/>
                <a:gd name="T46" fmla="*/ 1043 w 1541"/>
                <a:gd name="T47" fmla="*/ 280 h 1201"/>
                <a:gd name="T48" fmla="*/ 1020 w 1541"/>
                <a:gd name="T49" fmla="*/ 236 h 1201"/>
                <a:gd name="T50" fmla="*/ 992 w 1541"/>
                <a:gd name="T51" fmla="*/ 203 h 1201"/>
                <a:gd name="T52" fmla="*/ 957 w 1541"/>
                <a:gd name="T53" fmla="*/ 183 h 1201"/>
                <a:gd name="T54" fmla="*/ 918 w 1541"/>
                <a:gd name="T55" fmla="*/ 180 h 1201"/>
                <a:gd name="T56" fmla="*/ 887 w 1541"/>
                <a:gd name="T57" fmla="*/ 152 h 1201"/>
                <a:gd name="T58" fmla="*/ 850 w 1541"/>
                <a:gd name="T59" fmla="*/ 94 h 1201"/>
                <a:gd name="T60" fmla="*/ 807 w 1541"/>
                <a:gd name="T61" fmla="*/ 48 h 1201"/>
                <a:gd name="T62" fmla="*/ 757 w 1541"/>
                <a:gd name="T63" fmla="*/ 16 h 1201"/>
                <a:gd name="T64" fmla="*/ 704 w 1541"/>
                <a:gd name="T65" fmla="*/ 1 h 1201"/>
                <a:gd name="T66" fmla="*/ 650 w 1541"/>
                <a:gd name="T67" fmla="*/ 4 h 1201"/>
                <a:gd name="T68" fmla="*/ 598 w 1541"/>
                <a:gd name="T69" fmla="*/ 21 h 1201"/>
                <a:gd name="T70" fmla="*/ 550 w 1541"/>
                <a:gd name="T71" fmla="*/ 56 h 1201"/>
                <a:gd name="T72" fmla="*/ 506 w 1541"/>
                <a:gd name="T73" fmla="*/ 56 h 1201"/>
                <a:gd name="T74" fmla="*/ 457 w 1541"/>
                <a:gd name="T75" fmla="*/ 21 h 1201"/>
                <a:gd name="T76" fmla="*/ 406 w 1541"/>
                <a:gd name="T77" fmla="*/ 4 h 1201"/>
                <a:gd name="T78" fmla="*/ 352 w 1541"/>
                <a:gd name="T79" fmla="*/ 1 h 1201"/>
                <a:gd name="T80" fmla="*/ 299 w 1541"/>
                <a:gd name="T81" fmla="*/ 16 h 1201"/>
                <a:gd name="T82" fmla="*/ 249 w 1541"/>
                <a:gd name="T83" fmla="*/ 48 h 1201"/>
                <a:gd name="T84" fmla="*/ 205 w 1541"/>
                <a:gd name="T85" fmla="*/ 94 h 1201"/>
                <a:gd name="T86" fmla="*/ 169 w 1541"/>
                <a:gd name="T87" fmla="*/ 152 h 1201"/>
                <a:gd name="T88" fmla="*/ 138 w 1541"/>
                <a:gd name="T89" fmla="*/ 180 h 1201"/>
                <a:gd name="T90" fmla="*/ 99 w 1541"/>
                <a:gd name="T91" fmla="*/ 183 h 1201"/>
                <a:gd name="T92" fmla="*/ 64 w 1541"/>
                <a:gd name="T93" fmla="*/ 203 h 1201"/>
                <a:gd name="T94" fmla="*/ 34 w 1541"/>
                <a:gd name="T95" fmla="*/ 236 h 1201"/>
                <a:gd name="T96" fmla="*/ 13 w 1541"/>
                <a:gd name="T97" fmla="*/ 280 h 1201"/>
                <a:gd name="T98" fmla="*/ 2 w 1541"/>
                <a:gd name="T99" fmla="*/ 333 h 1201"/>
                <a:gd name="T100" fmla="*/ 2 w 1541"/>
                <a:gd name="T101" fmla="*/ 387 h 1201"/>
                <a:gd name="T102" fmla="*/ 13 w 1541"/>
                <a:gd name="T103" fmla="*/ 439 h 1201"/>
                <a:gd name="T104" fmla="*/ 34 w 1541"/>
                <a:gd name="T105" fmla="*/ 484 h 1201"/>
                <a:gd name="T106" fmla="*/ 64 w 1541"/>
                <a:gd name="T107" fmla="*/ 517 h 1201"/>
                <a:gd name="T108" fmla="*/ 99 w 1541"/>
                <a:gd name="T109" fmla="*/ 536 h 1201"/>
                <a:gd name="T110" fmla="*/ 138 w 1541"/>
                <a:gd name="T111" fmla="*/ 540 h 120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41"/>
                <a:gd name="T169" fmla="*/ 0 h 1201"/>
                <a:gd name="T170" fmla="*/ 1541 w 1541"/>
                <a:gd name="T171" fmla="*/ 1201 h 120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41" h="1201">
                  <a:moveTo>
                    <a:pt x="227" y="892"/>
                  </a:moveTo>
                  <a:lnTo>
                    <a:pt x="247" y="945"/>
                  </a:lnTo>
                  <a:lnTo>
                    <a:pt x="272" y="997"/>
                  </a:lnTo>
                  <a:lnTo>
                    <a:pt x="299" y="1044"/>
                  </a:lnTo>
                  <a:lnTo>
                    <a:pt x="330" y="1086"/>
                  </a:lnTo>
                  <a:lnTo>
                    <a:pt x="364" y="1120"/>
                  </a:lnTo>
                  <a:lnTo>
                    <a:pt x="398" y="1149"/>
                  </a:lnTo>
                  <a:lnTo>
                    <a:pt x="436" y="1174"/>
                  </a:lnTo>
                  <a:lnTo>
                    <a:pt x="473" y="1189"/>
                  </a:lnTo>
                  <a:lnTo>
                    <a:pt x="513" y="1197"/>
                  </a:lnTo>
                  <a:lnTo>
                    <a:pt x="552" y="1200"/>
                  </a:lnTo>
                  <a:lnTo>
                    <a:pt x="592" y="1195"/>
                  </a:lnTo>
                  <a:lnTo>
                    <a:pt x="630" y="1183"/>
                  </a:lnTo>
                  <a:lnTo>
                    <a:pt x="667" y="1164"/>
                  </a:lnTo>
                  <a:lnTo>
                    <a:pt x="705" y="1141"/>
                  </a:lnTo>
                  <a:lnTo>
                    <a:pt x="739" y="1107"/>
                  </a:lnTo>
                  <a:lnTo>
                    <a:pt x="770" y="1069"/>
                  </a:lnTo>
                  <a:lnTo>
                    <a:pt x="802" y="1107"/>
                  </a:lnTo>
                  <a:lnTo>
                    <a:pt x="836" y="1141"/>
                  </a:lnTo>
                  <a:lnTo>
                    <a:pt x="872" y="1164"/>
                  </a:lnTo>
                  <a:lnTo>
                    <a:pt x="910" y="1183"/>
                  </a:lnTo>
                  <a:lnTo>
                    <a:pt x="949" y="1195"/>
                  </a:lnTo>
                  <a:lnTo>
                    <a:pt x="988" y="1200"/>
                  </a:lnTo>
                  <a:lnTo>
                    <a:pt x="1028" y="1197"/>
                  </a:lnTo>
                  <a:lnTo>
                    <a:pt x="1067" y="1189"/>
                  </a:lnTo>
                  <a:lnTo>
                    <a:pt x="1105" y="1174"/>
                  </a:lnTo>
                  <a:lnTo>
                    <a:pt x="1143" y="1149"/>
                  </a:lnTo>
                  <a:lnTo>
                    <a:pt x="1177" y="1120"/>
                  </a:lnTo>
                  <a:lnTo>
                    <a:pt x="1211" y="1086"/>
                  </a:lnTo>
                  <a:lnTo>
                    <a:pt x="1240" y="1044"/>
                  </a:lnTo>
                  <a:lnTo>
                    <a:pt x="1268" y="997"/>
                  </a:lnTo>
                  <a:lnTo>
                    <a:pt x="1294" y="945"/>
                  </a:lnTo>
                  <a:lnTo>
                    <a:pt x="1313" y="892"/>
                  </a:lnTo>
                  <a:lnTo>
                    <a:pt x="1340" y="901"/>
                  </a:lnTo>
                  <a:lnTo>
                    <a:pt x="1369" y="901"/>
                  </a:lnTo>
                  <a:lnTo>
                    <a:pt x="1396" y="894"/>
                  </a:lnTo>
                  <a:lnTo>
                    <a:pt x="1421" y="882"/>
                  </a:lnTo>
                  <a:lnTo>
                    <a:pt x="1448" y="863"/>
                  </a:lnTo>
                  <a:lnTo>
                    <a:pt x="1470" y="837"/>
                  </a:lnTo>
                  <a:lnTo>
                    <a:pt x="1489" y="808"/>
                  </a:lnTo>
                  <a:lnTo>
                    <a:pt x="1507" y="772"/>
                  </a:lnTo>
                  <a:lnTo>
                    <a:pt x="1522" y="732"/>
                  </a:lnTo>
                  <a:lnTo>
                    <a:pt x="1532" y="690"/>
                  </a:lnTo>
                  <a:lnTo>
                    <a:pt x="1538" y="646"/>
                  </a:lnTo>
                  <a:lnTo>
                    <a:pt x="1540" y="600"/>
                  </a:lnTo>
                  <a:lnTo>
                    <a:pt x="1538" y="555"/>
                  </a:lnTo>
                  <a:lnTo>
                    <a:pt x="1532" y="509"/>
                  </a:lnTo>
                  <a:lnTo>
                    <a:pt x="1522" y="467"/>
                  </a:lnTo>
                  <a:lnTo>
                    <a:pt x="1507" y="429"/>
                  </a:lnTo>
                  <a:lnTo>
                    <a:pt x="1489" y="393"/>
                  </a:lnTo>
                  <a:lnTo>
                    <a:pt x="1470" y="364"/>
                  </a:lnTo>
                  <a:lnTo>
                    <a:pt x="1448" y="338"/>
                  </a:lnTo>
                  <a:lnTo>
                    <a:pt x="1421" y="320"/>
                  </a:lnTo>
                  <a:lnTo>
                    <a:pt x="1396" y="305"/>
                  </a:lnTo>
                  <a:lnTo>
                    <a:pt x="1369" y="301"/>
                  </a:lnTo>
                  <a:lnTo>
                    <a:pt x="1340" y="301"/>
                  </a:lnTo>
                  <a:lnTo>
                    <a:pt x="1313" y="309"/>
                  </a:lnTo>
                  <a:lnTo>
                    <a:pt x="1294" y="254"/>
                  </a:lnTo>
                  <a:lnTo>
                    <a:pt x="1268" y="204"/>
                  </a:lnTo>
                  <a:lnTo>
                    <a:pt x="1240" y="157"/>
                  </a:lnTo>
                  <a:lnTo>
                    <a:pt x="1211" y="115"/>
                  </a:lnTo>
                  <a:lnTo>
                    <a:pt x="1177" y="80"/>
                  </a:lnTo>
                  <a:lnTo>
                    <a:pt x="1143" y="52"/>
                  </a:lnTo>
                  <a:lnTo>
                    <a:pt x="1105" y="27"/>
                  </a:lnTo>
                  <a:lnTo>
                    <a:pt x="1067" y="12"/>
                  </a:lnTo>
                  <a:lnTo>
                    <a:pt x="1028" y="2"/>
                  </a:lnTo>
                  <a:lnTo>
                    <a:pt x="988" y="0"/>
                  </a:lnTo>
                  <a:lnTo>
                    <a:pt x="949" y="6"/>
                  </a:lnTo>
                  <a:lnTo>
                    <a:pt x="910" y="18"/>
                  </a:lnTo>
                  <a:lnTo>
                    <a:pt x="872" y="35"/>
                  </a:lnTo>
                  <a:lnTo>
                    <a:pt x="836" y="61"/>
                  </a:lnTo>
                  <a:lnTo>
                    <a:pt x="802" y="94"/>
                  </a:lnTo>
                  <a:lnTo>
                    <a:pt x="770" y="132"/>
                  </a:lnTo>
                  <a:lnTo>
                    <a:pt x="739" y="94"/>
                  </a:lnTo>
                  <a:lnTo>
                    <a:pt x="705" y="61"/>
                  </a:lnTo>
                  <a:lnTo>
                    <a:pt x="667" y="35"/>
                  </a:lnTo>
                  <a:lnTo>
                    <a:pt x="630" y="18"/>
                  </a:lnTo>
                  <a:lnTo>
                    <a:pt x="592" y="6"/>
                  </a:lnTo>
                  <a:lnTo>
                    <a:pt x="552" y="0"/>
                  </a:lnTo>
                  <a:lnTo>
                    <a:pt x="513" y="2"/>
                  </a:lnTo>
                  <a:lnTo>
                    <a:pt x="473" y="12"/>
                  </a:lnTo>
                  <a:lnTo>
                    <a:pt x="436" y="27"/>
                  </a:lnTo>
                  <a:lnTo>
                    <a:pt x="398" y="52"/>
                  </a:lnTo>
                  <a:lnTo>
                    <a:pt x="364" y="80"/>
                  </a:lnTo>
                  <a:lnTo>
                    <a:pt x="330" y="115"/>
                  </a:lnTo>
                  <a:lnTo>
                    <a:pt x="299" y="157"/>
                  </a:lnTo>
                  <a:lnTo>
                    <a:pt x="272" y="204"/>
                  </a:lnTo>
                  <a:lnTo>
                    <a:pt x="247" y="254"/>
                  </a:lnTo>
                  <a:lnTo>
                    <a:pt x="227" y="309"/>
                  </a:lnTo>
                  <a:lnTo>
                    <a:pt x="201" y="301"/>
                  </a:lnTo>
                  <a:lnTo>
                    <a:pt x="172" y="301"/>
                  </a:lnTo>
                  <a:lnTo>
                    <a:pt x="145" y="305"/>
                  </a:lnTo>
                  <a:lnTo>
                    <a:pt x="118" y="320"/>
                  </a:lnTo>
                  <a:lnTo>
                    <a:pt x="93" y="338"/>
                  </a:lnTo>
                  <a:lnTo>
                    <a:pt x="70" y="364"/>
                  </a:lnTo>
                  <a:lnTo>
                    <a:pt x="50" y="393"/>
                  </a:lnTo>
                  <a:lnTo>
                    <a:pt x="32" y="429"/>
                  </a:lnTo>
                  <a:lnTo>
                    <a:pt x="19" y="467"/>
                  </a:lnTo>
                  <a:lnTo>
                    <a:pt x="8" y="509"/>
                  </a:lnTo>
                  <a:lnTo>
                    <a:pt x="3" y="555"/>
                  </a:lnTo>
                  <a:lnTo>
                    <a:pt x="0" y="600"/>
                  </a:lnTo>
                  <a:lnTo>
                    <a:pt x="3" y="646"/>
                  </a:lnTo>
                  <a:lnTo>
                    <a:pt x="8" y="690"/>
                  </a:lnTo>
                  <a:lnTo>
                    <a:pt x="19" y="732"/>
                  </a:lnTo>
                  <a:lnTo>
                    <a:pt x="32" y="772"/>
                  </a:lnTo>
                  <a:lnTo>
                    <a:pt x="50" y="808"/>
                  </a:lnTo>
                  <a:lnTo>
                    <a:pt x="70" y="837"/>
                  </a:lnTo>
                  <a:lnTo>
                    <a:pt x="93" y="863"/>
                  </a:lnTo>
                  <a:lnTo>
                    <a:pt x="118" y="882"/>
                  </a:lnTo>
                  <a:lnTo>
                    <a:pt x="145" y="894"/>
                  </a:lnTo>
                  <a:lnTo>
                    <a:pt x="172" y="901"/>
                  </a:lnTo>
                  <a:lnTo>
                    <a:pt x="201" y="901"/>
                  </a:lnTo>
                  <a:lnTo>
                    <a:pt x="227" y="892"/>
                  </a:lnTo>
                </a:path>
              </a:pathLst>
            </a:custGeom>
            <a:gradFill rotWithShape="0">
              <a:gsLst>
                <a:gs pos="0">
                  <a:srgbClr val="FF7C80"/>
                </a:gs>
                <a:gs pos="100000">
                  <a:srgbClr val="4C2526"/>
                </a:gs>
              </a:gsLst>
              <a:lin ang="2700000" scaled="1"/>
            </a:gradFill>
            <a:ln w="25400" cap="rnd" cmpd="sng">
              <a:solidFill>
                <a:srgbClr val="FFFFFF"/>
              </a:solidFill>
              <a:prstDash val="solid"/>
              <a:round/>
              <a:headEnd type="none" w="med" len="med"/>
              <a:tailEnd type="none" w="med" len="med"/>
            </a:ln>
          </p:spPr>
          <p:txBody>
            <a:bodyPr/>
            <a:lstStyle/>
            <a:p>
              <a:endParaRPr lang="en-US">
                <a:solidFill>
                  <a:schemeClr val="bg1"/>
                </a:solidFill>
              </a:endParaRPr>
            </a:p>
          </p:txBody>
        </p:sp>
        <p:sp>
          <p:nvSpPr>
            <p:cNvPr id="46094" name="Text Box 35"/>
            <p:cNvSpPr txBox="1">
              <a:spLocks noChangeArrowheads="1"/>
            </p:cNvSpPr>
            <p:nvPr/>
          </p:nvSpPr>
          <p:spPr bwMode="auto">
            <a:xfrm>
              <a:off x="2112" y="3504"/>
              <a:ext cx="1056" cy="231"/>
            </a:xfrm>
            <a:prstGeom prst="rect">
              <a:avLst/>
            </a:prstGeom>
            <a:noFill/>
            <a:ln w="12700" algn="ctr">
              <a:noFill/>
              <a:miter lim="800000"/>
              <a:headEnd/>
              <a:tailEnd/>
            </a:ln>
          </p:spPr>
          <p:txBody>
            <a:bodyPr>
              <a:spAutoFit/>
            </a:bodyPr>
            <a:lstStyle/>
            <a:p>
              <a:pPr algn="ctr"/>
              <a:r>
                <a:rPr lang="en-US">
                  <a:solidFill>
                    <a:schemeClr val="bg1"/>
                  </a:solidFill>
                  <a:latin typeface="Times New Roman" pitchFamily="18" charset="0"/>
                  <a:cs typeface="Times New Roman" pitchFamily="18" charset="0"/>
                </a:rPr>
                <a:t>U. of Utah</a:t>
              </a:r>
            </a:p>
          </p:txBody>
        </p:sp>
      </p:grpSp>
      <p:sp>
        <p:nvSpPr>
          <p:cNvPr id="57380" name="Freeform 36"/>
          <p:cNvSpPr>
            <a:spLocks/>
          </p:cNvSpPr>
          <p:nvPr/>
        </p:nvSpPr>
        <p:spPr bwMode="auto">
          <a:xfrm rot="-1442672">
            <a:off x="3151188" y="3798888"/>
            <a:ext cx="919162" cy="165100"/>
          </a:xfrm>
          <a:custGeom>
            <a:avLst/>
            <a:gdLst>
              <a:gd name="T0" fmla="*/ 0 w 961"/>
              <a:gd name="T1" fmla="*/ 83119 h 145"/>
              <a:gd name="T2" fmla="*/ 517447 w 961"/>
              <a:gd name="T3" fmla="*/ 0 h 145"/>
              <a:gd name="T4" fmla="*/ 473450 w 961"/>
              <a:gd name="T5" fmla="*/ 115001 h 145"/>
              <a:gd name="T6" fmla="*/ 918206 w 961"/>
              <a:gd name="T7" fmla="*/ 83119 h 145"/>
              <a:gd name="T8" fmla="*/ 401715 w 961"/>
              <a:gd name="T9" fmla="*/ 163961 h 145"/>
              <a:gd name="T10" fmla="*/ 444756 w 961"/>
              <a:gd name="T11" fmla="*/ 50099 h 145"/>
              <a:gd name="T12" fmla="*/ 0 w 961"/>
              <a:gd name="T13" fmla="*/ 83119 h 145"/>
              <a:gd name="T14" fmla="*/ 0 60000 65536"/>
              <a:gd name="T15" fmla="*/ 0 60000 65536"/>
              <a:gd name="T16" fmla="*/ 0 60000 65536"/>
              <a:gd name="T17" fmla="*/ 0 60000 65536"/>
              <a:gd name="T18" fmla="*/ 0 60000 65536"/>
              <a:gd name="T19" fmla="*/ 0 60000 65536"/>
              <a:gd name="T20" fmla="*/ 0 60000 65536"/>
              <a:gd name="T21" fmla="*/ 0 w 961"/>
              <a:gd name="T22" fmla="*/ 0 h 145"/>
              <a:gd name="T23" fmla="*/ 961 w 961"/>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1" h="145">
                <a:moveTo>
                  <a:pt x="0" y="73"/>
                </a:moveTo>
                <a:lnTo>
                  <a:pt x="541" y="0"/>
                </a:lnTo>
                <a:lnTo>
                  <a:pt x="495" y="101"/>
                </a:lnTo>
                <a:lnTo>
                  <a:pt x="960" y="73"/>
                </a:lnTo>
                <a:lnTo>
                  <a:pt x="420" y="144"/>
                </a:lnTo>
                <a:lnTo>
                  <a:pt x="465" y="44"/>
                </a:lnTo>
                <a:lnTo>
                  <a:pt x="0" y="73"/>
                </a:lnTo>
              </a:path>
            </a:pathLst>
          </a:custGeom>
          <a:solidFill>
            <a:srgbClr val="FFFFFF"/>
          </a:solidFill>
          <a:ln w="12700" cap="rnd" cmpd="sng">
            <a:solidFill>
              <a:schemeClr val="hlink"/>
            </a:solidFill>
            <a:prstDash val="solid"/>
            <a:round/>
            <a:headEnd/>
            <a:tailEnd/>
          </a:ln>
        </p:spPr>
        <p:txBody>
          <a:bodyPr/>
          <a:lstStyle/>
          <a:p>
            <a:endParaRPr lang="en-US"/>
          </a:p>
        </p:txBody>
      </p:sp>
      <p:sp>
        <p:nvSpPr>
          <p:cNvPr id="57381" name="Freeform 37"/>
          <p:cNvSpPr>
            <a:spLocks/>
          </p:cNvSpPr>
          <p:nvPr/>
        </p:nvSpPr>
        <p:spPr bwMode="auto">
          <a:xfrm rot="1602472">
            <a:off x="3262313" y="4873625"/>
            <a:ext cx="762000" cy="168275"/>
          </a:xfrm>
          <a:custGeom>
            <a:avLst/>
            <a:gdLst>
              <a:gd name="T0" fmla="*/ 0 w 961"/>
              <a:gd name="T1" fmla="*/ 84718 h 145"/>
              <a:gd name="T2" fmla="*/ 428972 w 961"/>
              <a:gd name="T3" fmla="*/ 0 h 145"/>
              <a:gd name="T4" fmla="*/ 392497 w 961"/>
              <a:gd name="T5" fmla="*/ 117212 h 145"/>
              <a:gd name="T6" fmla="*/ 761207 w 961"/>
              <a:gd name="T7" fmla="*/ 84718 h 145"/>
              <a:gd name="T8" fmla="*/ 333028 w 961"/>
              <a:gd name="T9" fmla="*/ 167114 h 145"/>
              <a:gd name="T10" fmla="*/ 368710 w 961"/>
              <a:gd name="T11" fmla="*/ 51063 h 145"/>
              <a:gd name="T12" fmla="*/ 0 w 961"/>
              <a:gd name="T13" fmla="*/ 84718 h 145"/>
              <a:gd name="T14" fmla="*/ 0 60000 65536"/>
              <a:gd name="T15" fmla="*/ 0 60000 65536"/>
              <a:gd name="T16" fmla="*/ 0 60000 65536"/>
              <a:gd name="T17" fmla="*/ 0 60000 65536"/>
              <a:gd name="T18" fmla="*/ 0 60000 65536"/>
              <a:gd name="T19" fmla="*/ 0 60000 65536"/>
              <a:gd name="T20" fmla="*/ 0 60000 65536"/>
              <a:gd name="T21" fmla="*/ 0 w 961"/>
              <a:gd name="T22" fmla="*/ 0 h 145"/>
              <a:gd name="T23" fmla="*/ 961 w 961"/>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1" h="145">
                <a:moveTo>
                  <a:pt x="0" y="73"/>
                </a:moveTo>
                <a:lnTo>
                  <a:pt x="541" y="0"/>
                </a:lnTo>
                <a:lnTo>
                  <a:pt x="495" y="101"/>
                </a:lnTo>
                <a:lnTo>
                  <a:pt x="960" y="73"/>
                </a:lnTo>
                <a:lnTo>
                  <a:pt x="420" y="144"/>
                </a:lnTo>
                <a:lnTo>
                  <a:pt x="465" y="44"/>
                </a:lnTo>
                <a:lnTo>
                  <a:pt x="0" y="73"/>
                </a:lnTo>
              </a:path>
            </a:pathLst>
          </a:custGeom>
          <a:solidFill>
            <a:srgbClr val="FFFFFF"/>
          </a:solidFill>
          <a:ln w="12700" cap="rnd" cmpd="sng">
            <a:solidFill>
              <a:schemeClr val="hlink"/>
            </a:solidFill>
            <a:prstDash val="solid"/>
            <a:round/>
            <a:headEnd/>
            <a:tailEnd/>
          </a:ln>
        </p:spPr>
        <p:txBody>
          <a:bodyPr/>
          <a:lstStyle/>
          <a:p>
            <a:endParaRPr lang="en-US"/>
          </a:p>
        </p:txBody>
      </p:sp>
      <p:sp>
        <p:nvSpPr>
          <p:cNvPr id="57382" name="Freeform 38"/>
          <p:cNvSpPr>
            <a:spLocks/>
          </p:cNvSpPr>
          <p:nvPr/>
        </p:nvSpPr>
        <p:spPr bwMode="auto">
          <a:xfrm rot="-4982888">
            <a:off x="4208462" y="4249738"/>
            <a:ext cx="919163" cy="192088"/>
          </a:xfrm>
          <a:custGeom>
            <a:avLst/>
            <a:gdLst>
              <a:gd name="T0" fmla="*/ 0 w 961"/>
              <a:gd name="T1" fmla="*/ 96706 h 145"/>
              <a:gd name="T2" fmla="*/ 517448 w 961"/>
              <a:gd name="T3" fmla="*/ 0 h 145"/>
              <a:gd name="T4" fmla="*/ 473450 w 961"/>
              <a:gd name="T5" fmla="*/ 133799 h 145"/>
              <a:gd name="T6" fmla="*/ 918207 w 961"/>
              <a:gd name="T7" fmla="*/ 96706 h 145"/>
              <a:gd name="T8" fmla="*/ 401715 w 961"/>
              <a:gd name="T9" fmla="*/ 190763 h 145"/>
              <a:gd name="T10" fmla="*/ 444756 w 961"/>
              <a:gd name="T11" fmla="*/ 58289 h 145"/>
              <a:gd name="T12" fmla="*/ 0 w 961"/>
              <a:gd name="T13" fmla="*/ 96706 h 145"/>
              <a:gd name="T14" fmla="*/ 0 60000 65536"/>
              <a:gd name="T15" fmla="*/ 0 60000 65536"/>
              <a:gd name="T16" fmla="*/ 0 60000 65536"/>
              <a:gd name="T17" fmla="*/ 0 60000 65536"/>
              <a:gd name="T18" fmla="*/ 0 60000 65536"/>
              <a:gd name="T19" fmla="*/ 0 60000 65536"/>
              <a:gd name="T20" fmla="*/ 0 60000 65536"/>
              <a:gd name="T21" fmla="*/ 0 w 961"/>
              <a:gd name="T22" fmla="*/ 0 h 145"/>
              <a:gd name="T23" fmla="*/ 961 w 961"/>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1" h="145">
                <a:moveTo>
                  <a:pt x="0" y="73"/>
                </a:moveTo>
                <a:lnTo>
                  <a:pt x="541" y="0"/>
                </a:lnTo>
                <a:lnTo>
                  <a:pt x="495" y="101"/>
                </a:lnTo>
                <a:lnTo>
                  <a:pt x="960" y="73"/>
                </a:lnTo>
                <a:lnTo>
                  <a:pt x="420" y="144"/>
                </a:lnTo>
                <a:lnTo>
                  <a:pt x="465" y="44"/>
                </a:lnTo>
                <a:lnTo>
                  <a:pt x="0" y="73"/>
                </a:lnTo>
              </a:path>
            </a:pathLst>
          </a:custGeom>
          <a:solidFill>
            <a:srgbClr val="FFFFFF"/>
          </a:solidFill>
          <a:ln w="12700" cap="rnd" cmpd="sng">
            <a:solidFill>
              <a:schemeClr val="hlink"/>
            </a:solidFill>
            <a:prstDash val="solid"/>
            <a:round/>
            <a:headEnd/>
            <a:tailEnd/>
          </a:ln>
        </p:spPr>
        <p:txBody>
          <a:bodyPr/>
          <a:lstStyle/>
          <a:p>
            <a:endParaRPr lang="en-US"/>
          </a:p>
        </p:txBody>
      </p:sp>
      <p:sp>
        <p:nvSpPr>
          <p:cNvPr id="57383" name="Freeform 39"/>
          <p:cNvSpPr>
            <a:spLocks/>
          </p:cNvSpPr>
          <p:nvPr/>
        </p:nvSpPr>
        <p:spPr bwMode="auto">
          <a:xfrm rot="10865178" flipV="1">
            <a:off x="5410200" y="3276600"/>
            <a:ext cx="919163" cy="134938"/>
          </a:xfrm>
          <a:custGeom>
            <a:avLst/>
            <a:gdLst>
              <a:gd name="T0" fmla="*/ 0 w 961"/>
              <a:gd name="T1" fmla="*/ 67934 h 145"/>
              <a:gd name="T2" fmla="*/ 517448 w 961"/>
              <a:gd name="T3" fmla="*/ 0 h 145"/>
              <a:gd name="T4" fmla="*/ 473450 w 961"/>
              <a:gd name="T5" fmla="*/ 93991 h 145"/>
              <a:gd name="T6" fmla="*/ 918207 w 961"/>
              <a:gd name="T7" fmla="*/ 67934 h 145"/>
              <a:gd name="T8" fmla="*/ 401715 w 961"/>
              <a:gd name="T9" fmla="*/ 134007 h 145"/>
              <a:gd name="T10" fmla="*/ 444756 w 961"/>
              <a:gd name="T11" fmla="*/ 40947 h 145"/>
              <a:gd name="T12" fmla="*/ 0 w 961"/>
              <a:gd name="T13" fmla="*/ 67934 h 145"/>
              <a:gd name="T14" fmla="*/ 0 60000 65536"/>
              <a:gd name="T15" fmla="*/ 0 60000 65536"/>
              <a:gd name="T16" fmla="*/ 0 60000 65536"/>
              <a:gd name="T17" fmla="*/ 0 60000 65536"/>
              <a:gd name="T18" fmla="*/ 0 60000 65536"/>
              <a:gd name="T19" fmla="*/ 0 60000 65536"/>
              <a:gd name="T20" fmla="*/ 0 60000 65536"/>
              <a:gd name="T21" fmla="*/ 0 w 961"/>
              <a:gd name="T22" fmla="*/ 0 h 145"/>
              <a:gd name="T23" fmla="*/ 961 w 961"/>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1" h="145">
                <a:moveTo>
                  <a:pt x="0" y="73"/>
                </a:moveTo>
                <a:lnTo>
                  <a:pt x="541" y="0"/>
                </a:lnTo>
                <a:lnTo>
                  <a:pt x="495" y="101"/>
                </a:lnTo>
                <a:lnTo>
                  <a:pt x="960" y="73"/>
                </a:lnTo>
                <a:lnTo>
                  <a:pt x="420" y="144"/>
                </a:lnTo>
                <a:lnTo>
                  <a:pt x="465" y="44"/>
                </a:lnTo>
                <a:lnTo>
                  <a:pt x="0" y="73"/>
                </a:lnTo>
              </a:path>
            </a:pathLst>
          </a:custGeom>
          <a:solidFill>
            <a:srgbClr val="FFFFFF"/>
          </a:solidFill>
          <a:ln w="12700" cap="rnd" cmpd="sng">
            <a:solidFill>
              <a:schemeClr val="hlink"/>
            </a:solidFill>
            <a:prstDash val="solid"/>
            <a:round/>
            <a:headEnd/>
            <a:tailEnd/>
          </a:ln>
        </p:spPr>
        <p:txBody>
          <a:bodyPr/>
          <a:lstStyle/>
          <a:p>
            <a:endParaRPr lang="en-US"/>
          </a:p>
        </p:txBody>
      </p:sp>
    </p:spTree>
    <p:extLst>
      <p:ext uri="{BB962C8B-B14F-4D97-AF65-F5344CB8AC3E}">
        <p14:creationId xmlns:p14="http://schemas.microsoft.com/office/powerpoint/2010/main" val="3089830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57382"/>
                                        </p:tgtEl>
                                        <p:attrNameLst>
                                          <p:attrName>style.visibility</p:attrName>
                                        </p:attrNameLst>
                                      </p:cBhvr>
                                      <p:to>
                                        <p:strVal val="visible"/>
                                      </p:to>
                                    </p:set>
                                    <p:animEffect transition="in" filter="box(out)">
                                      <p:cBhvr>
                                        <p:cTn id="16" dur="500"/>
                                        <p:tgtEl>
                                          <p:spTgt spid="5738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4" presetClass="entr" presetSubtype="32" fill="hold" grpId="0" nodeType="withEffect">
                                  <p:stCondLst>
                                    <p:cond delay="0"/>
                                  </p:stCondLst>
                                  <p:childTnLst>
                                    <p:set>
                                      <p:cBhvr>
                                        <p:cTn id="24" dur="1" fill="hold">
                                          <p:stCondLst>
                                            <p:cond delay="0"/>
                                          </p:stCondLst>
                                        </p:cTn>
                                        <p:tgtEl>
                                          <p:spTgt spid="57380"/>
                                        </p:tgtEl>
                                        <p:attrNameLst>
                                          <p:attrName>style.visibility</p:attrName>
                                        </p:attrNameLst>
                                      </p:cBhvr>
                                      <p:to>
                                        <p:strVal val="visible"/>
                                      </p:to>
                                    </p:set>
                                    <p:animEffect transition="in" filter="box(out)">
                                      <p:cBhvr>
                                        <p:cTn id="25" dur="500"/>
                                        <p:tgtEl>
                                          <p:spTgt spid="57380"/>
                                        </p:tgtEl>
                                      </p:cBhvr>
                                    </p:animEffect>
                                  </p:childTnLst>
                                </p:cTn>
                              </p:par>
                              <p:par>
                                <p:cTn id="26" presetID="4" presetClass="entr" presetSubtype="32" fill="hold" grpId="0" nodeType="withEffect">
                                  <p:stCondLst>
                                    <p:cond delay="0"/>
                                  </p:stCondLst>
                                  <p:childTnLst>
                                    <p:set>
                                      <p:cBhvr>
                                        <p:cTn id="27" dur="1" fill="hold">
                                          <p:stCondLst>
                                            <p:cond delay="0"/>
                                          </p:stCondLst>
                                        </p:cTn>
                                        <p:tgtEl>
                                          <p:spTgt spid="57381"/>
                                        </p:tgtEl>
                                        <p:attrNameLst>
                                          <p:attrName>style.visibility</p:attrName>
                                        </p:attrNameLst>
                                      </p:cBhvr>
                                      <p:to>
                                        <p:strVal val="visible"/>
                                      </p:to>
                                    </p:set>
                                    <p:animEffect transition="in" filter="box(out)">
                                      <p:cBhvr>
                                        <p:cTn id="28" dur="500"/>
                                        <p:tgtEl>
                                          <p:spTgt spid="5738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1+#ppt_w/2"/>
                                          </p:val>
                                        </p:tav>
                                        <p:tav tm="100000">
                                          <p:val>
                                            <p:strVal val="#ppt_x"/>
                                          </p:val>
                                        </p:tav>
                                      </p:tavLst>
                                    </p:anim>
                                    <p:anim calcmode="lin" valueType="num">
                                      <p:cBhvr additive="base">
                                        <p:cTn id="34" dur="500" fill="hold"/>
                                        <p:tgtEl>
                                          <p:spTgt spid="5"/>
                                        </p:tgtEl>
                                        <p:attrNameLst>
                                          <p:attrName>ppt_y</p:attrName>
                                        </p:attrNameLst>
                                      </p:cBhvr>
                                      <p:tavLst>
                                        <p:tav tm="0">
                                          <p:val>
                                            <p:strVal val="#ppt_y"/>
                                          </p:val>
                                        </p:tav>
                                        <p:tav tm="100000">
                                          <p:val>
                                            <p:strVal val="#ppt_y"/>
                                          </p:val>
                                        </p:tav>
                                      </p:tavLst>
                                    </p:anim>
                                  </p:childTnLst>
                                </p:cTn>
                              </p:par>
                              <p:par>
                                <p:cTn id="35" presetID="4" presetClass="entr" presetSubtype="32" fill="hold" grpId="0" nodeType="withEffect">
                                  <p:stCondLst>
                                    <p:cond delay="0"/>
                                  </p:stCondLst>
                                  <p:childTnLst>
                                    <p:set>
                                      <p:cBhvr>
                                        <p:cTn id="36" dur="1" fill="hold">
                                          <p:stCondLst>
                                            <p:cond delay="0"/>
                                          </p:stCondLst>
                                        </p:cTn>
                                        <p:tgtEl>
                                          <p:spTgt spid="57383"/>
                                        </p:tgtEl>
                                        <p:attrNameLst>
                                          <p:attrName>style.visibility</p:attrName>
                                        </p:attrNameLst>
                                      </p:cBhvr>
                                      <p:to>
                                        <p:strVal val="visible"/>
                                      </p:to>
                                    </p:set>
                                    <p:animEffect transition="in" filter="box(out)">
                                      <p:cBhvr>
                                        <p:cTn id="37" dur="500"/>
                                        <p:tgtEl>
                                          <p:spTgt spid="5738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738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4" grpId="0" build="p"/>
      <p:bldP spid="57380" grpId="0" animBg="1"/>
      <p:bldP spid="57381" grpId="0" animBg="1"/>
      <p:bldP spid="57382" grpId="0" animBg="1"/>
      <p:bldP spid="5738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E94D8E-85E6-4BD3-B409-0F6AA2FBAC86}"/>
              </a:ext>
            </a:extLst>
          </p:cNvPr>
          <p:cNvSpPr>
            <a:spLocks noGrp="1"/>
          </p:cNvSpPr>
          <p:nvPr>
            <p:ph type="title"/>
          </p:nvPr>
        </p:nvSpPr>
        <p:spPr/>
        <p:txBody>
          <a:bodyPr/>
          <a:lstStyle/>
          <a:p>
            <a:r>
              <a:rPr lang="en-US" dirty="0"/>
              <a:t>Internet Growth</a:t>
            </a:r>
          </a:p>
        </p:txBody>
      </p:sp>
      <p:pic>
        <p:nvPicPr>
          <p:cNvPr id="5" name="Picture 2" descr="Z:\Desktop\connected devices.png">
            <a:extLst>
              <a:ext uri="{FF2B5EF4-FFF2-40B4-BE49-F238E27FC236}">
                <a16:creationId xmlns:a16="http://schemas.microsoft.com/office/drawing/2014/main" id="{A70EEE38-853D-447F-A54F-21C87440CEAD}"/>
              </a:ext>
            </a:extLst>
          </p:cNvPr>
          <p:cNvPicPr>
            <a:picLocks noChangeAspect="1" noChangeArrowheads="1"/>
          </p:cNvPicPr>
          <p:nvPr/>
        </p:nvPicPr>
        <p:blipFill>
          <a:blip r:embed="rId2" cstate="print"/>
          <a:srcRect/>
          <a:stretch>
            <a:fillRect/>
          </a:stretch>
        </p:blipFill>
        <p:spPr bwMode="auto">
          <a:xfrm>
            <a:off x="607074" y="1371600"/>
            <a:ext cx="7962900" cy="4532313"/>
          </a:xfrm>
          <a:prstGeom prst="rect">
            <a:avLst/>
          </a:prstGeom>
          <a:noFill/>
          <a:ln w="9525">
            <a:noFill/>
            <a:miter lim="800000"/>
            <a:headEnd/>
            <a:tailEnd/>
          </a:ln>
        </p:spPr>
      </p:pic>
      <p:sp>
        <p:nvSpPr>
          <p:cNvPr id="6" name="Rectangle 5">
            <a:extLst>
              <a:ext uri="{FF2B5EF4-FFF2-40B4-BE49-F238E27FC236}">
                <a16:creationId xmlns:a16="http://schemas.microsoft.com/office/drawing/2014/main" id="{EB9F2AB7-0B21-4B31-820C-956F45445A91}"/>
              </a:ext>
            </a:extLst>
          </p:cNvPr>
          <p:cNvSpPr/>
          <p:nvPr/>
        </p:nvSpPr>
        <p:spPr>
          <a:xfrm>
            <a:off x="3657600" y="6019800"/>
            <a:ext cx="5181600" cy="254000"/>
          </a:xfrm>
          <a:prstGeom prst="rect">
            <a:avLst/>
          </a:prstGeom>
        </p:spPr>
        <p:txBody>
          <a:bodyPr>
            <a:spAutoFit/>
          </a:bodyPr>
          <a:lstStyle/>
          <a:p>
            <a:pPr algn="r">
              <a:defRPr/>
            </a:pPr>
            <a:r>
              <a:rPr lang="en-US" sz="1050" dirty="0"/>
              <a:t>https://devcentral.f5.com/articles/security-sidebar-defending-the-internet-of-things</a:t>
            </a:r>
          </a:p>
        </p:txBody>
      </p:sp>
    </p:spTree>
    <p:extLst>
      <p:ext uri="{BB962C8B-B14F-4D97-AF65-F5344CB8AC3E}">
        <p14:creationId xmlns:p14="http://schemas.microsoft.com/office/powerpoint/2010/main" val="130716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13" name="Line 1541">
            <a:extLst>
              <a:ext uri="{FF2B5EF4-FFF2-40B4-BE49-F238E27FC236}">
                <a16:creationId xmlns:a16="http://schemas.microsoft.com/office/drawing/2014/main" id="{8D73E2FA-B07E-4748-A3EA-68E16CF11429}"/>
              </a:ext>
            </a:extLst>
          </p:cNvPr>
          <p:cNvSpPr>
            <a:spLocks noChangeShapeType="1"/>
          </p:cNvSpPr>
          <p:nvPr/>
        </p:nvSpPr>
        <p:spPr bwMode="auto">
          <a:xfrm flipH="1" flipV="1">
            <a:off x="5105400" y="3886200"/>
            <a:ext cx="228600" cy="9144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327" name="Line 1455">
            <a:extLst>
              <a:ext uri="{FF2B5EF4-FFF2-40B4-BE49-F238E27FC236}">
                <a16:creationId xmlns:a16="http://schemas.microsoft.com/office/drawing/2014/main" id="{22E79053-0238-4BAF-A10B-B4C9F0C94829}"/>
              </a:ext>
            </a:extLst>
          </p:cNvPr>
          <p:cNvSpPr>
            <a:spLocks noChangeShapeType="1"/>
          </p:cNvSpPr>
          <p:nvPr/>
        </p:nvSpPr>
        <p:spPr bwMode="auto">
          <a:xfrm flipV="1">
            <a:off x="7078663" y="2327275"/>
            <a:ext cx="598487" cy="309563"/>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238" name="Line 1366">
            <a:extLst>
              <a:ext uri="{FF2B5EF4-FFF2-40B4-BE49-F238E27FC236}">
                <a16:creationId xmlns:a16="http://schemas.microsoft.com/office/drawing/2014/main" id="{0BBFD51C-8DF9-4CB1-A99A-12B8AE2A36DD}"/>
              </a:ext>
            </a:extLst>
          </p:cNvPr>
          <p:cNvSpPr>
            <a:spLocks noChangeShapeType="1"/>
          </p:cNvSpPr>
          <p:nvPr/>
        </p:nvSpPr>
        <p:spPr bwMode="auto">
          <a:xfrm>
            <a:off x="5486400" y="3886200"/>
            <a:ext cx="1447800" cy="12954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237" name="Line 1365">
            <a:extLst>
              <a:ext uri="{FF2B5EF4-FFF2-40B4-BE49-F238E27FC236}">
                <a16:creationId xmlns:a16="http://schemas.microsoft.com/office/drawing/2014/main" id="{2A9D1FAE-E5A6-43EF-83DB-775E34F6748C}"/>
              </a:ext>
            </a:extLst>
          </p:cNvPr>
          <p:cNvSpPr>
            <a:spLocks noChangeShapeType="1"/>
          </p:cNvSpPr>
          <p:nvPr/>
        </p:nvSpPr>
        <p:spPr bwMode="auto">
          <a:xfrm flipV="1">
            <a:off x="4114800" y="3886200"/>
            <a:ext cx="533400" cy="6858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62" name="Line 1290">
            <a:extLst>
              <a:ext uri="{FF2B5EF4-FFF2-40B4-BE49-F238E27FC236}">
                <a16:creationId xmlns:a16="http://schemas.microsoft.com/office/drawing/2014/main" id="{194009B7-84D4-404B-8001-EDF85DB4D191}"/>
              </a:ext>
            </a:extLst>
          </p:cNvPr>
          <p:cNvSpPr>
            <a:spLocks noChangeShapeType="1"/>
          </p:cNvSpPr>
          <p:nvPr/>
        </p:nvSpPr>
        <p:spPr bwMode="auto">
          <a:xfrm flipV="1">
            <a:off x="1905000" y="4191000"/>
            <a:ext cx="533400" cy="152400"/>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2" name="Line 1280">
            <a:extLst>
              <a:ext uri="{FF2B5EF4-FFF2-40B4-BE49-F238E27FC236}">
                <a16:creationId xmlns:a16="http://schemas.microsoft.com/office/drawing/2014/main" id="{205D84E6-9FCA-496B-A5CA-73003986677C}"/>
              </a:ext>
            </a:extLst>
          </p:cNvPr>
          <p:cNvSpPr>
            <a:spLocks noChangeShapeType="1"/>
          </p:cNvSpPr>
          <p:nvPr/>
        </p:nvSpPr>
        <p:spPr bwMode="auto">
          <a:xfrm>
            <a:off x="1905000" y="2743200"/>
            <a:ext cx="609600" cy="152400"/>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3" name="Line 1281">
            <a:extLst>
              <a:ext uri="{FF2B5EF4-FFF2-40B4-BE49-F238E27FC236}">
                <a16:creationId xmlns:a16="http://schemas.microsoft.com/office/drawing/2014/main" id="{DDB85AA4-BCDD-4514-B7B3-5699236E7666}"/>
              </a:ext>
            </a:extLst>
          </p:cNvPr>
          <p:cNvSpPr>
            <a:spLocks noChangeShapeType="1"/>
          </p:cNvSpPr>
          <p:nvPr/>
        </p:nvSpPr>
        <p:spPr bwMode="auto">
          <a:xfrm flipV="1">
            <a:off x="2819400" y="5105400"/>
            <a:ext cx="381000" cy="228600"/>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5" name="Line 1283">
            <a:extLst>
              <a:ext uri="{FF2B5EF4-FFF2-40B4-BE49-F238E27FC236}">
                <a16:creationId xmlns:a16="http://schemas.microsoft.com/office/drawing/2014/main" id="{102F6D29-60CF-4900-9CB6-7F7B58A03D6A}"/>
              </a:ext>
            </a:extLst>
          </p:cNvPr>
          <p:cNvSpPr>
            <a:spLocks noChangeShapeType="1"/>
          </p:cNvSpPr>
          <p:nvPr/>
        </p:nvSpPr>
        <p:spPr bwMode="auto">
          <a:xfrm flipH="1" flipV="1">
            <a:off x="4800600" y="2743200"/>
            <a:ext cx="228600" cy="6096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6" name="Line 1284">
            <a:extLst>
              <a:ext uri="{FF2B5EF4-FFF2-40B4-BE49-F238E27FC236}">
                <a16:creationId xmlns:a16="http://schemas.microsoft.com/office/drawing/2014/main" id="{9A4ED1EF-FD63-4C61-9310-AF422559AF36}"/>
              </a:ext>
            </a:extLst>
          </p:cNvPr>
          <p:cNvSpPr>
            <a:spLocks noChangeShapeType="1"/>
          </p:cNvSpPr>
          <p:nvPr/>
        </p:nvSpPr>
        <p:spPr bwMode="auto">
          <a:xfrm flipV="1">
            <a:off x="5943600" y="2895600"/>
            <a:ext cx="838200" cy="4572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7" name="Line 1285">
            <a:extLst>
              <a:ext uri="{FF2B5EF4-FFF2-40B4-BE49-F238E27FC236}">
                <a16:creationId xmlns:a16="http://schemas.microsoft.com/office/drawing/2014/main" id="{B9665C2E-140F-4FC2-AC4A-6BE7EE10093F}"/>
              </a:ext>
            </a:extLst>
          </p:cNvPr>
          <p:cNvSpPr>
            <a:spLocks noChangeShapeType="1"/>
          </p:cNvSpPr>
          <p:nvPr/>
        </p:nvSpPr>
        <p:spPr bwMode="auto">
          <a:xfrm flipV="1">
            <a:off x="3657600" y="3810000"/>
            <a:ext cx="609600" cy="3048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8" name="Line 1286">
            <a:extLst>
              <a:ext uri="{FF2B5EF4-FFF2-40B4-BE49-F238E27FC236}">
                <a16:creationId xmlns:a16="http://schemas.microsoft.com/office/drawing/2014/main" id="{0200F328-6062-4465-B3CD-FCE98067ECEF}"/>
              </a:ext>
            </a:extLst>
          </p:cNvPr>
          <p:cNvSpPr>
            <a:spLocks noChangeShapeType="1"/>
          </p:cNvSpPr>
          <p:nvPr/>
        </p:nvSpPr>
        <p:spPr bwMode="auto">
          <a:xfrm>
            <a:off x="3810000" y="3124200"/>
            <a:ext cx="609600" cy="304800"/>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81159" name="Line 1287">
            <a:extLst>
              <a:ext uri="{FF2B5EF4-FFF2-40B4-BE49-F238E27FC236}">
                <a16:creationId xmlns:a16="http://schemas.microsoft.com/office/drawing/2014/main" id="{0D967FFD-45EF-426D-B36F-4D87503396BB}"/>
              </a:ext>
            </a:extLst>
          </p:cNvPr>
          <p:cNvSpPr>
            <a:spLocks noChangeShapeType="1"/>
          </p:cNvSpPr>
          <p:nvPr/>
        </p:nvSpPr>
        <p:spPr bwMode="auto">
          <a:xfrm>
            <a:off x="6019800" y="3733800"/>
            <a:ext cx="1700370" cy="424022"/>
          </a:xfrm>
          <a:prstGeom prst="line">
            <a:avLst/>
          </a:prstGeom>
          <a:noFill/>
          <a:ln w="57150">
            <a:solidFill>
              <a:srgbClr val="0066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sp>
        <p:nvSpPr>
          <p:cNvPr id="78851" name="Rectangle 3">
            <a:extLst>
              <a:ext uri="{FF2B5EF4-FFF2-40B4-BE49-F238E27FC236}">
                <a16:creationId xmlns:a16="http://schemas.microsoft.com/office/drawing/2014/main" id="{5DA01D0F-13AA-43A9-B1BB-E2C4449AAF41}"/>
              </a:ext>
            </a:extLst>
          </p:cNvPr>
          <p:cNvSpPr>
            <a:spLocks noGrp="1" noChangeArrowheads="1"/>
          </p:cNvSpPr>
          <p:nvPr>
            <p:ph type="title"/>
          </p:nvPr>
        </p:nvSpPr>
        <p:spPr/>
        <p:txBody>
          <a:bodyPr>
            <a:normAutofit/>
          </a:bodyPr>
          <a:lstStyle/>
          <a:p>
            <a:pPr>
              <a:defRPr/>
            </a:pPr>
            <a:r>
              <a:rPr lang="en-US" altLang="en-US" dirty="0"/>
              <a:t>Technologies Around Us</a:t>
            </a:r>
          </a:p>
        </p:txBody>
      </p:sp>
      <p:sp>
        <p:nvSpPr>
          <p:cNvPr id="2" name="Content Placeholder 1">
            <a:extLst>
              <a:ext uri="{FF2B5EF4-FFF2-40B4-BE49-F238E27FC236}">
                <a16:creationId xmlns:a16="http://schemas.microsoft.com/office/drawing/2014/main" id="{8D36801E-7FD0-4EDB-8295-E69F3316B8E2}"/>
              </a:ext>
            </a:extLst>
          </p:cNvPr>
          <p:cNvSpPr>
            <a:spLocks noGrp="1"/>
          </p:cNvSpPr>
          <p:nvPr>
            <p:ph idx="1"/>
          </p:nvPr>
        </p:nvSpPr>
        <p:spPr/>
        <p:txBody>
          <a:bodyPr/>
          <a:lstStyle/>
          <a:p>
            <a:r>
              <a:rPr lang="en-US" dirty="0"/>
              <a:t>New generation of switching technologies provide improved services to home and workplace </a:t>
            </a:r>
          </a:p>
          <a:p>
            <a:endParaRPr lang="en-US" dirty="0"/>
          </a:p>
        </p:txBody>
      </p:sp>
      <p:grpSp>
        <p:nvGrpSpPr>
          <p:cNvPr id="40974" name="Group 448">
            <a:extLst>
              <a:ext uri="{FF2B5EF4-FFF2-40B4-BE49-F238E27FC236}">
                <a16:creationId xmlns:a16="http://schemas.microsoft.com/office/drawing/2014/main" id="{9FC2F08B-ED6F-4C4C-B7D1-04A5D6075AE5}"/>
              </a:ext>
            </a:extLst>
          </p:cNvPr>
          <p:cNvGrpSpPr>
            <a:grpSpLocks/>
          </p:cNvGrpSpPr>
          <p:nvPr/>
        </p:nvGrpSpPr>
        <p:grpSpPr bwMode="auto">
          <a:xfrm>
            <a:off x="2438400" y="2590800"/>
            <a:ext cx="1524000" cy="838200"/>
            <a:chOff x="576" y="1536"/>
            <a:chExt cx="906" cy="632"/>
          </a:xfrm>
          <a:solidFill>
            <a:srgbClr val="CC99FF"/>
          </a:solidFill>
        </p:grpSpPr>
        <p:sp>
          <p:nvSpPr>
            <p:cNvPr id="79145" name="Oval 297">
              <a:extLst>
                <a:ext uri="{FF2B5EF4-FFF2-40B4-BE49-F238E27FC236}">
                  <a16:creationId xmlns:a16="http://schemas.microsoft.com/office/drawing/2014/main" id="{F6EF73FC-1C27-4A2D-80A1-9B0CEDB0F11F}"/>
                </a:ext>
              </a:extLst>
            </p:cNvPr>
            <p:cNvSpPr>
              <a:spLocks noChangeArrowheads="1"/>
            </p:cNvSpPr>
            <p:nvPr/>
          </p:nvSpPr>
          <p:spPr bwMode="auto">
            <a:xfrm>
              <a:off x="923" y="1947"/>
              <a:ext cx="32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46" name="Oval 298">
              <a:extLst>
                <a:ext uri="{FF2B5EF4-FFF2-40B4-BE49-F238E27FC236}">
                  <a16:creationId xmlns:a16="http://schemas.microsoft.com/office/drawing/2014/main" id="{FBD20A47-9E59-4377-A873-A06234C1FF7F}"/>
                </a:ext>
              </a:extLst>
            </p:cNvPr>
            <p:cNvSpPr>
              <a:spLocks noChangeArrowheads="1"/>
            </p:cNvSpPr>
            <p:nvPr/>
          </p:nvSpPr>
          <p:spPr bwMode="auto">
            <a:xfrm>
              <a:off x="1206" y="1684"/>
              <a:ext cx="276"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47" name="Oval 299">
              <a:extLst>
                <a:ext uri="{FF2B5EF4-FFF2-40B4-BE49-F238E27FC236}">
                  <a16:creationId xmlns:a16="http://schemas.microsoft.com/office/drawing/2014/main" id="{EBC2968F-FB8D-438D-B06E-7E8BC82FEEC0}"/>
                </a:ext>
              </a:extLst>
            </p:cNvPr>
            <p:cNvSpPr>
              <a:spLocks noChangeArrowheads="1"/>
            </p:cNvSpPr>
            <p:nvPr/>
          </p:nvSpPr>
          <p:spPr bwMode="auto">
            <a:xfrm>
              <a:off x="677" y="1552"/>
              <a:ext cx="406" cy="38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48" name="Oval 300">
              <a:extLst>
                <a:ext uri="{FF2B5EF4-FFF2-40B4-BE49-F238E27FC236}">
                  <a16:creationId xmlns:a16="http://schemas.microsoft.com/office/drawing/2014/main" id="{39C8FF5D-11A4-4C32-8F4E-731B2CD22740}"/>
                </a:ext>
              </a:extLst>
            </p:cNvPr>
            <p:cNvSpPr>
              <a:spLocks noChangeArrowheads="1"/>
            </p:cNvSpPr>
            <p:nvPr/>
          </p:nvSpPr>
          <p:spPr bwMode="auto">
            <a:xfrm>
              <a:off x="576" y="1678"/>
              <a:ext cx="274" cy="29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49" name="Oval 301">
              <a:extLst>
                <a:ext uri="{FF2B5EF4-FFF2-40B4-BE49-F238E27FC236}">
                  <a16:creationId xmlns:a16="http://schemas.microsoft.com/office/drawing/2014/main" id="{2512D61C-DA56-4A86-9C6B-9C13D24D9817}"/>
                </a:ext>
              </a:extLst>
            </p:cNvPr>
            <p:cNvSpPr>
              <a:spLocks noChangeArrowheads="1"/>
            </p:cNvSpPr>
            <p:nvPr/>
          </p:nvSpPr>
          <p:spPr bwMode="auto">
            <a:xfrm>
              <a:off x="664" y="1816"/>
              <a:ext cx="377"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50" name="Oval 302">
              <a:extLst>
                <a:ext uri="{FF2B5EF4-FFF2-40B4-BE49-F238E27FC236}">
                  <a16:creationId xmlns:a16="http://schemas.microsoft.com/office/drawing/2014/main" id="{A996B7E3-AD90-4251-AD6C-5989B86A4B5B}"/>
                </a:ext>
              </a:extLst>
            </p:cNvPr>
            <p:cNvSpPr>
              <a:spLocks noChangeArrowheads="1"/>
            </p:cNvSpPr>
            <p:nvPr/>
          </p:nvSpPr>
          <p:spPr bwMode="auto">
            <a:xfrm>
              <a:off x="962" y="1536"/>
              <a:ext cx="353" cy="27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51" name="Oval 303">
              <a:extLst>
                <a:ext uri="{FF2B5EF4-FFF2-40B4-BE49-F238E27FC236}">
                  <a16:creationId xmlns:a16="http://schemas.microsoft.com/office/drawing/2014/main" id="{BA5B4AC7-FF93-4006-B63E-52E08959ED10}"/>
                </a:ext>
              </a:extLst>
            </p:cNvPr>
            <p:cNvSpPr>
              <a:spLocks noChangeArrowheads="1"/>
            </p:cNvSpPr>
            <p:nvPr/>
          </p:nvSpPr>
          <p:spPr bwMode="auto">
            <a:xfrm>
              <a:off x="1200" y="1872"/>
              <a:ext cx="210" cy="22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152" name="Freeform 304">
              <a:extLst>
                <a:ext uri="{FF2B5EF4-FFF2-40B4-BE49-F238E27FC236}">
                  <a16:creationId xmlns:a16="http://schemas.microsoft.com/office/drawing/2014/main" id="{1CD7E651-F1CF-451A-86EF-CA595CC2D707}"/>
                </a:ext>
              </a:extLst>
            </p:cNvPr>
            <p:cNvSpPr>
              <a:spLocks/>
            </p:cNvSpPr>
            <p:nvPr/>
          </p:nvSpPr>
          <p:spPr bwMode="auto">
            <a:xfrm>
              <a:off x="663" y="1584"/>
              <a:ext cx="745" cy="527"/>
            </a:xfrm>
            <a:custGeom>
              <a:avLst/>
              <a:gdLst>
                <a:gd name="T0" fmla="*/ 230 w 744"/>
                <a:gd name="T1" fmla="*/ 472 h 527"/>
                <a:gd name="T2" fmla="*/ 260 w 744"/>
                <a:gd name="T3" fmla="*/ 511 h 527"/>
                <a:gd name="T4" fmla="*/ 396 w 744"/>
                <a:gd name="T5" fmla="*/ 508 h 527"/>
                <a:gd name="T6" fmla="*/ 491 w 744"/>
                <a:gd name="T7" fmla="*/ 527 h 527"/>
                <a:gd name="T8" fmla="*/ 570 w 744"/>
                <a:gd name="T9" fmla="*/ 479 h 527"/>
                <a:gd name="T10" fmla="*/ 716 w 744"/>
                <a:gd name="T11" fmla="*/ 436 h 527"/>
                <a:gd name="T12" fmla="*/ 745 w 744"/>
                <a:gd name="T13" fmla="*/ 341 h 527"/>
                <a:gd name="T14" fmla="*/ 672 w 744"/>
                <a:gd name="T15" fmla="*/ 129 h 527"/>
                <a:gd name="T16" fmla="*/ 511 w 744"/>
                <a:gd name="T17" fmla="*/ 44 h 527"/>
                <a:gd name="T18" fmla="*/ 226 w 744"/>
                <a:gd name="T19" fmla="*/ 0 h 527"/>
                <a:gd name="T20" fmla="*/ 78 w 744"/>
                <a:gd name="T21" fmla="*/ 32 h 527"/>
                <a:gd name="T22" fmla="*/ 0 w 744"/>
                <a:gd name="T23" fmla="*/ 151 h 527"/>
                <a:gd name="T24" fmla="*/ 8 w 744"/>
                <a:gd name="T25" fmla="*/ 370 h 527"/>
                <a:gd name="T26" fmla="*/ 230 w 744"/>
                <a:gd name="T27" fmla="*/ 472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153" name="Rectangle 305">
            <a:extLst>
              <a:ext uri="{FF2B5EF4-FFF2-40B4-BE49-F238E27FC236}">
                <a16:creationId xmlns:a16="http://schemas.microsoft.com/office/drawing/2014/main" id="{FD419666-0304-4F67-9F31-58CEDA6DF52F}"/>
              </a:ext>
            </a:extLst>
          </p:cNvPr>
          <p:cNvSpPr>
            <a:spLocks noChangeArrowheads="1"/>
          </p:cNvSpPr>
          <p:nvPr/>
        </p:nvSpPr>
        <p:spPr bwMode="auto">
          <a:xfrm>
            <a:off x="2525713" y="2743200"/>
            <a:ext cx="12969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Frame Relay</a:t>
            </a:r>
          </a:p>
          <a:p>
            <a:pPr algn="ctr">
              <a:defRPr/>
            </a:pPr>
            <a:r>
              <a:rPr lang="en-US" altLang="en-US" sz="1400" b="1">
                <a:solidFill>
                  <a:srgbClr val="000099"/>
                </a:solidFill>
                <a:latin typeface="Arial" charset="0"/>
              </a:rPr>
              <a:t>Network</a:t>
            </a:r>
          </a:p>
        </p:txBody>
      </p:sp>
      <p:grpSp>
        <p:nvGrpSpPr>
          <p:cNvPr id="40976" name="Group 449">
            <a:extLst>
              <a:ext uri="{FF2B5EF4-FFF2-40B4-BE49-F238E27FC236}">
                <a16:creationId xmlns:a16="http://schemas.microsoft.com/office/drawing/2014/main" id="{FCF3C78E-99A0-4681-8244-913E24D71AA1}"/>
              </a:ext>
            </a:extLst>
          </p:cNvPr>
          <p:cNvGrpSpPr>
            <a:grpSpLocks/>
          </p:cNvGrpSpPr>
          <p:nvPr/>
        </p:nvGrpSpPr>
        <p:grpSpPr bwMode="auto">
          <a:xfrm>
            <a:off x="2209800" y="3581400"/>
            <a:ext cx="1524000" cy="838200"/>
            <a:chOff x="576" y="1536"/>
            <a:chExt cx="906" cy="632"/>
          </a:xfrm>
          <a:solidFill>
            <a:srgbClr val="FF99FF"/>
          </a:solidFill>
        </p:grpSpPr>
        <p:sp>
          <p:nvSpPr>
            <p:cNvPr id="79298" name="Oval 450">
              <a:extLst>
                <a:ext uri="{FF2B5EF4-FFF2-40B4-BE49-F238E27FC236}">
                  <a16:creationId xmlns:a16="http://schemas.microsoft.com/office/drawing/2014/main" id="{81FE5506-CC2E-43BD-B14F-DE3BB94C6B12}"/>
                </a:ext>
              </a:extLst>
            </p:cNvPr>
            <p:cNvSpPr>
              <a:spLocks noChangeArrowheads="1"/>
            </p:cNvSpPr>
            <p:nvPr/>
          </p:nvSpPr>
          <p:spPr bwMode="auto">
            <a:xfrm>
              <a:off x="923" y="1947"/>
              <a:ext cx="32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299" name="Oval 451">
              <a:extLst>
                <a:ext uri="{FF2B5EF4-FFF2-40B4-BE49-F238E27FC236}">
                  <a16:creationId xmlns:a16="http://schemas.microsoft.com/office/drawing/2014/main" id="{20F248B6-EE9C-4184-A6C4-F9EF46681ED8}"/>
                </a:ext>
              </a:extLst>
            </p:cNvPr>
            <p:cNvSpPr>
              <a:spLocks noChangeArrowheads="1"/>
            </p:cNvSpPr>
            <p:nvPr/>
          </p:nvSpPr>
          <p:spPr bwMode="auto">
            <a:xfrm>
              <a:off x="1206" y="1684"/>
              <a:ext cx="276"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0" name="Oval 452">
              <a:extLst>
                <a:ext uri="{FF2B5EF4-FFF2-40B4-BE49-F238E27FC236}">
                  <a16:creationId xmlns:a16="http://schemas.microsoft.com/office/drawing/2014/main" id="{51FCC771-A746-4F81-A376-93DD5A16018D}"/>
                </a:ext>
              </a:extLst>
            </p:cNvPr>
            <p:cNvSpPr>
              <a:spLocks noChangeArrowheads="1"/>
            </p:cNvSpPr>
            <p:nvPr/>
          </p:nvSpPr>
          <p:spPr bwMode="auto">
            <a:xfrm>
              <a:off x="677" y="1552"/>
              <a:ext cx="406" cy="38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1" name="Oval 453">
              <a:extLst>
                <a:ext uri="{FF2B5EF4-FFF2-40B4-BE49-F238E27FC236}">
                  <a16:creationId xmlns:a16="http://schemas.microsoft.com/office/drawing/2014/main" id="{9D3543CF-4288-4157-9B24-B18890D7EDF2}"/>
                </a:ext>
              </a:extLst>
            </p:cNvPr>
            <p:cNvSpPr>
              <a:spLocks noChangeArrowheads="1"/>
            </p:cNvSpPr>
            <p:nvPr/>
          </p:nvSpPr>
          <p:spPr bwMode="auto">
            <a:xfrm>
              <a:off x="576" y="1678"/>
              <a:ext cx="274" cy="29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2" name="Oval 454">
              <a:extLst>
                <a:ext uri="{FF2B5EF4-FFF2-40B4-BE49-F238E27FC236}">
                  <a16:creationId xmlns:a16="http://schemas.microsoft.com/office/drawing/2014/main" id="{585917DF-98F7-4EA9-A939-FEFF89571DA4}"/>
                </a:ext>
              </a:extLst>
            </p:cNvPr>
            <p:cNvSpPr>
              <a:spLocks noChangeArrowheads="1"/>
            </p:cNvSpPr>
            <p:nvPr/>
          </p:nvSpPr>
          <p:spPr bwMode="auto">
            <a:xfrm>
              <a:off x="664" y="1816"/>
              <a:ext cx="377"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3" name="Oval 455">
              <a:extLst>
                <a:ext uri="{FF2B5EF4-FFF2-40B4-BE49-F238E27FC236}">
                  <a16:creationId xmlns:a16="http://schemas.microsoft.com/office/drawing/2014/main" id="{0DB57A98-3257-4969-A69E-A634202CA89F}"/>
                </a:ext>
              </a:extLst>
            </p:cNvPr>
            <p:cNvSpPr>
              <a:spLocks noChangeArrowheads="1"/>
            </p:cNvSpPr>
            <p:nvPr/>
          </p:nvSpPr>
          <p:spPr bwMode="auto">
            <a:xfrm>
              <a:off x="962" y="1536"/>
              <a:ext cx="353" cy="27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4" name="Oval 456">
              <a:extLst>
                <a:ext uri="{FF2B5EF4-FFF2-40B4-BE49-F238E27FC236}">
                  <a16:creationId xmlns:a16="http://schemas.microsoft.com/office/drawing/2014/main" id="{B89090C5-A78C-4CD1-B059-3F25E0DC93CD}"/>
                </a:ext>
              </a:extLst>
            </p:cNvPr>
            <p:cNvSpPr>
              <a:spLocks noChangeArrowheads="1"/>
            </p:cNvSpPr>
            <p:nvPr/>
          </p:nvSpPr>
          <p:spPr bwMode="auto">
            <a:xfrm>
              <a:off x="1200" y="1872"/>
              <a:ext cx="210" cy="22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05" name="Freeform 457">
              <a:extLst>
                <a:ext uri="{FF2B5EF4-FFF2-40B4-BE49-F238E27FC236}">
                  <a16:creationId xmlns:a16="http://schemas.microsoft.com/office/drawing/2014/main" id="{9AADCEDB-E773-405F-BE10-40006B8DDF42}"/>
                </a:ext>
              </a:extLst>
            </p:cNvPr>
            <p:cNvSpPr>
              <a:spLocks/>
            </p:cNvSpPr>
            <p:nvPr/>
          </p:nvSpPr>
          <p:spPr bwMode="auto">
            <a:xfrm>
              <a:off x="663" y="1584"/>
              <a:ext cx="745" cy="527"/>
            </a:xfrm>
            <a:custGeom>
              <a:avLst/>
              <a:gdLst>
                <a:gd name="T0" fmla="*/ 230 w 744"/>
                <a:gd name="T1" fmla="*/ 472 h 527"/>
                <a:gd name="T2" fmla="*/ 260 w 744"/>
                <a:gd name="T3" fmla="*/ 511 h 527"/>
                <a:gd name="T4" fmla="*/ 396 w 744"/>
                <a:gd name="T5" fmla="*/ 508 h 527"/>
                <a:gd name="T6" fmla="*/ 491 w 744"/>
                <a:gd name="T7" fmla="*/ 527 h 527"/>
                <a:gd name="T8" fmla="*/ 570 w 744"/>
                <a:gd name="T9" fmla="*/ 479 h 527"/>
                <a:gd name="T10" fmla="*/ 716 w 744"/>
                <a:gd name="T11" fmla="*/ 436 h 527"/>
                <a:gd name="T12" fmla="*/ 745 w 744"/>
                <a:gd name="T13" fmla="*/ 341 h 527"/>
                <a:gd name="T14" fmla="*/ 672 w 744"/>
                <a:gd name="T15" fmla="*/ 129 h 527"/>
                <a:gd name="T16" fmla="*/ 511 w 744"/>
                <a:gd name="T17" fmla="*/ 44 h 527"/>
                <a:gd name="T18" fmla="*/ 226 w 744"/>
                <a:gd name="T19" fmla="*/ 0 h 527"/>
                <a:gd name="T20" fmla="*/ 78 w 744"/>
                <a:gd name="T21" fmla="*/ 32 h 527"/>
                <a:gd name="T22" fmla="*/ 0 w 744"/>
                <a:gd name="T23" fmla="*/ 151 h 527"/>
                <a:gd name="T24" fmla="*/ 8 w 744"/>
                <a:gd name="T25" fmla="*/ 370 h 527"/>
                <a:gd name="T26" fmla="*/ 230 w 744"/>
                <a:gd name="T27" fmla="*/ 472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306" name="Rectangle 458">
            <a:extLst>
              <a:ext uri="{FF2B5EF4-FFF2-40B4-BE49-F238E27FC236}">
                <a16:creationId xmlns:a16="http://schemas.microsoft.com/office/drawing/2014/main" id="{8E2224E1-A3E0-45AB-869A-C1AD1CC63152}"/>
              </a:ext>
            </a:extLst>
          </p:cNvPr>
          <p:cNvSpPr>
            <a:spLocks noChangeArrowheads="1"/>
          </p:cNvSpPr>
          <p:nvPr/>
        </p:nvSpPr>
        <p:spPr bwMode="auto">
          <a:xfrm>
            <a:off x="2505075" y="3733800"/>
            <a:ext cx="9540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ATM</a:t>
            </a:r>
          </a:p>
          <a:p>
            <a:pPr algn="ctr">
              <a:defRPr/>
            </a:pPr>
            <a:r>
              <a:rPr lang="en-US" altLang="en-US" sz="1400" b="1">
                <a:solidFill>
                  <a:srgbClr val="000099"/>
                </a:solidFill>
                <a:latin typeface="Arial" charset="0"/>
              </a:rPr>
              <a:t>Network</a:t>
            </a:r>
          </a:p>
        </p:txBody>
      </p:sp>
      <p:grpSp>
        <p:nvGrpSpPr>
          <p:cNvPr id="40978" name="Group 469">
            <a:extLst>
              <a:ext uri="{FF2B5EF4-FFF2-40B4-BE49-F238E27FC236}">
                <a16:creationId xmlns:a16="http://schemas.microsoft.com/office/drawing/2014/main" id="{9E4A7AE2-65BF-4ED3-9717-585E5C5F20FE}"/>
              </a:ext>
            </a:extLst>
          </p:cNvPr>
          <p:cNvGrpSpPr>
            <a:grpSpLocks/>
          </p:cNvGrpSpPr>
          <p:nvPr/>
        </p:nvGrpSpPr>
        <p:grpSpPr bwMode="auto">
          <a:xfrm>
            <a:off x="2971800" y="4495800"/>
            <a:ext cx="1524000" cy="762000"/>
            <a:chOff x="576" y="1536"/>
            <a:chExt cx="906" cy="632"/>
          </a:xfrm>
          <a:solidFill>
            <a:srgbClr val="00FF99"/>
          </a:solidFill>
        </p:grpSpPr>
        <p:sp>
          <p:nvSpPr>
            <p:cNvPr id="79318" name="Oval 470">
              <a:extLst>
                <a:ext uri="{FF2B5EF4-FFF2-40B4-BE49-F238E27FC236}">
                  <a16:creationId xmlns:a16="http://schemas.microsoft.com/office/drawing/2014/main" id="{87E6EBDB-5986-45BF-8B1D-1D1ADC3A747F}"/>
                </a:ext>
              </a:extLst>
            </p:cNvPr>
            <p:cNvSpPr>
              <a:spLocks noChangeArrowheads="1"/>
            </p:cNvSpPr>
            <p:nvPr/>
          </p:nvSpPr>
          <p:spPr bwMode="auto">
            <a:xfrm>
              <a:off x="923" y="1947"/>
              <a:ext cx="32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19" name="Oval 471">
              <a:extLst>
                <a:ext uri="{FF2B5EF4-FFF2-40B4-BE49-F238E27FC236}">
                  <a16:creationId xmlns:a16="http://schemas.microsoft.com/office/drawing/2014/main" id="{5CA8F8A3-4CFD-4D53-8B2C-F94C9E545E9B}"/>
                </a:ext>
              </a:extLst>
            </p:cNvPr>
            <p:cNvSpPr>
              <a:spLocks noChangeArrowheads="1"/>
            </p:cNvSpPr>
            <p:nvPr/>
          </p:nvSpPr>
          <p:spPr bwMode="auto">
            <a:xfrm>
              <a:off x="1206" y="1685"/>
              <a:ext cx="276" cy="299"/>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0" name="Oval 472">
              <a:extLst>
                <a:ext uri="{FF2B5EF4-FFF2-40B4-BE49-F238E27FC236}">
                  <a16:creationId xmlns:a16="http://schemas.microsoft.com/office/drawing/2014/main" id="{E3386AE3-562B-4D67-A7EF-1DD6D94B20B2}"/>
                </a:ext>
              </a:extLst>
            </p:cNvPr>
            <p:cNvSpPr>
              <a:spLocks noChangeArrowheads="1"/>
            </p:cNvSpPr>
            <p:nvPr/>
          </p:nvSpPr>
          <p:spPr bwMode="auto">
            <a:xfrm>
              <a:off x="677" y="1550"/>
              <a:ext cx="406" cy="38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1" name="Oval 473">
              <a:extLst>
                <a:ext uri="{FF2B5EF4-FFF2-40B4-BE49-F238E27FC236}">
                  <a16:creationId xmlns:a16="http://schemas.microsoft.com/office/drawing/2014/main" id="{AB18EE2C-095D-421E-B9AD-D93A9D5699D5}"/>
                </a:ext>
              </a:extLst>
            </p:cNvPr>
            <p:cNvSpPr>
              <a:spLocks noChangeArrowheads="1"/>
            </p:cNvSpPr>
            <p:nvPr/>
          </p:nvSpPr>
          <p:spPr bwMode="auto">
            <a:xfrm>
              <a:off x="576" y="1678"/>
              <a:ext cx="274" cy="29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2" name="Oval 474">
              <a:extLst>
                <a:ext uri="{FF2B5EF4-FFF2-40B4-BE49-F238E27FC236}">
                  <a16:creationId xmlns:a16="http://schemas.microsoft.com/office/drawing/2014/main" id="{84358D74-5990-447E-8EB8-90BE7E138FEB}"/>
                </a:ext>
              </a:extLst>
            </p:cNvPr>
            <p:cNvSpPr>
              <a:spLocks noChangeArrowheads="1"/>
            </p:cNvSpPr>
            <p:nvPr/>
          </p:nvSpPr>
          <p:spPr bwMode="auto">
            <a:xfrm>
              <a:off x="664" y="1816"/>
              <a:ext cx="377"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3" name="Oval 475">
              <a:extLst>
                <a:ext uri="{FF2B5EF4-FFF2-40B4-BE49-F238E27FC236}">
                  <a16:creationId xmlns:a16="http://schemas.microsoft.com/office/drawing/2014/main" id="{7CBEA64C-B11D-4DCD-96D1-E3DC7496CB74}"/>
                </a:ext>
              </a:extLst>
            </p:cNvPr>
            <p:cNvSpPr>
              <a:spLocks noChangeArrowheads="1"/>
            </p:cNvSpPr>
            <p:nvPr/>
          </p:nvSpPr>
          <p:spPr bwMode="auto">
            <a:xfrm>
              <a:off x="962" y="1536"/>
              <a:ext cx="353" cy="27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4" name="Oval 476">
              <a:extLst>
                <a:ext uri="{FF2B5EF4-FFF2-40B4-BE49-F238E27FC236}">
                  <a16:creationId xmlns:a16="http://schemas.microsoft.com/office/drawing/2014/main" id="{7B97E46D-AD0B-40C2-995D-20E12A97E7FE}"/>
                </a:ext>
              </a:extLst>
            </p:cNvPr>
            <p:cNvSpPr>
              <a:spLocks noChangeArrowheads="1"/>
            </p:cNvSpPr>
            <p:nvPr/>
          </p:nvSpPr>
          <p:spPr bwMode="auto">
            <a:xfrm>
              <a:off x="1200" y="1872"/>
              <a:ext cx="21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5" name="Freeform 477">
              <a:extLst>
                <a:ext uri="{FF2B5EF4-FFF2-40B4-BE49-F238E27FC236}">
                  <a16:creationId xmlns:a16="http://schemas.microsoft.com/office/drawing/2014/main" id="{45F307FF-2A50-4F00-93EC-ED86EF33363A}"/>
                </a:ext>
              </a:extLst>
            </p:cNvPr>
            <p:cNvSpPr>
              <a:spLocks/>
            </p:cNvSpPr>
            <p:nvPr/>
          </p:nvSpPr>
          <p:spPr bwMode="auto">
            <a:xfrm>
              <a:off x="663" y="1583"/>
              <a:ext cx="745" cy="528"/>
            </a:xfrm>
            <a:custGeom>
              <a:avLst/>
              <a:gdLst>
                <a:gd name="T0" fmla="*/ 230 w 744"/>
                <a:gd name="T1" fmla="*/ 473 h 527"/>
                <a:gd name="T2" fmla="*/ 260 w 744"/>
                <a:gd name="T3" fmla="*/ 512 h 527"/>
                <a:gd name="T4" fmla="*/ 396 w 744"/>
                <a:gd name="T5" fmla="*/ 509 h 527"/>
                <a:gd name="T6" fmla="*/ 491 w 744"/>
                <a:gd name="T7" fmla="*/ 528 h 527"/>
                <a:gd name="T8" fmla="*/ 570 w 744"/>
                <a:gd name="T9" fmla="*/ 480 h 527"/>
                <a:gd name="T10" fmla="*/ 716 w 744"/>
                <a:gd name="T11" fmla="*/ 437 h 527"/>
                <a:gd name="T12" fmla="*/ 745 w 744"/>
                <a:gd name="T13" fmla="*/ 342 h 527"/>
                <a:gd name="T14" fmla="*/ 672 w 744"/>
                <a:gd name="T15" fmla="*/ 129 h 527"/>
                <a:gd name="T16" fmla="*/ 511 w 744"/>
                <a:gd name="T17" fmla="*/ 44 h 527"/>
                <a:gd name="T18" fmla="*/ 226 w 744"/>
                <a:gd name="T19" fmla="*/ 0 h 527"/>
                <a:gd name="T20" fmla="*/ 78 w 744"/>
                <a:gd name="T21" fmla="*/ 32 h 527"/>
                <a:gd name="T22" fmla="*/ 0 w 744"/>
                <a:gd name="T23" fmla="*/ 151 h 527"/>
                <a:gd name="T24" fmla="*/ 8 w 744"/>
                <a:gd name="T25" fmla="*/ 371 h 527"/>
                <a:gd name="T26" fmla="*/ 230 w 744"/>
                <a:gd name="T27" fmla="*/ 473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326" name="Rectangle 478">
            <a:extLst>
              <a:ext uri="{FF2B5EF4-FFF2-40B4-BE49-F238E27FC236}">
                <a16:creationId xmlns:a16="http://schemas.microsoft.com/office/drawing/2014/main" id="{31569D81-598A-4410-ACAA-E861BCCEAC71}"/>
              </a:ext>
            </a:extLst>
          </p:cNvPr>
          <p:cNvSpPr>
            <a:spLocks noChangeArrowheads="1"/>
          </p:cNvSpPr>
          <p:nvPr/>
        </p:nvSpPr>
        <p:spPr bwMode="auto">
          <a:xfrm>
            <a:off x="3267075" y="4572000"/>
            <a:ext cx="9540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ISDN</a:t>
            </a:r>
          </a:p>
          <a:p>
            <a:pPr algn="ctr">
              <a:defRPr/>
            </a:pPr>
            <a:r>
              <a:rPr lang="en-US" altLang="en-US" sz="1400" b="1">
                <a:solidFill>
                  <a:srgbClr val="000099"/>
                </a:solidFill>
                <a:latin typeface="Arial" charset="0"/>
              </a:rPr>
              <a:t>Network</a:t>
            </a:r>
          </a:p>
        </p:txBody>
      </p:sp>
      <p:grpSp>
        <p:nvGrpSpPr>
          <p:cNvPr id="40980" name="Group 479">
            <a:extLst>
              <a:ext uri="{FF2B5EF4-FFF2-40B4-BE49-F238E27FC236}">
                <a16:creationId xmlns:a16="http://schemas.microsoft.com/office/drawing/2014/main" id="{53B65072-C26F-40A8-8737-0D93ACAEEF03}"/>
              </a:ext>
            </a:extLst>
          </p:cNvPr>
          <p:cNvGrpSpPr>
            <a:grpSpLocks/>
          </p:cNvGrpSpPr>
          <p:nvPr/>
        </p:nvGrpSpPr>
        <p:grpSpPr bwMode="auto">
          <a:xfrm>
            <a:off x="4114800" y="3276600"/>
            <a:ext cx="2057400" cy="735013"/>
            <a:chOff x="1952" y="2535"/>
            <a:chExt cx="1096" cy="606"/>
          </a:xfrm>
        </p:grpSpPr>
        <p:sp>
          <p:nvSpPr>
            <p:cNvPr id="79328" name="Oval 480">
              <a:extLst>
                <a:ext uri="{FF2B5EF4-FFF2-40B4-BE49-F238E27FC236}">
                  <a16:creationId xmlns:a16="http://schemas.microsoft.com/office/drawing/2014/main" id="{928CA89B-5C53-4781-9016-9F3D204E4355}"/>
                </a:ext>
              </a:extLst>
            </p:cNvPr>
            <p:cNvSpPr>
              <a:spLocks noChangeArrowheads="1"/>
            </p:cNvSpPr>
            <p:nvPr/>
          </p:nvSpPr>
          <p:spPr bwMode="auto">
            <a:xfrm>
              <a:off x="2294" y="2555"/>
              <a:ext cx="266" cy="19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29" name="Oval 481">
              <a:extLst>
                <a:ext uri="{FF2B5EF4-FFF2-40B4-BE49-F238E27FC236}">
                  <a16:creationId xmlns:a16="http://schemas.microsoft.com/office/drawing/2014/main" id="{9B296806-8E6A-44C2-B7FE-2D7373C5309F}"/>
                </a:ext>
              </a:extLst>
            </p:cNvPr>
            <p:cNvSpPr>
              <a:spLocks noChangeArrowheads="1"/>
            </p:cNvSpPr>
            <p:nvPr/>
          </p:nvSpPr>
          <p:spPr bwMode="auto">
            <a:xfrm>
              <a:off x="2515" y="2535"/>
              <a:ext cx="215" cy="161"/>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0" name="Oval 482">
              <a:extLst>
                <a:ext uri="{FF2B5EF4-FFF2-40B4-BE49-F238E27FC236}">
                  <a16:creationId xmlns:a16="http://schemas.microsoft.com/office/drawing/2014/main" id="{E285B50B-AF99-44F5-9074-DE69B9F0E95E}"/>
                </a:ext>
              </a:extLst>
            </p:cNvPr>
            <p:cNvSpPr>
              <a:spLocks noChangeArrowheads="1"/>
            </p:cNvSpPr>
            <p:nvPr/>
          </p:nvSpPr>
          <p:spPr bwMode="auto">
            <a:xfrm>
              <a:off x="2711" y="2703"/>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1" name="Oval 483">
              <a:extLst>
                <a:ext uri="{FF2B5EF4-FFF2-40B4-BE49-F238E27FC236}">
                  <a16:creationId xmlns:a16="http://schemas.microsoft.com/office/drawing/2014/main" id="{BEC11B14-AC1D-4452-BD2E-991CF7EBCA1B}"/>
                </a:ext>
              </a:extLst>
            </p:cNvPr>
            <p:cNvSpPr>
              <a:spLocks noChangeArrowheads="1"/>
            </p:cNvSpPr>
            <p:nvPr/>
          </p:nvSpPr>
          <p:spPr bwMode="auto">
            <a:xfrm>
              <a:off x="2074" y="2812"/>
              <a:ext cx="386" cy="292"/>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2" name="Oval 484">
              <a:extLst>
                <a:ext uri="{FF2B5EF4-FFF2-40B4-BE49-F238E27FC236}">
                  <a16:creationId xmlns:a16="http://schemas.microsoft.com/office/drawing/2014/main" id="{DA38FBF0-547D-42E3-BAF2-C2AD79F7354F}"/>
                </a:ext>
              </a:extLst>
            </p:cNvPr>
            <p:cNvSpPr>
              <a:spLocks noChangeArrowheads="1"/>
            </p:cNvSpPr>
            <p:nvPr/>
          </p:nvSpPr>
          <p:spPr bwMode="auto">
            <a:xfrm>
              <a:off x="2613" y="2850"/>
              <a:ext cx="287" cy="216"/>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3" name="Oval 485">
              <a:extLst>
                <a:ext uri="{FF2B5EF4-FFF2-40B4-BE49-F238E27FC236}">
                  <a16:creationId xmlns:a16="http://schemas.microsoft.com/office/drawing/2014/main" id="{8B4E0BCA-4225-4B9F-99F7-A2564B94BE3D}"/>
                </a:ext>
              </a:extLst>
            </p:cNvPr>
            <p:cNvSpPr>
              <a:spLocks noChangeArrowheads="1"/>
            </p:cNvSpPr>
            <p:nvPr/>
          </p:nvSpPr>
          <p:spPr bwMode="auto">
            <a:xfrm>
              <a:off x="1976" y="2869"/>
              <a:ext cx="216"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4" name="Oval 486">
              <a:extLst>
                <a:ext uri="{FF2B5EF4-FFF2-40B4-BE49-F238E27FC236}">
                  <a16:creationId xmlns:a16="http://schemas.microsoft.com/office/drawing/2014/main" id="{1AF52835-0F16-4DA6-AE22-3B85B7638AF7}"/>
                </a:ext>
              </a:extLst>
            </p:cNvPr>
            <p:cNvSpPr>
              <a:spLocks noChangeArrowheads="1"/>
            </p:cNvSpPr>
            <p:nvPr/>
          </p:nvSpPr>
          <p:spPr bwMode="auto">
            <a:xfrm>
              <a:off x="1952" y="2739"/>
              <a:ext cx="214" cy="160"/>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5" name="Oval 487">
              <a:extLst>
                <a:ext uri="{FF2B5EF4-FFF2-40B4-BE49-F238E27FC236}">
                  <a16:creationId xmlns:a16="http://schemas.microsoft.com/office/drawing/2014/main" id="{EB0FC784-E420-4716-AC04-DE49048CBE38}"/>
                </a:ext>
              </a:extLst>
            </p:cNvPr>
            <p:cNvSpPr>
              <a:spLocks noChangeArrowheads="1"/>
            </p:cNvSpPr>
            <p:nvPr/>
          </p:nvSpPr>
          <p:spPr bwMode="auto">
            <a:xfrm>
              <a:off x="2050" y="2591"/>
              <a:ext cx="337"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6" name="Oval 488">
              <a:extLst>
                <a:ext uri="{FF2B5EF4-FFF2-40B4-BE49-F238E27FC236}">
                  <a16:creationId xmlns:a16="http://schemas.microsoft.com/office/drawing/2014/main" id="{D822668F-9960-4BA9-8913-B113CE44FD0F}"/>
                </a:ext>
              </a:extLst>
            </p:cNvPr>
            <p:cNvSpPr>
              <a:spLocks noChangeArrowheads="1"/>
            </p:cNvSpPr>
            <p:nvPr/>
          </p:nvSpPr>
          <p:spPr bwMode="auto">
            <a:xfrm>
              <a:off x="2343" y="2887"/>
              <a:ext cx="338" cy="254"/>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7" name="Oval 489">
              <a:extLst>
                <a:ext uri="{FF2B5EF4-FFF2-40B4-BE49-F238E27FC236}">
                  <a16:creationId xmlns:a16="http://schemas.microsoft.com/office/drawing/2014/main" id="{F0C6ED95-BA58-462D-BBBC-A28AB40E53E2}"/>
                </a:ext>
              </a:extLst>
            </p:cNvPr>
            <p:cNvSpPr>
              <a:spLocks noChangeArrowheads="1"/>
            </p:cNvSpPr>
            <p:nvPr/>
          </p:nvSpPr>
          <p:spPr bwMode="auto">
            <a:xfrm>
              <a:off x="2759" y="2610"/>
              <a:ext cx="264" cy="19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8" name="Oval 490">
              <a:extLst>
                <a:ext uri="{FF2B5EF4-FFF2-40B4-BE49-F238E27FC236}">
                  <a16:creationId xmlns:a16="http://schemas.microsoft.com/office/drawing/2014/main" id="{F1136666-E673-43A2-BD13-99C7FE1949F5}"/>
                </a:ext>
              </a:extLst>
            </p:cNvPr>
            <p:cNvSpPr>
              <a:spLocks noChangeArrowheads="1"/>
            </p:cNvSpPr>
            <p:nvPr/>
          </p:nvSpPr>
          <p:spPr bwMode="auto">
            <a:xfrm>
              <a:off x="2686" y="2535"/>
              <a:ext cx="239" cy="179"/>
            </a:xfrm>
            <a:prstGeom prst="ellipse">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339" name="Freeform 491">
              <a:extLst>
                <a:ext uri="{FF2B5EF4-FFF2-40B4-BE49-F238E27FC236}">
                  <a16:creationId xmlns:a16="http://schemas.microsoft.com/office/drawing/2014/main" id="{8797A2FC-E440-4BF0-89A6-C1EACCB10C3C}"/>
                </a:ext>
              </a:extLst>
            </p:cNvPr>
            <p:cNvSpPr>
              <a:spLocks/>
            </p:cNvSpPr>
            <p:nvPr/>
          </p:nvSpPr>
          <p:spPr bwMode="auto">
            <a:xfrm>
              <a:off x="2039" y="2581"/>
              <a:ext cx="950" cy="484"/>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6 h 484"/>
                <a:gd name="T20" fmla="*/ 797 w 950"/>
                <a:gd name="T21" fmla="*/ 250 h 484"/>
                <a:gd name="T22" fmla="*/ 775 w 950"/>
                <a:gd name="T23" fmla="*/ 289 h 484"/>
                <a:gd name="T24" fmla="*/ 662 w 950"/>
                <a:gd name="T25" fmla="*/ 441 h 484"/>
                <a:gd name="T26" fmla="*/ 286 w 950"/>
                <a:gd name="T27" fmla="*/ 483 h 484"/>
                <a:gd name="T28" fmla="*/ 92 w 950"/>
                <a:gd name="T29" fmla="*/ 453 h 484"/>
                <a:gd name="T30" fmla="*/ 30 w 950"/>
                <a:gd name="T31" fmla="*/ 358 h 484"/>
                <a:gd name="T32" fmla="*/ 30 w 950"/>
                <a:gd name="T33" fmla="*/ 261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rgbClr val="FFFF99"/>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340" name="Rectangle 492">
            <a:extLst>
              <a:ext uri="{FF2B5EF4-FFF2-40B4-BE49-F238E27FC236}">
                <a16:creationId xmlns:a16="http://schemas.microsoft.com/office/drawing/2014/main" id="{E04D9AAB-4A08-40C0-8414-4DA7F725C330}"/>
              </a:ext>
            </a:extLst>
          </p:cNvPr>
          <p:cNvSpPr>
            <a:spLocks noChangeArrowheads="1"/>
          </p:cNvSpPr>
          <p:nvPr/>
        </p:nvSpPr>
        <p:spPr bwMode="auto">
          <a:xfrm>
            <a:off x="4630738" y="3429000"/>
            <a:ext cx="107156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900" b="1">
                <a:solidFill>
                  <a:srgbClr val="000099"/>
                </a:solidFill>
                <a:latin typeface="Arial" charset="0"/>
              </a:rPr>
              <a:t>Internet</a:t>
            </a:r>
          </a:p>
        </p:txBody>
      </p:sp>
      <p:sp>
        <p:nvSpPr>
          <p:cNvPr id="40982" name="Freeform 860">
            <a:extLst>
              <a:ext uri="{FF2B5EF4-FFF2-40B4-BE49-F238E27FC236}">
                <a16:creationId xmlns:a16="http://schemas.microsoft.com/office/drawing/2014/main" id="{46BE48C9-6AD5-42BC-96B9-C94C82B59CE9}"/>
              </a:ext>
            </a:extLst>
          </p:cNvPr>
          <p:cNvSpPr>
            <a:spLocks/>
          </p:cNvSpPr>
          <p:nvPr/>
        </p:nvSpPr>
        <p:spPr bwMode="auto">
          <a:xfrm>
            <a:off x="7078663" y="2730500"/>
            <a:ext cx="6350" cy="6350"/>
          </a:xfrm>
          <a:custGeom>
            <a:avLst/>
            <a:gdLst>
              <a:gd name="T0" fmla="*/ 0 w 14"/>
              <a:gd name="T1" fmla="*/ 1400175 h 12"/>
              <a:gd name="T2" fmla="*/ 205921 w 14"/>
              <a:gd name="T3" fmla="*/ 3360208 h 12"/>
              <a:gd name="T4" fmla="*/ 2880179 w 14"/>
              <a:gd name="T5" fmla="*/ 0 h 12"/>
              <a:gd name="T6" fmla="*/ 0 w 14"/>
              <a:gd name="T7" fmla="*/ 1400175 h 12"/>
              <a:gd name="T8" fmla="*/ 0 w 14"/>
              <a:gd name="T9" fmla="*/ 1400175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12">
                <a:moveTo>
                  <a:pt x="0" y="5"/>
                </a:moveTo>
                <a:lnTo>
                  <a:pt x="1" y="12"/>
                </a:lnTo>
                <a:lnTo>
                  <a:pt x="14" y="0"/>
                </a:lnTo>
                <a:lnTo>
                  <a:pt x="0" y="5"/>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0983" name="Group 910">
            <a:extLst>
              <a:ext uri="{FF2B5EF4-FFF2-40B4-BE49-F238E27FC236}">
                <a16:creationId xmlns:a16="http://schemas.microsoft.com/office/drawing/2014/main" id="{CF278976-13AC-4260-8A54-F8FA2C342084}"/>
              </a:ext>
            </a:extLst>
          </p:cNvPr>
          <p:cNvGrpSpPr>
            <a:grpSpLocks/>
          </p:cNvGrpSpPr>
          <p:nvPr/>
        </p:nvGrpSpPr>
        <p:grpSpPr bwMode="auto">
          <a:xfrm>
            <a:off x="1676400" y="5257800"/>
            <a:ext cx="1219200" cy="531813"/>
            <a:chOff x="508" y="1228"/>
            <a:chExt cx="1564" cy="785"/>
          </a:xfrm>
        </p:grpSpPr>
        <p:grpSp>
          <p:nvGrpSpPr>
            <p:cNvPr id="41529" name="Group 911">
              <a:extLst>
                <a:ext uri="{FF2B5EF4-FFF2-40B4-BE49-F238E27FC236}">
                  <a16:creationId xmlns:a16="http://schemas.microsoft.com/office/drawing/2014/main" id="{B80B718A-A6EF-4AA4-B5BE-2C194DFE1267}"/>
                </a:ext>
              </a:extLst>
            </p:cNvPr>
            <p:cNvGrpSpPr>
              <a:grpSpLocks/>
            </p:cNvGrpSpPr>
            <p:nvPr/>
          </p:nvGrpSpPr>
          <p:grpSpPr bwMode="auto">
            <a:xfrm>
              <a:off x="508" y="1228"/>
              <a:ext cx="1564" cy="785"/>
              <a:chOff x="1952" y="2535"/>
              <a:chExt cx="1096" cy="606"/>
            </a:xfrm>
          </p:grpSpPr>
          <p:sp>
            <p:nvSpPr>
              <p:cNvPr id="79760" name="Oval 912">
                <a:extLst>
                  <a:ext uri="{FF2B5EF4-FFF2-40B4-BE49-F238E27FC236}">
                    <a16:creationId xmlns:a16="http://schemas.microsoft.com/office/drawing/2014/main" id="{4FF71A96-4F81-4C10-9F8E-05B3C8F331C5}"/>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1" name="Oval 913">
                <a:extLst>
                  <a:ext uri="{FF2B5EF4-FFF2-40B4-BE49-F238E27FC236}">
                    <a16:creationId xmlns:a16="http://schemas.microsoft.com/office/drawing/2014/main" id="{0A5F7DBC-5CC6-47C9-A018-E95C5A1A5367}"/>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2" name="Oval 914">
                <a:extLst>
                  <a:ext uri="{FF2B5EF4-FFF2-40B4-BE49-F238E27FC236}">
                    <a16:creationId xmlns:a16="http://schemas.microsoft.com/office/drawing/2014/main" id="{AA8D4331-43A7-4D93-A102-D75CA3139071}"/>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3" name="Oval 915">
                <a:extLst>
                  <a:ext uri="{FF2B5EF4-FFF2-40B4-BE49-F238E27FC236}">
                    <a16:creationId xmlns:a16="http://schemas.microsoft.com/office/drawing/2014/main" id="{78BDD61E-A002-416B-9289-C29BC4CA57AA}"/>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4" name="Oval 916">
                <a:extLst>
                  <a:ext uri="{FF2B5EF4-FFF2-40B4-BE49-F238E27FC236}">
                    <a16:creationId xmlns:a16="http://schemas.microsoft.com/office/drawing/2014/main" id="{1027D81D-DC14-409B-A169-E9BC8C5E0AC5}"/>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5" name="Oval 917">
                <a:extLst>
                  <a:ext uri="{FF2B5EF4-FFF2-40B4-BE49-F238E27FC236}">
                    <a16:creationId xmlns:a16="http://schemas.microsoft.com/office/drawing/2014/main" id="{5018AB6D-0556-446A-9F12-99328825F353}"/>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6" name="Oval 918">
                <a:extLst>
                  <a:ext uri="{FF2B5EF4-FFF2-40B4-BE49-F238E27FC236}">
                    <a16:creationId xmlns:a16="http://schemas.microsoft.com/office/drawing/2014/main" id="{2D2B1977-9285-4EE2-9D4A-03D90814DA38}"/>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7" name="Oval 919">
                <a:extLst>
                  <a:ext uri="{FF2B5EF4-FFF2-40B4-BE49-F238E27FC236}">
                    <a16:creationId xmlns:a16="http://schemas.microsoft.com/office/drawing/2014/main" id="{1F409EF4-B330-4CD1-BB0F-C4AAE6659495}"/>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8" name="Oval 920">
                <a:extLst>
                  <a:ext uri="{FF2B5EF4-FFF2-40B4-BE49-F238E27FC236}">
                    <a16:creationId xmlns:a16="http://schemas.microsoft.com/office/drawing/2014/main" id="{A327637E-0959-4C22-9609-C448704ED955}"/>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69" name="Oval 921">
                <a:extLst>
                  <a:ext uri="{FF2B5EF4-FFF2-40B4-BE49-F238E27FC236}">
                    <a16:creationId xmlns:a16="http://schemas.microsoft.com/office/drawing/2014/main" id="{9939DB47-51CE-4B96-B0B7-65F3C09B65F0}"/>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70" name="Oval 922">
                <a:extLst>
                  <a:ext uri="{FF2B5EF4-FFF2-40B4-BE49-F238E27FC236}">
                    <a16:creationId xmlns:a16="http://schemas.microsoft.com/office/drawing/2014/main" id="{41AECDE2-19D6-4769-9BF3-1A39E43E71CF}"/>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71" name="Freeform 923">
                <a:extLst>
                  <a:ext uri="{FF2B5EF4-FFF2-40B4-BE49-F238E27FC236}">
                    <a16:creationId xmlns:a16="http://schemas.microsoft.com/office/drawing/2014/main" id="{524F0830-93C0-4258-89C9-21279840A92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530" name="Group 924">
              <a:extLst>
                <a:ext uri="{FF2B5EF4-FFF2-40B4-BE49-F238E27FC236}">
                  <a16:creationId xmlns:a16="http://schemas.microsoft.com/office/drawing/2014/main" id="{748B2CB1-6754-4EFC-8F12-92DBB271D9C3}"/>
                </a:ext>
              </a:extLst>
            </p:cNvPr>
            <p:cNvGrpSpPr>
              <a:grpSpLocks/>
            </p:cNvGrpSpPr>
            <p:nvPr/>
          </p:nvGrpSpPr>
          <p:grpSpPr bwMode="auto">
            <a:xfrm>
              <a:off x="705" y="1376"/>
              <a:ext cx="1040" cy="422"/>
              <a:chOff x="1738" y="823"/>
              <a:chExt cx="1040" cy="422"/>
            </a:xfrm>
          </p:grpSpPr>
          <p:grpSp>
            <p:nvGrpSpPr>
              <p:cNvPr id="41531" name="Group 925">
                <a:extLst>
                  <a:ext uri="{FF2B5EF4-FFF2-40B4-BE49-F238E27FC236}">
                    <a16:creationId xmlns:a16="http://schemas.microsoft.com/office/drawing/2014/main" id="{A3D9B8E6-5B7C-4AD1-B2B4-BE0B7BC90B67}"/>
                  </a:ext>
                </a:extLst>
              </p:cNvPr>
              <p:cNvGrpSpPr>
                <a:grpSpLocks/>
              </p:cNvGrpSpPr>
              <p:nvPr/>
            </p:nvGrpSpPr>
            <p:grpSpPr bwMode="auto">
              <a:xfrm>
                <a:off x="1842" y="823"/>
                <a:ext cx="214" cy="259"/>
                <a:chOff x="960" y="1538"/>
                <a:chExt cx="214" cy="259"/>
              </a:xfrm>
            </p:grpSpPr>
            <p:sp>
              <p:nvSpPr>
                <p:cNvPr id="79774" name="Freeform 926">
                  <a:extLst>
                    <a:ext uri="{FF2B5EF4-FFF2-40B4-BE49-F238E27FC236}">
                      <a16:creationId xmlns:a16="http://schemas.microsoft.com/office/drawing/2014/main" id="{D6C2B191-3086-453F-BE9A-A02E0E68A783}"/>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5" name="Freeform 927">
                  <a:extLst>
                    <a:ext uri="{FF2B5EF4-FFF2-40B4-BE49-F238E27FC236}">
                      <a16:creationId xmlns:a16="http://schemas.microsoft.com/office/drawing/2014/main" id="{E4FE251B-EED5-4B11-9AFA-14C9BF05DDD8}"/>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6" name="Freeform 928">
                  <a:extLst>
                    <a:ext uri="{FF2B5EF4-FFF2-40B4-BE49-F238E27FC236}">
                      <a16:creationId xmlns:a16="http://schemas.microsoft.com/office/drawing/2014/main" id="{CB111709-7ECA-47DE-AF82-5AEB1E992C55}"/>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7" name="Freeform 929">
                  <a:extLst>
                    <a:ext uri="{FF2B5EF4-FFF2-40B4-BE49-F238E27FC236}">
                      <a16:creationId xmlns:a16="http://schemas.microsoft.com/office/drawing/2014/main" id="{0713B55C-53D7-47C3-A756-53E8B296E779}"/>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8" name="Freeform 930">
                  <a:extLst>
                    <a:ext uri="{FF2B5EF4-FFF2-40B4-BE49-F238E27FC236}">
                      <a16:creationId xmlns:a16="http://schemas.microsoft.com/office/drawing/2014/main" id="{0D5C74F6-5DD1-41A2-A150-FC21FD51D46C}"/>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79" name="Freeform 931">
                  <a:extLst>
                    <a:ext uri="{FF2B5EF4-FFF2-40B4-BE49-F238E27FC236}">
                      <a16:creationId xmlns:a16="http://schemas.microsoft.com/office/drawing/2014/main" id="{BC91D4DF-E882-40E6-99D9-62F9C35280B2}"/>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0" name="Freeform 932">
                  <a:extLst>
                    <a:ext uri="{FF2B5EF4-FFF2-40B4-BE49-F238E27FC236}">
                      <a16:creationId xmlns:a16="http://schemas.microsoft.com/office/drawing/2014/main" id="{A865B012-A245-4532-A8C3-6720D01A8EA1}"/>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1" name="Freeform 933">
                  <a:extLst>
                    <a:ext uri="{FF2B5EF4-FFF2-40B4-BE49-F238E27FC236}">
                      <a16:creationId xmlns:a16="http://schemas.microsoft.com/office/drawing/2014/main" id="{4F77E78E-472A-4FCE-BDAF-D4D1D337DB2E}"/>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2" name="Freeform 934">
                  <a:extLst>
                    <a:ext uri="{FF2B5EF4-FFF2-40B4-BE49-F238E27FC236}">
                      <a16:creationId xmlns:a16="http://schemas.microsoft.com/office/drawing/2014/main" id="{952F8871-4DFE-491D-9585-6E1C70177BBB}"/>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3" name="Freeform 935">
                  <a:extLst>
                    <a:ext uri="{FF2B5EF4-FFF2-40B4-BE49-F238E27FC236}">
                      <a16:creationId xmlns:a16="http://schemas.microsoft.com/office/drawing/2014/main" id="{1F934CC0-60F6-446C-80BA-360C0BF1E961}"/>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4" name="Freeform 936">
                  <a:extLst>
                    <a:ext uri="{FF2B5EF4-FFF2-40B4-BE49-F238E27FC236}">
                      <a16:creationId xmlns:a16="http://schemas.microsoft.com/office/drawing/2014/main" id="{C8442972-44C0-4214-80C7-339FE597BA90}"/>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5" name="Freeform 937">
                  <a:extLst>
                    <a:ext uri="{FF2B5EF4-FFF2-40B4-BE49-F238E27FC236}">
                      <a16:creationId xmlns:a16="http://schemas.microsoft.com/office/drawing/2014/main" id="{71FE99A5-9FDC-45B5-BCE2-EE5E6048F313}"/>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6" name="Rectangle 938">
                  <a:extLst>
                    <a:ext uri="{FF2B5EF4-FFF2-40B4-BE49-F238E27FC236}">
                      <a16:creationId xmlns:a16="http://schemas.microsoft.com/office/drawing/2014/main" id="{5C405344-7598-4616-8219-B1919B486009}"/>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787" name="Freeform 939">
                  <a:extLst>
                    <a:ext uri="{FF2B5EF4-FFF2-40B4-BE49-F238E27FC236}">
                      <a16:creationId xmlns:a16="http://schemas.microsoft.com/office/drawing/2014/main" id="{D47C131C-5486-4809-B20B-3F48E5F9FD64}"/>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8" name="Freeform 940">
                  <a:extLst>
                    <a:ext uri="{FF2B5EF4-FFF2-40B4-BE49-F238E27FC236}">
                      <a16:creationId xmlns:a16="http://schemas.microsoft.com/office/drawing/2014/main" id="{C930BFE0-992E-4593-99F2-461237F768B3}"/>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89" name="Freeform 941">
                  <a:extLst>
                    <a:ext uri="{FF2B5EF4-FFF2-40B4-BE49-F238E27FC236}">
                      <a16:creationId xmlns:a16="http://schemas.microsoft.com/office/drawing/2014/main" id="{F0DAF04C-B286-4366-B827-7730DF19374B}"/>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0" name="Freeform 942">
                  <a:extLst>
                    <a:ext uri="{FF2B5EF4-FFF2-40B4-BE49-F238E27FC236}">
                      <a16:creationId xmlns:a16="http://schemas.microsoft.com/office/drawing/2014/main" id="{A70DF845-7A9E-428A-B2C2-4DE58ABF5D98}"/>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532" name="Group 943">
                <a:extLst>
                  <a:ext uri="{FF2B5EF4-FFF2-40B4-BE49-F238E27FC236}">
                    <a16:creationId xmlns:a16="http://schemas.microsoft.com/office/drawing/2014/main" id="{E0289AA7-B4FB-4EBA-9459-2AD1E0387F89}"/>
                  </a:ext>
                </a:extLst>
              </p:cNvPr>
              <p:cNvGrpSpPr>
                <a:grpSpLocks/>
              </p:cNvGrpSpPr>
              <p:nvPr/>
            </p:nvGrpSpPr>
            <p:grpSpPr bwMode="auto">
              <a:xfrm>
                <a:off x="2149" y="826"/>
                <a:ext cx="214" cy="259"/>
                <a:chOff x="4320" y="1728"/>
                <a:chExt cx="384" cy="384"/>
              </a:xfrm>
            </p:grpSpPr>
            <p:sp>
              <p:nvSpPr>
                <p:cNvPr id="79792" name="Freeform 944">
                  <a:extLst>
                    <a:ext uri="{FF2B5EF4-FFF2-40B4-BE49-F238E27FC236}">
                      <a16:creationId xmlns:a16="http://schemas.microsoft.com/office/drawing/2014/main" id="{3D2E7B22-14A0-4F5D-98F8-32F9D55E0EED}"/>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3" name="Freeform 945">
                  <a:extLst>
                    <a:ext uri="{FF2B5EF4-FFF2-40B4-BE49-F238E27FC236}">
                      <a16:creationId xmlns:a16="http://schemas.microsoft.com/office/drawing/2014/main" id="{B8C9DE31-22AA-4C3E-B33E-A984BF47F3D5}"/>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4" name="Freeform 946">
                  <a:extLst>
                    <a:ext uri="{FF2B5EF4-FFF2-40B4-BE49-F238E27FC236}">
                      <a16:creationId xmlns:a16="http://schemas.microsoft.com/office/drawing/2014/main" id="{75CE79D2-DDD6-4024-BEBB-FB33B1513FA5}"/>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5" name="Freeform 947">
                  <a:extLst>
                    <a:ext uri="{FF2B5EF4-FFF2-40B4-BE49-F238E27FC236}">
                      <a16:creationId xmlns:a16="http://schemas.microsoft.com/office/drawing/2014/main" id="{91A5A3E5-2E4A-49C4-8FF6-55B13263FEDB}"/>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6" name="Freeform 948">
                  <a:extLst>
                    <a:ext uri="{FF2B5EF4-FFF2-40B4-BE49-F238E27FC236}">
                      <a16:creationId xmlns:a16="http://schemas.microsoft.com/office/drawing/2014/main" id="{35CDDF01-1582-418F-98A8-0A4DE6FDFF7D}"/>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7" name="Freeform 949">
                  <a:extLst>
                    <a:ext uri="{FF2B5EF4-FFF2-40B4-BE49-F238E27FC236}">
                      <a16:creationId xmlns:a16="http://schemas.microsoft.com/office/drawing/2014/main" id="{9B09F714-28B3-4D7E-962A-2D07B1BCCB29}"/>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8" name="Freeform 950">
                  <a:extLst>
                    <a:ext uri="{FF2B5EF4-FFF2-40B4-BE49-F238E27FC236}">
                      <a16:creationId xmlns:a16="http://schemas.microsoft.com/office/drawing/2014/main" id="{E342DB78-5A9D-45FF-9E42-1003C2E60CF3}"/>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799" name="Freeform 951">
                  <a:extLst>
                    <a:ext uri="{FF2B5EF4-FFF2-40B4-BE49-F238E27FC236}">
                      <a16:creationId xmlns:a16="http://schemas.microsoft.com/office/drawing/2014/main" id="{157DACA4-3C8C-42A5-A5EA-7F6292B43C7A}"/>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0" name="Freeform 952">
                  <a:extLst>
                    <a:ext uri="{FF2B5EF4-FFF2-40B4-BE49-F238E27FC236}">
                      <a16:creationId xmlns:a16="http://schemas.microsoft.com/office/drawing/2014/main" id="{E0F430D8-6BBC-46B1-90E5-F62540754BF0}"/>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1" name="Freeform 953">
                  <a:extLst>
                    <a:ext uri="{FF2B5EF4-FFF2-40B4-BE49-F238E27FC236}">
                      <a16:creationId xmlns:a16="http://schemas.microsoft.com/office/drawing/2014/main" id="{F7DAEF0A-1921-4931-A361-8BFC55F57F7E}"/>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2" name="Freeform 954">
                  <a:extLst>
                    <a:ext uri="{FF2B5EF4-FFF2-40B4-BE49-F238E27FC236}">
                      <a16:creationId xmlns:a16="http://schemas.microsoft.com/office/drawing/2014/main" id="{8DE6EDD3-0B3C-4C86-B12C-D98FBF2FA555}"/>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3" name="Freeform 955">
                  <a:extLst>
                    <a:ext uri="{FF2B5EF4-FFF2-40B4-BE49-F238E27FC236}">
                      <a16:creationId xmlns:a16="http://schemas.microsoft.com/office/drawing/2014/main" id="{E3CAA7CC-E34A-423B-BF53-F7CEB534AB0B}"/>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4" name="Freeform 956">
                  <a:extLst>
                    <a:ext uri="{FF2B5EF4-FFF2-40B4-BE49-F238E27FC236}">
                      <a16:creationId xmlns:a16="http://schemas.microsoft.com/office/drawing/2014/main" id="{555921A3-6E39-4294-9D79-41AE52F04EF7}"/>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5" name="Rectangle 957">
                  <a:extLst>
                    <a:ext uri="{FF2B5EF4-FFF2-40B4-BE49-F238E27FC236}">
                      <a16:creationId xmlns:a16="http://schemas.microsoft.com/office/drawing/2014/main" id="{9C2DBDCE-25A4-40B0-918E-411FDFCC9611}"/>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06" name="Freeform 958">
                  <a:extLst>
                    <a:ext uri="{FF2B5EF4-FFF2-40B4-BE49-F238E27FC236}">
                      <a16:creationId xmlns:a16="http://schemas.microsoft.com/office/drawing/2014/main" id="{F1CA8016-070C-43E8-98E5-601A9F8AAB73}"/>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7" name="Freeform 959">
                  <a:extLst>
                    <a:ext uri="{FF2B5EF4-FFF2-40B4-BE49-F238E27FC236}">
                      <a16:creationId xmlns:a16="http://schemas.microsoft.com/office/drawing/2014/main" id="{912C51B7-1CA8-49BB-B906-029C06BE20D2}"/>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8" name="Freeform 960">
                  <a:extLst>
                    <a:ext uri="{FF2B5EF4-FFF2-40B4-BE49-F238E27FC236}">
                      <a16:creationId xmlns:a16="http://schemas.microsoft.com/office/drawing/2014/main" id="{0A6A81C4-50D4-4BC1-9C5D-35B71F8B7107}"/>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09" name="Freeform 961">
                  <a:extLst>
                    <a:ext uri="{FF2B5EF4-FFF2-40B4-BE49-F238E27FC236}">
                      <a16:creationId xmlns:a16="http://schemas.microsoft.com/office/drawing/2014/main" id="{EB1C6F27-EAF1-40E7-AEA1-EE5253D94997}"/>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533" name="Group 962">
                <a:extLst>
                  <a:ext uri="{FF2B5EF4-FFF2-40B4-BE49-F238E27FC236}">
                    <a16:creationId xmlns:a16="http://schemas.microsoft.com/office/drawing/2014/main" id="{D4382344-53C4-4425-9295-6267FD865DE8}"/>
                  </a:ext>
                </a:extLst>
              </p:cNvPr>
              <p:cNvGrpSpPr>
                <a:grpSpLocks/>
              </p:cNvGrpSpPr>
              <p:nvPr/>
            </p:nvGrpSpPr>
            <p:grpSpPr bwMode="auto">
              <a:xfrm>
                <a:off x="2463" y="826"/>
                <a:ext cx="214" cy="259"/>
                <a:chOff x="2832" y="1655"/>
                <a:chExt cx="367" cy="434"/>
              </a:xfrm>
            </p:grpSpPr>
            <p:sp>
              <p:nvSpPr>
                <p:cNvPr id="79811" name="Freeform 963">
                  <a:extLst>
                    <a:ext uri="{FF2B5EF4-FFF2-40B4-BE49-F238E27FC236}">
                      <a16:creationId xmlns:a16="http://schemas.microsoft.com/office/drawing/2014/main" id="{FA6759CB-44A2-48EC-9E75-8C6257094460}"/>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2" name="Freeform 964">
                  <a:extLst>
                    <a:ext uri="{FF2B5EF4-FFF2-40B4-BE49-F238E27FC236}">
                      <a16:creationId xmlns:a16="http://schemas.microsoft.com/office/drawing/2014/main" id="{CA22577F-F82B-4BE0-8C3F-83444D565206}"/>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3" name="Freeform 965">
                  <a:extLst>
                    <a:ext uri="{FF2B5EF4-FFF2-40B4-BE49-F238E27FC236}">
                      <a16:creationId xmlns:a16="http://schemas.microsoft.com/office/drawing/2014/main" id="{5FE730B3-00D5-4ADD-AE1B-CD1EA627E202}"/>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4" name="Freeform 966">
                  <a:extLst>
                    <a:ext uri="{FF2B5EF4-FFF2-40B4-BE49-F238E27FC236}">
                      <a16:creationId xmlns:a16="http://schemas.microsoft.com/office/drawing/2014/main" id="{47344539-A61B-4C1B-9DD7-936BFCC16F0E}"/>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5" name="Freeform 967">
                  <a:extLst>
                    <a:ext uri="{FF2B5EF4-FFF2-40B4-BE49-F238E27FC236}">
                      <a16:creationId xmlns:a16="http://schemas.microsoft.com/office/drawing/2014/main" id="{C76A2F24-A51C-48CB-8986-1B0B377B9D19}"/>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6" name="Freeform 968">
                  <a:extLst>
                    <a:ext uri="{FF2B5EF4-FFF2-40B4-BE49-F238E27FC236}">
                      <a16:creationId xmlns:a16="http://schemas.microsoft.com/office/drawing/2014/main" id="{BF46C6AB-472F-4D4E-BFF7-B7B89B2DD0AE}"/>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7" name="Freeform 969">
                  <a:extLst>
                    <a:ext uri="{FF2B5EF4-FFF2-40B4-BE49-F238E27FC236}">
                      <a16:creationId xmlns:a16="http://schemas.microsoft.com/office/drawing/2014/main" id="{4458AAD9-132C-4187-8B6C-E45F6D2F640F}"/>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8" name="Freeform 970">
                  <a:extLst>
                    <a:ext uri="{FF2B5EF4-FFF2-40B4-BE49-F238E27FC236}">
                      <a16:creationId xmlns:a16="http://schemas.microsoft.com/office/drawing/2014/main" id="{6015298E-4294-4E29-94FC-A701A23849B0}"/>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19" name="Freeform 971">
                  <a:extLst>
                    <a:ext uri="{FF2B5EF4-FFF2-40B4-BE49-F238E27FC236}">
                      <a16:creationId xmlns:a16="http://schemas.microsoft.com/office/drawing/2014/main" id="{AA2F4BA9-3108-412B-B380-3D8E9ED2878B}"/>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0" name="Freeform 972">
                  <a:extLst>
                    <a:ext uri="{FF2B5EF4-FFF2-40B4-BE49-F238E27FC236}">
                      <a16:creationId xmlns:a16="http://schemas.microsoft.com/office/drawing/2014/main" id="{7EEF960C-5E4F-4464-9C47-BD61AEEC4483}"/>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1" name="Freeform 973">
                  <a:extLst>
                    <a:ext uri="{FF2B5EF4-FFF2-40B4-BE49-F238E27FC236}">
                      <a16:creationId xmlns:a16="http://schemas.microsoft.com/office/drawing/2014/main" id="{1CC0AC08-819B-4C1F-A088-61B9D1383601}"/>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2" name="Freeform 974">
                  <a:extLst>
                    <a:ext uri="{FF2B5EF4-FFF2-40B4-BE49-F238E27FC236}">
                      <a16:creationId xmlns:a16="http://schemas.microsoft.com/office/drawing/2014/main" id="{906E8E95-7088-4F7D-9BF2-21E767A1A2C5}"/>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3" name="Rectangle 975">
                  <a:extLst>
                    <a:ext uri="{FF2B5EF4-FFF2-40B4-BE49-F238E27FC236}">
                      <a16:creationId xmlns:a16="http://schemas.microsoft.com/office/drawing/2014/main" id="{F6D2DFDD-F9A1-4442-9FF8-083C1EB7AA39}"/>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24" name="Freeform 976">
                  <a:extLst>
                    <a:ext uri="{FF2B5EF4-FFF2-40B4-BE49-F238E27FC236}">
                      <a16:creationId xmlns:a16="http://schemas.microsoft.com/office/drawing/2014/main" id="{865A5D5F-980E-4BE5-B112-5299EE03321B}"/>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5" name="Freeform 977">
                  <a:extLst>
                    <a:ext uri="{FF2B5EF4-FFF2-40B4-BE49-F238E27FC236}">
                      <a16:creationId xmlns:a16="http://schemas.microsoft.com/office/drawing/2014/main" id="{310C89BC-0AAE-44E4-98E2-98AB3D2A26FF}"/>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6" name="Freeform 978">
                  <a:extLst>
                    <a:ext uri="{FF2B5EF4-FFF2-40B4-BE49-F238E27FC236}">
                      <a16:creationId xmlns:a16="http://schemas.microsoft.com/office/drawing/2014/main" id="{3268E5DE-CA78-45E0-A75E-45C647312E83}"/>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27" name="Freeform 979">
                  <a:extLst>
                    <a:ext uri="{FF2B5EF4-FFF2-40B4-BE49-F238E27FC236}">
                      <a16:creationId xmlns:a16="http://schemas.microsoft.com/office/drawing/2014/main" id="{09797BAD-842A-4D7C-B397-5D623C9F0C0B}"/>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79828" name="Line 980">
                <a:extLst>
                  <a:ext uri="{FF2B5EF4-FFF2-40B4-BE49-F238E27FC236}">
                    <a16:creationId xmlns:a16="http://schemas.microsoft.com/office/drawing/2014/main" id="{9EB10CC8-DC94-4CB8-9E18-83894BACEDD9}"/>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29" name="Line 981">
                <a:extLst>
                  <a:ext uri="{FF2B5EF4-FFF2-40B4-BE49-F238E27FC236}">
                    <a16:creationId xmlns:a16="http://schemas.microsoft.com/office/drawing/2014/main" id="{E4EB9920-DD5F-45AD-A993-082DE64B0EF8}"/>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0" name="Line 982">
                <a:extLst>
                  <a:ext uri="{FF2B5EF4-FFF2-40B4-BE49-F238E27FC236}">
                    <a16:creationId xmlns:a16="http://schemas.microsoft.com/office/drawing/2014/main" id="{9F55B1A6-D2A8-4AD2-96B9-516AF7744C8B}"/>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1" name="Line 983">
                <a:extLst>
                  <a:ext uri="{FF2B5EF4-FFF2-40B4-BE49-F238E27FC236}">
                    <a16:creationId xmlns:a16="http://schemas.microsoft.com/office/drawing/2014/main" id="{2EABDA98-0970-4D86-AA01-ABC293A3303B}"/>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84" name="Group 984">
            <a:extLst>
              <a:ext uri="{FF2B5EF4-FFF2-40B4-BE49-F238E27FC236}">
                <a16:creationId xmlns:a16="http://schemas.microsoft.com/office/drawing/2014/main" id="{FD6D5821-B972-4944-A9BE-6039C45FBE26}"/>
              </a:ext>
            </a:extLst>
          </p:cNvPr>
          <p:cNvGrpSpPr>
            <a:grpSpLocks/>
          </p:cNvGrpSpPr>
          <p:nvPr/>
        </p:nvGrpSpPr>
        <p:grpSpPr bwMode="auto">
          <a:xfrm>
            <a:off x="914400" y="2362200"/>
            <a:ext cx="1219200" cy="531813"/>
            <a:chOff x="508" y="1228"/>
            <a:chExt cx="1564" cy="785"/>
          </a:xfrm>
        </p:grpSpPr>
        <p:grpSp>
          <p:nvGrpSpPr>
            <p:cNvPr id="41456" name="Group 985">
              <a:extLst>
                <a:ext uri="{FF2B5EF4-FFF2-40B4-BE49-F238E27FC236}">
                  <a16:creationId xmlns:a16="http://schemas.microsoft.com/office/drawing/2014/main" id="{EA00B63F-85E2-4D03-AAC7-F19FC991303E}"/>
                </a:ext>
              </a:extLst>
            </p:cNvPr>
            <p:cNvGrpSpPr>
              <a:grpSpLocks/>
            </p:cNvGrpSpPr>
            <p:nvPr/>
          </p:nvGrpSpPr>
          <p:grpSpPr bwMode="auto">
            <a:xfrm>
              <a:off x="508" y="1228"/>
              <a:ext cx="1564" cy="785"/>
              <a:chOff x="1952" y="2535"/>
              <a:chExt cx="1096" cy="606"/>
            </a:xfrm>
          </p:grpSpPr>
          <p:sp>
            <p:nvSpPr>
              <p:cNvPr id="79834" name="Oval 986">
                <a:extLst>
                  <a:ext uri="{FF2B5EF4-FFF2-40B4-BE49-F238E27FC236}">
                    <a16:creationId xmlns:a16="http://schemas.microsoft.com/office/drawing/2014/main" id="{4FC7BAC5-83F9-4ECE-BF21-69798041258B}"/>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5" name="Oval 987">
                <a:extLst>
                  <a:ext uri="{FF2B5EF4-FFF2-40B4-BE49-F238E27FC236}">
                    <a16:creationId xmlns:a16="http://schemas.microsoft.com/office/drawing/2014/main" id="{D8175C28-0A26-4DE8-A128-2133427975A4}"/>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6" name="Oval 988">
                <a:extLst>
                  <a:ext uri="{FF2B5EF4-FFF2-40B4-BE49-F238E27FC236}">
                    <a16:creationId xmlns:a16="http://schemas.microsoft.com/office/drawing/2014/main" id="{60BD2720-4C55-469C-BF0F-6A8C7ACDB1E6}"/>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7" name="Oval 989">
                <a:extLst>
                  <a:ext uri="{FF2B5EF4-FFF2-40B4-BE49-F238E27FC236}">
                    <a16:creationId xmlns:a16="http://schemas.microsoft.com/office/drawing/2014/main" id="{284F49AF-04BD-4648-A2DC-7ACF8EF0D6B0}"/>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8" name="Oval 990">
                <a:extLst>
                  <a:ext uri="{FF2B5EF4-FFF2-40B4-BE49-F238E27FC236}">
                    <a16:creationId xmlns:a16="http://schemas.microsoft.com/office/drawing/2014/main" id="{E1A2BBAC-C047-4AC0-AE5D-363BE3870E1A}"/>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39" name="Oval 991">
                <a:extLst>
                  <a:ext uri="{FF2B5EF4-FFF2-40B4-BE49-F238E27FC236}">
                    <a16:creationId xmlns:a16="http://schemas.microsoft.com/office/drawing/2014/main" id="{877E6299-B0A3-4BA1-AC75-9E3A9DC6E8D0}"/>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0" name="Oval 992">
                <a:extLst>
                  <a:ext uri="{FF2B5EF4-FFF2-40B4-BE49-F238E27FC236}">
                    <a16:creationId xmlns:a16="http://schemas.microsoft.com/office/drawing/2014/main" id="{FF8F9BAF-489B-41D5-BB6D-3104B93A63CA}"/>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1" name="Oval 993">
                <a:extLst>
                  <a:ext uri="{FF2B5EF4-FFF2-40B4-BE49-F238E27FC236}">
                    <a16:creationId xmlns:a16="http://schemas.microsoft.com/office/drawing/2014/main" id="{41A4BD12-82C4-4DC8-A12A-22002F362FE0}"/>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2" name="Oval 994">
                <a:extLst>
                  <a:ext uri="{FF2B5EF4-FFF2-40B4-BE49-F238E27FC236}">
                    <a16:creationId xmlns:a16="http://schemas.microsoft.com/office/drawing/2014/main" id="{1726DDB1-A25B-418C-A540-D32AC9DCC8AA}"/>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3" name="Oval 995">
                <a:extLst>
                  <a:ext uri="{FF2B5EF4-FFF2-40B4-BE49-F238E27FC236}">
                    <a16:creationId xmlns:a16="http://schemas.microsoft.com/office/drawing/2014/main" id="{A62EBFA2-774E-4BE6-8740-B805E169A7BA}"/>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4" name="Oval 996">
                <a:extLst>
                  <a:ext uri="{FF2B5EF4-FFF2-40B4-BE49-F238E27FC236}">
                    <a16:creationId xmlns:a16="http://schemas.microsoft.com/office/drawing/2014/main" id="{DC2A4432-14B1-4B81-A291-271C679B7E5F}"/>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45" name="Freeform 997">
                <a:extLst>
                  <a:ext uri="{FF2B5EF4-FFF2-40B4-BE49-F238E27FC236}">
                    <a16:creationId xmlns:a16="http://schemas.microsoft.com/office/drawing/2014/main" id="{996BAD62-745A-43ED-A6A3-D06D7BD4859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457" name="Group 998">
              <a:extLst>
                <a:ext uri="{FF2B5EF4-FFF2-40B4-BE49-F238E27FC236}">
                  <a16:creationId xmlns:a16="http://schemas.microsoft.com/office/drawing/2014/main" id="{97E47E8E-8C90-4A6B-874F-16B3B9D8085F}"/>
                </a:ext>
              </a:extLst>
            </p:cNvPr>
            <p:cNvGrpSpPr>
              <a:grpSpLocks/>
            </p:cNvGrpSpPr>
            <p:nvPr/>
          </p:nvGrpSpPr>
          <p:grpSpPr bwMode="auto">
            <a:xfrm>
              <a:off x="705" y="1376"/>
              <a:ext cx="1040" cy="422"/>
              <a:chOff x="1738" y="823"/>
              <a:chExt cx="1040" cy="422"/>
            </a:xfrm>
          </p:grpSpPr>
          <p:grpSp>
            <p:nvGrpSpPr>
              <p:cNvPr id="41458" name="Group 999">
                <a:extLst>
                  <a:ext uri="{FF2B5EF4-FFF2-40B4-BE49-F238E27FC236}">
                    <a16:creationId xmlns:a16="http://schemas.microsoft.com/office/drawing/2014/main" id="{304BBE43-91CF-480F-8DFA-F72293711F7C}"/>
                  </a:ext>
                </a:extLst>
              </p:cNvPr>
              <p:cNvGrpSpPr>
                <a:grpSpLocks/>
              </p:cNvGrpSpPr>
              <p:nvPr/>
            </p:nvGrpSpPr>
            <p:grpSpPr bwMode="auto">
              <a:xfrm>
                <a:off x="1842" y="823"/>
                <a:ext cx="214" cy="259"/>
                <a:chOff x="960" y="1538"/>
                <a:chExt cx="214" cy="259"/>
              </a:xfrm>
            </p:grpSpPr>
            <p:sp>
              <p:nvSpPr>
                <p:cNvPr id="79848" name="Freeform 1000">
                  <a:extLst>
                    <a:ext uri="{FF2B5EF4-FFF2-40B4-BE49-F238E27FC236}">
                      <a16:creationId xmlns:a16="http://schemas.microsoft.com/office/drawing/2014/main" id="{2D4F569E-F39D-47D1-8353-517617D07866}"/>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49" name="Freeform 1001">
                  <a:extLst>
                    <a:ext uri="{FF2B5EF4-FFF2-40B4-BE49-F238E27FC236}">
                      <a16:creationId xmlns:a16="http://schemas.microsoft.com/office/drawing/2014/main" id="{6B93205A-0129-457D-8555-58CA306C8C39}"/>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0" name="Freeform 1002">
                  <a:extLst>
                    <a:ext uri="{FF2B5EF4-FFF2-40B4-BE49-F238E27FC236}">
                      <a16:creationId xmlns:a16="http://schemas.microsoft.com/office/drawing/2014/main" id="{C51E2B3E-4794-4C2D-B3AA-D3470C8B6633}"/>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1" name="Freeform 1003">
                  <a:extLst>
                    <a:ext uri="{FF2B5EF4-FFF2-40B4-BE49-F238E27FC236}">
                      <a16:creationId xmlns:a16="http://schemas.microsoft.com/office/drawing/2014/main" id="{9A10F79B-9027-483C-AEEC-11BC1FC01A92}"/>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2" name="Freeform 1004">
                  <a:extLst>
                    <a:ext uri="{FF2B5EF4-FFF2-40B4-BE49-F238E27FC236}">
                      <a16:creationId xmlns:a16="http://schemas.microsoft.com/office/drawing/2014/main" id="{A082A829-5257-41A6-8AEF-E82FAEAC5AA8}"/>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3" name="Freeform 1005">
                  <a:extLst>
                    <a:ext uri="{FF2B5EF4-FFF2-40B4-BE49-F238E27FC236}">
                      <a16:creationId xmlns:a16="http://schemas.microsoft.com/office/drawing/2014/main" id="{E02AA1A5-61A8-416B-867B-E11070BF5E96}"/>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4" name="Freeform 1006">
                  <a:extLst>
                    <a:ext uri="{FF2B5EF4-FFF2-40B4-BE49-F238E27FC236}">
                      <a16:creationId xmlns:a16="http://schemas.microsoft.com/office/drawing/2014/main" id="{4364B098-C564-40E6-9058-91588608B365}"/>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5" name="Freeform 1007">
                  <a:extLst>
                    <a:ext uri="{FF2B5EF4-FFF2-40B4-BE49-F238E27FC236}">
                      <a16:creationId xmlns:a16="http://schemas.microsoft.com/office/drawing/2014/main" id="{DDBF8B6B-A0D7-4A43-BD65-2FAD15709C98}"/>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6" name="Freeform 1008">
                  <a:extLst>
                    <a:ext uri="{FF2B5EF4-FFF2-40B4-BE49-F238E27FC236}">
                      <a16:creationId xmlns:a16="http://schemas.microsoft.com/office/drawing/2014/main" id="{12DA6814-832B-48C4-81D6-A2973D3967BB}"/>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7" name="Freeform 1009">
                  <a:extLst>
                    <a:ext uri="{FF2B5EF4-FFF2-40B4-BE49-F238E27FC236}">
                      <a16:creationId xmlns:a16="http://schemas.microsoft.com/office/drawing/2014/main" id="{E57FFA9C-025C-43E4-B436-3B98F7B57739}"/>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8" name="Freeform 1010">
                  <a:extLst>
                    <a:ext uri="{FF2B5EF4-FFF2-40B4-BE49-F238E27FC236}">
                      <a16:creationId xmlns:a16="http://schemas.microsoft.com/office/drawing/2014/main" id="{0CA80EB3-5549-4BF9-8EE3-018A442C8279}"/>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59" name="Freeform 1011">
                  <a:extLst>
                    <a:ext uri="{FF2B5EF4-FFF2-40B4-BE49-F238E27FC236}">
                      <a16:creationId xmlns:a16="http://schemas.microsoft.com/office/drawing/2014/main" id="{0F47F6CD-C806-463D-B84D-C1551D4FB104}"/>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0" name="Rectangle 1012">
                  <a:extLst>
                    <a:ext uri="{FF2B5EF4-FFF2-40B4-BE49-F238E27FC236}">
                      <a16:creationId xmlns:a16="http://schemas.microsoft.com/office/drawing/2014/main" id="{8F07D246-1433-44B5-B1B7-7B152B1396D3}"/>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79861" name="Freeform 1013">
                  <a:extLst>
                    <a:ext uri="{FF2B5EF4-FFF2-40B4-BE49-F238E27FC236}">
                      <a16:creationId xmlns:a16="http://schemas.microsoft.com/office/drawing/2014/main" id="{D105A95F-8550-4055-8025-366E2BFEB025}"/>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2" name="Freeform 1014">
                  <a:extLst>
                    <a:ext uri="{FF2B5EF4-FFF2-40B4-BE49-F238E27FC236}">
                      <a16:creationId xmlns:a16="http://schemas.microsoft.com/office/drawing/2014/main" id="{563607B6-DA00-4D2B-87EC-22EAF45B8005}"/>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3" name="Freeform 1015">
                  <a:extLst>
                    <a:ext uri="{FF2B5EF4-FFF2-40B4-BE49-F238E27FC236}">
                      <a16:creationId xmlns:a16="http://schemas.microsoft.com/office/drawing/2014/main" id="{5D762994-E10D-481D-BC4A-E52B332D42E0}"/>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4" name="Freeform 1016">
                  <a:extLst>
                    <a:ext uri="{FF2B5EF4-FFF2-40B4-BE49-F238E27FC236}">
                      <a16:creationId xmlns:a16="http://schemas.microsoft.com/office/drawing/2014/main" id="{4B57099A-E306-4433-AFA7-1B8AAD652B11}"/>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459" name="Group 1017">
                <a:extLst>
                  <a:ext uri="{FF2B5EF4-FFF2-40B4-BE49-F238E27FC236}">
                    <a16:creationId xmlns:a16="http://schemas.microsoft.com/office/drawing/2014/main" id="{48F069D0-A06B-42CF-9498-DFE1774CFBDB}"/>
                  </a:ext>
                </a:extLst>
              </p:cNvPr>
              <p:cNvGrpSpPr>
                <a:grpSpLocks/>
              </p:cNvGrpSpPr>
              <p:nvPr/>
            </p:nvGrpSpPr>
            <p:grpSpPr bwMode="auto">
              <a:xfrm>
                <a:off x="2149" y="826"/>
                <a:ext cx="214" cy="259"/>
                <a:chOff x="4320" y="1728"/>
                <a:chExt cx="384" cy="384"/>
              </a:xfrm>
            </p:grpSpPr>
            <p:sp>
              <p:nvSpPr>
                <p:cNvPr id="79866" name="Freeform 1018">
                  <a:extLst>
                    <a:ext uri="{FF2B5EF4-FFF2-40B4-BE49-F238E27FC236}">
                      <a16:creationId xmlns:a16="http://schemas.microsoft.com/office/drawing/2014/main" id="{F3C5EE07-02CF-4FF1-9D0B-4D70A7FDA94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7" name="Freeform 1019">
                  <a:extLst>
                    <a:ext uri="{FF2B5EF4-FFF2-40B4-BE49-F238E27FC236}">
                      <a16:creationId xmlns:a16="http://schemas.microsoft.com/office/drawing/2014/main" id="{D7A57A0B-B77D-4BF5-926C-BDA6064360CC}"/>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8" name="Freeform 1020">
                  <a:extLst>
                    <a:ext uri="{FF2B5EF4-FFF2-40B4-BE49-F238E27FC236}">
                      <a16:creationId xmlns:a16="http://schemas.microsoft.com/office/drawing/2014/main" id="{077A4E07-0A4D-41D3-83E1-D49729955BA2}"/>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69" name="Freeform 1021">
                  <a:extLst>
                    <a:ext uri="{FF2B5EF4-FFF2-40B4-BE49-F238E27FC236}">
                      <a16:creationId xmlns:a16="http://schemas.microsoft.com/office/drawing/2014/main" id="{67384D07-6735-43E5-B83C-DB1022A44254}"/>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70" name="Freeform 1022">
                  <a:extLst>
                    <a:ext uri="{FF2B5EF4-FFF2-40B4-BE49-F238E27FC236}">
                      <a16:creationId xmlns:a16="http://schemas.microsoft.com/office/drawing/2014/main" id="{D4A3F69C-FBCA-4F01-864F-0B8F6B55D515}"/>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79871" name="Freeform 1023">
                  <a:extLst>
                    <a:ext uri="{FF2B5EF4-FFF2-40B4-BE49-F238E27FC236}">
                      <a16:creationId xmlns:a16="http://schemas.microsoft.com/office/drawing/2014/main" id="{26B29052-43B6-45F7-8E6E-3BE3F9A0E6E0}"/>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896" name="Freeform 1024">
                  <a:extLst>
                    <a:ext uri="{FF2B5EF4-FFF2-40B4-BE49-F238E27FC236}">
                      <a16:creationId xmlns:a16="http://schemas.microsoft.com/office/drawing/2014/main" id="{0C7A1CD9-F83F-4383-B1F0-934E024219D9}"/>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897" name="Freeform 1025">
                  <a:extLst>
                    <a:ext uri="{FF2B5EF4-FFF2-40B4-BE49-F238E27FC236}">
                      <a16:creationId xmlns:a16="http://schemas.microsoft.com/office/drawing/2014/main" id="{7FCA89C4-6C38-419D-9B7E-67D6598C5BE3}"/>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898" name="Freeform 1026">
                  <a:extLst>
                    <a:ext uri="{FF2B5EF4-FFF2-40B4-BE49-F238E27FC236}">
                      <a16:creationId xmlns:a16="http://schemas.microsoft.com/office/drawing/2014/main" id="{DDF42609-8A12-4CAF-A8EB-1732D0389324}"/>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899" name="Freeform 1027">
                  <a:extLst>
                    <a:ext uri="{FF2B5EF4-FFF2-40B4-BE49-F238E27FC236}">
                      <a16:creationId xmlns:a16="http://schemas.microsoft.com/office/drawing/2014/main" id="{E19C7F97-58F6-4174-9FB3-925A8D534F24}"/>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0" name="Freeform 1028">
                  <a:extLst>
                    <a:ext uri="{FF2B5EF4-FFF2-40B4-BE49-F238E27FC236}">
                      <a16:creationId xmlns:a16="http://schemas.microsoft.com/office/drawing/2014/main" id="{4F98EB4B-03D6-4012-9FAE-C5E62D60E274}"/>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1" name="Freeform 1029">
                  <a:extLst>
                    <a:ext uri="{FF2B5EF4-FFF2-40B4-BE49-F238E27FC236}">
                      <a16:creationId xmlns:a16="http://schemas.microsoft.com/office/drawing/2014/main" id="{7568D3F6-94DC-41D4-B155-D8CBCB0C8A8F}"/>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2" name="Freeform 1030">
                  <a:extLst>
                    <a:ext uri="{FF2B5EF4-FFF2-40B4-BE49-F238E27FC236}">
                      <a16:creationId xmlns:a16="http://schemas.microsoft.com/office/drawing/2014/main" id="{F0EC54A5-FB11-47FB-8CC9-02365A8796DA}"/>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3" name="Rectangle 1031">
                  <a:extLst>
                    <a:ext uri="{FF2B5EF4-FFF2-40B4-BE49-F238E27FC236}">
                      <a16:creationId xmlns:a16="http://schemas.microsoft.com/office/drawing/2014/main" id="{43AE0036-8693-44EE-BC38-EADFCC98657D}"/>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04" name="Freeform 1032">
                  <a:extLst>
                    <a:ext uri="{FF2B5EF4-FFF2-40B4-BE49-F238E27FC236}">
                      <a16:creationId xmlns:a16="http://schemas.microsoft.com/office/drawing/2014/main" id="{443AFF40-9CF1-4089-BBF3-096CA17976AD}"/>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5" name="Freeform 1033">
                  <a:extLst>
                    <a:ext uri="{FF2B5EF4-FFF2-40B4-BE49-F238E27FC236}">
                      <a16:creationId xmlns:a16="http://schemas.microsoft.com/office/drawing/2014/main" id="{78A7ACEE-D824-4EA6-B4DE-45DD762DCED6}"/>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6" name="Freeform 1034">
                  <a:extLst>
                    <a:ext uri="{FF2B5EF4-FFF2-40B4-BE49-F238E27FC236}">
                      <a16:creationId xmlns:a16="http://schemas.microsoft.com/office/drawing/2014/main" id="{981AB684-FD54-44EE-82B6-4D0FB8382B3F}"/>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07" name="Freeform 1035">
                  <a:extLst>
                    <a:ext uri="{FF2B5EF4-FFF2-40B4-BE49-F238E27FC236}">
                      <a16:creationId xmlns:a16="http://schemas.microsoft.com/office/drawing/2014/main" id="{DA1FF120-80D1-4013-B972-207DFF282488}"/>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460" name="Group 1036">
                <a:extLst>
                  <a:ext uri="{FF2B5EF4-FFF2-40B4-BE49-F238E27FC236}">
                    <a16:creationId xmlns:a16="http://schemas.microsoft.com/office/drawing/2014/main" id="{B8F11AB2-7E10-4F10-B7FA-95C6EA662B95}"/>
                  </a:ext>
                </a:extLst>
              </p:cNvPr>
              <p:cNvGrpSpPr>
                <a:grpSpLocks/>
              </p:cNvGrpSpPr>
              <p:nvPr/>
            </p:nvGrpSpPr>
            <p:grpSpPr bwMode="auto">
              <a:xfrm>
                <a:off x="2463" y="826"/>
                <a:ext cx="214" cy="259"/>
                <a:chOff x="2832" y="1655"/>
                <a:chExt cx="367" cy="434"/>
              </a:xfrm>
            </p:grpSpPr>
            <p:sp>
              <p:nvSpPr>
                <p:cNvPr id="80909" name="Freeform 1037">
                  <a:extLst>
                    <a:ext uri="{FF2B5EF4-FFF2-40B4-BE49-F238E27FC236}">
                      <a16:creationId xmlns:a16="http://schemas.microsoft.com/office/drawing/2014/main" id="{C6D89C20-DB5A-4089-91D1-D0D8CD55A463}"/>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0" name="Freeform 1038">
                  <a:extLst>
                    <a:ext uri="{FF2B5EF4-FFF2-40B4-BE49-F238E27FC236}">
                      <a16:creationId xmlns:a16="http://schemas.microsoft.com/office/drawing/2014/main" id="{4621D286-38D5-4B3A-B72D-95035BCEBAEC}"/>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1" name="Freeform 1039">
                  <a:extLst>
                    <a:ext uri="{FF2B5EF4-FFF2-40B4-BE49-F238E27FC236}">
                      <a16:creationId xmlns:a16="http://schemas.microsoft.com/office/drawing/2014/main" id="{A701F69B-3823-47CB-B804-9EDEFB8260E2}"/>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2" name="Freeform 1040">
                  <a:extLst>
                    <a:ext uri="{FF2B5EF4-FFF2-40B4-BE49-F238E27FC236}">
                      <a16:creationId xmlns:a16="http://schemas.microsoft.com/office/drawing/2014/main" id="{258CE47E-54D7-4B7D-B7AA-D12966139731}"/>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3" name="Freeform 1041">
                  <a:extLst>
                    <a:ext uri="{FF2B5EF4-FFF2-40B4-BE49-F238E27FC236}">
                      <a16:creationId xmlns:a16="http://schemas.microsoft.com/office/drawing/2014/main" id="{549C2896-66DB-4925-9295-2922EFC1ED99}"/>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4" name="Freeform 1042">
                  <a:extLst>
                    <a:ext uri="{FF2B5EF4-FFF2-40B4-BE49-F238E27FC236}">
                      <a16:creationId xmlns:a16="http://schemas.microsoft.com/office/drawing/2014/main" id="{1F80EC52-C3F7-4C85-8C0C-28251B675F90}"/>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5" name="Freeform 1043">
                  <a:extLst>
                    <a:ext uri="{FF2B5EF4-FFF2-40B4-BE49-F238E27FC236}">
                      <a16:creationId xmlns:a16="http://schemas.microsoft.com/office/drawing/2014/main" id="{9911B3EF-297D-4169-8CEA-96AB76AE79BB}"/>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6" name="Freeform 1044">
                  <a:extLst>
                    <a:ext uri="{FF2B5EF4-FFF2-40B4-BE49-F238E27FC236}">
                      <a16:creationId xmlns:a16="http://schemas.microsoft.com/office/drawing/2014/main" id="{745F49EA-A37A-472B-8167-5F6682230D1F}"/>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7" name="Freeform 1045">
                  <a:extLst>
                    <a:ext uri="{FF2B5EF4-FFF2-40B4-BE49-F238E27FC236}">
                      <a16:creationId xmlns:a16="http://schemas.microsoft.com/office/drawing/2014/main" id="{09F73C2E-8647-4247-84B5-F7A650B59D3E}"/>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8" name="Freeform 1046">
                  <a:extLst>
                    <a:ext uri="{FF2B5EF4-FFF2-40B4-BE49-F238E27FC236}">
                      <a16:creationId xmlns:a16="http://schemas.microsoft.com/office/drawing/2014/main" id="{1840412C-AF84-46B7-A686-12C8312A30F9}"/>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19" name="Freeform 1047">
                  <a:extLst>
                    <a:ext uri="{FF2B5EF4-FFF2-40B4-BE49-F238E27FC236}">
                      <a16:creationId xmlns:a16="http://schemas.microsoft.com/office/drawing/2014/main" id="{A8DC33F3-C95C-4564-8D3B-2C3EB0496D91}"/>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0" name="Freeform 1048">
                  <a:extLst>
                    <a:ext uri="{FF2B5EF4-FFF2-40B4-BE49-F238E27FC236}">
                      <a16:creationId xmlns:a16="http://schemas.microsoft.com/office/drawing/2014/main" id="{B60B9764-DBC2-426C-8872-82BE43743A8A}"/>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1" name="Rectangle 1049">
                  <a:extLst>
                    <a:ext uri="{FF2B5EF4-FFF2-40B4-BE49-F238E27FC236}">
                      <a16:creationId xmlns:a16="http://schemas.microsoft.com/office/drawing/2014/main" id="{42C15873-214F-4839-9A8F-1545679DC180}"/>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22" name="Freeform 1050">
                  <a:extLst>
                    <a:ext uri="{FF2B5EF4-FFF2-40B4-BE49-F238E27FC236}">
                      <a16:creationId xmlns:a16="http://schemas.microsoft.com/office/drawing/2014/main" id="{CAB35166-655A-4447-8857-05B63D1EB3BD}"/>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3" name="Freeform 1051">
                  <a:extLst>
                    <a:ext uri="{FF2B5EF4-FFF2-40B4-BE49-F238E27FC236}">
                      <a16:creationId xmlns:a16="http://schemas.microsoft.com/office/drawing/2014/main" id="{76DBECFB-BC43-44B1-BC99-C545CBF18067}"/>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4" name="Freeform 1052">
                  <a:extLst>
                    <a:ext uri="{FF2B5EF4-FFF2-40B4-BE49-F238E27FC236}">
                      <a16:creationId xmlns:a16="http://schemas.microsoft.com/office/drawing/2014/main" id="{A986A778-5A95-45DD-A305-9CC97095E4BE}"/>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0925" name="Freeform 1053">
                  <a:extLst>
                    <a:ext uri="{FF2B5EF4-FFF2-40B4-BE49-F238E27FC236}">
                      <a16:creationId xmlns:a16="http://schemas.microsoft.com/office/drawing/2014/main" id="{E8D86143-95EC-4A66-BB09-47775924CA89}"/>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0926" name="Line 1054">
                <a:extLst>
                  <a:ext uri="{FF2B5EF4-FFF2-40B4-BE49-F238E27FC236}">
                    <a16:creationId xmlns:a16="http://schemas.microsoft.com/office/drawing/2014/main" id="{12E1F567-E4BE-473F-9E08-699F992264D7}"/>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27" name="Line 1055">
                <a:extLst>
                  <a:ext uri="{FF2B5EF4-FFF2-40B4-BE49-F238E27FC236}">
                    <a16:creationId xmlns:a16="http://schemas.microsoft.com/office/drawing/2014/main" id="{27D1A96E-B72F-4088-9AF0-D24F5B5AF63C}"/>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28" name="Line 1056">
                <a:extLst>
                  <a:ext uri="{FF2B5EF4-FFF2-40B4-BE49-F238E27FC236}">
                    <a16:creationId xmlns:a16="http://schemas.microsoft.com/office/drawing/2014/main" id="{73CF8D31-54B6-4B2E-BE8C-F699F956343C}"/>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0929" name="Line 1057">
                <a:extLst>
                  <a:ext uri="{FF2B5EF4-FFF2-40B4-BE49-F238E27FC236}">
                    <a16:creationId xmlns:a16="http://schemas.microsoft.com/office/drawing/2014/main" id="{4C019167-AA45-46F2-97DE-4C007C2A58DA}"/>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86" name="Group 1132">
            <a:extLst>
              <a:ext uri="{FF2B5EF4-FFF2-40B4-BE49-F238E27FC236}">
                <a16:creationId xmlns:a16="http://schemas.microsoft.com/office/drawing/2014/main" id="{39E47D79-A6D1-456B-9DC0-9F6D1900B378}"/>
              </a:ext>
            </a:extLst>
          </p:cNvPr>
          <p:cNvGrpSpPr>
            <a:grpSpLocks/>
          </p:cNvGrpSpPr>
          <p:nvPr/>
        </p:nvGrpSpPr>
        <p:grpSpPr bwMode="auto">
          <a:xfrm>
            <a:off x="7467600" y="1905000"/>
            <a:ext cx="1219200" cy="531813"/>
            <a:chOff x="508" y="1228"/>
            <a:chExt cx="1564" cy="785"/>
          </a:xfrm>
        </p:grpSpPr>
        <p:grpSp>
          <p:nvGrpSpPr>
            <p:cNvPr id="41310" name="Group 1133">
              <a:extLst>
                <a:ext uri="{FF2B5EF4-FFF2-40B4-BE49-F238E27FC236}">
                  <a16:creationId xmlns:a16="http://schemas.microsoft.com/office/drawing/2014/main" id="{24E4BE56-1047-4C71-A778-49CA760ED3F9}"/>
                </a:ext>
              </a:extLst>
            </p:cNvPr>
            <p:cNvGrpSpPr>
              <a:grpSpLocks/>
            </p:cNvGrpSpPr>
            <p:nvPr/>
          </p:nvGrpSpPr>
          <p:grpSpPr bwMode="auto">
            <a:xfrm>
              <a:off x="508" y="1228"/>
              <a:ext cx="1564" cy="785"/>
              <a:chOff x="1952" y="2535"/>
              <a:chExt cx="1096" cy="606"/>
            </a:xfrm>
          </p:grpSpPr>
          <p:sp>
            <p:nvSpPr>
              <p:cNvPr id="81006" name="Oval 1134">
                <a:extLst>
                  <a:ext uri="{FF2B5EF4-FFF2-40B4-BE49-F238E27FC236}">
                    <a16:creationId xmlns:a16="http://schemas.microsoft.com/office/drawing/2014/main" id="{FB1DB863-0145-47E7-885D-64EF6B16C28A}"/>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07" name="Oval 1135">
                <a:extLst>
                  <a:ext uri="{FF2B5EF4-FFF2-40B4-BE49-F238E27FC236}">
                    <a16:creationId xmlns:a16="http://schemas.microsoft.com/office/drawing/2014/main" id="{3497B456-5807-4F60-AD29-E549E455FECF}"/>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08" name="Oval 1136">
                <a:extLst>
                  <a:ext uri="{FF2B5EF4-FFF2-40B4-BE49-F238E27FC236}">
                    <a16:creationId xmlns:a16="http://schemas.microsoft.com/office/drawing/2014/main" id="{8F40F96A-64C3-41FA-98F6-3B5A6C2F5063}"/>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09" name="Oval 1137">
                <a:extLst>
                  <a:ext uri="{FF2B5EF4-FFF2-40B4-BE49-F238E27FC236}">
                    <a16:creationId xmlns:a16="http://schemas.microsoft.com/office/drawing/2014/main" id="{F4710191-ED81-42EC-908B-C6173D5C6514}"/>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0" name="Oval 1138">
                <a:extLst>
                  <a:ext uri="{FF2B5EF4-FFF2-40B4-BE49-F238E27FC236}">
                    <a16:creationId xmlns:a16="http://schemas.microsoft.com/office/drawing/2014/main" id="{C8664096-9D3A-429A-A35B-9401151A4970}"/>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1" name="Oval 1139">
                <a:extLst>
                  <a:ext uri="{FF2B5EF4-FFF2-40B4-BE49-F238E27FC236}">
                    <a16:creationId xmlns:a16="http://schemas.microsoft.com/office/drawing/2014/main" id="{7C12FC1A-C4B5-453C-8077-88B984E700D6}"/>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2" name="Oval 1140">
                <a:extLst>
                  <a:ext uri="{FF2B5EF4-FFF2-40B4-BE49-F238E27FC236}">
                    <a16:creationId xmlns:a16="http://schemas.microsoft.com/office/drawing/2014/main" id="{085EDF0C-FF94-450F-981D-C1550FD29175}"/>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3" name="Oval 1141">
                <a:extLst>
                  <a:ext uri="{FF2B5EF4-FFF2-40B4-BE49-F238E27FC236}">
                    <a16:creationId xmlns:a16="http://schemas.microsoft.com/office/drawing/2014/main" id="{B10E32DE-55FD-46C9-A793-58FB8F3DCF03}"/>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4" name="Oval 1142">
                <a:extLst>
                  <a:ext uri="{FF2B5EF4-FFF2-40B4-BE49-F238E27FC236}">
                    <a16:creationId xmlns:a16="http://schemas.microsoft.com/office/drawing/2014/main" id="{1D0035D5-436F-4463-A4D8-0864EA8E479E}"/>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5" name="Oval 1143">
                <a:extLst>
                  <a:ext uri="{FF2B5EF4-FFF2-40B4-BE49-F238E27FC236}">
                    <a16:creationId xmlns:a16="http://schemas.microsoft.com/office/drawing/2014/main" id="{91ADE2ED-AF5E-4B88-974F-7941631CD123}"/>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6" name="Oval 1144">
                <a:extLst>
                  <a:ext uri="{FF2B5EF4-FFF2-40B4-BE49-F238E27FC236}">
                    <a16:creationId xmlns:a16="http://schemas.microsoft.com/office/drawing/2014/main" id="{55EAFAE2-FF97-45A9-B9B9-74E119464714}"/>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17" name="Freeform 1145">
                <a:extLst>
                  <a:ext uri="{FF2B5EF4-FFF2-40B4-BE49-F238E27FC236}">
                    <a16:creationId xmlns:a16="http://schemas.microsoft.com/office/drawing/2014/main" id="{491A0E24-289D-4B32-8185-06A4C286D1C2}"/>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311" name="Group 1146">
              <a:extLst>
                <a:ext uri="{FF2B5EF4-FFF2-40B4-BE49-F238E27FC236}">
                  <a16:creationId xmlns:a16="http://schemas.microsoft.com/office/drawing/2014/main" id="{8C3D254E-E039-44E2-A156-D54F8772B66F}"/>
                </a:ext>
              </a:extLst>
            </p:cNvPr>
            <p:cNvGrpSpPr>
              <a:grpSpLocks/>
            </p:cNvGrpSpPr>
            <p:nvPr/>
          </p:nvGrpSpPr>
          <p:grpSpPr bwMode="auto">
            <a:xfrm>
              <a:off x="705" y="1376"/>
              <a:ext cx="1040" cy="422"/>
              <a:chOff x="1738" y="823"/>
              <a:chExt cx="1040" cy="422"/>
            </a:xfrm>
          </p:grpSpPr>
          <p:grpSp>
            <p:nvGrpSpPr>
              <p:cNvPr id="41312" name="Group 1147">
                <a:extLst>
                  <a:ext uri="{FF2B5EF4-FFF2-40B4-BE49-F238E27FC236}">
                    <a16:creationId xmlns:a16="http://schemas.microsoft.com/office/drawing/2014/main" id="{82B4460F-1575-4006-89F9-59D4D58AA16B}"/>
                  </a:ext>
                </a:extLst>
              </p:cNvPr>
              <p:cNvGrpSpPr>
                <a:grpSpLocks/>
              </p:cNvGrpSpPr>
              <p:nvPr/>
            </p:nvGrpSpPr>
            <p:grpSpPr bwMode="auto">
              <a:xfrm>
                <a:off x="1842" y="823"/>
                <a:ext cx="214" cy="259"/>
                <a:chOff x="960" y="1538"/>
                <a:chExt cx="214" cy="259"/>
              </a:xfrm>
            </p:grpSpPr>
            <p:sp>
              <p:nvSpPr>
                <p:cNvPr id="81020" name="Freeform 1148">
                  <a:extLst>
                    <a:ext uri="{FF2B5EF4-FFF2-40B4-BE49-F238E27FC236}">
                      <a16:creationId xmlns:a16="http://schemas.microsoft.com/office/drawing/2014/main" id="{B7EA1C64-11EF-4950-A1E4-B60EC969B2B1}"/>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1" name="Freeform 1149">
                  <a:extLst>
                    <a:ext uri="{FF2B5EF4-FFF2-40B4-BE49-F238E27FC236}">
                      <a16:creationId xmlns:a16="http://schemas.microsoft.com/office/drawing/2014/main" id="{F0905C04-8E4A-40FF-81D0-93FEF77D55F8}"/>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2" name="Freeform 1150">
                  <a:extLst>
                    <a:ext uri="{FF2B5EF4-FFF2-40B4-BE49-F238E27FC236}">
                      <a16:creationId xmlns:a16="http://schemas.microsoft.com/office/drawing/2014/main" id="{C8A7F58B-58D9-47DA-B086-5585745B363D}"/>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3" name="Freeform 1151">
                  <a:extLst>
                    <a:ext uri="{FF2B5EF4-FFF2-40B4-BE49-F238E27FC236}">
                      <a16:creationId xmlns:a16="http://schemas.microsoft.com/office/drawing/2014/main" id="{F82C75D3-B32F-40D3-AF79-A7613850C197}"/>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4" name="Freeform 1152">
                  <a:extLst>
                    <a:ext uri="{FF2B5EF4-FFF2-40B4-BE49-F238E27FC236}">
                      <a16:creationId xmlns:a16="http://schemas.microsoft.com/office/drawing/2014/main" id="{13857CFE-0B8D-4D12-9FBE-AB6F82BC5BA2}"/>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5" name="Freeform 1153">
                  <a:extLst>
                    <a:ext uri="{FF2B5EF4-FFF2-40B4-BE49-F238E27FC236}">
                      <a16:creationId xmlns:a16="http://schemas.microsoft.com/office/drawing/2014/main" id="{6B18DD24-BD9D-4D7A-8C87-35628F6BB120}"/>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6" name="Freeform 1154">
                  <a:extLst>
                    <a:ext uri="{FF2B5EF4-FFF2-40B4-BE49-F238E27FC236}">
                      <a16:creationId xmlns:a16="http://schemas.microsoft.com/office/drawing/2014/main" id="{DD0AE1F6-B015-48F1-8562-D2562D3E07BD}"/>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7" name="Freeform 1155">
                  <a:extLst>
                    <a:ext uri="{FF2B5EF4-FFF2-40B4-BE49-F238E27FC236}">
                      <a16:creationId xmlns:a16="http://schemas.microsoft.com/office/drawing/2014/main" id="{471D6884-670B-4E39-8086-4C57AF18873F}"/>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8" name="Freeform 1156">
                  <a:extLst>
                    <a:ext uri="{FF2B5EF4-FFF2-40B4-BE49-F238E27FC236}">
                      <a16:creationId xmlns:a16="http://schemas.microsoft.com/office/drawing/2014/main" id="{6FEB2F54-2632-4870-A31E-D7410B6DC0CD}"/>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29" name="Freeform 1157">
                  <a:extLst>
                    <a:ext uri="{FF2B5EF4-FFF2-40B4-BE49-F238E27FC236}">
                      <a16:creationId xmlns:a16="http://schemas.microsoft.com/office/drawing/2014/main" id="{9298DC6C-A6CC-4967-A330-F294F7F62366}"/>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0" name="Freeform 1158">
                  <a:extLst>
                    <a:ext uri="{FF2B5EF4-FFF2-40B4-BE49-F238E27FC236}">
                      <a16:creationId xmlns:a16="http://schemas.microsoft.com/office/drawing/2014/main" id="{D0E04721-79D0-4214-A43B-0FD3125A651E}"/>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1" name="Freeform 1159">
                  <a:extLst>
                    <a:ext uri="{FF2B5EF4-FFF2-40B4-BE49-F238E27FC236}">
                      <a16:creationId xmlns:a16="http://schemas.microsoft.com/office/drawing/2014/main" id="{747F41CD-158C-4E33-B99C-4FA19C0880CD}"/>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2" name="Rectangle 1160">
                  <a:extLst>
                    <a:ext uri="{FF2B5EF4-FFF2-40B4-BE49-F238E27FC236}">
                      <a16:creationId xmlns:a16="http://schemas.microsoft.com/office/drawing/2014/main" id="{5962D354-E751-4EFA-A1D3-D1C1FF76FECB}"/>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33" name="Freeform 1161">
                  <a:extLst>
                    <a:ext uri="{FF2B5EF4-FFF2-40B4-BE49-F238E27FC236}">
                      <a16:creationId xmlns:a16="http://schemas.microsoft.com/office/drawing/2014/main" id="{E54841B9-45E5-42B8-9134-102FE29C96ED}"/>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4" name="Freeform 1162">
                  <a:extLst>
                    <a:ext uri="{FF2B5EF4-FFF2-40B4-BE49-F238E27FC236}">
                      <a16:creationId xmlns:a16="http://schemas.microsoft.com/office/drawing/2014/main" id="{427DF5E5-9CB1-4BC2-A5FC-FF103FA2B8B7}"/>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5" name="Freeform 1163">
                  <a:extLst>
                    <a:ext uri="{FF2B5EF4-FFF2-40B4-BE49-F238E27FC236}">
                      <a16:creationId xmlns:a16="http://schemas.microsoft.com/office/drawing/2014/main" id="{2ABEB08B-E47F-4E0B-B3BD-1306DB24AF43}"/>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6" name="Freeform 1164">
                  <a:extLst>
                    <a:ext uri="{FF2B5EF4-FFF2-40B4-BE49-F238E27FC236}">
                      <a16:creationId xmlns:a16="http://schemas.microsoft.com/office/drawing/2014/main" id="{3CBC7E63-AD72-4513-8314-C321DBAF9334}"/>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313" name="Group 1165">
                <a:extLst>
                  <a:ext uri="{FF2B5EF4-FFF2-40B4-BE49-F238E27FC236}">
                    <a16:creationId xmlns:a16="http://schemas.microsoft.com/office/drawing/2014/main" id="{ACF39496-BC75-4294-8625-493F3036C725}"/>
                  </a:ext>
                </a:extLst>
              </p:cNvPr>
              <p:cNvGrpSpPr>
                <a:grpSpLocks/>
              </p:cNvGrpSpPr>
              <p:nvPr/>
            </p:nvGrpSpPr>
            <p:grpSpPr bwMode="auto">
              <a:xfrm>
                <a:off x="2149" y="826"/>
                <a:ext cx="214" cy="259"/>
                <a:chOff x="4320" y="1728"/>
                <a:chExt cx="384" cy="384"/>
              </a:xfrm>
            </p:grpSpPr>
            <p:sp>
              <p:nvSpPr>
                <p:cNvPr id="81038" name="Freeform 1166">
                  <a:extLst>
                    <a:ext uri="{FF2B5EF4-FFF2-40B4-BE49-F238E27FC236}">
                      <a16:creationId xmlns:a16="http://schemas.microsoft.com/office/drawing/2014/main" id="{DB5D93B0-F176-43E2-8369-9263E490585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39" name="Freeform 1167">
                  <a:extLst>
                    <a:ext uri="{FF2B5EF4-FFF2-40B4-BE49-F238E27FC236}">
                      <a16:creationId xmlns:a16="http://schemas.microsoft.com/office/drawing/2014/main" id="{4F34E55F-933A-4AA7-9EF2-4A3663902994}"/>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0" name="Freeform 1168">
                  <a:extLst>
                    <a:ext uri="{FF2B5EF4-FFF2-40B4-BE49-F238E27FC236}">
                      <a16:creationId xmlns:a16="http://schemas.microsoft.com/office/drawing/2014/main" id="{FBB635F7-3C74-44A1-B625-2DF6AADEDE58}"/>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1" name="Freeform 1169">
                  <a:extLst>
                    <a:ext uri="{FF2B5EF4-FFF2-40B4-BE49-F238E27FC236}">
                      <a16:creationId xmlns:a16="http://schemas.microsoft.com/office/drawing/2014/main" id="{1AD18B74-6E99-4145-BA6A-E23D06B1284E}"/>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2" name="Freeform 1170">
                  <a:extLst>
                    <a:ext uri="{FF2B5EF4-FFF2-40B4-BE49-F238E27FC236}">
                      <a16:creationId xmlns:a16="http://schemas.microsoft.com/office/drawing/2014/main" id="{9E8CC285-4377-49D0-BF0E-4C8DAC2F27BF}"/>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3" name="Freeform 1171">
                  <a:extLst>
                    <a:ext uri="{FF2B5EF4-FFF2-40B4-BE49-F238E27FC236}">
                      <a16:creationId xmlns:a16="http://schemas.microsoft.com/office/drawing/2014/main" id="{46B1D394-FE99-4000-BDBE-FB641A0071BB}"/>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4" name="Freeform 1172">
                  <a:extLst>
                    <a:ext uri="{FF2B5EF4-FFF2-40B4-BE49-F238E27FC236}">
                      <a16:creationId xmlns:a16="http://schemas.microsoft.com/office/drawing/2014/main" id="{CA571A00-A8DC-405E-8E23-A045339E0721}"/>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5" name="Freeform 1173">
                  <a:extLst>
                    <a:ext uri="{FF2B5EF4-FFF2-40B4-BE49-F238E27FC236}">
                      <a16:creationId xmlns:a16="http://schemas.microsoft.com/office/drawing/2014/main" id="{4C128C04-C5F2-45AF-A1F1-4F68E3067571}"/>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6" name="Freeform 1174">
                  <a:extLst>
                    <a:ext uri="{FF2B5EF4-FFF2-40B4-BE49-F238E27FC236}">
                      <a16:creationId xmlns:a16="http://schemas.microsoft.com/office/drawing/2014/main" id="{DE18C11E-DEAF-46A7-94DA-00985699207A}"/>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7" name="Freeform 1175">
                  <a:extLst>
                    <a:ext uri="{FF2B5EF4-FFF2-40B4-BE49-F238E27FC236}">
                      <a16:creationId xmlns:a16="http://schemas.microsoft.com/office/drawing/2014/main" id="{2F6FB085-BF8E-495D-95AA-80C32FD76C74}"/>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8" name="Freeform 1176">
                  <a:extLst>
                    <a:ext uri="{FF2B5EF4-FFF2-40B4-BE49-F238E27FC236}">
                      <a16:creationId xmlns:a16="http://schemas.microsoft.com/office/drawing/2014/main" id="{038F52DB-4D28-4B47-9354-664393A731B1}"/>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49" name="Freeform 1177">
                  <a:extLst>
                    <a:ext uri="{FF2B5EF4-FFF2-40B4-BE49-F238E27FC236}">
                      <a16:creationId xmlns:a16="http://schemas.microsoft.com/office/drawing/2014/main" id="{DB5A47AF-B821-4121-AA22-98192CC334D7}"/>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0" name="Freeform 1178">
                  <a:extLst>
                    <a:ext uri="{FF2B5EF4-FFF2-40B4-BE49-F238E27FC236}">
                      <a16:creationId xmlns:a16="http://schemas.microsoft.com/office/drawing/2014/main" id="{6F867C54-7362-4891-A342-6C943B49C51A}"/>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1" name="Rectangle 1179">
                  <a:extLst>
                    <a:ext uri="{FF2B5EF4-FFF2-40B4-BE49-F238E27FC236}">
                      <a16:creationId xmlns:a16="http://schemas.microsoft.com/office/drawing/2014/main" id="{14485C81-1902-4489-A108-60A61BAC6FE4}"/>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52" name="Freeform 1180">
                  <a:extLst>
                    <a:ext uri="{FF2B5EF4-FFF2-40B4-BE49-F238E27FC236}">
                      <a16:creationId xmlns:a16="http://schemas.microsoft.com/office/drawing/2014/main" id="{688A6B4E-A14B-4A1D-B9DC-450666110FEC}"/>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3" name="Freeform 1181">
                  <a:extLst>
                    <a:ext uri="{FF2B5EF4-FFF2-40B4-BE49-F238E27FC236}">
                      <a16:creationId xmlns:a16="http://schemas.microsoft.com/office/drawing/2014/main" id="{6F36A9C3-AB5A-43F8-881B-5C5317BE0FD4}"/>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4" name="Freeform 1182">
                  <a:extLst>
                    <a:ext uri="{FF2B5EF4-FFF2-40B4-BE49-F238E27FC236}">
                      <a16:creationId xmlns:a16="http://schemas.microsoft.com/office/drawing/2014/main" id="{E456089A-B09C-4D3C-B178-621EAAB5E5D3}"/>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5" name="Freeform 1183">
                  <a:extLst>
                    <a:ext uri="{FF2B5EF4-FFF2-40B4-BE49-F238E27FC236}">
                      <a16:creationId xmlns:a16="http://schemas.microsoft.com/office/drawing/2014/main" id="{ABCA2B75-9967-4E7D-9DB6-AED3051B1884}"/>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314" name="Group 1184">
                <a:extLst>
                  <a:ext uri="{FF2B5EF4-FFF2-40B4-BE49-F238E27FC236}">
                    <a16:creationId xmlns:a16="http://schemas.microsoft.com/office/drawing/2014/main" id="{072E4D19-630F-46A3-A6CF-856DEF2FC206}"/>
                  </a:ext>
                </a:extLst>
              </p:cNvPr>
              <p:cNvGrpSpPr>
                <a:grpSpLocks/>
              </p:cNvGrpSpPr>
              <p:nvPr/>
            </p:nvGrpSpPr>
            <p:grpSpPr bwMode="auto">
              <a:xfrm>
                <a:off x="2463" y="826"/>
                <a:ext cx="214" cy="259"/>
                <a:chOff x="2832" y="1655"/>
                <a:chExt cx="367" cy="434"/>
              </a:xfrm>
            </p:grpSpPr>
            <p:sp>
              <p:nvSpPr>
                <p:cNvPr id="81057" name="Freeform 1185">
                  <a:extLst>
                    <a:ext uri="{FF2B5EF4-FFF2-40B4-BE49-F238E27FC236}">
                      <a16:creationId xmlns:a16="http://schemas.microsoft.com/office/drawing/2014/main" id="{5F9D74ED-1DB0-4BB0-9A6A-BDD9EA246006}"/>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8" name="Freeform 1186">
                  <a:extLst>
                    <a:ext uri="{FF2B5EF4-FFF2-40B4-BE49-F238E27FC236}">
                      <a16:creationId xmlns:a16="http://schemas.microsoft.com/office/drawing/2014/main" id="{039EC046-C49C-43CE-8ACA-24F491AFB519}"/>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59" name="Freeform 1187">
                  <a:extLst>
                    <a:ext uri="{FF2B5EF4-FFF2-40B4-BE49-F238E27FC236}">
                      <a16:creationId xmlns:a16="http://schemas.microsoft.com/office/drawing/2014/main" id="{169FB986-940D-47FF-BE09-44E56189575B}"/>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0" name="Freeform 1188">
                  <a:extLst>
                    <a:ext uri="{FF2B5EF4-FFF2-40B4-BE49-F238E27FC236}">
                      <a16:creationId xmlns:a16="http://schemas.microsoft.com/office/drawing/2014/main" id="{522B2B21-3CE7-4E12-A289-753E933EE330}"/>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1" name="Freeform 1189">
                  <a:extLst>
                    <a:ext uri="{FF2B5EF4-FFF2-40B4-BE49-F238E27FC236}">
                      <a16:creationId xmlns:a16="http://schemas.microsoft.com/office/drawing/2014/main" id="{1571057E-1F58-4865-B92C-570D337FC519}"/>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2" name="Freeform 1190">
                  <a:extLst>
                    <a:ext uri="{FF2B5EF4-FFF2-40B4-BE49-F238E27FC236}">
                      <a16:creationId xmlns:a16="http://schemas.microsoft.com/office/drawing/2014/main" id="{A9DF5180-43DA-488B-B4E9-AB45C4EC3565}"/>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3" name="Freeform 1191">
                  <a:extLst>
                    <a:ext uri="{FF2B5EF4-FFF2-40B4-BE49-F238E27FC236}">
                      <a16:creationId xmlns:a16="http://schemas.microsoft.com/office/drawing/2014/main" id="{B5273055-880B-4999-B2CB-C271D30354F8}"/>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4" name="Freeform 1192">
                  <a:extLst>
                    <a:ext uri="{FF2B5EF4-FFF2-40B4-BE49-F238E27FC236}">
                      <a16:creationId xmlns:a16="http://schemas.microsoft.com/office/drawing/2014/main" id="{829D85AB-2DDD-4341-8CF0-B11A419873E6}"/>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5" name="Freeform 1193">
                  <a:extLst>
                    <a:ext uri="{FF2B5EF4-FFF2-40B4-BE49-F238E27FC236}">
                      <a16:creationId xmlns:a16="http://schemas.microsoft.com/office/drawing/2014/main" id="{A4842D16-677D-4569-ABFC-408DB7FE70C5}"/>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6" name="Freeform 1194">
                  <a:extLst>
                    <a:ext uri="{FF2B5EF4-FFF2-40B4-BE49-F238E27FC236}">
                      <a16:creationId xmlns:a16="http://schemas.microsoft.com/office/drawing/2014/main" id="{003A1677-62B8-428F-A11F-C2F7A2E34129}"/>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7" name="Freeform 1195">
                  <a:extLst>
                    <a:ext uri="{FF2B5EF4-FFF2-40B4-BE49-F238E27FC236}">
                      <a16:creationId xmlns:a16="http://schemas.microsoft.com/office/drawing/2014/main" id="{72ABFE56-9354-4D84-99A7-02A577EC568E}"/>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8" name="Freeform 1196">
                  <a:extLst>
                    <a:ext uri="{FF2B5EF4-FFF2-40B4-BE49-F238E27FC236}">
                      <a16:creationId xmlns:a16="http://schemas.microsoft.com/office/drawing/2014/main" id="{9E500774-9914-4990-A7F1-4B6AF4D38535}"/>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69" name="Rectangle 1197">
                  <a:extLst>
                    <a:ext uri="{FF2B5EF4-FFF2-40B4-BE49-F238E27FC236}">
                      <a16:creationId xmlns:a16="http://schemas.microsoft.com/office/drawing/2014/main" id="{872F2451-E452-4725-ADB5-5B97EA273EFA}"/>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70" name="Freeform 1198">
                  <a:extLst>
                    <a:ext uri="{FF2B5EF4-FFF2-40B4-BE49-F238E27FC236}">
                      <a16:creationId xmlns:a16="http://schemas.microsoft.com/office/drawing/2014/main" id="{0A5F1DDA-3BA0-4608-BC72-4FAAE238F066}"/>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71" name="Freeform 1199">
                  <a:extLst>
                    <a:ext uri="{FF2B5EF4-FFF2-40B4-BE49-F238E27FC236}">
                      <a16:creationId xmlns:a16="http://schemas.microsoft.com/office/drawing/2014/main" id="{B3FEE181-A8FC-48BF-9436-80B7F8C11A03}"/>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72" name="Freeform 1200">
                  <a:extLst>
                    <a:ext uri="{FF2B5EF4-FFF2-40B4-BE49-F238E27FC236}">
                      <a16:creationId xmlns:a16="http://schemas.microsoft.com/office/drawing/2014/main" id="{A4F25980-6B34-4FD9-BA27-239AEA27C81B}"/>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73" name="Freeform 1201">
                  <a:extLst>
                    <a:ext uri="{FF2B5EF4-FFF2-40B4-BE49-F238E27FC236}">
                      <a16:creationId xmlns:a16="http://schemas.microsoft.com/office/drawing/2014/main" id="{D3B80432-C5E8-4B00-A188-44FDED3F7213}"/>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074" name="Line 1202">
                <a:extLst>
                  <a:ext uri="{FF2B5EF4-FFF2-40B4-BE49-F238E27FC236}">
                    <a16:creationId xmlns:a16="http://schemas.microsoft.com/office/drawing/2014/main" id="{F1361209-81C6-4480-9294-DA7DE3251C26}"/>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75" name="Line 1203">
                <a:extLst>
                  <a:ext uri="{FF2B5EF4-FFF2-40B4-BE49-F238E27FC236}">
                    <a16:creationId xmlns:a16="http://schemas.microsoft.com/office/drawing/2014/main" id="{0F96F7CE-3E0D-4A43-9061-C1049A0FAE61}"/>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76" name="Line 1204">
                <a:extLst>
                  <a:ext uri="{FF2B5EF4-FFF2-40B4-BE49-F238E27FC236}">
                    <a16:creationId xmlns:a16="http://schemas.microsoft.com/office/drawing/2014/main" id="{84CB593E-F7E1-4F32-977E-C8C72EA35C2C}"/>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77" name="Line 1205">
                <a:extLst>
                  <a:ext uri="{FF2B5EF4-FFF2-40B4-BE49-F238E27FC236}">
                    <a16:creationId xmlns:a16="http://schemas.microsoft.com/office/drawing/2014/main" id="{51F2604E-1DE5-43EE-B515-735E73528DF7}"/>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87" name="Group 1206">
            <a:extLst>
              <a:ext uri="{FF2B5EF4-FFF2-40B4-BE49-F238E27FC236}">
                <a16:creationId xmlns:a16="http://schemas.microsoft.com/office/drawing/2014/main" id="{51ACDCC8-1378-4430-A396-569C59147591}"/>
              </a:ext>
            </a:extLst>
          </p:cNvPr>
          <p:cNvGrpSpPr>
            <a:grpSpLocks/>
          </p:cNvGrpSpPr>
          <p:nvPr/>
        </p:nvGrpSpPr>
        <p:grpSpPr bwMode="auto">
          <a:xfrm>
            <a:off x="4191000" y="2209800"/>
            <a:ext cx="1219200" cy="531813"/>
            <a:chOff x="508" y="1228"/>
            <a:chExt cx="1564" cy="785"/>
          </a:xfrm>
        </p:grpSpPr>
        <p:grpSp>
          <p:nvGrpSpPr>
            <p:cNvPr id="41237" name="Group 1207">
              <a:extLst>
                <a:ext uri="{FF2B5EF4-FFF2-40B4-BE49-F238E27FC236}">
                  <a16:creationId xmlns:a16="http://schemas.microsoft.com/office/drawing/2014/main" id="{EA3D33D9-267C-4224-ABC9-A87B95B799C8}"/>
                </a:ext>
              </a:extLst>
            </p:cNvPr>
            <p:cNvGrpSpPr>
              <a:grpSpLocks/>
            </p:cNvGrpSpPr>
            <p:nvPr/>
          </p:nvGrpSpPr>
          <p:grpSpPr bwMode="auto">
            <a:xfrm>
              <a:off x="508" y="1228"/>
              <a:ext cx="1564" cy="785"/>
              <a:chOff x="1952" y="2535"/>
              <a:chExt cx="1096" cy="606"/>
            </a:xfrm>
          </p:grpSpPr>
          <p:sp>
            <p:nvSpPr>
              <p:cNvPr id="81080" name="Oval 1208">
                <a:extLst>
                  <a:ext uri="{FF2B5EF4-FFF2-40B4-BE49-F238E27FC236}">
                    <a16:creationId xmlns:a16="http://schemas.microsoft.com/office/drawing/2014/main" id="{8CA5188A-DC59-4A2B-9BD9-99265626FDE7}"/>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1" name="Oval 1209">
                <a:extLst>
                  <a:ext uri="{FF2B5EF4-FFF2-40B4-BE49-F238E27FC236}">
                    <a16:creationId xmlns:a16="http://schemas.microsoft.com/office/drawing/2014/main" id="{990EA8C6-DAFE-4A67-BFD2-8DB8C3121B64}"/>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2" name="Oval 1210">
                <a:extLst>
                  <a:ext uri="{FF2B5EF4-FFF2-40B4-BE49-F238E27FC236}">
                    <a16:creationId xmlns:a16="http://schemas.microsoft.com/office/drawing/2014/main" id="{65DCC308-2062-4809-B3D4-3378DD53E908}"/>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3" name="Oval 1211">
                <a:extLst>
                  <a:ext uri="{FF2B5EF4-FFF2-40B4-BE49-F238E27FC236}">
                    <a16:creationId xmlns:a16="http://schemas.microsoft.com/office/drawing/2014/main" id="{1B570A51-E4A8-4D3A-9139-3E06FE4F8717}"/>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4" name="Oval 1212">
                <a:extLst>
                  <a:ext uri="{FF2B5EF4-FFF2-40B4-BE49-F238E27FC236}">
                    <a16:creationId xmlns:a16="http://schemas.microsoft.com/office/drawing/2014/main" id="{A005F18D-0C0E-4682-AEAC-AC264F3F2701}"/>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5" name="Oval 1213">
                <a:extLst>
                  <a:ext uri="{FF2B5EF4-FFF2-40B4-BE49-F238E27FC236}">
                    <a16:creationId xmlns:a16="http://schemas.microsoft.com/office/drawing/2014/main" id="{DFE9C025-13D7-4C53-9563-29974323DE4C}"/>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6" name="Oval 1214">
                <a:extLst>
                  <a:ext uri="{FF2B5EF4-FFF2-40B4-BE49-F238E27FC236}">
                    <a16:creationId xmlns:a16="http://schemas.microsoft.com/office/drawing/2014/main" id="{E399A5C9-0D9F-4B30-BD1E-3318669120EB}"/>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7" name="Oval 1215">
                <a:extLst>
                  <a:ext uri="{FF2B5EF4-FFF2-40B4-BE49-F238E27FC236}">
                    <a16:creationId xmlns:a16="http://schemas.microsoft.com/office/drawing/2014/main" id="{B1B479F9-B904-4E1F-9C90-42E91F425B0C}"/>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8" name="Oval 1216">
                <a:extLst>
                  <a:ext uri="{FF2B5EF4-FFF2-40B4-BE49-F238E27FC236}">
                    <a16:creationId xmlns:a16="http://schemas.microsoft.com/office/drawing/2014/main" id="{2D095A88-2250-4A40-AA37-1181EA1D587B}"/>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89" name="Oval 1217">
                <a:extLst>
                  <a:ext uri="{FF2B5EF4-FFF2-40B4-BE49-F238E27FC236}">
                    <a16:creationId xmlns:a16="http://schemas.microsoft.com/office/drawing/2014/main" id="{89FB4335-0988-4B50-B398-A1B159F321C9}"/>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90" name="Oval 1218">
                <a:extLst>
                  <a:ext uri="{FF2B5EF4-FFF2-40B4-BE49-F238E27FC236}">
                    <a16:creationId xmlns:a16="http://schemas.microsoft.com/office/drawing/2014/main" id="{9D29DAF9-ED99-4C52-A42F-F99AEDB0639A}"/>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091" name="Freeform 1219">
                <a:extLst>
                  <a:ext uri="{FF2B5EF4-FFF2-40B4-BE49-F238E27FC236}">
                    <a16:creationId xmlns:a16="http://schemas.microsoft.com/office/drawing/2014/main" id="{EC6E3C51-ABAC-4146-B8B4-BAE0CAD0A32E}"/>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238" name="Group 1220">
              <a:extLst>
                <a:ext uri="{FF2B5EF4-FFF2-40B4-BE49-F238E27FC236}">
                  <a16:creationId xmlns:a16="http://schemas.microsoft.com/office/drawing/2014/main" id="{C8E2FEFA-B7EE-4F60-9B69-7C31959CEA41}"/>
                </a:ext>
              </a:extLst>
            </p:cNvPr>
            <p:cNvGrpSpPr>
              <a:grpSpLocks/>
            </p:cNvGrpSpPr>
            <p:nvPr/>
          </p:nvGrpSpPr>
          <p:grpSpPr bwMode="auto">
            <a:xfrm>
              <a:off x="705" y="1376"/>
              <a:ext cx="1040" cy="422"/>
              <a:chOff x="1738" y="823"/>
              <a:chExt cx="1040" cy="422"/>
            </a:xfrm>
          </p:grpSpPr>
          <p:grpSp>
            <p:nvGrpSpPr>
              <p:cNvPr id="41239" name="Group 1221">
                <a:extLst>
                  <a:ext uri="{FF2B5EF4-FFF2-40B4-BE49-F238E27FC236}">
                    <a16:creationId xmlns:a16="http://schemas.microsoft.com/office/drawing/2014/main" id="{E42708B2-AED4-4E3D-BC4A-81C6AB21E5EC}"/>
                  </a:ext>
                </a:extLst>
              </p:cNvPr>
              <p:cNvGrpSpPr>
                <a:grpSpLocks/>
              </p:cNvGrpSpPr>
              <p:nvPr/>
            </p:nvGrpSpPr>
            <p:grpSpPr bwMode="auto">
              <a:xfrm>
                <a:off x="1842" y="823"/>
                <a:ext cx="214" cy="259"/>
                <a:chOff x="960" y="1538"/>
                <a:chExt cx="214" cy="259"/>
              </a:xfrm>
            </p:grpSpPr>
            <p:sp>
              <p:nvSpPr>
                <p:cNvPr id="81094" name="Freeform 1222">
                  <a:extLst>
                    <a:ext uri="{FF2B5EF4-FFF2-40B4-BE49-F238E27FC236}">
                      <a16:creationId xmlns:a16="http://schemas.microsoft.com/office/drawing/2014/main" id="{845D2189-2C67-4905-9B7E-3E8367DE9C42}"/>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5" name="Freeform 1223">
                  <a:extLst>
                    <a:ext uri="{FF2B5EF4-FFF2-40B4-BE49-F238E27FC236}">
                      <a16:creationId xmlns:a16="http://schemas.microsoft.com/office/drawing/2014/main" id="{5D93877F-CC56-49F1-B830-3AFF760B6BAF}"/>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6" name="Freeform 1224">
                  <a:extLst>
                    <a:ext uri="{FF2B5EF4-FFF2-40B4-BE49-F238E27FC236}">
                      <a16:creationId xmlns:a16="http://schemas.microsoft.com/office/drawing/2014/main" id="{05A47744-5AB0-4BFC-92BC-92B802CC6569}"/>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7" name="Freeform 1225">
                  <a:extLst>
                    <a:ext uri="{FF2B5EF4-FFF2-40B4-BE49-F238E27FC236}">
                      <a16:creationId xmlns:a16="http://schemas.microsoft.com/office/drawing/2014/main" id="{E8294D1D-30B7-4EAB-9828-BFFFFC8BF07F}"/>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8" name="Freeform 1226">
                  <a:extLst>
                    <a:ext uri="{FF2B5EF4-FFF2-40B4-BE49-F238E27FC236}">
                      <a16:creationId xmlns:a16="http://schemas.microsoft.com/office/drawing/2014/main" id="{99616361-F063-4C3C-B04C-7824F945EAA1}"/>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099" name="Freeform 1227">
                  <a:extLst>
                    <a:ext uri="{FF2B5EF4-FFF2-40B4-BE49-F238E27FC236}">
                      <a16:creationId xmlns:a16="http://schemas.microsoft.com/office/drawing/2014/main" id="{748FDFAC-E1F6-4095-8935-7C317AFB77FF}"/>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0" name="Freeform 1228">
                  <a:extLst>
                    <a:ext uri="{FF2B5EF4-FFF2-40B4-BE49-F238E27FC236}">
                      <a16:creationId xmlns:a16="http://schemas.microsoft.com/office/drawing/2014/main" id="{38755377-1CCA-44A8-8741-EBCBD4DCD863}"/>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1" name="Freeform 1229">
                  <a:extLst>
                    <a:ext uri="{FF2B5EF4-FFF2-40B4-BE49-F238E27FC236}">
                      <a16:creationId xmlns:a16="http://schemas.microsoft.com/office/drawing/2014/main" id="{3D33D493-E6DF-43E2-9629-23BCF90471D8}"/>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2" name="Freeform 1230">
                  <a:extLst>
                    <a:ext uri="{FF2B5EF4-FFF2-40B4-BE49-F238E27FC236}">
                      <a16:creationId xmlns:a16="http://schemas.microsoft.com/office/drawing/2014/main" id="{2414F9B9-33D9-46BF-AF2E-D54831A2FF9B}"/>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3" name="Freeform 1231">
                  <a:extLst>
                    <a:ext uri="{FF2B5EF4-FFF2-40B4-BE49-F238E27FC236}">
                      <a16:creationId xmlns:a16="http://schemas.microsoft.com/office/drawing/2014/main" id="{E8FF3865-48F1-4C3A-9C9C-A633B2AF5117}"/>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4" name="Freeform 1232">
                  <a:extLst>
                    <a:ext uri="{FF2B5EF4-FFF2-40B4-BE49-F238E27FC236}">
                      <a16:creationId xmlns:a16="http://schemas.microsoft.com/office/drawing/2014/main" id="{2635CB7B-1556-4A63-9BEA-6B7F1E9BDF03}"/>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5" name="Freeform 1233">
                  <a:extLst>
                    <a:ext uri="{FF2B5EF4-FFF2-40B4-BE49-F238E27FC236}">
                      <a16:creationId xmlns:a16="http://schemas.microsoft.com/office/drawing/2014/main" id="{EF3245A1-DD29-4CE0-AAE5-966533E9F913}"/>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6" name="Rectangle 1234">
                  <a:extLst>
                    <a:ext uri="{FF2B5EF4-FFF2-40B4-BE49-F238E27FC236}">
                      <a16:creationId xmlns:a16="http://schemas.microsoft.com/office/drawing/2014/main" id="{9E626E8A-1C27-4F26-85E1-1989BC0EF2A5}"/>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07" name="Freeform 1235">
                  <a:extLst>
                    <a:ext uri="{FF2B5EF4-FFF2-40B4-BE49-F238E27FC236}">
                      <a16:creationId xmlns:a16="http://schemas.microsoft.com/office/drawing/2014/main" id="{FD09DA7D-D444-41C1-97A9-305E73B5A79E}"/>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8" name="Freeform 1236">
                  <a:extLst>
                    <a:ext uri="{FF2B5EF4-FFF2-40B4-BE49-F238E27FC236}">
                      <a16:creationId xmlns:a16="http://schemas.microsoft.com/office/drawing/2014/main" id="{5EE848D6-BAB2-484C-BB47-14B34FB034B3}"/>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09" name="Freeform 1237">
                  <a:extLst>
                    <a:ext uri="{FF2B5EF4-FFF2-40B4-BE49-F238E27FC236}">
                      <a16:creationId xmlns:a16="http://schemas.microsoft.com/office/drawing/2014/main" id="{7A1F60C9-99A0-464E-8398-DA00F30C25E7}"/>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0" name="Freeform 1238">
                  <a:extLst>
                    <a:ext uri="{FF2B5EF4-FFF2-40B4-BE49-F238E27FC236}">
                      <a16:creationId xmlns:a16="http://schemas.microsoft.com/office/drawing/2014/main" id="{43884EE1-93FD-459C-A413-2F25977DEA1D}"/>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240" name="Group 1239">
                <a:extLst>
                  <a:ext uri="{FF2B5EF4-FFF2-40B4-BE49-F238E27FC236}">
                    <a16:creationId xmlns:a16="http://schemas.microsoft.com/office/drawing/2014/main" id="{27BE56F1-7733-4890-947E-17543C1097F2}"/>
                  </a:ext>
                </a:extLst>
              </p:cNvPr>
              <p:cNvGrpSpPr>
                <a:grpSpLocks/>
              </p:cNvGrpSpPr>
              <p:nvPr/>
            </p:nvGrpSpPr>
            <p:grpSpPr bwMode="auto">
              <a:xfrm>
                <a:off x="2149" y="826"/>
                <a:ext cx="214" cy="259"/>
                <a:chOff x="4320" y="1728"/>
                <a:chExt cx="384" cy="384"/>
              </a:xfrm>
            </p:grpSpPr>
            <p:sp>
              <p:nvSpPr>
                <p:cNvPr id="81112" name="Freeform 1240">
                  <a:extLst>
                    <a:ext uri="{FF2B5EF4-FFF2-40B4-BE49-F238E27FC236}">
                      <a16:creationId xmlns:a16="http://schemas.microsoft.com/office/drawing/2014/main" id="{D70FB79A-73C1-4ED6-A4C1-3E7155FFD5F0}"/>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3" name="Freeform 1241">
                  <a:extLst>
                    <a:ext uri="{FF2B5EF4-FFF2-40B4-BE49-F238E27FC236}">
                      <a16:creationId xmlns:a16="http://schemas.microsoft.com/office/drawing/2014/main" id="{CA2F9F20-D3F1-4EA7-9F6E-F18ACD1A1277}"/>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4" name="Freeform 1242">
                  <a:extLst>
                    <a:ext uri="{FF2B5EF4-FFF2-40B4-BE49-F238E27FC236}">
                      <a16:creationId xmlns:a16="http://schemas.microsoft.com/office/drawing/2014/main" id="{EE211C48-15F3-4474-922B-234A0A111BC1}"/>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5" name="Freeform 1243">
                  <a:extLst>
                    <a:ext uri="{FF2B5EF4-FFF2-40B4-BE49-F238E27FC236}">
                      <a16:creationId xmlns:a16="http://schemas.microsoft.com/office/drawing/2014/main" id="{E5EE6C89-4DB9-42B5-BF75-E04E77F1EC09}"/>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6" name="Freeform 1244">
                  <a:extLst>
                    <a:ext uri="{FF2B5EF4-FFF2-40B4-BE49-F238E27FC236}">
                      <a16:creationId xmlns:a16="http://schemas.microsoft.com/office/drawing/2014/main" id="{99C46FBA-D5E7-4D14-9910-A1BD474521EE}"/>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7" name="Freeform 1245">
                  <a:extLst>
                    <a:ext uri="{FF2B5EF4-FFF2-40B4-BE49-F238E27FC236}">
                      <a16:creationId xmlns:a16="http://schemas.microsoft.com/office/drawing/2014/main" id="{7FF57CDC-70FC-4F65-A229-FD463518BF71}"/>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8" name="Freeform 1246">
                  <a:extLst>
                    <a:ext uri="{FF2B5EF4-FFF2-40B4-BE49-F238E27FC236}">
                      <a16:creationId xmlns:a16="http://schemas.microsoft.com/office/drawing/2014/main" id="{068C9311-CB0A-46E6-BAF6-B26F9FB63F89}"/>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19" name="Freeform 1247">
                  <a:extLst>
                    <a:ext uri="{FF2B5EF4-FFF2-40B4-BE49-F238E27FC236}">
                      <a16:creationId xmlns:a16="http://schemas.microsoft.com/office/drawing/2014/main" id="{4BD93FFF-3073-41A0-A0EC-E750F1188CC1}"/>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0" name="Freeform 1248">
                  <a:extLst>
                    <a:ext uri="{FF2B5EF4-FFF2-40B4-BE49-F238E27FC236}">
                      <a16:creationId xmlns:a16="http://schemas.microsoft.com/office/drawing/2014/main" id="{3FDB2BC7-12F1-4D29-9615-CE419522DA0D}"/>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1" name="Freeform 1249">
                  <a:extLst>
                    <a:ext uri="{FF2B5EF4-FFF2-40B4-BE49-F238E27FC236}">
                      <a16:creationId xmlns:a16="http://schemas.microsoft.com/office/drawing/2014/main" id="{3575F6C7-602C-438D-877C-D19C52C1C9C7}"/>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2" name="Freeform 1250">
                  <a:extLst>
                    <a:ext uri="{FF2B5EF4-FFF2-40B4-BE49-F238E27FC236}">
                      <a16:creationId xmlns:a16="http://schemas.microsoft.com/office/drawing/2014/main" id="{F686FC4B-4268-4F6E-9724-5D606393A6C0}"/>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3" name="Freeform 1251">
                  <a:extLst>
                    <a:ext uri="{FF2B5EF4-FFF2-40B4-BE49-F238E27FC236}">
                      <a16:creationId xmlns:a16="http://schemas.microsoft.com/office/drawing/2014/main" id="{164AAD6C-A001-46E2-B263-AE3AC67E7E26}"/>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4" name="Freeform 1252">
                  <a:extLst>
                    <a:ext uri="{FF2B5EF4-FFF2-40B4-BE49-F238E27FC236}">
                      <a16:creationId xmlns:a16="http://schemas.microsoft.com/office/drawing/2014/main" id="{81273502-84A2-47FA-B6EC-3A9BAB145DB7}"/>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5" name="Rectangle 1253">
                  <a:extLst>
                    <a:ext uri="{FF2B5EF4-FFF2-40B4-BE49-F238E27FC236}">
                      <a16:creationId xmlns:a16="http://schemas.microsoft.com/office/drawing/2014/main" id="{53AC05D4-5188-42C6-82A4-32397CAEEBDA}"/>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26" name="Freeform 1254">
                  <a:extLst>
                    <a:ext uri="{FF2B5EF4-FFF2-40B4-BE49-F238E27FC236}">
                      <a16:creationId xmlns:a16="http://schemas.microsoft.com/office/drawing/2014/main" id="{5BE622EC-993A-4D70-ADDA-112D5B93FA60}"/>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7" name="Freeform 1255">
                  <a:extLst>
                    <a:ext uri="{FF2B5EF4-FFF2-40B4-BE49-F238E27FC236}">
                      <a16:creationId xmlns:a16="http://schemas.microsoft.com/office/drawing/2014/main" id="{7FACF7CE-9C59-4F9F-879D-AB1BEDB98D77}"/>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8" name="Freeform 1256">
                  <a:extLst>
                    <a:ext uri="{FF2B5EF4-FFF2-40B4-BE49-F238E27FC236}">
                      <a16:creationId xmlns:a16="http://schemas.microsoft.com/office/drawing/2014/main" id="{C7D6575B-FEAC-4A34-8E84-6CD7E238A5CD}"/>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29" name="Freeform 1257">
                  <a:extLst>
                    <a:ext uri="{FF2B5EF4-FFF2-40B4-BE49-F238E27FC236}">
                      <a16:creationId xmlns:a16="http://schemas.microsoft.com/office/drawing/2014/main" id="{06F44E7B-8143-4193-9634-47800DF7F707}"/>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241" name="Group 1258">
                <a:extLst>
                  <a:ext uri="{FF2B5EF4-FFF2-40B4-BE49-F238E27FC236}">
                    <a16:creationId xmlns:a16="http://schemas.microsoft.com/office/drawing/2014/main" id="{342A02F9-B993-494A-831B-3F4240572B7F}"/>
                  </a:ext>
                </a:extLst>
              </p:cNvPr>
              <p:cNvGrpSpPr>
                <a:grpSpLocks/>
              </p:cNvGrpSpPr>
              <p:nvPr/>
            </p:nvGrpSpPr>
            <p:grpSpPr bwMode="auto">
              <a:xfrm>
                <a:off x="2463" y="826"/>
                <a:ext cx="214" cy="259"/>
                <a:chOff x="2832" y="1655"/>
                <a:chExt cx="367" cy="434"/>
              </a:xfrm>
            </p:grpSpPr>
            <p:sp>
              <p:nvSpPr>
                <p:cNvPr id="81131" name="Freeform 1259">
                  <a:extLst>
                    <a:ext uri="{FF2B5EF4-FFF2-40B4-BE49-F238E27FC236}">
                      <a16:creationId xmlns:a16="http://schemas.microsoft.com/office/drawing/2014/main" id="{EC7B796E-C717-4FF0-A016-AAFC8C001DB4}"/>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2" name="Freeform 1260">
                  <a:extLst>
                    <a:ext uri="{FF2B5EF4-FFF2-40B4-BE49-F238E27FC236}">
                      <a16:creationId xmlns:a16="http://schemas.microsoft.com/office/drawing/2014/main" id="{90995AA2-041B-40E7-A460-93F3F0E7017F}"/>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3" name="Freeform 1261">
                  <a:extLst>
                    <a:ext uri="{FF2B5EF4-FFF2-40B4-BE49-F238E27FC236}">
                      <a16:creationId xmlns:a16="http://schemas.microsoft.com/office/drawing/2014/main" id="{B722F824-CC13-4E14-868E-DB6B75DEC35A}"/>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4" name="Freeform 1262">
                  <a:extLst>
                    <a:ext uri="{FF2B5EF4-FFF2-40B4-BE49-F238E27FC236}">
                      <a16:creationId xmlns:a16="http://schemas.microsoft.com/office/drawing/2014/main" id="{82F90A39-FEA4-4E06-B06D-7AD1103F6D7B}"/>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5" name="Freeform 1263">
                  <a:extLst>
                    <a:ext uri="{FF2B5EF4-FFF2-40B4-BE49-F238E27FC236}">
                      <a16:creationId xmlns:a16="http://schemas.microsoft.com/office/drawing/2014/main" id="{9A18AEFB-71BC-4392-9E25-8785EAE9EA2B}"/>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6" name="Freeform 1264">
                  <a:extLst>
                    <a:ext uri="{FF2B5EF4-FFF2-40B4-BE49-F238E27FC236}">
                      <a16:creationId xmlns:a16="http://schemas.microsoft.com/office/drawing/2014/main" id="{538F57FD-5669-4B3A-9591-0BEA9B2D5AF1}"/>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7" name="Freeform 1265">
                  <a:extLst>
                    <a:ext uri="{FF2B5EF4-FFF2-40B4-BE49-F238E27FC236}">
                      <a16:creationId xmlns:a16="http://schemas.microsoft.com/office/drawing/2014/main" id="{8628F37A-3D99-41C1-BAA3-7169E2B6F109}"/>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8" name="Freeform 1266">
                  <a:extLst>
                    <a:ext uri="{FF2B5EF4-FFF2-40B4-BE49-F238E27FC236}">
                      <a16:creationId xmlns:a16="http://schemas.microsoft.com/office/drawing/2014/main" id="{DD3CEC01-74B5-4165-863D-DB774A296879}"/>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39" name="Freeform 1267">
                  <a:extLst>
                    <a:ext uri="{FF2B5EF4-FFF2-40B4-BE49-F238E27FC236}">
                      <a16:creationId xmlns:a16="http://schemas.microsoft.com/office/drawing/2014/main" id="{121B736D-1B46-4A8E-9FBB-9BC17DB8B029}"/>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0" name="Freeform 1268">
                  <a:extLst>
                    <a:ext uri="{FF2B5EF4-FFF2-40B4-BE49-F238E27FC236}">
                      <a16:creationId xmlns:a16="http://schemas.microsoft.com/office/drawing/2014/main" id="{01CAA418-8F4D-4926-8002-CFD3F18E860F}"/>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1" name="Freeform 1269">
                  <a:extLst>
                    <a:ext uri="{FF2B5EF4-FFF2-40B4-BE49-F238E27FC236}">
                      <a16:creationId xmlns:a16="http://schemas.microsoft.com/office/drawing/2014/main" id="{090986FE-E137-4C06-855B-30038DE866C3}"/>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2" name="Freeform 1270">
                  <a:extLst>
                    <a:ext uri="{FF2B5EF4-FFF2-40B4-BE49-F238E27FC236}">
                      <a16:creationId xmlns:a16="http://schemas.microsoft.com/office/drawing/2014/main" id="{D6F77D7B-B0C0-45A8-8EEC-6DB5CBA635E2}"/>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3" name="Rectangle 1271">
                  <a:extLst>
                    <a:ext uri="{FF2B5EF4-FFF2-40B4-BE49-F238E27FC236}">
                      <a16:creationId xmlns:a16="http://schemas.microsoft.com/office/drawing/2014/main" id="{04391B2C-1AFB-4F66-B32E-D9463762004F}"/>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44" name="Freeform 1272">
                  <a:extLst>
                    <a:ext uri="{FF2B5EF4-FFF2-40B4-BE49-F238E27FC236}">
                      <a16:creationId xmlns:a16="http://schemas.microsoft.com/office/drawing/2014/main" id="{31099207-602E-4A3B-AFBA-BFB37E68A5B5}"/>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5" name="Freeform 1273">
                  <a:extLst>
                    <a:ext uri="{FF2B5EF4-FFF2-40B4-BE49-F238E27FC236}">
                      <a16:creationId xmlns:a16="http://schemas.microsoft.com/office/drawing/2014/main" id="{C1969EB5-15FC-484B-B032-F47C03FD10BA}"/>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6" name="Freeform 1274">
                  <a:extLst>
                    <a:ext uri="{FF2B5EF4-FFF2-40B4-BE49-F238E27FC236}">
                      <a16:creationId xmlns:a16="http://schemas.microsoft.com/office/drawing/2014/main" id="{B1F4F559-3D33-424B-9F80-0EB71F953243}"/>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47" name="Freeform 1275">
                  <a:extLst>
                    <a:ext uri="{FF2B5EF4-FFF2-40B4-BE49-F238E27FC236}">
                      <a16:creationId xmlns:a16="http://schemas.microsoft.com/office/drawing/2014/main" id="{88A87512-6A93-40C5-89AA-0FEE829A1347}"/>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148" name="Line 1276">
                <a:extLst>
                  <a:ext uri="{FF2B5EF4-FFF2-40B4-BE49-F238E27FC236}">
                    <a16:creationId xmlns:a16="http://schemas.microsoft.com/office/drawing/2014/main" id="{AFA41ECC-3809-42A2-9706-00F6A05503B9}"/>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49" name="Line 1277">
                <a:extLst>
                  <a:ext uri="{FF2B5EF4-FFF2-40B4-BE49-F238E27FC236}">
                    <a16:creationId xmlns:a16="http://schemas.microsoft.com/office/drawing/2014/main" id="{628EDBAC-122A-4963-8BEA-6C8AE46AD6F5}"/>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50" name="Line 1278">
                <a:extLst>
                  <a:ext uri="{FF2B5EF4-FFF2-40B4-BE49-F238E27FC236}">
                    <a16:creationId xmlns:a16="http://schemas.microsoft.com/office/drawing/2014/main" id="{92310CAF-A2D7-4755-A464-11ABF69037E9}"/>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51" name="Line 1279">
                <a:extLst>
                  <a:ext uri="{FF2B5EF4-FFF2-40B4-BE49-F238E27FC236}">
                    <a16:creationId xmlns:a16="http://schemas.microsoft.com/office/drawing/2014/main" id="{DE8DE487-855E-43E0-887B-839F8F95EC11}"/>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89" name="Group 1291">
            <a:extLst>
              <a:ext uri="{FF2B5EF4-FFF2-40B4-BE49-F238E27FC236}">
                <a16:creationId xmlns:a16="http://schemas.microsoft.com/office/drawing/2014/main" id="{2B1C3B4A-84B4-4A18-AFBD-B95DF6EEEA55}"/>
              </a:ext>
            </a:extLst>
          </p:cNvPr>
          <p:cNvGrpSpPr>
            <a:grpSpLocks/>
          </p:cNvGrpSpPr>
          <p:nvPr/>
        </p:nvGrpSpPr>
        <p:grpSpPr bwMode="auto">
          <a:xfrm>
            <a:off x="762000" y="4114800"/>
            <a:ext cx="1219200" cy="531813"/>
            <a:chOff x="508" y="1228"/>
            <a:chExt cx="1564" cy="785"/>
          </a:xfrm>
        </p:grpSpPr>
        <p:grpSp>
          <p:nvGrpSpPr>
            <p:cNvPr id="41164" name="Group 1292">
              <a:extLst>
                <a:ext uri="{FF2B5EF4-FFF2-40B4-BE49-F238E27FC236}">
                  <a16:creationId xmlns:a16="http://schemas.microsoft.com/office/drawing/2014/main" id="{A84E884D-30DD-4C52-AFE0-A33CE230E98A}"/>
                </a:ext>
              </a:extLst>
            </p:cNvPr>
            <p:cNvGrpSpPr>
              <a:grpSpLocks/>
            </p:cNvGrpSpPr>
            <p:nvPr/>
          </p:nvGrpSpPr>
          <p:grpSpPr bwMode="auto">
            <a:xfrm>
              <a:off x="508" y="1228"/>
              <a:ext cx="1564" cy="785"/>
              <a:chOff x="1952" y="2535"/>
              <a:chExt cx="1096" cy="606"/>
            </a:xfrm>
          </p:grpSpPr>
          <p:sp>
            <p:nvSpPr>
              <p:cNvPr id="81165" name="Oval 1293">
                <a:extLst>
                  <a:ext uri="{FF2B5EF4-FFF2-40B4-BE49-F238E27FC236}">
                    <a16:creationId xmlns:a16="http://schemas.microsoft.com/office/drawing/2014/main" id="{42D081CE-BD61-4C64-8D82-A34E189A258D}"/>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66" name="Oval 1294">
                <a:extLst>
                  <a:ext uri="{FF2B5EF4-FFF2-40B4-BE49-F238E27FC236}">
                    <a16:creationId xmlns:a16="http://schemas.microsoft.com/office/drawing/2014/main" id="{291A6DE1-98C7-4F31-8B81-3394D6AF48CC}"/>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67" name="Oval 1295">
                <a:extLst>
                  <a:ext uri="{FF2B5EF4-FFF2-40B4-BE49-F238E27FC236}">
                    <a16:creationId xmlns:a16="http://schemas.microsoft.com/office/drawing/2014/main" id="{5E17AA30-2317-4C40-AB01-801578184678}"/>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68" name="Oval 1296">
                <a:extLst>
                  <a:ext uri="{FF2B5EF4-FFF2-40B4-BE49-F238E27FC236}">
                    <a16:creationId xmlns:a16="http://schemas.microsoft.com/office/drawing/2014/main" id="{3A2180D0-568C-4EDF-AAC1-9D96E320DB3D}"/>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69" name="Oval 1297">
                <a:extLst>
                  <a:ext uri="{FF2B5EF4-FFF2-40B4-BE49-F238E27FC236}">
                    <a16:creationId xmlns:a16="http://schemas.microsoft.com/office/drawing/2014/main" id="{DA75F9A4-A8C9-48A5-92C0-B278B45A532D}"/>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0" name="Oval 1298">
                <a:extLst>
                  <a:ext uri="{FF2B5EF4-FFF2-40B4-BE49-F238E27FC236}">
                    <a16:creationId xmlns:a16="http://schemas.microsoft.com/office/drawing/2014/main" id="{9DED03AD-C617-429E-ADA8-099F26506CC4}"/>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1" name="Oval 1299">
                <a:extLst>
                  <a:ext uri="{FF2B5EF4-FFF2-40B4-BE49-F238E27FC236}">
                    <a16:creationId xmlns:a16="http://schemas.microsoft.com/office/drawing/2014/main" id="{04314764-E32A-4AA8-A3E1-219F9918D104}"/>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2" name="Oval 1300">
                <a:extLst>
                  <a:ext uri="{FF2B5EF4-FFF2-40B4-BE49-F238E27FC236}">
                    <a16:creationId xmlns:a16="http://schemas.microsoft.com/office/drawing/2014/main" id="{329F68BD-9FE9-41CF-A120-090674EAD252}"/>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3" name="Oval 1301">
                <a:extLst>
                  <a:ext uri="{FF2B5EF4-FFF2-40B4-BE49-F238E27FC236}">
                    <a16:creationId xmlns:a16="http://schemas.microsoft.com/office/drawing/2014/main" id="{BD098A12-03D8-4245-B68C-35287D2AE157}"/>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4" name="Oval 1302">
                <a:extLst>
                  <a:ext uri="{FF2B5EF4-FFF2-40B4-BE49-F238E27FC236}">
                    <a16:creationId xmlns:a16="http://schemas.microsoft.com/office/drawing/2014/main" id="{E5837198-089C-47B9-B373-711DFF71F442}"/>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5" name="Oval 1303">
                <a:extLst>
                  <a:ext uri="{FF2B5EF4-FFF2-40B4-BE49-F238E27FC236}">
                    <a16:creationId xmlns:a16="http://schemas.microsoft.com/office/drawing/2014/main" id="{17CF60F0-1869-43AF-8F96-6BA1D7C19727}"/>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76" name="Freeform 1304">
                <a:extLst>
                  <a:ext uri="{FF2B5EF4-FFF2-40B4-BE49-F238E27FC236}">
                    <a16:creationId xmlns:a16="http://schemas.microsoft.com/office/drawing/2014/main" id="{5AEDD19D-67EA-47C7-B728-CA1C6ABD7368}"/>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165" name="Group 1305">
              <a:extLst>
                <a:ext uri="{FF2B5EF4-FFF2-40B4-BE49-F238E27FC236}">
                  <a16:creationId xmlns:a16="http://schemas.microsoft.com/office/drawing/2014/main" id="{F41CD889-DF90-4507-9AA4-0F0AD666F0DE}"/>
                </a:ext>
              </a:extLst>
            </p:cNvPr>
            <p:cNvGrpSpPr>
              <a:grpSpLocks/>
            </p:cNvGrpSpPr>
            <p:nvPr/>
          </p:nvGrpSpPr>
          <p:grpSpPr bwMode="auto">
            <a:xfrm>
              <a:off x="705" y="1376"/>
              <a:ext cx="1040" cy="422"/>
              <a:chOff x="1738" y="823"/>
              <a:chExt cx="1040" cy="422"/>
            </a:xfrm>
          </p:grpSpPr>
          <p:grpSp>
            <p:nvGrpSpPr>
              <p:cNvPr id="41166" name="Group 1306">
                <a:extLst>
                  <a:ext uri="{FF2B5EF4-FFF2-40B4-BE49-F238E27FC236}">
                    <a16:creationId xmlns:a16="http://schemas.microsoft.com/office/drawing/2014/main" id="{7F588254-63F7-4BB3-9BBD-EF4B1B5B53E2}"/>
                  </a:ext>
                </a:extLst>
              </p:cNvPr>
              <p:cNvGrpSpPr>
                <a:grpSpLocks/>
              </p:cNvGrpSpPr>
              <p:nvPr/>
            </p:nvGrpSpPr>
            <p:grpSpPr bwMode="auto">
              <a:xfrm>
                <a:off x="1842" y="823"/>
                <a:ext cx="214" cy="259"/>
                <a:chOff x="960" y="1538"/>
                <a:chExt cx="214" cy="259"/>
              </a:xfrm>
            </p:grpSpPr>
            <p:sp>
              <p:nvSpPr>
                <p:cNvPr id="81179" name="Freeform 1307">
                  <a:extLst>
                    <a:ext uri="{FF2B5EF4-FFF2-40B4-BE49-F238E27FC236}">
                      <a16:creationId xmlns:a16="http://schemas.microsoft.com/office/drawing/2014/main" id="{B4FEC370-4EEB-4645-B2E9-2A2F3118ECE5}"/>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0" name="Freeform 1308">
                  <a:extLst>
                    <a:ext uri="{FF2B5EF4-FFF2-40B4-BE49-F238E27FC236}">
                      <a16:creationId xmlns:a16="http://schemas.microsoft.com/office/drawing/2014/main" id="{A02313DD-C36A-4AE7-B90D-237059A5B569}"/>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1" name="Freeform 1309">
                  <a:extLst>
                    <a:ext uri="{FF2B5EF4-FFF2-40B4-BE49-F238E27FC236}">
                      <a16:creationId xmlns:a16="http://schemas.microsoft.com/office/drawing/2014/main" id="{B661950B-39E0-44C0-8217-B668C167ED05}"/>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2" name="Freeform 1310">
                  <a:extLst>
                    <a:ext uri="{FF2B5EF4-FFF2-40B4-BE49-F238E27FC236}">
                      <a16:creationId xmlns:a16="http://schemas.microsoft.com/office/drawing/2014/main" id="{B245B597-ADA6-49D7-81D2-8459159EE8FE}"/>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3" name="Freeform 1311">
                  <a:extLst>
                    <a:ext uri="{FF2B5EF4-FFF2-40B4-BE49-F238E27FC236}">
                      <a16:creationId xmlns:a16="http://schemas.microsoft.com/office/drawing/2014/main" id="{41A9F2A1-C624-40C5-9E65-15CC3793EB78}"/>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4" name="Freeform 1312">
                  <a:extLst>
                    <a:ext uri="{FF2B5EF4-FFF2-40B4-BE49-F238E27FC236}">
                      <a16:creationId xmlns:a16="http://schemas.microsoft.com/office/drawing/2014/main" id="{E01C9E04-44FD-42C1-AE17-EC4526CC7CC1}"/>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5" name="Freeform 1313">
                  <a:extLst>
                    <a:ext uri="{FF2B5EF4-FFF2-40B4-BE49-F238E27FC236}">
                      <a16:creationId xmlns:a16="http://schemas.microsoft.com/office/drawing/2014/main" id="{71604C30-8C6C-4C06-8B77-FCF569F5BE59}"/>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6" name="Freeform 1314">
                  <a:extLst>
                    <a:ext uri="{FF2B5EF4-FFF2-40B4-BE49-F238E27FC236}">
                      <a16:creationId xmlns:a16="http://schemas.microsoft.com/office/drawing/2014/main" id="{7FD6A901-BC9F-4530-A98C-4FE26A688781}"/>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7" name="Freeform 1315">
                  <a:extLst>
                    <a:ext uri="{FF2B5EF4-FFF2-40B4-BE49-F238E27FC236}">
                      <a16:creationId xmlns:a16="http://schemas.microsoft.com/office/drawing/2014/main" id="{58E216B7-3315-4FFB-89EB-27FA4FBADCFA}"/>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8" name="Freeform 1316">
                  <a:extLst>
                    <a:ext uri="{FF2B5EF4-FFF2-40B4-BE49-F238E27FC236}">
                      <a16:creationId xmlns:a16="http://schemas.microsoft.com/office/drawing/2014/main" id="{DF69E642-29EC-489D-A819-3DA264F80758}"/>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89" name="Freeform 1317">
                  <a:extLst>
                    <a:ext uri="{FF2B5EF4-FFF2-40B4-BE49-F238E27FC236}">
                      <a16:creationId xmlns:a16="http://schemas.microsoft.com/office/drawing/2014/main" id="{47CCF6C3-CA72-40D9-B885-B8C153BD16FB}"/>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0" name="Freeform 1318">
                  <a:extLst>
                    <a:ext uri="{FF2B5EF4-FFF2-40B4-BE49-F238E27FC236}">
                      <a16:creationId xmlns:a16="http://schemas.microsoft.com/office/drawing/2014/main" id="{481AC792-7027-4D0F-905A-AC25BA105E5B}"/>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1" name="Rectangle 1319">
                  <a:extLst>
                    <a:ext uri="{FF2B5EF4-FFF2-40B4-BE49-F238E27FC236}">
                      <a16:creationId xmlns:a16="http://schemas.microsoft.com/office/drawing/2014/main" id="{6B5A29AC-D270-4C27-B1AF-867345130046}"/>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192" name="Freeform 1320">
                  <a:extLst>
                    <a:ext uri="{FF2B5EF4-FFF2-40B4-BE49-F238E27FC236}">
                      <a16:creationId xmlns:a16="http://schemas.microsoft.com/office/drawing/2014/main" id="{4FEFBC82-0BE3-4367-8905-A9CB014E1697}"/>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3" name="Freeform 1321">
                  <a:extLst>
                    <a:ext uri="{FF2B5EF4-FFF2-40B4-BE49-F238E27FC236}">
                      <a16:creationId xmlns:a16="http://schemas.microsoft.com/office/drawing/2014/main" id="{258DA565-3BFB-4B33-B93B-2B4824B1C84D}"/>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4" name="Freeform 1322">
                  <a:extLst>
                    <a:ext uri="{FF2B5EF4-FFF2-40B4-BE49-F238E27FC236}">
                      <a16:creationId xmlns:a16="http://schemas.microsoft.com/office/drawing/2014/main" id="{98F8ACC3-4668-4588-B22E-623D5559A670}"/>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5" name="Freeform 1323">
                  <a:extLst>
                    <a:ext uri="{FF2B5EF4-FFF2-40B4-BE49-F238E27FC236}">
                      <a16:creationId xmlns:a16="http://schemas.microsoft.com/office/drawing/2014/main" id="{A58154E9-FFE2-4F59-92B7-7D6B7EC231ED}"/>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167" name="Group 1324">
                <a:extLst>
                  <a:ext uri="{FF2B5EF4-FFF2-40B4-BE49-F238E27FC236}">
                    <a16:creationId xmlns:a16="http://schemas.microsoft.com/office/drawing/2014/main" id="{7C6E071C-27EC-4B18-B593-1C372B591B3A}"/>
                  </a:ext>
                </a:extLst>
              </p:cNvPr>
              <p:cNvGrpSpPr>
                <a:grpSpLocks/>
              </p:cNvGrpSpPr>
              <p:nvPr/>
            </p:nvGrpSpPr>
            <p:grpSpPr bwMode="auto">
              <a:xfrm>
                <a:off x="2149" y="826"/>
                <a:ext cx="214" cy="259"/>
                <a:chOff x="4320" y="1728"/>
                <a:chExt cx="384" cy="384"/>
              </a:xfrm>
            </p:grpSpPr>
            <p:sp>
              <p:nvSpPr>
                <p:cNvPr id="81197" name="Freeform 1325">
                  <a:extLst>
                    <a:ext uri="{FF2B5EF4-FFF2-40B4-BE49-F238E27FC236}">
                      <a16:creationId xmlns:a16="http://schemas.microsoft.com/office/drawing/2014/main" id="{EBD7151B-7E95-4A70-9BC2-547C3890A2F9}"/>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8" name="Freeform 1326">
                  <a:extLst>
                    <a:ext uri="{FF2B5EF4-FFF2-40B4-BE49-F238E27FC236}">
                      <a16:creationId xmlns:a16="http://schemas.microsoft.com/office/drawing/2014/main" id="{6F19FE1A-9390-43E2-83E5-3D4161EB1F8C}"/>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199" name="Freeform 1327">
                  <a:extLst>
                    <a:ext uri="{FF2B5EF4-FFF2-40B4-BE49-F238E27FC236}">
                      <a16:creationId xmlns:a16="http://schemas.microsoft.com/office/drawing/2014/main" id="{6F0894EA-8953-48D7-AE52-F36DD51FD9DF}"/>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0" name="Freeform 1328">
                  <a:extLst>
                    <a:ext uri="{FF2B5EF4-FFF2-40B4-BE49-F238E27FC236}">
                      <a16:creationId xmlns:a16="http://schemas.microsoft.com/office/drawing/2014/main" id="{FAD9794D-511E-4D0D-8234-A59702F49A94}"/>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1" name="Freeform 1329">
                  <a:extLst>
                    <a:ext uri="{FF2B5EF4-FFF2-40B4-BE49-F238E27FC236}">
                      <a16:creationId xmlns:a16="http://schemas.microsoft.com/office/drawing/2014/main" id="{900538BD-2BB8-42AD-B314-9FE0DDCB7A24}"/>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2" name="Freeform 1330">
                  <a:extLst>
                    <a:ext uri="{FF2B5EF4-FFF2-40B4-BE49-F238E27FC236}">
                      <a16:creationId xmlns:a16="http://schemas.microsoft.com/office/drawing/2014/main" id="{A989AC1B-FB69-45CE-B271-C825937113F1}"/>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3" name="Freeform 1331">
                  <a:extLst>
                    <a:ext uri="{FF2B5EF4-FFF2-40B4-BE49-F238E27FC236}">
                      <a16:creationId xmlns:a16="http://schemas.microsoft.com/office/drawing/2014/main" id="{CA1D203F-05A6-4B37-B1C3-21A2A4B31ABA}"/>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4" name="Freeform 1332">
                  <a:extLst>
                    <a:ext uri="{FF2B5EF4-FFF2-40B4-BE49-F238E27FC236}">
                      <a16:creationId xmlns:a16="http://schemas.microsoft.com/office/drawing/2014/main" id="{9276A430-EC86-464E-A6B4-FB28F7B07349}"/>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5" name="Freeform 1333">
                  <a:extLst>
                    <a:ext uri="{FF2B5EF4-FFF2-40B4-BE49-F238E27FC236}">
                      <a16:creationId xmlns:a16="http://schemas.microsoft.com/office/drawing/2014/main" id="{60A65680-836E-49D4-92DA-19E9D60B1749}"/>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6" name="Freeform 1334">
                  <a:extLst>
                    <a:ext uri="{FF2B5EF4-FFF2-40B4-BE49-F238E27FC236}">
                      <a16:creationId xmlns:a16="http://schemas.microsoft.com/office/drawing/2014/main" id="{923513CB-6E5F-4184-AFD4-0209DB0C76FC}"/>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7" name="Freeform 1335">
                  <a:extLst>
                    <a:ext uri="{FF2B5EF4-FFF2-40B4-BE49-F238E27FC236}">
                      <a16:creationId xmlns:a16="http://schemas.microsoft.com/office/drawing/2014/main" id="{44F5F358-D7DC-4068-A3A8-BDB9578F2423}"/>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8" name="Freeform 1336">
                  <a:extLst>
                    <a:ext uri="{FF2B5EF4-FFF2-40B4-BE49-F238E27FC236}">
                      <a16:creationId xmlns:a16="http://schemas.microsoft.com/office/drawing/2014/main" id="{9AA1214C-FEB0-4BCA-ADC4-9408D99FCC4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09" name="Freeform 1337">
                  <a:extLst>
                    <a:ext uri="{FF2B5EF4-FFF2-40B4-BE49-F238E27FC236}">
                      <a16:creationId xmlns:a16="http://schemas.microsoft.com/office/drawing/2014/main" id="{269135B2-0930-40B3-9733-6E0A0FD2DC31}"/>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0" name="Rectangle 1338">
                  <a:extLst>
                    <a:ext uri="{FF2B5EF4-FFF2-40B4-BE49-F238E27FC236}">
                      <a16:creationId xmlns:a16="http://schemas.microsoft.com/office/drawing/2014/main" id="{6BB6339E-12D7-4A00-8E18-3A6E4D555137}"/>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11" name="Freeform 1339">
                  <a:extLst>
                    <a:ext uri="{FF2B5EF4-FFF2-40B4-BE49-F238E27FC236}">
                      <a16:creationId xmlns:a16="http://schemas.microsoft.com/office/drawing/2014/main" id="{9726A12D-687F-4D3B-BF9E-43A23EBAD379}"/>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2" name="Freeform 1340">
                  <a:extLst>
                    <a:ext uri="{FF2B5EF4-FFF2-40B4-BE49-F238E27FC236}">
                      <a16:creationId xmlns:a16="http://schemas.microsoft.com/office/drawing/2014/main" id="{038573FA-C5A7-4334-850E-AD68CA9F3102}"/>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3" name="Freeform 1341">
                  <a:extLst>
                    <a:ext uri="{FF2B5EF4-FFF2-40B4-BE49-F238E27FC236}">
                      <a16:creationId xmlns:a16="http://schemas.microsoft.com/office/drawing/2014/main" id="{FCC58B51-FABF-41B5-80D3-B84BA7E05AA4}"/>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4" name="Freeform 1342">
                  <a:extLst>
                    <a:ext uri="{FF2B5EF4-FFF2-40B4-BE49-F238E27FC236}">
                      <a16:creationId xmlns:a16="http://schemas.microsoft.com/office/drawing/2014/main" id="{01CBB305-8516-4953-8C3A-FAB36281EFD8}"/>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168" name="Group 1343">
                <a:extLst>
                  <a:ext uri="{FF2B5EF4-FFF2-40B4-BE49-F238E27FC236}">
                    <a16:creationId xmlns:a16="http://schemas.microsoft.com/office/drawing/2014/main" id="{0D9B330F-4F07-4489-8727-68A96DF405C2}"/>
                  </a:ext>
                </a:extLst>
              </p:cNvPr>
              <p:cNvGrpSpPr>
                <a:grpSpLocks/>
              </p:cNvGrpSpPr>
              <p:nvPr/>
            </p:nvGrpSpPr>
            <p:grpSpPr bwMode="auto">
              <a:xfrm>
                <a:off x="2463" y="826"/>
                <a:ext cx="214" cy="259"/>
                <a:chOff x="2832" y="1655"/>
                <a:chExt cx="367" cy="434"/>
              </a:xfrm>
            </p:grpSpPr>
            <p:sp>
              <p:nvSpPr>
                <p:cNvPr id="81216" name="Freeform 1344">
                  <a:extLst>
                    <a:ext uri="{FF2B5EF4-FFF2-40B4-BE49-F238E27FC236}">
                      <a16:creationId xmlns:a16="http://schemas.microsoft.com/office/drawing/2014/main" id="{3A88B962-E8AA-4814-B109-3D5A17B50B25}"/>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7" name="Freeform 1345">
                  <a:extLst>
                    <a:ext uri="{FF2B5EF4-FFF2-40B4-BE49-F238E27FC236}">
                      <a16:creationId xmlns:a16="http://schemas.microsoft.com/office/drawing/2014/main" id="{354B104F-21C0-4DDD-97A1-FB874670CBD9}"/>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8" name="Freeform 1346">
                  <a:extLst>
                    <a:ext uri="{FF2B5EF4-FFF2-40B4-BE49-F238E27FC236}">
                      <a16:creationId xmlns:a16="http://schemas.microsoft.com/office/drawing/2014/main" id="{F3F3AA8D-618E-4BF0-B3B9-6BC3A965E2E3}"/>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19" name="Freeform 1347">
                  <a:extLst>
                    <a:ext uri="{FF2B5EF4-FFF2-40B4-BE49-F238E27FC236}">
                      <a16:creationId xmlns:a16="http://schemas.microsoft.com/office/drawing/2014/main" id="{7A168DDC-A393-48DA-A88E-C65DA7C9BAC9}"/>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0" name="Freeform 1348">
                  <a:extLst>
                    <a:ext uri="{FF2B5EF4-FFF2-40B4-BE49-F238E27FC236}">
                      <a16:creationId xmlns:a16="http://schemas.microsoft.com/office/drawing/2014/main" id="{D32B5D23-F978-418E-9E60-C2589D183829}"/>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1" name="Freeform 1349">
                  <a:extLst>
                    <a:ext uri="{FF2B5EF4-FFF2-40B4-BE49-F238E27FC236}">
                      <a16:creationId xmlns:a16="http://schemas.microsoft.com/office/drawing/2014/main" id="{F67A4289-3115-48FA-8446-8AF4CCF10D2D}"/>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2" name="Freeform 1350">
                  <a:extLst>
                    <a:ext uri="{FF2B5EF4-FFF2-40B4-BE49-F238E27FC236}">
                      <a16:creationId xmlns:a16="http://schemas.microsoft.com/office/drawing/2014/main" id="{05AD8EA7-EB29-4274-B4D1-F25EB9E51587}"/>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3" name="Freeform 1351">
                  <a:extLst>
                    <a:ext uri="{FF2B5EF4-FFF2-40B4-BE49-F238E27FC236}">
                      <a16:creationId xmlns:a16="http://schemas.microsoft.com/office/drawing/2014/main" id="{A8CA9048-48C4-40FA-991A-E25CDFBDAE2A}"/>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4" name="Freeform 1352">
                  <a:extLst>
                    <a:ext uri="{FF2B5EF4-FFF2-40B4-BE49-F238E27FC236}">
                      <a16:creationId xmlns:a16="http://schemas.microsoft.com/office/drawing/2014/main" id="{57FA8CF3-B05C-411C-9116-41E74918E973}"/>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5" name="Freeform 1353">
                  <a:extLst>
                    <a:ext uri="{FF2B5EF4-FFF2-40B4-BE49-F238E27FC236}">
                      <a16:creationId xmlns:a16="http://schemas.microsoft.com/office/drawing/2014/main" id="{5FF80FBA-EB69-4A96-924F-B79161BA3BE2}"/>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6" name="Freeform 1354">
                  <a:extLst>
                    <a:ext uri="{FF2B5EF4-FFF2-40B4-BE49-F238E27FC236}">
                      <a16:creationId xmlns:a16="http://schemas.microsoft.com/office/drawing/2014/main" id="{61920337-B73C-4BC1-843D-BEA1AFB56A11}"/>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7" name="Freeform 1355">
                  <a:extLst>
                    <a:ext uri="{FF2B5EF4-FFF2-40B4-BE49-F238E27FC236}">
                      <a16:creationId xmlns:a16="http://schemas.microsoft.com/office/drawing/2014/main" id="{AECB3E14-F37E-4040-80E5-7A6B61891B43}"/>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28" name="Rectangle 1356">
                  <a:extLst>
                    <a:ext uri="{FF2B5EF4-FFF2-40B4-BE49-F238E27FC236}">
                      <a16:creationId xmlns:a16="http://schemas.microsoft.com/office/drawing/2014/main" id="{3D8D70B7-F445-4132-8722-A20466444457}"/>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29" name="Freeform 1357">
                  <a:extLst>
                    <a:ext uri="{FF2B5EF4-FFF2-40B4-BE49-F238E27FC236}">
                      <a16:creationId xmlns:a16="http://schemas.microsoft.com/office/drawing/2014/main" id="{D8C2C330-3AE6-4E8D-9935-779476B17436}"/>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30" name="Freeform 1358">
                  <a:extLst>
                    <a:ext uri="{FF2B5EF4-FFF2-40B4-BE49-F238E27FC236}">
                      <a16:creationId xmlns:a16="http://schemas.microsoft.com/office/drawing/2014/main" id="{255210C6-8B44-47FA-8D09-7E6F98D6CB39}"/>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31" name="Freeform 1359">
                  <a:extLst>
                    <a:ext uri="{FF2B5EF4-FFF2-40B4-BE49-F238E27FC236}">
                      <a16:creationId xmlns:a16="http://schemas.microsoft.com/office/drawing/2014/main" id="{00756653-9C4A-48EE-9ABB-BF082257072E}"/>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32" name="Freeform 1360">
                  <a:extLst>
                    <a:ext uri="{FF2B5EF4-FFF2-40B4-BE49-F238E27FC236}">
                      <a16:creationId xmlns:a16="http://schemas.microsoft.com/office/drawing/2014/main" id="{4E525C56-EBBD-4DAD-AD62-5AB169539196}"/>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233" name="Line 1361">
                <a:extLst>
                  <a:ext uri="{FF2B5EF4-FFF2-40B4-BE49-F238E27FC236}">
                    <a16:creationId xmlns:a16="http://schemas.microsoft.com/office/drawing/2014/main" id="{7F761C27-D327-4AA2-B162-C675D107E8C1}"/>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34" name="Line 1362">
                <a:extLst>
                  <a:ext uri="{FF2B5EF4-FFF2-40B4-BE49-F238E27FC236}">
                    <a16:creationId xmlns:a16="http://schemas.microsoft.com/office/drawing/2014/main" id="{19C31537-227E-4228-9488-1F0815A0AC6C}"/>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35" name="Line 1363">
                <a:extLst>
                  <a:ext uri="{FF2B5EF4-FFF2-40B4-BE49-F238E27FC236}">
                    <a16:creationId xmlns:a16="http://schemas.microsoft.com/office/drawing/2014/main" id="{D86C30D9-0025-423D-9310-011170E16014}"/>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36" name="Line 1364">
                <a:extLst>
                  <a:ext uri="{FF2B5EF4-FFF2-40B4-BE49-F238E27FC236}">
                    <a16:creationId xmlns:a16="http://schemas.microsoft.com/office/drawing/2014/main" id="{8CC570B0-D01F-4487-9F98-286E4CCD5436}"/>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grpSp>
        <p:nvGrpSpPr>
          <p:cNvPr id="40990" name="Group 1367">
            <a:extLst>
              <a:ext uri="{FF2B5EF4-FFF2-40B4-BE49-F238E27FC236}">
                <a16:creationId xmlns:a16="http://schemas.microsoft.com/office/drawing/2014/main" id="{8E6429C5-208A-495C-93A4-75C40F9D79C9}"/>
              </a:ext>
            </a:extLst>
          </p:cNvPr>
          <p:cNvGrpSpPr>
            <a:grpSpLocks/>
          </p:cNvGrpSpPr>
          <p:nvPr/>
        </p:nvGrpSpPr>
        <p:grpSpPr bwMode="auto">
          <a:xfrm>
            <a:off x="6553200" y="5105400"/>
            <a:ext cx="1219200" cy="531813"/>
            <a:chOff x="508" y="1228"/>
            <a:chExt cx="1564" cy="785"/>
          </a:xfrm>
        </p:grpSpPr>
        <p:grpSp>
          <p:nvGrpSpPr>
            <p:cNvPr id="41091" name="Group 1368">
              <a:extLst>
                <a:ext uri="{FF2B5EF4-FFF2-40B4-BE49-F238E27FC236}">
                  <a16:creationId xmlns:a16="http://schemas.microsoft.com/office/drawing/2014/main" id="{C56462A7-18F2-4252-AE19-22F8B5EC7E70}"/>
                </a:ext>
              </a:extLst>
            </p:cNvPr>
            <p:cNvGrpSpPr>
              <a:grpSpLocks/>
            </p:cNvGrpSpPr>
            <p:nvPr/>
          </p:nvGrpSpPr>
          <p:grpSpPr bwMode="auto">
            <a:xfrm>
              <a:off x="508" y="1228"/>
              <a:ext cx="1564" cy="785"/>
              <a:chOff x="1952" y="2535"/>
              <a:chExt cx="1096" cy="606"/>
            </a:xfrm>
          </p:grpSpPr>
          <p:sp>
            <p:nvSpPr>
              <p:cNvPr id="81241" name="Oval 1369">
                <a:extLst>
                  <a:ext uri="{FF2B5EF4-FFF2-40B4-BE49-F238E27FC236}">
                    <a16:creationId xmlns:a16="http://schemas.microsoft.com/office/drawing/2014/main" id="{7A35DAA5-F862-4B65-8919-C56B3214A450}"/>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2" name="Oval 1370">
                <a:extLst>
                  <a:ext uri="{FF2B5EF4-FFF2-40B4-BE49-F238E27FC236}">
                    <a16:creationId xmlns:a16="http://schemas.microsoft.com/office/drawing/2014/main" id="{200384B2-2E64-455F-ABB7-3C16DE25513E}"/>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3" name="Oval 1371">
                <a:extLst>
                  <a:ext uri="{FF2B5EF4-FFF2-40B4-BE49-F238E27FC236}">
                    <a16:creationId xmlns:a16="http://schemas.microsoft.com/office/drawing/2014/main" id="{1FAD05AC-AA63-4020-BB56-EC82B44F4FA9}"/>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4" name="Oval 1372">
                <a:extLst>
                  <a:ext uri="{FF2B5EF4-FFF2-40B4-BE49-F238E27FC236}">
                    <a16:creationId xmlns:a16="http://schemas.microsoft.com/office/drawing/2014/main" id="{388C7AD8-B690-4DA1-95C7-0169B146BE39}"/>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5" name="Oval 1373">
                <a:extLst>
                  <a:ext uri="{FF2B5EF4-FFF2-40B4-BE49-F238E27FC236}">
                    <a16:creationId xmlns:a16="http://schemas.microsoft.com/office/drawing/2014/main" id="{3E650EAC-1574-4A21-8EE1-3792B547ED66}"/>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6" name="Oval 1374">
                <a:extLst>
                  <a:ext uri="{FF2B5EF4-FFF2-40B4-BE49-F238E27FC236}">
                    <a16:creationId xmlns:a16="http://schemas.microsoft.com/office/drawing/2014/main" id="{2A02BBAF-CA89-4F64-8826-8A9BC07D84F3}"/>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7" name="Oval 1375">
                <a:extLst>
                  <a:ext uri="{FF2B5EF4-FFF2-40B4-BE49-F238E27FC236}">
                    <a16:creationId xmlns:a16="http://schemas.microsoft.com/office/drawing/2014/main" id="{A1CC10D3-DFBF-4C71-9CD4-1980CE46E3C2}"/>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8" name="Oval 1376">
                <a:extLst>
                  <a:ext uri="{FF2B5EF4-FFF2-40B4-BE49-F238E27FC236}">
                    <a16:creationId xmlns:a16="http://schemas.microsoft.com/office/drawing/2014/main" id="{C9EF8BC0-8E75-45D3-8BAF-787A4A8C33E7}"/>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49" name="Oval 1377">
                <a:extLst>
                  <a:ext uri="{FF2B5EF4-FFF2-40B4-BE49-F238E27FC236}">
                    <a16:creationId xmlns:a16="http://schemas.microsoft.com/office/drawing/2014/main" id="{109B6FE3-3CAE-412B-A08A-3BB0447227E9}"/>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50" name="Oval 1378">
                <a:extLst>
                  <a:ext uri="{FF2B5EF4-FFF2-40B4-BE49-F238E27FC236}">
                    <a16:creationId xmlns:a16="http://schemas.microsoft.com/office/drawing/2014/main" id="{CCE6AC2C-BDE6-4C02-9F0D-9522C5BC1B5D}"/>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51" name="Oval 1379">
                <a:extLst>
                  <a:ext uri="{FF2B5EF4-FFF2-40B4-BE49-F238E27FC236}">
                    <a16:creationId xmlns:a16="http://schemas.microsoft.com/office/drawing/2014/main" id="{B51D0C66-2219-4F07-A4E2-B0E92B71C9F0}"/>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52" name="Freeform 1380">
                <a:extLst>
                  <a:ext uri="{FF2B5EF4-FFF2-40B4-BE49-F238E27FC236}">
                    <a16:creationId xmlns:a16="http://schemas.microsoft.com/office/drawing/2014/main" id="{159026A7-63ED-44D2-9E7A-65E2BA544D70}"/>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92" name="Group 1381">
              <a:extLst>
                <a:ext uri="{FF2B5EF4-FFF2-40B4-BE49-F238E27FC236}">
                  <a16:creationId xmlns:a16="http://schemas.microsoft.com/office/drawing/2014/main" id="{CB3401F4-94DD-4239-858F-15B832D8F918}"/>
                </a:ext>
              </a:extLst>
            </p:cNvPr>
            <p:cNvGrpSpPr>
              <a:grpSpLocks/>
            </p:cNvGrpSpPr>
            <p:nvPr/>
          </p:nvGrpSpPr>
          <p:grpSpPr bwMode="auto">
            <a:xfrm>
              <a:off x="705" y="1376"/>
              <a:ext cx="1040" cy="422"/>
              <a:chOff x="1738" y="823"/>
              <a:chExt cx="1040" cy="422"/>
            </a:xfrm>
          </p:grpSpPr>
          <p:grpSp>
            <p:nvGrpSpPr>
              <p:cNvPr id="41093" name="Group 1382">
                <a:extLst>
                  <a:ext uri="{FF2B5EF4-FFF2-40B4-BE49-F238E27FC236}">
                    <a16:creationId xmlns:a16="http://schemas.microsoft.com/office/drawing/2014/main" id="{DA85CCBD-12D2-46ED-A54C-9245FFE9E129}"/>
                  </a:ext>
                </a:extLst>
              </p:cNvPr>
              <p:cNvGrpSpPr>
                <a:grpSpLocks/>
              </p:cNvGrpSpPr>
              <p:nvPr/>
            </p:nvGrpSpPr>
            <p:grpSpPr bwMode="auto">
              <a:xfrm>
                <a:off x="1842" y="823"/>
                <a:ext cx="214" cy="259"/>
                <a:chOff x="960" y="1538"/>
                <a:chExt cx="214" cy="259"/>
              </a:xfrm>
            </p:grpSpPr>
            <p:sp>
              <p:nvSpPr>
                <p:cNvPr id="81255" name="Freeform 1383">
                  <a:extLst>
                    <a:ext uri="{FF2B5EF4-FFF2-40B4-BE49-F238E27FC236}">
                      <a16:creationId xmlns:a16="http://schemas.microsoft.com/office/drawing/2014/main" id="{8C20D6B1-5619-4CD3-917D-52A55D81FB3A}"/>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56" name="Freeform 1384">
                  <a:extLst>
                    <a:ext uri="{FF2B5EF4-FFF2-40B4-BE49-F238E27FC236}">
                      <a16:creationId xmlns:a16="http://schemas.microsoft.com/office/drawing/2014/main" id="{CE9D7B2B-6BA4-4712-AA28-34F6E0EA6C30}"/>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57" name="Freeform 1385">
                  <a:extLst>
                    <a:ext uri="{FF2B5EF4-FFF2-40B4-BE49-F238E27FC236}">
                      <a16:creationId xmlns:a16="http://schemas.microsoft.com/office/drawing/2014/main" id="{FB8CADA3-5B45-4667-ABEA-7F8E2F6F4D7A}"/>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58" name="Freeform 1386">
                  <a:extLst>
                    <a:ext uri="{FF2B5EF4-FFF2-40B4-BE49-F238E27FC236}">
                      <a16:creationId xmlns:a16="http://schemas.microsoft.com/office/drawing/2014/main" id="{23250F8A-6DA0-49DA-AE6F-023F568AE0C9}"/>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59" name="Freeform 1387">
                  <a:extLst>
                    <a:ext uri="{FF2B5EF4-FFF2-40B4-BE49-F238E27FC236}">
                      <a16:creationId xmlns:a16="http://schemas.microsoft.com/office/drawing/2014/main" id="{EBD709E5-7D79-40D4-8152-D087C4D0BF5D}"/>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0" name="Freeform 1388">
                  <a:extLst>
                    <a:ext uri="{FF2B5EF4-FFF2-40B4-BE49-F238E27FC236}">
                      <a16:creationId xmlns:a16="http://schemas.microsoft.com/office/drawing/2014/main" id="{D018FB8B-35D9-4453-80A4-6140B1AC4198}"/>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1" name="Freeform 1389">
                  <a:extLst>
                    <a:ext uri="{FF2B5EF4-FFF2-40B4-BE49-F238E27FC236}">
                      <a16:creationId xmlns:a16="http://schemas.microsoft.com/office/drawing/2014/main" id="{127083F7-189B-4F56-96BF-FB3BCE2435E4}"/>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2" name="Freeform 1390">
                  <a:extLst>
                    <a:ext uri="{FF2B5EF4-FFF2-40B4-BE49-F238E27FC236}">
                      <a16:creationId xmlns:a16="http://schemas.microsoft.com/office/drawing/2014/main" id="{91F46B8F-AB8D-436F-A522-2A3C8157A401}"/>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3" name="Freeform 1391">
                  <a:extLst>
                    <a:ext uri="{FF2B5EF4-FFF2-40B4-BE49-F238E27FC236}">
                      <a16:creationId xmlns:a16="http://schemas.microsoft.com/office/drawing/2014/main" id="{D40966EB-9B56-42FE-9F46-C38785706F16}"/>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4" name="Freeform 1392">
                  <a:extLst>
                    <a:ext uri="{FF2B5EF4-FFF2-40B4-BE49-F238E27FC236}">
                      <a16:creationId xmlns:a16="http://schemas.microsoft.com/office/drawing/2014/main" id="{92D23A9E-4C73-4136-B6EE-1B96C557925A}"/>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5" name="Freeform 1393">
                  <a:extLst>
                    <a:ext uri="{FF2B5EF4-FFF2-40B4-BE49-F238E27FC236}">
                      <a16:creationId xmlns:a16="http://schemas.microsoft.com/office/drawing/2014/main" id="{8230E4FD-8D23-47FB-A7D7-16A21B323D18}"/>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6" name="Freeform 1394">
                  <a:extLst>
                    <a:ext uri="{FF2B5EF4-FFF2-40B4-BE49-F238E27FC236}">
                      <a16:creationId xmlns:a16="http://schemas.microsoft.com/office/drawing/2014/main" id="{B77D1BFB-2FA6-49B8-8753-D934662FBF52}"/>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7" name="Rectangle 1395">
                  <a:extLst>
                    <a:ext uri="{FF2B5EF4-FFF2-40B4-BE49-F238E27FC236}">
                      <a16:creationId xmlns:a16="http://schemas.microsoft.com/office/drawing/2014/main" id="{818F1BBB-E85D-471A-BC91-346AEC0E819E}"/>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68" name="Freeform 1396">
                  <a:extLst>
                    <a:ext uri="{FF2B5EF4-FFF2-40B4-BE49-F238E27FC236}">
                      <a16:creationId xmlns:a16="http://schemas.microsoft.com/office/drawing/2014/main" id="{5EB6359B-C682-48A1-B6EB-99089282774A}"/>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69" name="Freeform 1397">
                  <a:extLst>
                    <a:ext uri="{FF2B5EF4-FFF2-40B4-BE49-F238E27FC236}">
                      <a16:creationId xmlns:a16="http://schemas.microsoft.com/office/drawing/2014/main" id="{C613FCBF-D493-44DC-95E8-60116B415EE7}"/>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0" name="Freeform 1398">
                  <a:extLst>
                    <a:ext uri="{FF2B5EF4-FFF2-40B4-BE49-F238E27FC236}">
                      <a16:creationId xmlns:a16="http://schemas.microsoft.com/office/drawing/2014/main" id="{4736ED27-18E4-4C69-AEF8-94A12C9404BA}"/>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1" name="Freeform 1399">
                  <a:extLst>
                    <a:ext uri="{FF2B5EF4-FFF2-40B4-BE49-F238E27FC236}">
                      <a16:creationId xmlns:a16="http://schemas.microsoft.com/office/drawing/2014/main" id="{909CC6F1-BA88-4AE6-B0E7-8C9092246502}"/>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94" name="Group 1400">
                <a:extLst>
                  <a:ext uri="{FF2B5EF4-FFF2-40B4-BE49-F238E27FC236}">
                    <a16:creationId xmlns:a16="http://schemas.microsoft.com/office/drawing/2014/main" id="{5F165EF1-C92B-4930-81D5-92A38872DF67}"/>
                  </a:ext>
                </a:extLst>
              </p:cNvPr>
              <p:cNvGrpSpPr>
                <a:grpSpLocks/>
              </p:cNvGrpSpPr>
              <p:nvPr/>
            </p:nvGrpSpPr>
            <p:grpSpPr bwMode="auto">
              <a:xfrm>
                <a:off x="2149" y="826"/>
                <a:ext cx="214" cy="259"/>
                <a:chOff x="4320" y="1728"/>
                <a:chExt cx="384" cy="384"/>
              </a:xfrm>
            </p:grpSpPr>
            <p:sp>
              <p:nvSpPr>
                <p:cNvPr id="81273" name="Freeform 1401">
                  <a:extLst>
                    <a:ext uri="{FF2B5EF4-FFF2-40B4-BE49-F238E27FC236}">
                      <a16:creationId xmlns:a16="http://schemas.microsoft.com/office/drawing/2014/main" id="{8C546F53-EE2F-4BEE-9564-E0C7FB01D9E3}"/>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4" name="Freeform 1402">
                  <a:extLst>
                    <a:ext uri="{FF2B5EF4-FFF2-40B4-BE49-F238E27FC236}">
                      <a16:creationId xmlns:a16="http://schemas.microsoft.com/office/drawing/2014/main" id="{EAB4A7B1-8ED1-466D-8D98-8EB84B2C361E}"/>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5" name="Freeform 1403">
                  <a:extLst>
                    <a:ext uri="{FF2B5EF4-FFF2-40B4-BE49-F238E27FC236}">
                      <a16:creationId xmlns:a16="http://schemas.microsoft.com/office/drawing/2014/main" id="{D1332C83-6B88-4BCE-AF42-922AC7E89535}"/>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6" name="Freeform 1404">
                  <a:extLst>
                    <a:ext uri="{FF2B5EF4-FFF2-40B4-BE49-F238E27FC236}">
                      <a16:creationId xmlns:a16="http://schemas.microsoft.com/office/drawing/2014/main" id="{FC7E2B8C-7020-44E7-AFA9-B9A843044032}"/>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7" name="Freeform 1405">
                  <a:extLst>
                    <a:ext uri="{FF2B5EF4-FFF2-40B4-BE49-F238E27FC236}">
                      <a16:creationId xmlns:a16="http://schemas.microsoft.com/office/drawing/2014/main" id="{5D6F3EE6-D125-4E07-A6E6-2A8B4A44A7F2}"/>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8" name="Freeform 1406">
                  <a:extLst>
                    <a:ext uri="{FF2B5EF4-FFF2-40B4-BE49-F238E27FC236}">
                      <a16:creationId xmlns:a16="http://schemas.microsoft.com/office/drawing/2014/main" id="{55501FDD-D93B-45C4-8EC9-49519CED4836}"/>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79" name="Freeform 1407">
                  <a:extLst>
                    <a:ext uri="{FF2B5EF4-FFF2-40B4-BE49-F238E27FC236}">
                      <a16:creationId xmlns:a16="http://schemas.microsoft.com/office/drawing/2014/main" id="{FCE6280A-8580-4E0E-88B4-A33ED395B567}"/>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0" name="Freeform 1408">
                  <a:extLst>
                    <a:ext uri="{FF2B5EF4-FFF2-40B4-BE49-F238E27FC236}">
                      <a16:creationId xmlns:a16="http://schemas.microsoft.com/office/drawing/2014/main" id="{92E415A4-A57A-4C8A-BDBA-C2FF9465F57B}"/>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1" name="Freeform 1409">
                  <a:extLst>
                    <a:ext uri="{FF2B5EF4-FFF2-40B4-BE49-F238E27FC236}">
                      <a16:creationId xmlns:a16="http://schemas.microsoft.com/office/drawing/2014/main" id="{74454FCF-004D-4CB3-951F-71712CDDF9B3}"/>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2" name="Freeform 1410">
                  <a:extLst>
                    <a:ext uri="{FF2B5EF4-FFF2-40B4-BE49-F238E27FC236}">
                      <a16:creationId xmlns:a16="http://schemas.microsoft.com/office/drawing/2014/main" id="{FA6CE4C9-1572-45FE-BF75-7C499663AE65}"/>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3" name="Freeform 1411">
                  <a:extLst>
                    <a:ext uri="{FF2B5EF4-FFF2-40B4-BE49-F238E27FC236}">
                      <a16:creationId xmlns:a16="http://schemas.microsoft.com/office/drawing/2014/main" id="{5917C791-6C60-4E9D-8B9B-19C0579D577C}"/>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4" name="Freeform 1412">
                  <a:extLst>
                    <a:ext uri="{FF2B5EF4-FFF2-40B4-BE49-F238E27FC236}">
                      <a16:creationId xmlns:a16="http://schemas.microsoft.com/office/drawing/2014/main" id="{DE82F7C0-FE32-48A4-9B3F-2B5B0BAAB297}"/>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5" name="Freeform 1413">
                  <a:extLst>
                    <a:ext uri="{FF2B5EF4-FFF2-40B4-BE49-F238E27FC236}">
                      <a16:creationId xmlns:a16="http://schemas.microsoft.com/office/drawing/2014/main" id="{4841DC16-5152-4525-A953-B8B01400CCA9}"/>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6" name="Rectangle 1414">
                  <a:extLst>
                    <a:ext uri="{FF2B5EF4-FFF2-40B4-BE49-F238E27FC236}">
                      <a16:creationId xmlns:a16="http://schemas.microsoft.com/office/drawing/2014/main" id="{0447536D-378C-484D-9662-DE5D442F23D0}"/>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287" name="Freeform 1415">
                  <a:extLst>
                    <a:ext uri="{FF2B5EF4-FFF2-40B4-BE49-F238E27FC236}">
                      <a16:creationId xmlns:a16="http://schemas.microsoft.com/office/drawing/2014/main" id="{E99B25E6-AF97-468E-842B-FC07E5DE61A3}"/>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8" name="Freeform 1416">
                  <a:extLst>
                    <a:ext uri="{FF2B5EF4-FFF2-40B4-BE49-F238E27FC236}">
                      <a16:creationId xmlns:a16="http://schemas.microsoft.com/office/drawing/2014/main" id="{FF4E7CDA-A747-428E-A1C5-DC5E0A761003}"/>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89" name="Freeform 1417">
                  <a:extLst>
                    <a:ext uri="{FF2B5EF4-FFF2-40B4-BE49-F238E27FC236}">
                      <a16:creationId xmlns:a16="http://schemas.microsoft.com/office/drawing/2014/main" id="{CD5C3A69-EFD7-453E-B875-A868145D20DD}"/>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0" name="Freeform 1418">
                  <a:extLst>
                    <a:ext uri="{FF2B5EF4-FFF2-40B4-BE49-F238E27FC236}">
                      <a16:creationId xmlns:a16="http://schemas.microsoft.com/office/drawing/2014/main" id="{1C1AD974-C5AA-458B-BD06-DD137C608CCA}"/>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95" name="Group 1419">
                <a:extLst>
                  <a:ext uri="{FF2B5EF4-FFF2-40B4-BE49-F238E27FC236}">
                    <a16:creationId xmlns:a16="http://schemas.microsoft.com/office/drawing/2014/main" id="{53F4039D-0766-475E-B9DB-6BCC25B0A5AB}"/>
                  </a:ext>
                </a:extLst>
              </p:cNvPr>
              <p:cNvGrpSpPr>
                <a:grpSpLocks/>
              </p:cNvGrpSpPr>
              <p:nvPr/>
            </p:nvGrpSpPr>
            <p:grpSpPr bwMode="auto">
              <a:xfrm>
                <a:off x="2463" y="826"/>
                <a:ext cx="214" cy="259"/>
                <a:chOff x="2832" y="1655"/>
                <a:chExt cx="367" cy="434"/>
              </a:xfrm>
            </p:grpSpPr>
            <p:sp>
              <p:nvSpPr>
                <p:cNvPr id="81292" name="Freeform 1420">
                  <a:extLst>
                    <a:ext uri="{FF2B5EF4-FFF2-40B4-BE49-F238E27FC236}">
                      <a16:creationId xmlns:a16="http://schemas.microsoft.com/office/drawing/2014/main" id="{87A9098E-8B5C-462D-8DFC-09488730CDEB}"/>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3" name="Freeform 1421">
                  <a:extLst>
                    <a:ext uri="{FF2B5EF4-FFF2-40B4-BE49-F238E27FC236}">
                      <a16:creationId xmlns:a16="http://schemas.microsoft.com/office/drawing/2014/main" id="{307FA9B3-A679-470E-B099-643333451DB5}"/>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4" name="Freeform 1422">
                  <a:extLst>
                    <a:ext uri="{FF2B5EF4-FFF2-40B4-BE49-F238E27FC236}">
                      <a16:creationId xmlns:a16="http://schemas.microsoft.com/office/drawing/2014/main" id="{F12DD34B-8D26-4E6F-9A11-7D49BE88BD19}"/>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5" name="Freeform 1423">
                  <a:extLst>
                    <a:ext uri="{FF2B5EF4-FFF2-40B4-BE49-F238E27FC236}">
                      <a16:creationId xmlns:a16="http://schemas.microsoft.com/office/drawing/2014/main" id="{2E8FF52B-8DFD-4B85-9CD1-5CEC18D79255}"/>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6" name="Freeform 1424">
                  <a:extLst>
                    <a:ext uri="{FF2B5EF4-FFF2-40B4-BE49-F238E27FC236}">
                      <a16:creationId xmlns:a16="http://schemas.microsoft.com/office/drawing/2014/main" id="{02612FA6-6B5D-4D35-87AC-A512EFFF1B54}"/>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7" name="Freeform 1425">
                  <a:extLst>
                    <a:ext uri="{FF2B5EF4-FFF2-40B4-BE49-F238E27FC236}">
                      <a16:creationId xmlns:a16="http://schemas.microsoft.com/office/drawing/2014/main" id="{F1512CF0-C9FE-4B67-810E-89CB5D6A3DA7}"/>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8" name="Freeform 1426">
                  <a:extLst>
                    <a:ext uri="{FF2B5EF4-FFF2-40B4-BE49-F238E27FC236}">
                      <a16:creationId xmlns:a16="http://schemas.microsoft.com/office/drawing/2014/main" id="{9BF6AC46-4B0B-453E-A27C-17222521DD82}"/>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299" name="Freeform 1427">
                  <a:extLst>
                    <a:ext uri="{FF2B5EF4-FFF2-40B4-BE49-F238E27FC236}">
                      <a16:creationId xmlns:a16="http://schemas.microsoft.com/office/drawing/2014/main" id="{E95706CF-B559-4C0A-A0F4-D42A82EB965D}"/>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0" name="Freeform 1428">
                  <a:extLst>
                    <a:ext uri="{FF2B5EF4-FFF2-40B4-BE49-F238E27FC236}">
                      <a16:creationId xmlns:a16="http://schemas.microsoft.com/office/drawing/2014/main" id="{BE3B4F22-C8DD-494A-A67D-1D14D211DACF}"/>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1" name="Freeform 1429">
                  <a:extLst>
                    <a:ext uri="{FF2B5EF4-FFF2-40B4-BE49-F238E27FC236}">
                      <a16:creationId xmlns:a16="http://schemas.microsoft.com/office/drawing/2014/main" id="{B8C4D8F9-CBCD-4B0C-98A2-35FF90CE9D7C}"/>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2" name="Freeform 1430">
                  <a:extLst>
                    <a:ext uri="{FF2B5EF4-FFF2-40B4-BE49-F238E27FC236}">
                      <a16:creationId xmlns:a16="http://schemas.microsoft.com/office/drawing/2014/main" id="{E68099EB-D2E1-4731-9CF7-EDC23D8359DC}"/>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3" name="Freeform 1431">
                  <a:extLst>
                    <a:ext uri="{FF2B5EF4-FFF2-40B4-BE49-F238E27FC236}">
                      <a16:creationId xmlns:a16="http://schemas.microsoft.com/office/drawing/2014/main" id="{60FBDAA5-9E74-4880-AF0D-B4802FB47F67}"/>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4" name="Rectangle 1432">
                  <a:extLst>
                    <a:ext uri="{FF2B5EF4-FFF2-40B4-BE49-F238E27FC236}">
                      <a16:creationId xmlns:a16="http://schemas.microsoft.com/office/drawing/2014/main" id="{39997C63-D9E2-49F2-A3DC-0739C493E3C2}"/>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05" name="Freeform 1433">
                  <a:extLst>
                    <a:ext uri="{FF2B5EF4-FFF2-40B4-BE49-F238E27FC236}">
                      <a16:creationId xmlns:a16="http://schemas.microsoft.com/office/drawing/2014/main" id="{3A119E76-43D7-43AF-AEB7-41F334EFDE88}"/>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6" name="Freeform 1434">
                  <a:extLst>
                    <a:ext uri="{FF2B5EF4-FFF2-40B4-BE49-F238E27FC236}">
                      <a16:creationId xmlns:a16="http://schemas.microsoft.com/office/drawing/2014/main" id="{A164C2C6-7F74-4B26-B515-6A1EA944E762}"/>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7" name="Freeform 1435">
                  <a:extLst>
                    <a:ext uri="{FF2B5EF4-FFF2-40B4-BE49-F238E27FC236}">
                      <a16:creationId xmlns:a16="http://schemas.microsoft.com/office/drawing/2014/main" id="{999454D8-BAE8-468B-934E-ED215A9729C5}"/>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08" name="Freeform 1436">
                  <a:extLst>
                    <a:ext uri="{FF2B5EF4-FFF2-40B4-BE49-F238E27FC236}">
                      <a16:creationId xmlns:a16="http://schemas.microsoft.com/office/drawing/2014/main" id="{D270B26E-1B54-4C49-A718-786D45ABE673}"/>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309" name="Line 1437">
                <a:extLst>
                  <a:ext uri="{FF2B5EF4-FFF2-40B4-BE49-F238E27FC236}">
                    <a16:creationId xmlns:a16="http://schemas.microsoft.com/office/drawing/2014/main" id="{AB7E484E-31DE-4F6A-B686-9C262C79028F}"/>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10" name="Line 1438">
                <a:extLst>
                  <a:ext uri="{FF2B5EF4-FFF2-40B4-BE49-F238E27FC236}">
                    <a16:creationId xmlns:a16="http://schemas.microsoft.com/office/drawing/2014/main" id="{65BC2C8C-7513-4520-AE8D-357772EA0932}"/>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11" name="Line 1439">
                <a:extLst>
                  <a:ext uri="{FF2B5EF4-FFF2-40B4-BE49-F238E27FC236}">
                    <a16:creationId xmlns:a16="http://schemas.microsoft.com/office/drawing/2014/main" id="{076226A9-A893-4862-A5E1-9F83552E3CFD}"/>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12" name="Line 1440">
                <a:extLst>
                  <a:ext uri="{FF2B5EF4-FFF2-40B4-BE49-F238E27FC236}">
                    <a16:creationId xmlns:a16="http://schemas.microsoft.com/office/drawing/2014/main" id="{49DC9327-2E31-441B-9692-55D2FBED9A38}"/>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sp>
        <p:nvSpPr>
          <p:cNvPr id="81313" name="Rectangle 1441">
            <a:extLst>
              <a:ext uri="{FF2B5EF4-FFF2-40B4-BE49-F238E27FC236}">
                <a16:creationId xmlns:a16="http://schemas.microsoft.com/office/drawing/2014/main" id="{A42E1B7E-4306-44D6-B2BC-A6B07B761F6F}"/>
              </a:ext>
            </a:extLst>
          </p:cNvPr>
          <p:cNvSpPr>
            <a:spLocks noChangeArrowheads="1"/>
          </p:cNvSpPr>
          <p:nvPr/>
        </p:nvSpPr>
        <p:spPr bwMode="auto">
          <a:xfrm>
            <a:off x="6634163" y="4624388"/>
            <a:ext cx="13922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spcBef>
                <a:spcPct val="50000"/>
              </a:spcBef>
              <a:defRPr/>
            </a:pPr>
            <a:r>
              <a:rPr lang="en-US" altLang="en-US" sz="1500" b="1" dirty="0">
                <a:solidFill>
                  <a:schemeClr val="tx2"/>
                </a:solidFill>
                <a:latin typeface="Arial" charset="0"/>
              </a:rPr>
              <a:t>E/T-carrier</a:t>
            </a:r>
          </a:p>
        </p:txBody>
      </p:sp>
      <p:sp>
        <p:nvSpPr>
          <p:cNvPr id="81315" name="Rectangle 1443">
            <a:extLst>
              <a:ext uri="{FF2B5EF4-FFF2-40B4-BE49-F238E27FC236}">
                <a16:creationId xmlns:a16="http://schemas.microsoft.com/office/drawing/2014/main" id="{D5B8B467-54C6-4E61-80E9-D5D316BC6D31}"/>
              </a:ext>
            </a:extLst>
          </p:cNvPr>
          <p:cNvSpPr>
            <a:spLocks noChangeArrowheads="1"/>
          </p:cNvSpPr>
          <p:nvPr/>
        </p:nvSpPr>
        <p:spPr bwMode="auto">
          <a:xfrm>
            <a:off x="7316788" y="2395538"/>
            <a:ext cx="10445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spcBef>
                <a:spcPct val="50000"/>
              </a:spcBef>
              <a:defRPr/>
            </a:pPr>
            <a:r>
              <a:rPr lang="en-US" altLang="en-US" sz="1500" b="1">
                <a:solidFill>
                  <a:schemeClr val="tx2"/>
                </a:solidFill>
                <a:latin typeface="Arial" charset="0"/>
              </a:rPr>
              <a:t>Cable Modem</a:t>
            </a:r>
          </a:p>
        </p:txBody>
      </p:sp>
      <p:sp>
        <p:nvSpPr>
          <p:cNvPr id="81316" name="Rectangle 1444">
            <a:extLst>
              <a:ext uri="{FF2B5EF4-FFF2-40B4-BE49-F238E27FC236}">
                <a16:creationId xmlns:a16="http://schemas.microsoft.com/office/drawing/2014/main" id="{5FE36D58-DA98-48A6-829F-667CE89206D3}"/>
              </a:ext>
            </a:extLst>
          </p:cNvPr>
          <p:cNvSpPr>
            <a:spLocks noChangeArrowheads="1"/>
          </p:cNvSpPr>
          <p:nvPr/>
        </p:nvSpPr>
        <p:spPr bwMode="auto">
          <a:xfrm>
            <a:off x="4876800" y="2743200"/>
            <a:ext cx="9144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spcBef>
                <a:spcPct val="50000"/>
              </a:spcBef>
              <a:defRPr/>
            </a:pPr>
            <a:r>
              <a:rPr lang="en-US" altLang="en-US" sz="1500" b="1">
                <a:solidFill>
                  <a:schemeClr val="tx2"/>
                </a:solidFill>
                <a:latin typeface="Arial" charset="0"/>
              </a:rPr>
              <a:t>ADSL</a:t>
            </a:r>
          </a:p>
        </p:txBody>
      </p:sp>
      <p:grpSp>
        <p:nvGrpSpPr>
          <p:cNvPr id="40995" name="Group 1445">
            <a:extLst>
              <a:ext uri="{FF2B5EF4-FFF2-40B4-BE49-F238E27FC236}">
                <a16:creationId xmlns:a16="http://schemas.microsoft.com/office/drawing/2014/main" id="{7A369CE5-091F-4803-9B9B-8720E97154AC}"/>
              </a:ext>
            </a:extLst>
          </p:cNvPr>
          <p:cNvGrpSpPr>
            <a:grpSpLocks/>
          </p:cNvGrpSpPr>
          <p:nvPr/>
        </p:nvGrpSpPr>
        <p:grpSpPr bwMode="auto">
          <a:xfrm>
            <a:off x="6253163" y="2595563"/>
            <a:ext cx="1117600" cy="715962"/>
            <a:chOff x="576" y="1536"/>
            <a:chExt cx="906" cy="632"/>
          </a:xfrm>
          <a:solidFill>
            <a:schemeClr val="accent2">
              <a:lumMod val="20000"/>
              <a:lumOff val="80000"/>
            </a:schemeClr>
          </a:solidFill>
        </p:grpSpPr>
        <p:sp>
          <p:nvSpPr>
            <p:cNvPr id="81318" name="Oval 1446">
              <a:extLst>
                <a:ext uri="{FF2B5EF4-FFF2-40B4-BE49-F238E27FC236}">
                  <a16:creationId xmlns:a16="http://schemas.microsoft.com/office/drawing/2014/main" id="{BC405762-BCAF-4CFE-A219-2485F042BB7F}"/>
                </a:ext>
              </a:extLst>
            </p:cNvPr>
            <p:cNvSpPr>
              <a:spLocks noChangeArrowheads="1"/>
            </p:cNvSpPr>
            <p:nvPr/>
          </p:nvSpPr>
          <p:spPr bwMode="auto">
            <a:xfrm>
              <a:off x="923" y="1947"/>
              <a:ext cx="319"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19" name="Oval 1447">
              <a:extLst>
                <a:ext uri="{FF2B5EF4-FFF2-40B4-BE49-F238E27FC236}">
                  <a16:creationId xmlns:a16="http://schemas.microsoft.com/office/drawing/2014/main" id="{FD6E34DF-B10E-4BC2-9EF7-9F67B927A035}"/>
                </a:ext>
              </a:extLst>
            </p:cNvPr>
            <p:cNvSpPr>
              <a:spLocks noChangeArrowheads="1"/>
            </p:cNvSpPr>
            <p:nvPr/>
          </p:nvSpPr>
          <p:spPr bwMode="auto">
            <a:xfrm>
              <a:off x="1207" y="1685"/>
              <a:ext cx="275" cy="3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0" name="Oval 1448">
              <a:extLst>
                <a:ext uri="{FF2B5EF4-FFF2-40B4-BE49-F238E27FC236}">
                  <a16:creationId xmlns:a16="http://schemas.microsoft.com/office/drawing/2014/main" id="{38044F86-473A-4685-A00F-25FDDB428710}"/>
                </a:ext>
              </a:extLst>
            </p:cNvPr>
            <p:cNvSpPr>
              <a:spLocks noChangeArrowheads="1"/>
            </p:cNvSpPr>
            <p:nvPr/>
          </p:nvSpPr>
          <p:spPr bwMode="auto">
            <a:xfrm>
              <a:off x="676" y="1551"/>
              <a:ext cx="407" cy="38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1" name="Oval 1449">
              <a:extLst>
                <a:ext uri="{FF2B5EF4-FFF2-40B4-BE49-F238E27FC236}">
                  <a16:creationId xmlns:a16="http://schemas.microsoft.com/office/drawing/2014/main" id="{E785A5ED-31B9-40A0-8624-A71892584289}"/>
                </a:ext>
              </a:extLst>
            </p:cNvPr>
            <p:cNvSpPr>
              <a:spLocks noChangeArrowheads="1"/>
            </p:cNvSpPr>
            <p:nvPr/>
          </p:nvSpPr>
          <p:spPr bwMode="auto">
            <a:xfrm>
              <a:off x="576" y="1678"/>
              <a:ext cx="274" cy="29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2" name="Oval 1450">
              <a:extLst>
                <a:ext uri="{FF2B5EF4-FFF2-40B4-BE49-F238E27FC236}">
                  <a16:creationId xmlns:a16="http://schemas.microsoft.com/office/drawing/2014/main" id="{A7D922A0-7616-4E09-A525-D9AED4AF5FAC}"/>
                </a:ext>
              </a:extLst>
            </p:cNvPr>
            <p:cNvSpPr>
              <a:spLocks noChangeArrowheads="1"/>
            </p:cNvSpPr>
            <p:nvPr/>
          </p:nvSpPr>
          <p:spPr bwMode="auto">
            <a:xfrm>
              <a:off x="664" y="1816"/>
              <a:ext cx="377" cy="29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3" name="Oval 1451">
              <a:extLst>
                <a:ext uri="{FF2B5EF4-FFF2-40B4-BE49-F238E27FC236}">
                  <a16:creationId xmlns:a16="http://schemas.microsoft.com/office/drawing/2014/main" id="{EC557798-317D-4228-A57F-EA67D88D3A76}"/>
                </a:ext>
              </a:extLst>
            </p:cNvPr>
            <p:cNvSpPr>
              <a:spLocks noChangeArrowheads="1"/>
            </p:cNvSpPr>
            <p:nvPr/>
          </p:nvSpPr>
          <p:spPr bwMode="auto">
            <a:xfrm>
              <a:off x="962" y="1536"/>
              <a:ext cx="353" cy="276"/>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4" name="Oval 1452">
              <a:extLst>
                <a:ext uri="{FF2B5EF4-FFF2-40B4-BE49-F238E27FC236}">
                  <a16:creationId xmlns:a16="http://schemas.microsoft.com/office/drawing/2014/main" id="{57B82A4C-297C-46C5-A5E7-6F097918DAE2}"/>
                </a:ext>
              </a:extLst>
            </p:cNvPr>
            <p:cNvSpPr>
              <a:spLocks noChangeArrowheads="1"/>
            </p:cNvSpPr>
            <p:nvPr/>
          </p:nvSpPr>
          <p:spPr bwMode="auto">
            <a:xfrm>
              <a:off x="1200" y="1872"/>
              <a:ext cx="210" cy="22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25" name="Freeform 1453">
              <a:extLst>
                <a:ext uri="{FF2B5EF4-FFF2-40B4-BE49-F238E27FC236}">
                  <a16:creationId xmlns:a16="http://schemas.microsoft.com/office/drawing/2014/main" id="{57D4A215-12ED-4EF0-A6D4-5F963B46F131}"/>
                </a:ext>
              </a:extLst>
            </p:cNvPr>
            <p:cNvSpPr>
              <a:spLocks/>
            </p:cNvSpPr>
            <p:nvPr/>
          </p:nvSpPr>
          <p:spPr bwMode="auto">
            <a:xfrm>
              <a:off x="664" y="1584"/>
              <a:ext cx="744" cy="527"/>
            </a:xfrm>
            <a:custGeom>
              <a:avLst/>
              <a:gdLst>
                <a:gd name="T0" fmla="*/ 230 w 744"/>
                <a:gd name="T1" fmla="*/ 472 h 527"/>
                <a:gd name="T2" fmla="*/ 260 w 744"/>
                <a:gd name="T3" fmla="*/ 511 h 527"/>
                <a:gd name="T4" fmla="*/ 395 w 744"/>
                <a:gd name="T5" fmla="*/ 508 h 527"/>
                <a:gd name="T6" fmla="*/ 490 w 744"/>
                <a:gd name="T7" fmla="*/ 527 h 527"/>
                <a:gd name="T8" fmla="*/ 569 w 744"/>
                <a:gd name="T9" fmla="*/ 479 h 527"/>
                <a:gd name="T10" fmla="*/ 715 w 744"/>
                <a:gd name="T11" fmla="*/ 436 h 527"/>
                <a:gd name="T12" fmla="*/ 744 w 744"/>
                <a:gd name="T13" fmla="*/ 341 h 527"/>
                <a:gd name="T14" fmla="*/ 671 w 744"/>
                <a:gd name="T15" fmla="*/ 129 h 527"/>
                <a:gd name="T16" fmla="*/ 510 w 744"/>
                <a:gd name="T17" fmla="*/ 44 h 527"/>
                <a:gd name="T18" fmla="*/ 226 w 744"/>
                <a:gd name="T19" fmla="*/ 0 h 527"/>
                <a:gd name="T20" fmla="*/ 78 w 744"/>
                <a:gd name="T21" fmla="*/ 32 h 527"/>
                <a:gd name="T22" fmla="*/ 0 w 744"/>
                <a:gd name="T23" fmla="*/ 151 h 527"/>
                <a:gd name="T24" fmla="*/ 8 w 744"/>
                <a:gd name="T25" fmla="*/ 370 h 527"/>
                <a:gd name="T26" fmla="*/ 230 w 744"/>
                <a:gd name="T27" fmla="*/ 472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326" name="Rectangle 1454">
            <a:extLst>
              <a:ext uri="{FF2B5EF4-FFF2-40B4-BE49-F238E27FC236}">
                <a16:creationId xmlns:a16="http://schemas.microsoft.com/office/drawing/2014/main" id="{0F971855-F6D1-4C34-B8D0-CCE75575D783}"/>
              </a:ext>
            </a:extLst>
          </p:cNvPr>
          <p:cNvSpPr>
            <a:spLocks noChangeArrowheads="1"/>
          </p:cNvSpPr>
          <p:nvPr/>
        </p:nvSpPr>
        <p:spPr bwMode="auto">
          <a:xfrm>
            <a:off x="6499225" y="2743200"/>
            <a:ext cx="6556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CATV</a:t>
            </a:r>
          </a:p>
        </p:txBody>
      </p:sp>
      <p:sp>
        <p:nvSpPr>
          <p:cNvPr id="81328" name="Line 1456">
            <a:extLst>
              <a:ext uri="{FF2B5EF4-FFF2-40B4-BE49-F238E27FC236}">
                <a16:creationId xmlns:a16="http://schemas.microsoft.com/office/drawing/2014/main" id="{3C5355FB-240B-41A0-848F-1E855DE87971}"/>
              </a:ext>
            </a:extLst>
          </p:cNvPr>
          <p:cNvSpPr>
            <a:spLocks noChangeShapeType="1"/>
          </p:cNvSpPr>
          <p:nvPr/>
        </p:nvSpPr>
        <p:spPr bwMode="auto">
          <a:xfrm flipH="1">
            <a:off x="4648200" y="5334000"/>
            <a:ext cx="533400" cy="381000"/>
          </a:xfrm>
          <a:prstGeom prst="line">
            <a:avLst/>
          </a:prstGeom>
          <a:noFill/>
          <a:ln w="57150">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Times New Roman" charset="0"/>
              <a:cs typeface="CordiaUPC" charset="0"/>
            </a:endParaRPr>
          </a:p>
        </p:txBody>
      </p:sp>
      <p:grpSp>
        <p:nvGrpSpPr>
          <p:cNvPr id="40998" name="Group 1457">
            <a:extLst>
              <a:ext uri="{FF2B5EF4-FFF2-40B4-BE49-F238E27FC236}">
                <a16:creationId xmlns:a16="http://schemas.microsoft.com/office/drawing/2014/main" id="{04A0CE71-A2B8-4EFD-B67E-6CBCA6CEE54E}"/>
              </a:ext>
            </a:extLst>
          </p:cNvPr>
          <p:cNvGrpSpPr>
            <a:grpSpLocks/>
          </p:cNvGrpSpPr>
          <p:nvPr/>
        </p:nvGrpSpPr>
        <p:grpSpPr bwMode="auto">
          <a:xfrm>
            <a:off x="4648200" y="4724400"/>
            <a:ext cx="1524000" cy="762000"/>
            <a:chOff x="576" y="1536"/>
            <a:chExt cx="906" cy="632"/>
          </a:xfrm>
          <a:solidFill>
            <a:srgbClr val="99FF33"/>
          </a:solidFill>
        </p:grpSpPr>
        <p:sp>
          <p:nvSpPr>
            <p:cNvPr id="81330" name="Oval 1458">
              <a:extLst>
                <a:ext uri="{FF2B5EF4-FFF2-40B4-BE49-F238E27FC236}">
                  <a16:creationId xmlns:a16="http://schemas.microsoft.com/office/drawing/2014/main" id="{D716C5F3-D44E-49BB-8C4F-D301B2394E3D}"/>
                </a:ext>
              </a:extLst>
            </p:cNvPr>
            <p:cNvSpPr>
              <a:spLocks noChangeArrowheads="1"/>
            </p:cNvSpPr>
            <p:nvPr/>
          </p:nvSpPr>
          <p:spPr bwMode="auto">
            <a:xfrm>
              <a:off x="923" y="1947"/>
              <a:ext cx="32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1" name="Oval 1459">
              <a:extLst>
                <a:ext uri="{FF2B5EF4-FFF2-40B4-BE49-F238E27FC236}">
                  <a16:creationId xmlns:a16="http://schemas.microsoft.com/office/drawing/2014/main" id="{EC43DABD-EDA3-42C4-A2DE-876BC0192EB8}"/>
                </a:ext>
              </a:extLst>
            </p:cNvPr>
            <p:cNvSpPr>
              <a:spLocks noChangeArrowheads="1"/>
            </p:cNvSpPr>
            <p:nvPr/>
          </p:nvSpPr>
          <p:spPr bwMode="auto">
            <a:xfrm>
              <a:off x="1206" y="1685"/>
              <a:ext cx="276" cy="299"/>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2" name="Oval 1460">
              <a:extLst>
                <a:ext uri="{FF2B5EF4-FFF2-40B4-BE49-F238E27FC236}">
                  <a16:creationId xmlns:a16="http://schemas.microsoft.com/office/drawing/2014/main" id="{861FBE5C-6417-4A0B-A9BA-62596631B44D}"/>
                </a:ext>
              </a:extLst>
            </p:cNvPr>
            <p:cNvSpPr>
              <a:spLocks noChangeArrowheads="1"/>
            </p:cNvSpPr>
            <p:nvPr/>
          </p:nvSpPr>
          <p:spPr bwMode="auto">
            <a:xfrm>
              <a:off x="677" y="1550"/>
              <a:ext cx="406" cy="38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3" name="Oval 1461">
              <a:extLst>
                <a:ext uri="{FF2B5EF4-FFF2-40B4-BE49-F238E27FC236}">
                  <a16:creationId xmlns:a16="http://schemas.microsoft.com/office/drawing/2014/main" id="{BD0BCF82-F607-46CE-BF5B-061A9DCDB07B}"/>
                </a:ext>
              </a:extLst>
            </p:cNvPr>
            <p:cNvSpPr>
              <a:spLocks noChangeArrowheads="1"/>
            </p:cNvSpPr>
            <p:nvPr/>
          </p:nvSpPr>
          <p:spPr bwMode="auto">
            <a:xfrm>
              <a:off x="576" y="1678"/>
              <a:ext cx="274" cy="292"/>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4" name="Oval 1462">
              <a:extLst>
                <a:ext uri="{FF2B5EF4-FFF2-40B4-BE49-F238E27FC236}">
                  <a16:creationId xmlns:a16="http://schemas.microsoft.com/office/drawing/2014/main" id="{5857ADEE-CFD9-4D7B-A10D-80C409FDD561}"/>
                </a:ext>
              </a:extLst>
            </p:cNvPr>
            <p:cNvSpPr>
              <a:spLocks noChangeArrowheads="1"/>
            </p:cNvSpPr>
            <p:nvPr/>
          </p:nvSpPr>
          <p:spPr bwMode="auto">
            <a:xfrm>
              <a:off x="664" y="1816"/>
              <a:ext cx="377" cy="298"/>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5" name="Oval 1463">
              <a:extLst>
                <a:ext uri="{FF2B5EF4-FFF2-40B4-BE49-F238E27FC236}">
                  <a16:creationId xmlns:a16="http://schemas.microsoft.com/office/drawing/2014/main" id="{8862068B-22F0-491F-8EE5-47BD15393D1F}"/>
                </a:ext>
              </a:extLst>
            </p:cNvPr>
            <p:cNvSpPr>
              <a:spLocks noChangeArrowheads="1"/>
            </p:cNvSpPr>
            <p:nvPr/>
          </p:nvSpPr>
          <p:spPr bwMode="auto">
            <a:xfrm>
              <a:off x="962" y="1536"/>
              <a:ext cx="353" cy="27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6" name="Oval 1464">
              <a:extLst>
                <a:ext uri="{FF2B5EF4-FFF2-40B4-BE49-F238E27FC236}">
                  <a16:creationId xmlns:a16="http://schemas.microsoft.com/office/drawing/2014/main" id="{EAD45A03-3F0A-43BE-A448-E56986E3D2BD}"/>
                </a:ext>
              </a:extLst>
            </p:cNvPr>
            <p:cNvSpPr>
              <a:spLocks noChangeArrowheads="1"/>
            </p:cNvSpPr>
            <p:nvPr/>
          </p:nvSpPr>
          <p:spPr bwMode="auto">
            <a:xfrm>
              <a:off x="1200" y="1872"/>
              <a:ext cx="210"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37" name="Freeform 1465">
              <a:extLst>
                <a:ext uri="{FF2B5EF4-FFF2-40B4-BE49-F238E27FC236}">
                  <a16:creationId xmlns:a16="http://schemas.microsoft.com/office/drawing/2014/main" id="{943D2671-3543-4A2F-AE99-606C096CC772}"/>
                </a:ext>
              </a:extLst>
            </p:cNvPr>
            <p:cNvSpPr>
              <a:spLocks/>
            </p:cNvSpPr>
            <p:nvPr/>
          </p:nvSpPr>
          <p:spPr bwMode="auto">
            <a:xfrm>
              <a:off x="663" y="1583"/>
              <a:ext cx="745" cy="528"/>
            </a:xfrm>
            <a:custGeom>
              <a:avLst/>
              <a:gdLst>
                <a:gd name="T0" fmla="*/ 230 w 744"/>
                <a:gd name="T1" fmla="*/ 473 h 527"/>
                <a:gd name="T2" fmla="*/ 260 w 744"/>
                <a:gd name="T3" fmla="*/ 512 h 527"/>
                <a:gd name="T4" fmla="*/ 396 w 744"/>
                <a:gd name="T5" fmla="*/ 509 h 527"/>
                <a:gd name="T6" fmla="*/ 491 w 744"/>
                <a:gd name="T7" fmla="*/ 528 h 527"/>
                <a:gd name="T8" fmla="*/ 570 w 744"/>
                <a:gd name="T9" fmla="*/ 480 h 527"/>
                <a:gd name="T10" fmla="*/ 716 w 744"/>
                <a:gd name="T11" fmla="*/ 437 h 527"/>
                <a:gd name="T12" fmla="*/ 745 w 744"/>
                <a:gd name="T13" fmla="*/ 342 h 527"/>
                <a:gd name="T14" fmla="*/ 672 w 744"/>
                <a:gd name="T15" fmla="*/ 129 h 527"/>
                <a:gd name="T16" fmla="*/ 511 w 744"/>
                <a:gd name="T17" fmla="*/ 44 h 527"/>
                <a:gd name="T18" fmla="*/ 226 w 744"/>
                <a:gd name="T19" fmla="*/ 0 h 527"/>
                <a:gd name="T20" fmla="*/ 78 w 744"/>
                <a:gd name="T21" fmla="*/ 32 h 527"/>
                <a:gd name="T22" fmla="*/ 0 w 744"/>
                <a:gd name="T23" fmla="*/ 151 h 527"/>
                <a:gd name="T24" fmla="*/ 8 w 744"/>
                <a:gd name="T25" fmla="*/ 371 h 527"/>
                <a:gd name="T26" fmla="*/ 230 w 744"/>
                <a:gd name="T27" fmla="*/ 473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338" name="Rectangle 1466">
            <a:extLst>
              <a:ext uri="{FF2B5EF4-FFF2-40B4-BE49-F238E27FC236}">
                <a16:creationId xmlns:a16="http://schemas.microsoft.com/office/drawing/2014/main" id="{5E46CE4B-6067-42F7-B3E6-C358AE9B23F4}"/>
              </a:ext>
            </a:extLst>
          </p:cNvPr>
          <p:cNvSpPr>
            <a:spLocks noChangeArrowheads="1"/>
          </p:cNvSpPr>
          <p:nvPr/>
        </p:nvSpPr>
        <p:spPr bwMode="auto">
          <a:xfrm>
            <a:off x="4943475" y="4800600"/>
            <a:ext cx="9540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a:solidFill>
                  <a:srgbClr val="000099"/>
                </a:solidFill>
                <a:latin typeface="Arial" charset="0"/>
              </a:rPr>
              <a:t>PSTN</a:t>
            </a:r>
          </a:p>
          <a:p>
            <a:pPr algn="ctr">
              <a:defRPr/>
            </a:pPr>
            <a:r>
              <a:rPr lang="en-US" altLang="en-US" sz="1400" b="1">
                <a:solidFill>
                  <a:srgbClr val="000099"/>
                </a:solidFill>
                <a:latin typeface="Arial" charset="0"/>
              </a:rPr>
              <a:t>Network</a:t>
            </a:r>
          </a:p>
        </p:txBody>
      </p:sp>
      <p:grpSp>
        <p:nvGrpSpPr>
          <p:cNvPr id="41000" name="Group 1467">
            <a:extLst>
              <a:ext uri="{FF2B5EF4-FFF2-40B4-BE49-F238E27FC236}">
                <a16:creationId xmlns:a16="http://schemas.microsoft.com/office/drawing/2014/main" id="{AFF52D0F-6006-402E-9158-6AEFBED5DFBF}"/>
              </a:ext>
            </a:extLst>
          </p:cNvPr>
          <p:cNvGrpSpPr>
            <a:grpSpLocks/>
          </p:cNvGrpSpPr>
          <p:nvPr/>
        </p:nvGrpSpPr>
        <p:grpSpPr bwMode="auto">
          <a:xfrm>
            <a:off x="3581400" y="5562600"/>
            <a:ext cx="1219200" cy="531813"/>
            <a:chOff x="508" y="1228"/>
            <a:chExt cx="1564" cy="785"/>
          </a:xfrm>
        </p:grpSpPr>
        <p:grpSp>
          <p:nvGrpSpPr>
            <p:cNvPr id="41002" name="Group 1468">
              <a:extLst>
                <a:ext uri="{FF2B5EF4-FFF2-40B4-BE49-F238E27FC236}">
                  <a16:creationId xmlns:a16="http://schemas.microsoft.com/office/drawing/2014/main" id="{F3EEBBE3-8CA1-4E6F-989B-438AACC86339}"/>
                </a:ext>
              </a:extLst>
            </p:cNvPr>
            <p:cNvGrpSpPr>
              <a:grpSpLocks/>
            </p:cNvGrpSpPr>
            <p:nvPr/>
          </p:nvGrpSpPr>
          <p:grpSpPr bwMode="auto">
            <a:xfrm>
              <a:off x="508" y="1228"/>
              <a:ext cx="1564" cy="785"/>
              <a:chOff x="1952" y="2535"/>
              <a:chExt cx="1096" cy="606"/>
            </a:xfrm>
          </p:grpSpPr>
          <p:sp>
            <p:nvSpPr>
              <p:cNvPr id="81341" name="Oval 1469">
                <a:extLst>
                  <a:ext uri="{FF2B5EF4-FFF2-40B4-BE49-F238E27FC236}">
                    <a16:creationId xmlns:a16="http://schemas.microsoft.com/office/drawing/2014/main" id="{03EDA530-FA25-471C-B03F-BF307E4D31FF}"/>
                  </a:ext>
                </a:extLst>
              </p:cNvPr>
              <p:cNvSpPr>
                <a:spLocks noChangeArrowheads="1"/>
              </p:cNvSpPr>
              <p:nvPr/>
            </p:nvSpPr>
            <p:spPr bwMode="auto">
              <a:xfrm>
                <a:off x="2295" y="2555"/>
                <a:ext cx="264" cy="19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2" name="Oval 1470">
                <a:extLst>
                  <a:ext uri="{FF2B5EF4-FFF2-40B4-BE49-F238E27FC236}">
                    <a16:creationId xmlns:a16="http://schemas.microsoft.com/office/drawing/2014/main" id="{4C180903-8A18-43A9-9FD9-8F0BAEEEE64D}"/>
                  </a:ext>
                </a:extLst>
              </p:cNvPr>
              <p:cNvSpPr>
                <a:spLocks noChangeArrowheads="1"/>
              </p:cNvSpPr>
              <p:nvPr/>
            </p:nvSpPr>
            <p:spPr bwMode="auto">
              <a:xfrm>
                <a:off x="2516" y="2535"/>
                <a:ext cx="214" cy="16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3" name="Oval 1471">
                <a:extLst>
                  <a:ext uri="{FF2B5EF4-FFF2-40B4-BE49-F238E27FC236}">
                    <a16:creationId xmlns:a16="http://schemas.microsoft.com/office/drawing/2014/main" id="{99BE4873-75E2-459A-A538-2CA66275E99A}"/>
                  </a:ext>
                </a:extLst>
              </p:cNvPr>
              <p:cNvSpPr>
                <a:spLocks noChangeArrowheads="1"/>
              </p:cNvSpPr>
              <p:nvPr/>
            </p:nvSpPr>
            <p:spPr bwMode="auto">
              <a:xfrm>
                <a:off x="2711" y="2701"/>
                <a:ext cx="337" cy="255"/>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4" name="Oval 1472">
                <a:extLst>
                  <a:ext uri="{FF2B5EF4-FFF2-40B4-BE49-F238E27FC236}">
                    <a16:creationId xmlns:a16="http://schemas.microsoft.com/office/drawing/2014/main" id="{73C09DA2-1D50-454A-8D45-764F59D642F7}"/>
                  </a:ext>
                </a:extLst>
              </p:cNvPr>
              <p:cNvSpPr>
                <a:spLocks noChangeArrowheads="1"/>
              </p:cNvSpPr>
              <p:nvPr/>
            </p:nvSpPr>
            <p:spPr bwMode="auto">
              <a:xfrm>
                <a:off x="2073" y="2814"/>
                <a:ext cx="387" cy="291"/>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5" name="Oval 1473">
                <a:extLst>
                  <a:ext uri="{FF2B5EF4-FFF2-40B4-BE49-F238E27FC236}">
                    <a16:creationId xmlns:a16="http://schemas.microsoft.com/office/drawing/2014/main" id="{98955D06-90DD-4D62-9943-3AFD0917B5AD}"/>
                  </a:ext>
                </a:extLst>
              </p:cNvPr>
              <p:cNvSpPr>
                <a:spLocks noChangeArrowheads="1"/>
              </p:cNvSpPr>
              <p:nvPr/>
            </p:nvSpPr>
            <p:spPr bwMode="auto">
              <a:xfrm>
                <a:off x="2613" y="2850"/>
                <a:ext cx="287" cy="217"/>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6" name="Oval 1474">
                <a:extLst>
                  <a:ext uri="{FF2B5EF4-FFF2-40B4-BE49-F238E27FC236}">
                    <a16:creationId xmlns:a16="http://schemas.microsoft.com/office/drawing/2014/main" id="{6409310B-FF8C-4E23-A9EA-C1D75C930840}"/>
                  </a:ext>
                </a:extLst>
              </p:cNvPr>
              <p:cNvSpPr>
                <a:spLocks noChangeArrowheads="1"/>
              </p:cNvSpPr>
              <p:nvPr/>
            </p:nvSpPr>
            <p:spPr bwMode="auto">
              <a:xfrm>
                <a:off x="1976" y="2870"/>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7" name="Oval 1475">
                <a:extLst>
                  <a:ext uri="{FF2B5EF4-FFF2-40B4-BE49-F238E27FC236}">
                    <a16:creationId xmlns:a16="http://schemas.microsoft.com/office/drawing/2014/main" id="{A02C3342-E74D-47F7-93E0-B197EC25F68F}"/>
                  </a:ext>
                </a:extLst>
              </p:cNvPr>
              <p:cNvSpPr>
                <a:spLocks noChangeArrowheads="1"/>
              </p:cNvSpPr>
              <p:nvPr/>
            </p:nvSpPr>
            <p:spPr bwMode="auto">
              <a:xfrm>
                <a:off x="1952" y="2739"/>
                <a:ext cx="214" cy="15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8" name="Oval 1476">
                <a:extLst>
                  <a:ext uri="{FF2B5EF4-FFF2-40B4-BE49-F238E27FC236}">
                    <a16:creationId xmlns:a16="http://schemas.microsoft.com/office/drawing/2014/main" id="{C21F2544-8B8A-4EA7-AF4F-7A275C363606}"/>
                  </a:ext>
                </a:extLst>
              </p:cNvPr>
              <p:cNvSpPr>
                <a:spLocks noChangeArrowheads="1"/>
              </p:cNvSpPr>
              <p:nvPr/>
            </p:nvSpPr>
            <p:spPr bwMode="auto">
              <a:xfrm>
                <a:off x="2050" y="2591"/>
                <a:ext cx="337"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49" name="Oval 1477">
                <a:extLst>
                  <a:ext uri="{FF2B5EF4-FFF2-40B4-BE49-F238E27FC236}">
                    <a16:creationId xmlns:a16="http://schemas.microsoft.com/office/drawing/2014/main" id="{E4008BDB-F45E-4087-8435-C92B4CD7837D}"/>
                  </a:ext>
                </a:extLst>
              </p:cNvPr>
              <p:cNvSpPr>
                <a:spLocks noChangeArrowheads="1"/>
              </p:cNvSpPr>
              <p:nvPr/>
            </p:nvSpPr>
            <p:spPr bwMode="auto">
              <a:xfrm>
                <a:off x="2343" y="2888"/>
                <a:ext cx="338" cy="253"/>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50" name="Oval 1478">
                <a:extLst>
                  <a:ext uri="{FF2B5EF4-FFF2-40B4-BE49-F238E27FC236}">
                    <a16:creationId xmlns:a16="http://schemas.microsoft.com/office/drawing/2014/main" id="{7739DD5F-D8AC-4A17-9FB2-C574F993D3C4}"/>
                  </a:ext>
                </a:extLst>
              </p:cNvPr>
              <p:cNvSpPr>
                <a:spLocks noChangeArrowheads="1"/>
              </p:cNvSpPr>
              <p:nvPr/>
            </p:nvSpPr>
            <p:spPr bwMode="auto">
              <a:xfrm>
                <a:off x="2758" y="2609"/>
                <a:ext cx="264" cy="19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51" name="Oval 1479">
                <a:extLst>
                  <a:ext uri="{FF2B5EF4-FFF2-40B4-BE49-F238E27FC236}">
                    <a16:creationId xmlns:a16="http://schemas.microsoft.com/office/drawing/2014/main" id="{733CEB01-A929-4ABC-8404-34E1FD3AD793}"/>
                  </a:ext>
                </a:extLst>
              </p:cNvPr>
              <p:cNvSpPr>
                <a:spLocks noChangeArrowheads="1"/>
              </p:cNvSpPr>
              <p:nvPr/>
            </p:nvSpPr>
            <p:spPr bwMode="auto">
              <a:xfrm>
                <a:off x="2686" y="2535"/>
                <a:ext cx="241" cy="179"/>
              </a:xfrm>
              <a:prstGeom prst="ellipse">
                <a:avLst/>
              </a:prstGeom>
              <a:solidFill>
                <a:schemeClr val="bg1"/>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52" name="Freeform 1480">
                <a:extLst>
                  <a:ext uri="{FF2B5EF4-FFF2-40B4-BE49-F238E27FC236}">
                    <a16:creationId xmlns:a16="http://schemas.microsoft.com/office/drawing/2014/main" id="{C16B49BD-5F80-4C48-912B-5DC9CE12FA79}"/>
                  </a:ext>
                </a:extLst>
              </p:cNvPr>
              <p:cNvSpPr>
                <a:spLocks/>
              </p:cNvSpPr>
              <p:nvPr/>
            </p:nvSpPr>
            <p:spPr bwMode="auto">
              <a:xfrm>
                <a:off x="2039" y="2580"/>
                <a:ext cx="950" cy="485"/>
              </a:xfrm>
              <a:custGeom>
                <a:avLst/>
                <a:gdLst>
                  <a:gd name="T0" fmla="*/ 292 w 950"/>
                  <a:gd name="T1" fmla="*/ 48 h 484"/>
                  <a:gd name="T2" fmla="*/ 332 w 950"/>
                  <a:gd name="T3" fmla="*/ 13 h 484"/>
                  <a:gd name="T4" fmla="*/ 509 w 950"/>
                  <a:gd name="T5" fmla="*/ 16 h 484"/>
                  <a:gd name="T6" fmla="*/ 635 w 950"/>
                  <a:gd name="T7" fmla="*/ 0 h 484"/>
                  <a:gd name="T8" fmla="*/ 793 w 950"/>
                  <a:gd name="T9" fmla="*/ 58 h 484"/>
                  <a:gd name="T10" fmla="*/ 872 w 950"/>
                  <a:gd name="T11" fmla="*/ 41 h 484"/>
                  <a:gd name="T12" fmla="*/ 915 w 950"/>
                  <a:gd name="T13" fmla="*/ 48 h 484"/>
                  <a:gd name="T14" fmla="*/ 924 w 950"/>
                  <a:gd name="T15" fmla="*/ 192 h 484"/>
                  <a:gd name="T16" fmla="*/ 949 w 950"/>
                  <a:gd name="T17" fmla="*/ 215 h 484"/>
                  <a:gd name="T18" fmla="*/ 876 w 950"/>
                  <a:gd name="T19" fmla="*/ 327 h 484"/>
                  <a:gd name="T20" fmla="*/ 797 w 950"/>
                  <a:gd name="T21" fmla="*/ 251 h 484"/>
                  <a:gd name="T22" fmla="*/ 775 w 950"/>
                  <a:gd name="T23" fmla="*/ 290 h 484"/>
                  <a:gd name="T24" fmla="*/ 662 w 950"/>
                  <a:gd name="T25" fmla="*/ 442 h 484"/>
                  <a:gd name="T26" fmla="*/ 286 w 950"/>
                  <a:gd name="T27" fmla="*/ 484 h 484"/>
                  <a:gd name="T28" fmla="*/ 92 w 950"/>
                  <a:gd name="T29" fmla="*/ 454 h 484"/>
                  <a:gd name="T30" fmla="*/ 30 w 950"/>
                  <a:gd name="T31" fmla="*/ 359 h 484"/>
                  <a:gd name="T32" fmla="*/ 30 w 950"/>
                  <a:gd name="T33" fmla="*/ 262 h 484"/>
                  <a:gd name="T34" fmla="*/ 0 w 950"/>
                  <a:gd name="T35" fmla="*/ 180 h 484"/>
                  <a:gd name="T36" fmla="*/ 292 w 950"/>
                  <a:gd name="T37" fmla="*/ 48 h 4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0" h="484">
                    <a:moveTo>
                      <a:pt x="292" y="48"/>
                    </a:moveTo>
                    <a:lnTo>
                      <a:pt x="332" y="13"/>
                    </a:lnTo>
                    <a:lnTo>
                      <a:pt x="509" y="16"/>
                    </a:lnTo>
                    <a:lnTo>
                      <a:pt x="635" y="0"/>
                    </a:lnTo>
                    <a:lnTo>
                      <a:pt x="793" y="58"/>
                    </a:lnTo>
                    <a:lnTo>
                      <a:pt x="872" y="41"/>
                    </a:lnTo>
                    <a:lnTo>
                      <a:pt x="915" y="48"/>
                    </a:lnTo>
                    <a:lnTo>
                      <a:pt x="924" y="192"/>
                    </a:lnTo>
                    <a:lnTo>
                      <a:pt x="949" y="215"/>
                    </a:lnTo>
                    <a:lnTo>
                      <a:pt x="876" y="326"/>
                    </a:lnTo>
                    <a:lnTo>
                      <a:pt x="797" y="250"/>
                    </a:lnTo>
                    <a:lnTo>
                      <a:pt x="775" y="289"/>
                    </a:lnTo>
                    <a:lnTo>
                      <a:pt x="662" y="441"/>
                    </a:lnTo>
                    <a:lnTo>
                      <a:pt x="286" y="483"/>
                    </a:lnTo>
                    <a:lnTo>
                      <a:pt x="92" y="453"/>
                    </a:lnTo>
                    <a:lnTo>
                      <a:pt x="30" y="358"/>
                    </a:lnTo>
                    <a:lnTo>
                      <a:pt x="30" y="261"/>
                    </a:lnTo>
                    <a:lnTo>
                      <a:pt x="0" y="180"/>
                    </a:lnTo>
                    <a:lnTo>
                      <a:pt x="292"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03" name="Group 1481">
              <a:extLst>
                <a:ext uri="{FF2B5EF4-FFF2-40B4-BE49-F238E27FC236}">
                  <a16:creationId xmlns:a16="http://schemas.microsoft.com/office/drawing/2014/main" id="{0EE0410E-3165-49EA-8ADF-7434E859D780}"/>
                </a:ext>
              </a:extLst>
            </p:cNvPr>
            <p:cNvGrpSpPr>
              <a:grpSpLocks/>
            </p:cNvGrpSpPr>
            <p:nvPr/>
          </p:nvGrpSpPr>
          <p:grpSpPr bwMode="auto">
            <a:xfrm>
              <a:off x="705" y="1376"/>
              <a:ext cx="1040" cy="422"/>
              <a:chOff x="1738" y="823"/>
              <a:chExt cx="1040" cy="422"/>
            </a:xfrm>
          </p:grpSpPr>
          <p:grpSp>
            <p:nvGrpSpPr>
              <p:cNvPr id="41004" name="Group 1482">
                <a:extLst>
                  <a:ext uri="{FF2B5EF4-FFF2-40B4-BE49-F238E27FC236}">
                    <a16:creationId xmlns:a16="http://schemas.microsoft.com/office/drawing/2014/main" id="{1CB9FDDE-0235-43CE-89FB-E4103884B72F}"/>
                  </a:ext>
                </a:extLst>
              </p:cNvPr>
              <p:cNvGrpSpPr>
                <a:grpSpLocks/>
              </p:cNvGrpSpPr>
              <p:nvPr/>
            </p:nvGrpSpPr>
            <p:grpSpPr bwMode="auto">
              <a:xfrm>
                <a:off x="1842" y="823"/>
                <a:ext cx="214" cy="259"/>
                <a:chOff x="960" y="1538"/>
                <a:chExt cx="214" cy="259"/>
              </a:xfrm>
            </p:grpSpPr>
            <p:sp>
              <p:nvSpPr>
                <p:cNvPr id="81355" name="Freeform 1483">
                  <a:extLst>
                    <a:ext uri="{FF2B5EF4-FFF2-40B4-BE49-F238E27FC236}">
                      <a16:creationId xmlns:a16="http://schemas.microsoft.com/office/drawing/2014/main" id="{B56E809C-83A7-405D-B9B1-D549C65E8DD3}"/>
                    </a:ext>
                  </a:extLst>
                </p:cNvPr>
                <p:cNvSpPr>
                  <a:spLocks/>
                </p:cNvSpPr>
                <p:nvPr/>
              </p:nvSpPr>
              <p:spPr bwMode="auto">
                <a:xfrm>
                  <a:off x="960" y="1688"/>
                  <a:ext cx="177" cy="28"/>
                </a:xfrm>
                <a:custGeom>
                  <a:avLst/>
                  <a:gdLst>
                    <a:gd name="T0" fmla="*/ 153 w 566"/>
                    <a:gd name="T1" fmla="*/ 0 h 73"/>
                    <a:gd name="T2" fmla="*/ 177 w 566"/>
                    <a:gd name="T3" fmla="*/ 28 h 73"/>
                    <a:gd name="T4" fmla="*/ 0 w 566"/>
                    <a:gd name="T5" fmla="*/ 28 h 73"/>
                    <a:gd name="T6" fmla="*/ 23 w 566"/>
                    <a:gd name="T7" fmla="*/ 0 h 73"/>
                    <a:gd name="T8" fmla="*/ 153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56" name="Freeform 1484">
                  <a:extLst>
                    <a:ext uri="{FF2B5EF4-FFF2-40B4-BE49-F238E27FC236}">
                      <a16:creationId xmlns:a16="http://schemas.microsoft.com/office/drawing/2014/main" id="{A3B624E5-07E1-48E8-8E62-537CD45CA658}"/>
                    </a:ext>
                  </a:extLst>
                </p:cNvPr>
                <p:cNvSpPr>
                  <a:spLocks/>
                </p:cNvSpPr>
                <p:nvPr/>
              </p:nvSpPr>
              <p:spPr bwMode="auto">
                <a:xfrm>
                  <a:off x="1007" y="1681"/>
                  <a:ext cx="83" cy="21"/>
                </a:xfrm>
                <a:custGeom>
                  <a:avLst/>
                  <a:gdLst>
                    <a:gd name="T0" fmla="*/ 83 w 269"/>
                    <a:gd name="T1" fmla="*/ 9 h 50"/>
                    <a:gd name="T2" fmla="*/ 81 w 269"/>
                    <a:gd name="T3" fmla="*/ 8 h 50"/>
                    <a:gd name="T4" fmla="*/ 79 w 269"/>
                    <a:gd name="T5" fmla="*/ 6 h 50"/>
                    <a:gd name="T6" fmla="*/ 75 w 269"/>
                    <a:gd name="T7" fmla="*/ 5 h 50"/>
                    <a:gd name="T8" fmla="*/ 71 w 269"/>
                    <a:gd name="T9" fmla="*/ 3 h 50"/>
                    <a:gd name="T10" fmla="*/ 65 w 269"/>
                    <a:gd name="T11" fmla="*/ 2 h 50"/>
                    <a:gd name="T12" fmla="*/ 59 w 269"/>
                    <a:gd name="T13" fmla="*/ 1 h 50"/>
                    <a:gd name="T14" fmla="*/ 52 w 269"/>
                    <a:gd name="T15" fmla="*/ 0 h 50"/>
                    <a:gd name="T16" fmla="*/ 45 w 269"/>
                    <a:gd name="T17" fmla="*/ 0 h 50"/>
                    <a:gd name="T18" fmla="*/ 38 w 269"/>
                    <a:gd name="T19" fmla="*/ 0 h 50"/>
                    <a:gd name="T20" fmla="*/ 31 w 269"/>
                    <a:gd name="T21" fmla="*/ 0 h 50"/>
                    <a:gd name="T22" fmla="*/ 24 w 269"/>
                    <a:gd name="T23" fmla="*/ 1 h 50"/>
                    <a:gd name="T24" fmla="*/ 18 w 269"/>
                    <a:gd name="T25" fmla="*/ 2 h 50"/>
                    <a:gd name="T26" fmla="*/ 12 w 269"/>
                    <a:gd name="T27" fmla="*/ 3 h 50"/>
                    <a:gd name="T28" fmla="*/ 7 w 269"/>
                    <a:gd name="T29" fmla="*/ 5 h 50"/>
                    <a:gd name="T30" fmla="*/ 4 w 269"/>
                    <a:gd name="T31" fmla="*/ 6 h 50"/>
                    <a:gd name="T32" fmla="*/ 2 w 269"/>
                    <a:gd name="T33" fmla="*/ 8 h 50"/>
                    <a:gd name="T34" fmla="*/ 0 w 269"/>
                    <a:gd name="T35" fmla="*/ 9 h 50"/>
                    <a:gd name="T36" fmla="*/ 0 w 269"/>
                    <a:gd name="T37" fmla="*/ 11 h 50"/>
                    <a:gd name="T38" fmla="*/ 2 w 269"/>
                    <a:gd name="T39" fmla="*/ 13 h 50"/>
                    <a:gd name="T40" fmla="*/ 4 w 269"/>
                    <a:gd name="T41" fmla="*/ 15 h 50"/>
                    <a:gd name="T42" fmla="*/ 7 w 269"/>
                    <a:gd name="T43" fmla="*/ 16 h 50"/>
                    <a:gd name="T44" fmla="*/ 12 w 269"/>
                    <a:gd name="T45" fmla="*/ 18 h 50"/>
                    <a:gd name="T46" fmla="*/ 18 w 269"/>
                    <a:gd name="T47" fmla="*/ 18 h 50"/>
                    <a:gd name="T48" fmla="*/ 24 w 269"/>
                    <a:gd name="T49" fmla="*/ 20 h 50"/>
                    <a:gd name="T50" fmla="*/ 31 w 269"/>
                    <a:gd name="T51" fmla="*/ 20 h 50"/>
                    <a:gd name="T52" fmla="*/ 38 w 269"/>
                    <a:gd name="T53" fmla="*/ 21 h 50"/>
                    <a:gd name="T54" fmla="*/ 45 w 269"/>
                    <a:gd name="T55" fmla="*/ 21 h 50"/>
                    <a:gd name="T56" fmla="*/ 52 w 269"/>
                    <a:gd name="T57" fmla="*/ 20 h 50"/>
                    <a:gd name="T58" fmla="*/ 59 w 269"/>
                    <a:gd name="T59" fmla="*/ 20 h 50"/>
                    <a:gd name="T60" fmla="*/ 65 w 269"/>
                    <a:gd name="T61" fmla="*/ 18 h 50"/>
                    <a:gd name="T62" fmla="*/ 71 w 269"/>
                    <a:gd name="T63" fmla="*/ 18 h 50"/>
                    <a:gd name="T64" fmla="*/ 75 w 269"/>
                    <a:gd name="T65" fmla="*/ 16 h 50"/>
                    <a:gd name="T66" fmla="*/ 79 w 269"/>
                    <a:gd name="T67" fmla="*/ 15 h 50"/>
                    <a:gd name="T68" fmla="*/ 81 w 269"/>
                    <a:gd name="T69" fmla="*/ 13 h 50"/>
                    <a:gd name="T70" fmla="*/ 83 w 269"/>
                    <a:gd name="T71" fmla="*/ 11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57" name="Freeform 1485">
                  <a:extLst>
                    <a:ext uri="{FF2B5EF4-FFF2-40B4-BE49-F238E27FC236}">
                      <a16:creationId xmlns:a16="http://schemas.microsoft.com/office/drawing/2014/main" id="{2BEC6053-FA75-4A92-9BE5-A246E2E625D9}"/>
                    </a:ext>
                  </a:extLst>
                </p:cNvPr>
                <p:cNvSpPr>
                  <a:spLocks/>
                </p:cNvSpPr>
                <p:nvPr/>
              </p:nvSpPr>
              <p:spPr bwMode="auto">
                <a:xfrm>
                  <a:off x="1007" y="1690"/>
                  <a:ext cx="83" cy="16"/>
                </a:xfrm>
                <a:custGeom>
                  <a:avLst/>
                  <a:gdLst>
                    <a:gd name="T0" fmla="*/ 83 w 269"/>
                    <a:gd name="T1" fmla="*/ 6 h 37"/>
                    <a:gd name="T2" fmla="*/ 81 w 269"/>
                    <a:gd name="T3" fmla="*/ 8 h 37"/>
                    <a:gd name="T4" fmla="*/ 79 w 269"/>
                    <a:gd name="T5" fmla="*/ 10 h 37"/>
                    <a:gd name="T6" fmla="*/ 75 w 269"/>
                    <a:gd name="T7" fmla="*/ 11 h 37"/>
                    <a:gd name="T8" fmla="*/ 71 w 269"/>
                    <a:gd name="T9" fmla="*/ 13 h 37"/>
                    <a:gd name="T10" fmla="*/ 65 w 269"/>
                    <a:gd name="T11" fmla="*/ 14 h 37"/>
                    <a:gd name="T12" fmla="*/ 59 w 269"/>
                    <a:gd name="T13" fmla="*/ 15 h 37"/>
                    <a:gd name="T14" fmla="*/ 52 w 269"/>
                    <a:gd name="T15" fmla="*/ 15 h 37"/>
                    <a:gd name="T16" fmla="*/ 45 w 269"/>
                    <a:gd name="T17" fmla="*/ 16 h 37"/>
                    <a:gd name="T18" fmla="*/ 38 w 269"/>
                    <a:gd name="T19" fmla="*/ 16 h 37"/>
                    <a:gd name="T20" fmla="*/ 31 w 269"/>
                    <a:gd name="T21" fmla="*/ 15 h 37"/>
                    <a:gd name="T22" fmla="*/ 24 w 269"/>
                    <a:gd name="T23" fmla="*/ 15 h 37"/>
                    <a:gd name="T24" fmla="*/ 18 w 269"/>
                    <a:gd name="T25" fmla="*/ 14 h 37"/>
                    <a:gd name="T26" fmla="*/ 12 w 269"/>
                    <a:gd name="T27" fmla="*/ 13 h 37"/>
                    <a:gd name="T28" fmla="*/ 7 w 269"/>
                    <a:gd name="T29" fmla="*/ 11 h 37"/>
                    <a:gd name="T30" fmla="*/ 4 w 269"/>
                    <a:gd name="T31" fmla="*/ 10 h 37"/>
                    <a:gd name="T32" fmla="*/ 2 w 269"/>
                    <a:gd name="T33" fmla="*/ 8 h 37"/>
                    <a:gd name="T34" fmla="*/ 0 w 269"/>
                    <a:gd name="T35" fmla="*/ 6 h 37"/>
                    <a:gd name="T36" fmla="*/ 0 w 269"/>
                    <a:gd name="T37" fmla="*/ 0 h 37"/>
                    <a:gd name="T38" fmla="*/ 1 w 269"/>
                    <a:gd name="T39" fmla="*/ 2 h 37"/>
                    <a:gd name="T40" fmla="*/ 2 w 269"/>
                    <a:gd name="T41" fmla="*/ 4 h 37"/>
                    <a:gd name="T42" fmla="*/ 6 w 269"/>
                    <a:gd name="T43" fmla="*/ 5 h 37"/>
                    <a:gd name="T44" fmla="*/ 10 w 269"/>
                    <a:gd name="T45" fmla="*/ 7 h 37"/>
                    <a:gd name="T46" fmla="*/ 15 w 269"/>
                    <a:gd name="T47" fmla="*/ 8 h 37"/>
                    <a:gd name="T48" fmla="*/ 21 w 269"/>
                    <a:gd name="T49" fmla="*/ 9 h 37"/>
                    <a:gd name="T50" fmla="*/ 27 w 269"/>
                    <a:gd name="T51" fmla="*/ 10 h 37"/>
                    <a:gd name="T52" fmla="*/ 34 w 269"/>
                    <a:gd name="T53" fmla="*/ 10 h 37"/>
                    <a:gd name="T54" fmla="*/ 41 w 269"/>
                    <a:gd name="T55" fmla="*/ 10 h 37"/>
                    <a:gd name="T56" fmla="*/ 48 w 269"/>
                    <a:gd name="T57" fmla="*/ 10 h 37"/>
                    <a:gd name="T58" fmla="*/ 56 w 269"/>
                    <a:gd name="T59" fmla="*/ 10 h 37"/>
                    <a:gd name="T60" fmla="*/ 62 w 269"/>
                    <a:gd name="T61" fmla="*/ 9 h 37"/>
                    <a:gd name="T62" fmla="*/ 68 w 269"/>
                    <a:gd name="T63" fmla="*/ 8 h 37"/>
                    <a:gd name="T64" fmla="*/ 73 w 269"/>
                    <a:gd name="T65" fmla="*/ 7 h 37"/>
                    <a:gd name="T66" fmla="*/ 77 w 269"/>
                    <a:gd name="T67" fmla="*/ 5 h 37"/>
                    <a:gd name="T68" fmla="*/ 80 w 269"/>
                    <a:gd name="T69" fmla="*/ 4 h 37"/>
                    <a:gd name="T70" fmla="*/ 82 w 269"/>
                    <a:gd name="T71" fmla="*/ 2 h 37"/>
                    <a:gd name="T72" fmla="*/ 83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58" name="Freeform 1486">
                  <a:extLst>
                    <a:ext uri="{FF2B5EF4-FFF2-40B4-BE49-F238E27FC236}">
                      <a16:creationId xmlns:a16="http://schemas.microsoft.com/office/drawing/2014/main" id="{E93F68CE-E906-4E83-B80D-338B10118977}"/>
                    </a:ext>
                  </a:extLst>
                </p:cNvPr>
                <p:cNvSpPr>
                  <a:spLocks/>
                </p:cNvSpPr>
                <p:nvPr/>
              </p:nvSpPr>
              <p:spPr bwMode="auto">
                <a:xfrm>
                  <a:off x="960" y="1716"/>
                  <a:ext cx="177" cy="66"/>
                </a:xfrm>
                <a:custGeom>
                  <a:avLst/>
                  <a:gdLst>
                    <a:gd name="T0" fmla="*/ 0 w 568"/>
                    <a:gd name="T1" fmla="*/ 66 h 168"/>
                    <a:gd name="T2" fmla="*/ 177 w 568"/>
                    <a:gd name="T3" fmla="*/ 66 h 168"/>
                    <a:gd name="T4" fmla="*/ 177 w 568"/>
                    <a:gd name="T5" fmla="*/ 0 h 168"/>
                    <a:gd name="T6" fmla="*/ 0 w 568"/>
                    <a:gd name="T7" fmla="*/ 0 h 168"/>
                    <a:gd name="T8" fmla="*/ 0 w 568"/>
                    <a:gd name="T9" fmla="*/ 66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59" name="Freeform 1487">
                  <a:extLst>
                    <a:ext uri="{FF2B5EF4-FFF2-40B4-BE49-F238E27FC236}">
                      <a16:creationId xmlns:a16="http://schemas.microsoft.com/office/drawing/2014/main" id="{8747D961-9523-445A-9F16-78A05F06933D}"/>
                    </a:ext>
                  </a:extLst>
                </p:cNvPr>
                <p:cNvSpPr>
                  <a:spLocks/>
                </p:cNvSpPr>
                <p:nvPr/>
              </p:nvSpPr>
              <p:spPr bwMode="auto">
                <a:xfrm>
                  <a:off x="989" y="1683"/>
                  <a:ext cx="116" cy="12"/>
                </a:xfrm>
                <a:custGeom>
                  <a:avLst/>
                  <a:gdLst>
                    <a:gd name="T0" fmla="*/ 0 w 373"/>
                    <a:gd name="T1" fmla="*/ 12 h 29"/>
                    <a:gd name="T2" fmla="*/ 0 w 373"/>
                    <a:gd name="T3" fmla="*/ 0 h 29"/>
                    <a:gd name="T4" fmla="*/ 116 w 373"/>
                    <a:gd name="T5" fmla="*/ 0 h 29"/>
                    <a:gd name="T6" fmla="*/ 116 w 373"/>
                    <a:gd name="T7" fmla="*/ 12 h 29"/>
                    <a:gd name="T8" fmla="*/ 0 w 373"/>
                    <a:gd name="T9" fmla="*/ 1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0" name="Freeform 1488">
                  <a:extLst>
                    <a:ext uri="{FF2B5EF4-FFF2-40B4-BE49-F238E27FC236}">
                      <a16:creationId xmlns:a16="http://schemas.microsoft.com/office/drawing/2014/main" id="{B90D0997-52D4-4802-B66B-E8F5D80E49A5}"/>
                    </a:ext>
                  </a:extLst>
                </p:cNvPr>
                <p:cNvSpPr>
                  <a:spLocks/>
                </p:cNvSpPr>
                <p:nvPr/>
              </p:nvSpPr>
              <p:spPr bwMode="auto">
                <a:xfrm>
                  <a:off x="960" y="1713"/>
                  <a:ext cx="177" cy="23"/>
                </a:xfrm>
                <a:custGeom>
                  <a:avLst/>
                  <a:gdLst>
                    <a:gd name="T0" fmla="*/ 65 w 568"/>
                    <a:gd name="T1" fmla="*/ 0 h 59"/>
                    <a:gd name="T2" fmla="*/ 0 w 568"/>
                    <a:gd name="T3" fmla="*/ 0 h 59"/>
                    <a:gd name="T4" fmla="*/ 0 w 568"/>
                    <a:gd name="T5" fmla="*/ 23 h 59"/>
                    <a:gd name="T6" fmla="*/ 177 w 568"/>
                    <a:gd name="T7" fmla="*/ 23 h 59"/>
                    <a:gd name="T8" fmla="*/ 177 w 568"/>
                    <a:gd name="T9" fmla="*/ 1 h 59"/>
                    <a:gd name="T10" fmla="*/ 111 w 568"/>
                    <a:gd name="T11" fmla="*/ 1 h 59"/>
                    <a:gd name="T12" fmla="*/ 65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1" name="Freeform 1489">
                  <a:extLst>
                    <a:ext uri="{FF2B5EF4-FFF2-40B4-BE49-F238E27FC236}">
                      <a16:creationId xmlns:a16="http://schemas.microsoft.com/office/drawing/2014/main" id="{DB1673A5-C70A-4B54-8535-5E58C47CCE58}"/>
                    </a:ext>
                  </a:extLst>
                </p:cNvPr>
                <p:cNvSpPr>
                  <a:spLocks/>
                </p:cNvSpPr>
                <p:nvPr/>
              </p:nvSpPr>
              <p:spPr bwMode="auto">
                <a:xfrm>
                  <a:off x="1007" y="1723"/>
                  <a:ext cx="14" cy="12"/>
                </a:xfrm>
                <a:custGeom>
                  <a:avLst/>
                  <a:gdLst>
                    <a:gd name="T0" fmla="*/ 4 w 47"/>
                    <a:gd name="T1" fmla="*/ 12 h 30"/>
                    <a:gd name="T2" fmla="*/ 3 w 47"/>
                    <a:gd name="T3" fmla="*/ 12 h 30"/>
                    <a:gd name="T4" fmla="*/ 3 w 47"/>
                    <a:gd name="T5" fmla="*/ 11 h 30"/>
                    <a:gd name="T6" fmla="*/ 2 w 47"/>
                    <a:gd name="T7" fmla="*/ 10 h 30"/>
                    <a:gd name="T8" fmla="*/ 1 w 47"/>
                    <a:gd name="T9" fmla="*/ 10 h 30"/>
                    <a:gd name="T10" fmla="*/ 1 w 47"/>
                    <a:gd name="T11" fmla="*/ 9 h 30"/>
                    <a:gd name="T12" fmla="*/ 1 w 47"/>
                    <a:gd name="T13" fmla="*/ 8 h 30"/>
                    <a:gd name="T14" fmla="*/ 0 w 47"/>
                    <a:gd name="T15" fmla="*/ 7 h 30"/>
                    <a:gd name="T16" fmla="*/ 0 w 47"/>
                    <a:gd name="T17" fmla="*/ 6 h 30"/>
                    <a:gd name="T18" fmla="*/ 0 w 47"/>
                    <a:gd name="T19" fmla="*/ 5 h 30"/>
                    <a:gd name="T20" fmla="*/ 0 w 47"/>
                    <a:gd name="T21" fmla="*/ 4 h 30"/>
                    <a:gd name="T22" fmla="*/ 1 w 47"/>
                    <a:gd name="T23" fmla="*/ 3 h 30"/>
                    <a:gd name="T24" fmla="*/ 1 w 47"/>
                    <a:gd name="T25" fmla="*/ 2 h 30"/>
                    <a:gd name="T26" fmla="*/ 1 w 47"/>
                    <a:gd name="T27" fmla="*/ 2 h 30"/>
                    <a:gd name="T28" fmla="*/ 2 w 47"/>
                    <a:gd name="T29" fmla="*/ 1 h 30"/>
                    <a:gd name="T30" fmla="*/ 3 w 47"/>
                    <a:gd name="T31" fmla="*/ 0 h 30"/>
                    <a:gd name="T32" fmla="*/ 3 w 47"/>
                    <a:gd name="T33" fmla="*/ 0 h 30"/>
                    <a:gd name="T34" fmla="*/ 4 w 47"/>
                    <a:gd name="T35" fmla="*/ 0 h 30"/>
                    <a:gd name="T36" fmla="*/ 9 w 47"/>
                    <a:gd name="T37" fmla="*/ 0 h 30"/>
                    <a:gd name="T38" fmla="*/ 10 w 47"/>
                    <a:gd name="T39" fmla="*/ 0 h 30"/>
                    <a:gd name="T40" fmla="*/ 11 w 47"/>
                    <a:gd name="T41" fmla="*/ 0 h 30"/>
                    <a:gd name="T42" fmla="*/ 11 w 47"/>
                    <a:gd name="T43" fmla="*/ 1 h 30"/>
                    <a:gd name="T44" fmla="*/ 12 w 47"/>
                    <a:gd name="T45" fmla="*/ 1 h 30"/>
                    <a:gd name="T46" fmla="*/ 13 w 47"/>
                    <a:gd name="T47" fmla="*/ 2 h 30"/>
                    <a:gd name="T48" fmla="*/ 13 w 47"/>
                    <a:gd name="T49" fmla="*/ 3 h 30"/>
                    <a:gd name="T50" fmla="*/ 13 w 47"/>
                    <a:gd name="T51" fmla="*/ 4 h 30"/>
                    <a:gd name="T52" fmla="*/ 14 w 47"/>
                    <a:gd name="T53" fmla="*/ 5 h 30"/>
                    <a:gd name="T54" fmla="*/ 14 w 47"/>
                    <a:gd name="T55" fmla="*/ 6 h 30"/>
                    <a:gd name="T56" fmla="*/ 14 w 47"/>
                    <a:gd name="T57" fmla="*/ 7 h 30"/>
                    <a:gd name="T58" fmla="*/ 13 w 47"/>
                    <a:gd name="T59" fmla="*/ 8 h 30"/>
                    <a:gd name="T60" fmla="*/ 13 w 47"/>
                    <a:gd name="T61" fmla="*/ 9 h 30"/>
                    <a:gd name="T62" fmla="*/ 13 w 47"/>
                    <a:gd name="T63" fmla="*/ 10 h 30"/>
                    <a:gd name="T64" fmla="*/ 12 w 47"/>
                    <a:gd name="T65" fmla="*/ 10 h 30"/>
                    <a:gd name="T66" fmla="*/ 11 w 47"/>
                    <a:gd name="T67" fmla="*/ 11 h 30"/>
                    <a:gd name="T68" fmla="*/ 11 w 47"/>
                    <a:gd name="T69" fmla="*/ 11 h 30"/>
                    <a:gd name="T70" fmla="*/ 10 w 47"/>
                    <a:gd name="T71" fmla="*/ 12 h 30"/>
                    <a:gd name="T72" fmla="*/ 9 w 47"/>
                    <a:gd name="T73" fmla="*/ 12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2" name="Freeform 1490">
                  <a:extLst>
                    <a:ext uri="{FF2B5EF4-FFF2-40B4-BE49-F238E27FC236}">
                      <a16:creationId xmlns:a16="http://schemas.microsoft.com/office/drawing/2014/main" id="{D3CA5243-A87D-4CDC-BBDF-C81C33B64E0B}"/>
                    </a:ext>
                  </a:extLst>
                </p:cNvPr>
                <p:cNvSpPr>
                  <a:spLocks/>
                </p:cNvSpPr>
                <p:nvPr/>
              </p:nvSpPr>
              <p:spPr bwMode="auto">
                <a:xfrm>
                  <a:off x="973" y="1756"/>
                  <a:ext cx="202" cy="33"/>
                </a:xfrm>
                <a:custGeom>
                  <a:avLst/>
                  <a:gdLst>
                    <a:gd name="T0" fmla="*/ 0 w 646"/>
                    <a:gd name="T1" fmla="*/ 33 h 87"/>
                    <a:gd name="T2" fmla="*/ 202 w 646"/>
                    <a:gd name="T3" fmla="*/ 33 h 87"/>
                    <a:gd name="T4" fmla="*/ 191 w 646"/>
                    <a:gd name="T5" fmla="*/ 0 h 87"/>
                    <a:gd name="T6" fmla="*/ 13 w 646"/>
                    <a:gd name="T7" fmla="*/ 0 h 87"/>
                    <a:gd name="T8" fmla="*/ 0 w 646"/>
                    <a:gd name="T9" fmla="*/ 33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3" name="Freeform 1491">
                  <a:extLst>
                    <a:ext uri="{FF2B5EF4-FFF2-40B4-BE49-F238E27FC236}">
                      <a16:creationId xmlns:a16="http://schemas.microsoft.com/office/drawing/2014/main" id="{AD992897-32EA-44B7-9A0D-28A39FC0FA6F}"/>
                    </a:ext>
                  </a:extLst>
                </p:cNvPr>
                <p:cNvSpPr>
                  <a:spLocks/>
                </p:cNvSpPr>
                <p:nvPr/>
              </p:nvSpPr>
              <p:spPr bwMode="auto">
                <a:xfrm>
                  <a:off x="973" y="1788"/>
                  <a:ext cx="202" cy="7"/>
                </a:xfrm>
                <a:custGeom>
                  <a:avLst/>
                  <a:gdLst>
                    <a:gd name="T0" fmla="*/ 0 w 646"/>
                    <a:gd name="T1" fmla="*/ 7 h 17"/>
                    <a:gd name="T2" fmla="*/ 0 w 646"/>
                    <a:gd name="T3" fmla="*/ 0 h 17"/>
                    <a:gd name="T4" fmla="*/ 202 w 646"/>
                    <a:gd name="T5" fmla="*/ 0 h 17"/>
                    <a:gd name="T6" fmla="*/ 202 w 646"/>
                    <a:gd name="T7" fmla="*/ 7 h 17"/>
                    <a:gd name="T8" fmla="*/ 0 w 646"/>
                    <a:gd name="T9" fmla="*/ 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4" name="Freeform 1492">
                  <a:extLst>
                    <a:ext uri="{FF2B5EF4-FFF2-40B4-BE49-F238E27FC236}">
                      <a16:creationId xmlns:a16="http://schemas.microsoft.com/office/drawing/2014/main" id="{1C91648C-27B2-4184-8199-F124D53EB015}"/>
                    </a:ext>
                  </a:extLst>
                </p:cNvPr>
                <p:cNvSpPr>
                  <a:spLocks/>
                </p:cNvSpPr>
                <p:nvPr/>
              </p:nvSpPr>
              <p:spPr bwMode="auto">
                <a:xfrm>
                  <a:off x="983" y="1760"/>
                  <a:ext cx="181" cy="23"/>
                </a:xfrm>
                <a:custGeom>
                  <a:avLst/>
                  <a:gdLst>
                    <a:gd name="T0" fmla="*/ 0 w 578"/>
                    <a:gd name="T1" fmla="*/ 23 h 63"/>
                    <a:gd name="T2" fmla="*/ 181 w 578"/>
                    <a:gd name="T3" fmla="*/ 23 h 63"/>
                    <a:gd name="T4" fmla="*/ 174 w 578"/>
                    <a:gd name="T5" fmla="*/ 0 h 63"/>
                    <a:gd name="T6" fmla="*/ 8 w 578"/>
                    <a:gd name="T7" fmla="*/ 0 h 63"/>
                    <a:gd name="T8" fmla="*/ 0 w 578"/>
                    <a:gd name="T9" fmla="*/ 2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5" name="Freeform 1493">
                  <a:extLst>
                    <a:ext uri="{FF2B5EF4-FFF2-40B4-BE49-F238E27FC236}">
                      <a16:creationId xmlns:a16="http://schemas.microsoft.com/office/drawing/2014/main" id="{1AC67F3B-6F35-46DA-999C-FA21708DDAF2}"/>
                    </a:ext>
                  </a:extLst>
                </p:cNvPr>
                <p:cNvSpPr>
                  <a:spLocks/>
                </p:cNvSpPr>
                <p:nvPr/>
              </p:nvSpPr>
              <p:spPr bwMode="auto">
                <a:xfrm>
                  <a:off x="975" y="1538"/>
                  <a:ext cx="147" cy="145"/>
                </a:xfrm>
                <a:custGeom>
                  <a:avLst/>
                  <a:gdLst>
                    <a:gd name="T0" fmla="*/ 147 w 467"/>
                    <a:gd name="T1" fmla="*/ 142 h 366"/>
                    <a:gd name="T2" fmla="*/ 147 w 467"/>
                    <a:gd name="T3" fmla="*/ 143 h 366"/>
                    <a:gd name="T4" fmla="*/ 147 w 467"/>
                    <a:gd name="T5" fmla="*/ 143 h 366"/>
                    <a:gd name="T6" fmla="*/ 146 w 467"/>
                    <a:gd name="T7" fmla="*/ 143 h 366"/>
                    <a:gd name="T8" fmla="*/ 146 w 467"/>
                    <a:gd name="T9" fmla="*/ 144 h 366"/>
                    <a:gd name="T10" fmla="*/ 146 w 467"/>
                    <a:gd name="T11" fmla="*/ 144 h 366"/>
                    <a:gd name="T12" fmla="*/ 145 w 467"/>
                    <a:gd name="T13" fmla="*/ 145 h 366"/>
                    <a:gd name="T14" fmla="*/ 145 w 467"/>
                    <a:gd name="T15" fmla="*/ 145 h 366"/>
                    <a:gd name="T16" fmla="*/ 144 w 467"/>
                    <a:gd name="T17" fmla="*/ 145 h 366"/>
                    <a:gd name="T18" fmla="*/ 2 w 467"/>
                    <a:gd name="T19" fmla="*/ 145 h 366"/>
                    <a:gd name="T20" fmla="*/ 2 w 467"/>
                    <a:gd name="T21" fmla="*/ 145 h 366"/>
                    <a:gd name="T22" fmla="*/ 1 w 467"/>
                    <a:gd name="T23" fmla="*/ 144 h 366"/>
                    <a:gd name="T24" fmla="*/ 1 w 467"/>
                    <a:gd name="T25" fmla="*/ 144 h 366"/>
                    <a:gd name="T26" fmla="*/ 0 w 467"/>
                    <a:gd name="T27" fmla="*/ 144 h 366"/>
                    <a:gd name="T28" fmla="*/ 0 w 467"/>
                    <a:gd name="T29" fmla="*/ 143 h 366"/>
                    <a:gd name="T30" fmla="*/ 0 w 467"/>
                    <a:gd name="T31" fmla="*/ 143 h 366"/>
                    <a:gd name="T32" fmla="*/ 0 w 467"/>
                    <a:gd name="T33" fmla="*/ 142 h 366"/>
                    <a:gd name="T34" fmla="*/ 0 w 467"/>
                    <a:gd name="T35" fmla="*/ 142 h 366"/>
                    <a:gd name="T36" fmla="*/ 0 w 467"/>
                    <a:gd name="T37" fmla="*/ 2 h 366"/>
                    <a:gd name="T38" fmla="*/ 0 w 467"/>
                    <a:gd name="T39" fmla="*/ 2 h 366"/>
                    <a:gd name="T40" fmla="*/ 0 w 467"/>
                    <a:gd name="T41" fmla="*/ 2 h 366"/>
                    <a:gd name="T42" fmla="*/ 0 w 467"/>
                    <a:gd name="T43" fmla="*/ 1 h 366"/>
                    <a:gd name="T44" fmla="*/ 1 w 467"/>
                    <a:gd name="T45" fmla="*/ 1 h 366"/>
                    <a:gd name="T46" fmla="*/ 1 w 467"/>
                    <a:gd name="T47" fmla="*/ 0 h 366"/>
                    <a:gd name="T48" fmla="*/ 1 w 467"/>
                    <a:gd name="T49" fmla="*/ 0 h 366"/>
                    <a:gd name="T50" fmla="*/ 2 w 467"/>
                    <a:gd name="T51" fmla="*/ 0 h 366"/>
                    <a:gd name="T52" fmla="*/ 2 w 467"/>
                    <a:gd name="T53" fmla="*/ 0 h 366"/>
                    <a:gd name="T54" fmla="*/ 144 w 467"/>
                    <a:gd name="T55" fmla="*/ 0 h 366"/>
                    <a:gd name="T56" fmla="*/ 145 w 467"/>
                    <a:gd name="T57" fmla="*/ 0 h 366"/>
                    <a:gd name="T58" fmla="*/ 145 w 467"/>
                    <a:gd name="T59" fmla="*/ 0 h 366"/>
                    <a:gd name="T60" fmla="*/ 146 w 467"/>
                    <a:gd name="T61" fmla="*/ 0 h 366"/>
                    <a:gd name="T62" fmla="*/ 146 w 467"/>
                    <a:gd name="T63" fmla="*/ 1 h 366"/>
                    <a:gd name="T64" fmla="*/ 146 w 467"/>
                    <a:gd name="T65" fmla="*/ 1 h 366"/>
                    <a:gd name="T66" fmla="*/ 147 w 467"/>
                    <a:gd name="T67" fmla="*/ 2 h 366"/>
                    <a:gd name="T68" fmla="*/ 147 w 467"/>
                    <a:gd name="T69" fmla="*/ 2 h 366"/>
                    <a:gd name="T70" fmla="*/ 147 w 467"/>
                    <a:gd name="T71" fmla="*/ 2 h 366"/>
                    <a:gd name="T72" fmla="*/ 147 w 467"/>
                    <a:gd name="T73" fmla="*/ 1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6" name="Freeform 1494">
                  <a:extLst>
                    <a:ext uri="{FF2B5EF4-FFF2-40B4-BE49-F238E27FC236}">
                      <a16:creationId xmlns:a16="http://schemas.microsoft.com/office/drawing/2014/main" id="{8A604016-4F6F-470E-85D7-0161E52D2C03}"/>
                    </a:ext>
                  </a:extLst>
                </p:cNvPr>
                <p:cNvSpPr>
                  <a:spLocks/>
                </p:cNvSpPr>
                <p:nvPr/>
              </p:nvSpPr>
              <p:spPr bwMode="auto">
                <a:xfrm>
                  <a:off x="1083" y="1730"/>
                  <a:ext cx="43" cy="0"/>
                </a:xfrm>
                <a:custGeom>
                  <a:avLst/>
                  <a:gdLst>
                    <a:gd name="T0" fmla="*/ 0 w 142"/>
                    <a:gd name="T1" fmla="*/ 0 h 1"/>
                    <a:gd name="T2" fmla="*/ 43 w 142"/>
                    <a:gd name="T3" fmla="*/ 0 h 1"/>
                    <a:gd name="T4" fmla="*/ 43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7" name="Rectangle 1495">
                  <a:extLst>
                    <a:ext uri="{FF2B5EF4-FFF2-40B4-BE49-F238E27FC236}">
                      <a16:creationId xmlns:a16="http://schemas.microsoft.com/office/drawing/2014/main" id="{1D1CBF26-41C2-4D82-86A4-85B3443F8AA1}"/>
                    </a:ext>
                  </a:extLst>
                </p:cNvPr>
                <p:cNvSpPr>
                  <a:spLocks noChangeArrowheads="1"/>
                </p:cNvSpPr>
                <p:nvPr/>
              </p:nvSpPr>
              <p:spPr bwMode="auto">
                <a:xfrm>
                  <a:off x="991" y="1556"/>
                  <a:ext cx="114" cy="108"/>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68" name="Freeform 1496">
                  <a:extLst>
                    <a:ext uri="{FF2B5EF4-FFF2-40B4-BE49-F238E27FC236}">
                      <a16:creationId xmlns:a16="http://schemas.microsoft.com/office/drawing/2014/main" id="{3F4DD821-948F-4471-B323-D77305C1F47A}"/>
                    </a:ext>
                  </a:extLst>
                </p:cNvPr>
                <p:cNvSpPr>
                  <a:spLocks/>
                </p:cNvSpPr>
                <p:nvPr/>
              </p:nvSpPr>
              <p:spPr bwMode="auto">
                <a:xfrm>
                  <a:off x="997" y="1556"/>
                  <a:ext cx="108" cy="110"/>
                </a:xfrm>
                <a:custGeom>
                  <a:avLst/>
                  <a:gdLst>
                    <a:gd name="T0" fmla="*/ 2 w 346"/>
                    <a:gd name="T1" fmla="*/ 106 h 274"/>
                    <a:gd name="T2" fmla="*/ 104 w 346"/>
                    <a:gd name="T3" fmla="*/ 106 h 274"/>
                    <a:gd name="T4" fmla="*/ 104 w 346"/>
                    <a:gd name="T5" fmla="*/ 106 h 274"/>
                    <a:gd name="T6" fmla="*/ 105 w 346"/>
                    <a:gd name="T7" fmla="*/ 106 h 274"/>
                    <a:gd name="T8" fmla="*/ 105 w 346"/>
                    <a:gd name="T9" fmla="*/ 106 h 274"/>
                    <a:gd name="T10" fmla="*/ 105 w 346"/>
                    <a:gd name="T11" fmla="*/ 106 h 274"/>
                    <a:gd name="T12" fmla="*/ 106 w 346"/>
                    <a:gd name="T13" fmla="*/ 106 h 274"/>
                    <a:gd name="T14" fmla="*/ 106 w 346"/>
                    <a:gd name="T15" fmla="*/ 105 h 274"/>
                    <a:gd name="T16" fmla="*/ 106 w 346"/>
                    <a:gd name="T17" fmla="*/ 105 h 274"/>
                    <a:gd name="T18" fmla="*/ 106 w 346"/>
                    <a:gd name="T19" fmla="*/ 104 h 274"/>
                    <a:gd name="T20" fmla="*/ 106 w 346"/>
                    <a:gd name="T21" fmla="*/ 4 h 274"/>
                    <a:gd name="T22" fmla="*/ 106 w 346"/>
                    <a:gd name="T23" fmla="*/ 3 h 274"/>
                    <a:gd name="T24" fmla="*/ 106 w 346"/>
                    <a:gd name="T25" fmla="*/ 3 h 274"/>
                    <a:gd name="T26" fmla="*/ 105 w 346"/>
                    <a:gd name="T27" fmla="*/ 2 h 274"/>
                    <a:gd name="T28" fmla="*/ 107 w 346"/>
                    <a:gd name="T29" fmla="*/ 0 h 274"/>
                    <a:gd name="T30" fmla="*/ 107 w 346"/>
                    <a:gd name="T31" fmla="*/ 0 h 274"/>
                    <a:gd name="T32" fmla="*/ 107 w 346"/>
                    <a:gd name="T33" fmla="*/ 0 h 274"/>
                    <a:gd name="T34" fmla="*/ 107 w 346"/>
                    <a:gd name="T35" fmla="*/ 1 h 274"/>
                    <a:gd name="T36" fmla="*/ 108 w 346"/>
                    <a:gd name="T37" fmla="*/ 2 h 274"/>
                    <a:gd name="T38" fmla="*/ 108 w 346"/>
                    <a:gd name="T39" fmla="*/ 2 h 274"/>
                    <a:gd name="T40" fmla="*/ 108 w 346"/>
                    <a:gd name="T41" fmla="*/ 106 h 274"/>
                    <a:gd name="T42" fmla="*/ 108 w 346"/>
                    <a:gd name="T43" fmla="*/ 107 h 274"/>
                    <a:gd name="T44" fmla="*/ 107 w 346"/>
                    <a:gd name="T45" fmla="*/ 107 h 274"/>
                    <a:gd name="T46" fmla="*/ 107 w 346"/>
                    <a:gd name="T47" fmla="*/ 108 h 274"/>
                    <a:gd name="T48" fmla="*/ 107 w 346"/>
                    <a:gd name="T49" fmla="*/ 108 h 274"/>
                    <a:gd name="T50" fmla="*/ 107 w 346"/>
                    <a:gd name="T51" fmla="*/ 108 h 274"/>
                    <a:gd name="T52" fmla="*/ 107 w 346"/>
                    <a:gd name="T53" fmla="*/ 109 h 274"/>
                    <a:gd name="T54" fmla="*/ 106 w 346"/>
                    <a:gd name="T55" fmla="*/ 109 h 274"/>
                    <a:gd name="T56" fmla="*/ 106 w 346"/>
                    <a:gd name="T57" fmla="*/ 109 h 274"/>
                    <a:gd name="T58" fmla="*/ 106 w 346"/>
                    <a:gd name="T59" fmla="*/ 109 h 274"/>
                    <a:gd name="T60" fmla="*/ 106 w 346"/>
                    <a:gd name="T61" fmla="*/ 109 h 274"/>
                    <a:gd name="T62" fmla="*/ 106 w 346"/>
                    <a:gd name="T63" fmla="*/ 109 h 274"/>
                    <a:gd name="T64" fmla="*/ 105 w 346"/>
                    <a:gd name="T65" fmla="*/ 110 h 274"/>
                    <a:gd name="T66" fmla="*/ 0 w 346"/>
                    <a:gd name="T67" fmla="*/ 110 h 274"/>
                    <a:gd name="T68" fmla="*/ 2 w 346"/>
                    <a:gd name="T69" fmla="*/ 106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69" name="Freeform 1497">
                  <a:extLst>
                    <a:ext uri="{FF2B5EF4-FFF2-40B4-BE49-F238E27FC236}">
                      <a16:creationId xmlns:a16="http://schemas.microsoft.com/office/drawing/2014/main" id="{63EF823E-2DFA-429D-8905-DF45A06CA798}"/>
                    </a:ext>
                  </a:extLst>
                </p:cNvPr>
                <p:cNvSpPr>
                  <a:spLocks/>
                </p:cNvSpPr>
                <p:nvPr/>
              </p:nvSpPr>
              <p:spPr bwMode="auto">
                <a:xfrm>
                  <a:off x="991" y="1554"/>
                  <a:ext cx="114" cy="112"/>
                </a:xfrm>
                <a:custGeom>
                  <a:avLst/>
                  <a:gdLst>
                    <a:gd name="T0" fmla="*/ 111 w 364"/>
                    <a:gd name="T1" fmla="*/ 0 h 282"/>
                    <a:gd name="T2" fmla="*/ 111 w 364"/>
                    <a:gd name="T3" fmla="*/ 0 h 282"/>
                    <a:gd name="T4" fmla="*/ 112 w 364"/>
                    <a:gd name="T5" fmla="*/ 0 h 282"/>
                    <a:gd name="T6" fmla="*/ 112 w 364"/>
                    <a:gd name="T7" fmla="*/ 0 h 282"/>
                    <a:gd name="T8" fmla="*/ 112 w 364"/>
                    <a:gd name="T9" fmla="*/ 0 h 282"/>
                    <a:gd name="T10" fmla="*/ 112 w 364"/>
                    <a:gd name="T11" fmla="*/ 0 h 282"/>
                    <a:gd name="T12" fmla="*/ 113 w 364"/>
                    <a:gd name="T13" fmla="*/ 1 h 282"/>
                    <a:gd name="T14" fmla="*/ 113 w 364"/>
                    <a:gd name="T15" fmla="*/ 1 h 282"/>
                    <a:gd name="T16" fmla="*/ 113 w 364"/>
                    <a:gd name="T17" fmla="*/ 2 h 282"/>
                    <a:gd name="T18" fmla="*/ 113 w 364"/>
                    <a:gd name="T19" fmla="*/ 2 h 282"/>
                    <a:gd name="T20" fmla="*/ 114 w 364"/>
                    <a:gd name="T21" fmla="*/ 2 h 282"/>
                    <a:gd name="T22" fmla="*/ 114 w 364"/>
                    <a:gd name="T23" fmla="*/ 3 h 282"/>
                    <a:gd name="T24" fmla="*/ 114 w 364"/>
                    <a:gd name="T25" fmla="*/ 108 h 282"/>
                    <a:gd name="T26" fmla="*/ 114 w 364"/>
                    <a:gd name="T27" fmla="*/ 109 h 282"/>
                    <a:gd name="T28" fmla="*/ 113 w 364"/>
                    <a:gd name="T29" fmla="*/ 109 h 282"/>
                    <a:gd name="T30" fmla="*/ 113 w 364"/>
                    <a:gd name="T31" fmla="*/ 110 h 282"/>
                    <a:gd name="T32" fmla="*/ 113 w 364"/>
                    <a:gd name="T33" fmla="*/ 110 h 282"/>
                    <a:gd name="T34" fmla="*/ 113 w 364"/>
                    <a:gd name="T35" fmla="*/ 110 h 282"/>
                    <a:gd name="T36" fmla="*/ 113 w 364"/>
                    <a:gd name="T37" fmla="*/ 111 h 282"/>
                    <a:gd name="T38" fmla="*/ 112 w 364"/>
                    <a:gd name="T39" fmla="*/ 111 h 282"/>
                    <a:gd name="T40" fmla="*/ 112 w 364"/>
                    <a:gd name="T41" fmla="*/ 111 h 282"/>
                    <a:gd name="T42" fmla="*/ 112 w 364"/>
                    <a:gd name="T43" fmla="*/ 111 h 282"/>
                    <a:gd name="T44" fmla="*/ 112 w 364"/>
                    <a:gd name="T45" fmla="*/ 111 h 282"/>
                    <a:gd name="T46" fmla="*/ 111 w 364"/>
                    <a:gd name="T47" fmla="*/ 111 h 282"/>
                    <a:gd name="T48" fmla="*/ 111 w 364"/>
                    <a:gd name="T49" fmla="*/ 112 h 282"/>
                    <a:gd name="T50" fmla="*/ 2 w 364"/>
                    <a:gd name="T51" fmla="*/ 112 h 282"/>
                    <a:gd name="T52" fmla="*/ 2 w 364"/>
                    <a:gd name="T53" fmla="*/ 111 h 282"/>
                    <a:gd name="T54" fmla="*/ 2 w 364"/>
                    <a:gd name="T55" fmla="*/ 111 h 282"/>
                    <a:gd name="T56" fmla="*/ 2 w 364"/>
                    <a:gd name="T57" fmla="*/ 111 h 282"/>
                    <a:gd name="T58" fmla="*/ 1 w 364"/>
                    <a:gd name="T59" fmla="*/ 111 h 282"/>
                    <a:gd name="T60" fmla="*/ 1 w 364"/>
                    <a:gd name="T61" fmla="*/ 111 h 282"/>
                    <a:gd name="T62" fmla="*/ 1 w 364"/>
                    <a:gd name="T63" fmla="*/ 111 h 282"/>
                    <a:gd name="T64" fmla="*/ 0 w 364"/>
                    <a:gd name="T65" fmla="*/ 111 h 282"/>
                    <a:gd name="T66" fmla="*/ 0 w 364"/>
                    <a:gd name="T67" fmla="*/ 110 h 282"/>
                    <a:gd name="T68" fmla="*/ 0 w 364"/>
                    <a:gd name="T69" fmla="*/ 110 h 282"/>
                    <a:gd name="T70" fmla="*/ 0 w 364"/>
                    <a:gd name="T71" fmla="*/ 110 h 282"/>
                    <a:gd name="T72" fmla="*/ 0 w 364"/>
                    <a:gd name="T73" fmla="*/ 109 h 282"/>
                    <a:gd name="T74" fmla="*/ 0 w 364"/>
                    <a:gd name="T75" fmla="*/ 109 h 282"/>
                    <a:gd name="T76" fmla="*/ 0 w 364"/>
                    <a:gd name="T77" fmla="*/ 108 h 282"/>
                    <a:gd name="T78" fmla="*/ 0 w 364"/>
                    <a:gd name="T79" fmla="*/ 3 h 282"/>
                    <a:gd name="T80" fmla="*/ 0 w 364"/>
                    <a:gd name="T81" fmla="*/ 2 h 282"/>
                    <a:gd name="T82" fmla="*/ 0 w 364"/>
                    <a:gd name="T83" fmla="*/ 2 h 282"/>
                    <a:gd name="T84" fmla="*/ 0 w 364"/>
                    <a:gd name="T85" fmla="*/ 2 h 282"/>
                    <a:gd name="T86" fmla="*/ 0 w 364"/>
                    <a:gd name="T87" fmla="*/ 1 h 282"/>
                    <a:gd name="T88" fmla="*/ 1 w 364"/>
                    <a:gd name="T89" fmla="*/ 0 h 282"/>
                    <a:gd name="T90" fmla="*/ 1 w 364"/>
                    <a:gd name="T91" fmla="*/ 0 h 282"/>
                    <a:gd name="T92" fmla="*/ 2 w 364"/>
                    <a:gd name="T93" fmla="*/ 0 h 282"/>
                    <a:gd name="T94" fmla="*/ 2 w 364"/>
                    <a:gd name="T95" fmla="*/ 0 h 282"/>
                    <a:gd name="T96" fmla="*/ 2 w 364"/>
                    <a:gd name="T97" fmla="*/ 0 h 282"/>
                    <a:gd name="T98" fmla="*/ 111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0" name="Freeform 1498">
                  <a:extLst>
                    <a:ext uri="{FF2B5EF4-FFF2-40B4-BE49-F238E27FC236}">
                      <a16:creationId xmlns:a16="http://schemas.microsoft.com/office/drawing/2014/main" id="{D928D504-F5C3-44F9-9F00-F51A6D800D72}"/>
                    </a:ext>
                  </a:extLst>
                </p:cNvPr>
                <p:cNvSpPr>
                  <a:spLocks/>
                </p:cNvSpPr>
                <p:nvPr/>
              </p:nvSpPr>
              <p:spPr bwMode="auto">
                <a:xfrm>
                  <a:off x="991" y="1554"/>
                  <a:ext cx="114" cy="112"/>
                </a:xfrm>
                <a:custGeom>
                  <a:avLst/>
                  <a:gdLst>
                    <a:gd name="T0" fmla="*/ 48 w 364"/>
                    <a:gd name="T1" fmla="*/ 112 h 282"/>
                    <a:gd name="T2" fmla="*/ 2 w 364"/>
                    <a:gd name="T3" fmla="*/ 112 h 282"/>
                    <a:gd name="T4" fmla="*/ 2 w 364"/>
                    <a:gd name="T5" fmla="*/ 111 h 282"/>
                    <a:gd name="T6" fmla="*/ 2 w 364"/>
                    <a:gd name="T7" fmla="*/ 111 h 282"/>
                    <a:gd name="T8" fmla="*/ 2 w 364"/>
                    <a:gd name="T9" fmla="*/ 111 h 282"/>
                    <a:gd name="T10" fmla="*/ 1 w 364"/>
                    <a:gd name="T11" fmla="*/ 111 h 282"/>
                    <a:gd name="T12" fmla="*/ 1 w 364"/>
                    <a:gd name="T13" fmla="*/ 111 h 282"/>
                    <a:gd name="T14" fmla="*/ 1 w 364"/>
                    <a:gd name="T15" fmla="*/ 111 h 282"/>
                    <a:gd name="T16" fmla="*/ 0 w 364"/>
                    <a:gd name="T17" fmla="*/ 111 h 282"/>
                    <a:gd name="T18" fmla="*/ 0 w 364"/>
                    <a:gd name="T19" fmla="*/ 110 h 282"/>
                    <a:gd name="T20" fmla="*/ 0 w 364"/>
                    <a:gd name="T21" fmla="*/ 110 h 282"/>
                    <a:gd name="T22" fmla="*/ 0 w 364"/>
                    <a:gd name="T23" fmla="*/ 110 h 282"/>
                    <a:gd name="T24" fmla="*/ 0 w 364"/>
                    <a:gd name="T25" fmla="*/ 109 h 282"/>
                    <a:gd name="T26" fmla="*/ 0 w 364"/>
                    <a:gd name="T27" fmla="*/ 109 h 282"/>
                    <a:gd name="T28" fmla="*/ 0 w 364"/>
                    <a:gd name="T29" fmla="*/ 108 h 282"/>
                    <a:gd name="T30" fmla="*/ 0 w 364"/>
                    <a:gd name="T31" fmla="*/ 3 h 282"/>
                    <a:gd name="T32" fmla="*/ 0 w 364"/>
                    <a:gd name="T33" fmla="*/ 2 h 282"/>
                    <a:gd name="T34" fmla="*/ 0 w 364"/>
                    <a:gd name="T35" fmla="*/ 2 h 282"/>
                    <a:gd name="T36" fmla="*/ 0 w 364"/>
                    <a:gd name="T37" fmla="*/ 2 h 282"/>
                    <a:gd name="T38" fmla="*/ 0 w 364"/>
                    <a:gd name="T39" fmla="*/ 1 h 282"/>
                    <a:gd name="T40" fmla="*/ 1 w 364"/>
                    <a:gd name="T41" fmla="*/ 0 h 282"/>
                    <a:gd name="T42" fmla="*/ 1 w 364"/>
                    <a:gd name="T43" fmla="*/ 0 h 282"/>
                    <a:gd name="T44" fmla="*/ 2 w 364"/>
                    <a:gd name="T45" fmla="*/ 0 h 282"/>
                    <a:gd name="T46" fmla="*/ 2 w 364"/>
                    <a:gd name="T47" fmla="*/ 0 h 282"/>
                    <a:gd name="T48" fmla="*/ 2 w 364"/>
                    <a:gd name="T49" fmla="*/ 0 h 282"/>
                    <a:gd name="T50" fmla="*/ 111 w 364"/>
                    <a:gd name="T51" fmla="*/ 0 h 282"/>
                    <a:gd name="T52" fmla="*/ 111 w 364"/>
                    <a:gd name="T53" fmla="*/ 0 h 282"/>
                    <a:gd name="T54" fmla="*/ 112 w 364"/>
                    <a:gd name="T55" fmla="*/ 0 h 282"/>
                    <a:gd name="T56" fmla="*/ 112 w 364"/>
                    <a:gd name="T57" fmla="*/ 0 h 282"/>
                    <a:gd name="T58" fmla="*/ 112 w 364"/>
                    <a:gd name="T59" fmla="*/ 0 h 282"/>
                    <a:gd name="T60" fmla="*/ 112 w 364"/>
                    <a:gd name="T61" fmla="*/ 0 h 282"/>
                    <a:gd name="T62" fmla="*/ 113 w 364"/>
                    <a:gd name="T63" fmla="*/ 1 h 282"/>
                    <a:gd name="T64" fmla="*/ 113 w 364"/>
                    <a:gd name="T65" fmla="*/ 1 h 282"/>
                    <a:gd name="T66" fmla="*/ 113 w 364"/>
                    <a:gd name="T67" fmla="*/ 2 h 282"/>
                    <a:gd name="T68" fmla="*/ 113 w 364"/>
                    <a:gd name="T69" fmla="*/ 2 h 282"/>
                    <a:gd name="T70" fmla="*/ 114 w 364"/>
                    <a:gd name="T71" fmla="*/ 2 h 282"/>
                    <a:gd name="T72" fmla="*/ 114 w 364"/>
                    <a:gd name="T73" fmla="*/ 3 h 282"/>
                    <a:gd name="T74" fmla="*/ 114 w 364"/>
                    <a:gd name="T75" fmla="*/ 108 h 282"/>
                    <a:gd name="T76" fmla="*/ 114 w 364"/>
                    <a:gd name="T77" fmla="*/ 109 h 282"/>
                    <a:gd name="T78" fmla="*/ 113 w 364"/>
                    <a:gd name="T79" fmla="*/ 109 h 282"/>
                    <a:gd name="T80" fmla="*/ 113 w 364"/>
                    <a:gd name="T81" fmla="*/ 110 h 282"/>
                    <a:gd name="T82" fmla="*/ 113 w 364"/>
                    <a:gd name="T83" fmla="*/ 110 h 282"/>
                    <a:gd name="T84" fmla="*/ 113 w 364"/>
                    <a:gd name="T85" fmla="*/ 110 h 282"/>
                    <a:gd name="T86" fmla="*/ 113 w 364"/>
                    <a:gd name="T87" fmla="*/ 111 h 282"/>
                    <a:gd name="T88" fmla="*/ 112 w 364"/>
                    <a:gd name="T89" fmla="*/ 111 h 282"/>
                    <a:gd name="T90" fmla="*/ 112 w 364"/>
                    <a:gd name="T91" fmla="*/ 111 h 282"/>
                    <a:gd name="T92" fmla="*/ 112 w 364"/>
                    <a:gd name="T93" fmla="*/ 111 h 282"/>
                    <a:gd name="T94" fmla="*/ 112 w 364"/>
                    <a:gd name="T95" fmla="*/ 111 h 282"/>
                    <a:gd name="T96" fmla="*/ 111 w 364"/>
                    <a:gd name="T97" fmla="*/ 111 h 282"/>
                    <a:gd name="T98" fmla="*/ 111 w 364"/>
                    <a:gd name="T99" fmla="*/ 112 h 282"/>
                    <a:gd name="T100" fmla="*/ 48 w 364"/>
                    <a:gd name="T101" fmla="*/ 112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1" name="Freeform 1499">
                  <a:extLst>
                    <a:ext uri="{FF2B5EF4-FFF2-40B4-BE49-F238E27FC236}">
                      <a16:creationId xmlns:a16="http://schemas.microsoft.com/office/drawing/2014/main" id="{9E1F0194-5B9E-4847-AFE6-F07E2617214A}"/>
                    </a:ext>
                  </a:extLst>
                </p:cNvPr>
                <p:cNvSpPr>
                  <a:spLocks/>
                </p:cNvSpPr>
                <p:nvPr/>
              </p:nvSpPr>
              <p:spPr bwMode="auto">
                <a:xfrm>
                  <a:off x="991" y="1554"/>
                  <a:ext cx="114" cy="112"/>
                </a:xfrm>
                <a:custGeom>
                  <a:avLst/>
                  <a:gdLst>
                    <a:gd name="T0" fmla="*/ 8 w 364"/>
                    <a:gd name="T1" fmla="*/ 108 h 282"/>
                    <a:gd name="T2" fmla="*/ 3 w 364"/>
                    <a:gd name="T3" fmla="*/ 108 h 282"/>
                    <a:gd name="T4" fmla="*/ 3 w 364"/>
                    <a:gd name="T5" fmla="*/ 108 h 282"/>
                    <a:gd name="T6" fmla="*/ 3 w 364"/>
                    <a:gd name="T7" fmla="*/ 108 h 282"/>
                    <a:gd name="T8" fmla="*/ 2 w 364"/>
                    <a:gd name="T9" fmla="*/ 108 h 282"/>
                    <a:gd name="T10" fmla="*/ 2 w 364"/>
                    <a:gd name="T11" fmla="*/ 108 h 282"/>
                    <a:gd name="T12" fmla="*/ 2 w 364"/>
                    <a:gd name="T13" fmla="*/ 107 h 282"/>
                    <a:gd name="T14" fmla="*/ 2 w 364"/>
                    <a:gd name="T15" fmla="*/ 107 h 282"/>
                    <a:gd name="T16" fmla="*/ 2 w 364"/>
                    <a:gd name="T17" fmla="*/ 107 h 282"/>
                    <a:gd name="T18" fmla="*/ 2 w 364"/>
                    <a:gd name="T19" fmla="*/ 106 h 282"/>
                    <a:gd name="T20" fmla="*/ 2 w 364"/>
                    <a:gd name="T21" fmla="*/ 5 h 282"/>
                    <a:gd name="T22" fmla="*/ 2 w 364"/>
                    <a:gd name="T23" fmla="*/ 4 h 282"/>
                    <a:gd name="T24" fmla="*/ 2 w 364"/>
                    <a:gd name="T25" fmla="*/ 4 h 282"/>
                    <a:gd name="T26" fmla="*/ 2 w 364"/>
                    <a:gd name="T27" fmla="*/ 4 h 282"/>
                    <a:gd name="T28" fmla="*/ 2 w 364"/>
                    <a:gd name="T29" fmla="*/ 3 h 282"/>
                    <a:gd name="T30" fmla="*/ 2 w 364"/>
                    <a:gd name="T31" fmla="*/ 3 h 282"/>
                    <a:gd name="T32" fmla="*/ 3 w 364"/>
                    <a:gd name="T33" fmla="*/ 3 h 282"/>
                    <a:gd name="T34" fmla="*/ 3 w 364"/>
                    <a:gd name="T35" fmla="*/ 3 h 282"/>
                    <a:gd name="T36" fmla="*/ 3 w 364"/>
                    <a:gd name="T37" fmla="*/ 3 h 282"/>
                    <a:gd name="T38" fmla="*/ 111 w 364"/>
                    <a:gd name="T39" fmla="*/ 3 h 282"/>
                    <a:gd name="T40" fmla="*/ 111 w 364"/>
                    <a:gd name="T41" fmla="*/ 3 h 282"/>
                    <a:gd name="T42" fmla="*/ 111 w 364"/>
                    <a:gd name="T43" fmla="*/ 3 h 282"/>
                    <a:gd name="T44" fmla="*/ 111 w 364"/>
                    <a:gd name="T45" fmla="*/ 3 h 282"/>
                    <a:gd name="T46" fmla="*/ 112 w 364"/>
                    <a:gd name="T47" fmla="*/ 3 h 282"/>
                    <a:gd name="T48" fmla="*/ 114 w 364"/>
                    <a:gd name="T49" fmla="*/ 1 h 282"/>
                    <a:gd name="T50" fmla="*/ 113 w 364"/>
                    <a:gd name="T51" fmla="*/ 0 h 282"/>
                    <a:gd name="T52" fmla="*/ 113 w 364"/>
                    <a:gd name="T53" fmla="*/ 0 h 282"/>
                    <a:gd name="T54" fmla="*/ 113 w 364"/>
                    <a:gd name="T55" fmla="*/ 0 h 282"/>
                    <a:gd name="T56" fmla="*/ 112 w 364"/>
                    <a:gd name="T57" fmla="*/ 0 h 282"/>
                    <a:gd name="T58" fmla="*/ 112 w 364"/>
                    <a:gd name="T59" fmla="*/ 0 h 282"/>
                    <a:gd name="T60" fmla="*/ 112 w 364"/>
                    <a:gd name="T61" fmla="*/ 0 h 282"/>
                    <a:gd name="T62" fmla="*/ 2 w 364"/>
                    <a:gd name="T63" fmla="*/ 0 h 282"/>
                    <a:gd name="T64" fmla="*/ 2 w 364"/>
                    <a:gd name="T65" fmla="*/ 0 h 282"/>
                    <a:gd name="T66" fmla="*/ 2 w 364"/>
                    <a:gd name="T67" fmla="*/ 0 h 282"/>
                    <a:gd name="T68" fmla="*/ 1 w 364"/>
                    <a:gd name="T69" fmla="*/ 0 h 282"/>
                    <a:gd name="T70" fmla="*/ 1 w 364"/>
                    <a:gd name="T71" fmla="*/ 0 h 282"/>
                    <a:gd name="T72" fmla="*/ 0 w 364"/>
                    <a:gd name="T73" fmla="*/ 1 h 282"/>
                    <a:gd name="T74" fmla="*/ 0 w 364"/>
                    <a:gd name="T75" fmla="*/ 2 h 282"/>
                    <a:gd name="T76" fmla="*/ 0 w 364"/>
                    <a:gd name="T77" fmla="*/ 2 h 282"/>
                    <a:gd name="T78" fmla="*/ 0 w 364"/>
                    <a:gd name="T79" fmla="*/ 2 h 282"/>
                    <a:gd name="T80" fmla="*/ 0 w 364"/>
                    <a:gd name="T81" fmla="*/ 3 h 282"/>
                    <a:gd name="T82" fmla="*/ 0 w 364"/>
                    <a:gd name="T83" fmla="*/ 108 h 282"/>
                    <a:gd name="T84" fmla="*/ 0 w 364"/>
                    <a:gd name="T85" fmla="*/ 109 h 282"/>
                    <a:gd name="T86" fmla="*/ 0 w 364"/>
                    <a:gd name="T87" fmla="*/ 109 h 282"/>
                    <a:gd name="T88" fmla="*/ 0 w 364"/>
                    <a:gd name="T89" fmla="*/ 110 h 282"/>
                    <a:gd name="T90" fmla="*/ 0 w 364"/>
                    <a:gd name="T91" fmla="*/ 110 h 282"/>
                    <a:gd name="T92" fmla="*/ 0 w 364"/>
                    <a:gd name="T93" fmla="*/ 110 h 282"/>
                    <a:gd name="T94" fmla="*/ 0 w 364"/>
                    <a:gd name="T95" fmla="*/ 111 h 282"/>
                    <a:gd name="T96" fmla="*/ 1 w 364"/>
                    <a:gd name="T97" fmla="*/ 111 h 282"/>
                    <a:gd name="T98" fmla="*/ 1 w 364"/>
                    <a:gd name="T99" fmla="*/ 111 h 282"/>
                    <a:gd name="T100" fmla="*/ 1 w 364"/>
                    <a:gd name="T101" fmla="*/ 111 h 282"/>
                    <a:gd name="T102" fmla="*/ 2 w 364"/>
                    <a:gd name="T103" fmla="*/ 111 h 282"/>
                    <a:gd name="T104" fmla="*/ 2 w 364"/>
                    <a:gd name="T105" fmla="*/ 111 h 282"/>
                    <a:gd name="T106" fmla="*/ 2 w 364"/>
                    <a:gd name="T107" fmla="*/ 111 h 282"/>
                    <a:gd name="T108" fmla="*/ 2 w 364"/>
                    <a:gd name="T109" fmla="*/ 112 h 282"/>
                    <a:gd name="T110" fmla="*/ 5 w 364"/>
                    <a:gd name="T111" fmla="*/ 112 h 282"/>
                    <a:gd name="T112" fmla="*/ 8 w 364"/>
                    <a:gd name="T113" fmla="*/ 108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05" name="Group 1500">
                <a:extLst>
                  <a:ext uri="{FF2B5EF4-FFF2-40B4-BE49-F238E27FC236}">
                    <a16:creationId xmlns:a16="http://schemas.microsoft.com/office/drawing/2014/main" id="{F6D54546-CF50-4EA7-89C2-4690658710FB}"/>
                  </a:ext>
                </a:extLst>
              </p:cNvPr>
              <p:cNvGrpSpPr>
                <a:grpSpLocks/>
              </p:cNvGrpSpPr>
              <p:nvPr/>
            </p:nvGrpSpPr>
            <p:grpSpPr bwMode="auto">
              <a:xfrm>
                <a:off x="2149" y="826"/>
                <a:ext cx="214" cy="259"/>
                <a:chOff x="4320" y="1728"/>
                <a:chExt cx="384" cy="384"/>
              </a:xfrm>
            </p:grpSpPr>
            <p:sp>
              <p:nvSpPr>
                <p:cNvPr id="81373" name="Freeform 1501">
                  <a:extLst>
                    <a:ext uri="{FF2B5EF4-FFF2-40B4-BE49-F238E27FC236}">
                      <a16:creationId xmlns:a16="http://schemas.microsoft.com/office/drawing/2014/main" id="{5ADD98DC-A11F-488F-BBF0-21A35330104B}"/>
                    </a:ext>
                  </a:extLst>
                </p:cNvPr>
                <p:cNvSpPr>
                  <a:spLocks/>
                </p:cNvSpPr>
                <p:nvPr/>
              </p:nvSpPr>
              <p:spPr bwMode="auto">
                <a:xfrm>
                  <a:off x="4322" y="1949"/>
                  <a:ext cx="314" cy="45"/>
                </a:xfrm>
                <a:custGeom>
                  <a:avLst/>
                  <a:gdLst>
                    <a:gd name="T0" fmla="*/ 272 w 566"/>
                    <a:gd name="T1" fmla="*/ 0 h 73"/>
                    <a:gd name="T2" fmla="*/ 313 w 566"/>
                    <a:gd name="T3" fmla="*/ 44 h 73"/>
                    <a:gd name="T4" fmla="*/ 0 w 566"/>
                    <a:gd name="T5" fmla="*/ 44 h 73"/>
                    <a:gd name="T6" fmla="*/ 42 w 566"/>
                    <a:gd name="T7" fmla="*/ 0 h 73"/>
                    <a:gd name="T8" fmla="*/ 272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4" name="Freeform 1502">
                  <a:extLst>
                    <a:ext uri="{FF2B5EF4-FFF2-40B4-BE49-F238E27FC236}">
                      <a16:creationId xmlns:a16="http://schemas.microsoft.com/office/drawing/2014/main" id="{6FC2A8B2-E479-45CD-ABC1-E908D84B0B41}"/>
                    </a:ext>
                  </a:extLst>
                </p:cNvPr>
                <p:cNvSpPr>
                  <a:spLocks/>
                </p:cNvSpPr>
                <p:nvPr/>
              </p:nvSpPr>
              <p:spPr bwMode="auto">
                <a:xfrm>
                  <a:off x="4402" y="1942"/>
                  <a:ext cx="150" cy="28"/>
                </a:xfrm>
                <a:custGeom>
                  <a:avLst/>
                  <a:gdLst>
                    <a:gd name="T0" fmla="*/ 149 w 269"/>
                    <a:gd name="T1" fmla="*/ 12 h 50"/>
                    <a:gd name="T2" fmla="*/ 147 w 269"/>
                    <a:gd name="T3" fmla="*/ 10 h 50"/>
                    <a:gd name="T4" fmla="*/ 143 w 269"/>
                    <a:gd name="T5" fmla="*/ 8 h 50"/>
                    <a:gd name="T6" fmla="*/ 136 w 269"/>
                    <a:gd name="T7" fmla="*/ 6 h 50"/>
                    <a:gd name="T8" fmla="*/ 128 w 269"/>
                    <a:gd name="T9" fmla="*/ 4 h 50"/>
                    <a:gd name="T10" fmla="*/ 118 w 269"/>
                    <a:gd name="T11" fmla="*/ 3 h 50"/>
                    <a:gd name="T12" fmla="*/ 107 w 269"/>
                    <a:gd name="T13" fmla="*/ 1 h 50"/>
                    <a:gd name="T14" fmla="*/ 94 w 269"/>
                    <a:gd name="T15" fmla="*/ 1 h 50"/>
                    <a:gd name="T16" fmla="*/ 81 w 269"/>
                    <a:gd name="T17" fmla="*/ 0 h 50"/>
                    <a:gd name="T18" fmla="*/ 68 w 269"/>
                    <a:gd name="T19" fmla="*/ 0 h 50"/>
                    <a:gd name="T20" fmla="*/ 55 w 269"/>
                    <a:gd name="T21" fmla="*/ 1 h 50"/>
                    <a:gd name="T22" fmla="*/ 43 w 269"/>
                    <a:gd name="T23" fmla="*/ 1 h 50"/>
                    <a:gd name="T24" fmla="*/ 32 w 269"/>
                    <a:gd name="T25" fmla="*/ 3 h 50"/>
                    <a:gd name="T26" fmla="*/ 22 w 269"/>
                    <a:gd name="T27" fmla="*/ 4 h 50"/>
                    <a:gd name="T28" fmla="*/ 13 w 269"/>
                    <a:gd name="T29" fmla="*/ 6 h 50"/>
                    <a:gd name="T30" fmla="*/ 7 w 269"/>
                    <a:gd name="T31" fmla="*/ 8 h 50"/>
                    <a:gd name="T32" fmla="*/ 3 w 269"/>
                    <a:gd name="T33" fmla="*/ 10 h 50"/>
                    <a:gd name="T34" fmla="*/ 1 w 269"/>
                    <a:gd name="T35" fmla="*/ 12 h 50"/>
                    <a:gd name="T36" fmla="*/ 1 w 269"/>
                    <a:gd name="T37" fmla="*/ 15 h 50"/>
                    <a:gd name="T38" fmla="*/ 3 w 269"/>
                    <a:gd name="T39" fmla="*/ 17 h 50"/>
                    <a:gd name="T40" fmla="*/ 7 w 269"/>
                    <a:gd name="T41" fmla="*/ 20 h 50"/>
                    <a:gd name="T42" fmla="*/ 13 w 269"/>
                    <a:gd name="T43" fmla="*/ 21 h 50"/>
                    <a:gd name="T44" fmla="*/ 22 w 269"/>
                    <a:gd name="T45" fmla="*/ 24 h 50"/>
                    <a:gd name="T46" fmla="*/ 32 w 269"/>
                    <a:gd name="T47" fmla="*/ 25 h 50"/>
                    <a:gd name="T48" fmla="*/ 43 w 269"/>
                    <a:gd name="T49" fmla="*/ 26 h 50"/>
                    <a:gd name="T50" fmla="*/ 55 w 269"/>
                    <a:gd name="T51" fmla="*/ 27 h 50"/>
                    <a:gd name="T52" fmla="*/ 68 w 269"/>
                    <a:gd name="T53" fmla="*/ 27 h 50"/>
                    <a:gd name="T54" fmla="*/ 81 w 269"/>
                    <a:gd name="T55" fmla="*/ 27 h 50"/>
                    <a:gd name="T56" fmla="*/ 94 w 269"/>
                    <a:gd name="T57" fmla="*/ 27 h 50"/>
                    <a:gd name="T58" fmla="*/ 107 w 269"/>
                    <a:gd name="T59" fmla="*/ 26 h 50"/>
                    <a:gd name="T60" fmla="*/ 118 w 269"/>
                    <a:gd name="T61" fmla="*/ 25 h 50"/>
                    <a:gd name="T62" fmla="*/ 128 w 269"/>
                    <a:gd name="T63" fmla="*/ 24 h 50"/>
                    <a:gd name="T64" fmla="*/ 136 w 269"/>
                    <a:gd name="T65" fmla="*/ 21 h 50"/>
                    <a:gd name="T66" fmla="*/ 143 w 269"/>
                    <a:gd name="T67" fmla="*/ 20 h 50"/>
                    <a:gd name="T68" fmla="*/ 147 w 269"/>
                    <a:gd name="T69" fmla="*/ 17 h 50"/>
                    <a:gd name="T70" fmla="*/ 149 w 269"/>
                    <a:gd name="T71" fmla="*/ 15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5" name="Freeform 1503">
                  <a:extLst>
                    <a:ext uri="{FF2B5EF4-FFF2-40B4-BE49-F238E27FC236}">
                      <a16:creationId xmlns:a16="http://schemas.microsoft.com/office/drawing/2014/main" id="{C2042549-D78E-47C3-9CF4-60AEFD55CC6C}"/>
                    </a:ext>
                  </a:extLst>
                </p:cNvPr>
                <p:cNvSpPr>
                  <a:spLocks/>
                </p:cNvSpPr>
                <p:nvPr/>
              </p:nvSpPr>
              <p:spPr bwMode="auto">
                <a:xfrm>
                  <a:off x="4402" y="1956"/>
                  <a:ext cx="150" cy="21"/>
                </a:xfrm>
                <a:custGeom>
                  <a:avLst/>
                  <a:gdLst>
                    <a:gd name="T0" fmla="*/ 149 w 269"/>
                    <a:gd name="T1" fmla="*/ 8 h 37"/>
                    <a:gd name="T2" fmla="*/ 147 w 269"/>
                    <a:gd name="T3" fmla="*/ 10 h 37"/>
                    <a:gd name="T4" fmla="*/ 143 w 269"/>
                    <a:gd name="T5" fmla="*/ 12 h 37"/>
                    <a:gd name="T6" fmla="*/ 136 w 269"/>
                    <a:gd name="T7" fmla="*/ 15 h 37"/>
                    <a:gd name="T8" fmla="*/ 128 w 269"/>
                    <a:gd name="T9" fmla="*/ 16 h 37"/>
                    <a:gd name="T10" fmla="*/ 118 w 269"/>
                    <a:gd name="T11" fmla="*/ 18 h 37"/>
                    <a:gd name="T12" fmla="*/ 107 w 269"/>
                    <a:gd name="T13" fmla="*/ 19 h 37"/>
                    <a:gd name="T14" fmla="*/ 94 w 269"/>
                    <a:gd name="T15" fmla="*/ 20 h 37"/>
                    <a:gd name="T16" fmla="*/ 81 w 269"/>
                    <a:gd name="T17" fmla="*/ 20 h 37"/>
                    <a:gd name="T18" fmla="*/ 68 w 269"/>
                    <a:gd name="T19" fmla="*/ 20 h 37"/>
                    <a:gd name="T20" fmla="*/ 55 w 269"/>
                    <a:gd name="T21" fmla="*/ 20 h 37"/>
                    <a:gd name="T22" fmla="*/ 43 w 269"/>
                    <a:gd name="T23" fmla="*/ 19 h 37"/>
                    <a:gd name="T24" fmla="*/ 32 w 269"/>
                    <a:gd name="T25" fmla="*/ 18 h 37"/>
                    <a:gd name="T26" fmla="*/ 22 w 269"/>
                    <a:gd name="T27" fmla="*/ 16 h 37"/>
                    <a:gd name="T28" fmla="*/ 13 w 269"/>
                    <a:gd name="T29" fmla="*/ 15 h 37"/>
                    <a:gd name="T30" fmla="*/ 7 w 269"/>
                    <a:gd name="T31" fmla="*/ 12 h 37"/>
                    <a:gd name="T32" fmla="*/ 3 w 269"/>
                    <a:gd name="T33" fmla="*/ 10 h 37"/>
                    <a:gd name="T34" fmla="*/ 1 w 269"/>
                    <a:gd name="T35" fmla="*/ 8 h 37"/>
                    <a:gd name="T36" fmla="*/ 0 w 269"/>
                    <a:gd name="T37" fmla="*/ 0 h 37"/>
                    <a:gd name="T38" fmla="*/ 1 w 269"/>
                    <a:gd name="T39" fmla="*/ 3 h 37"/>
                    <a:gd name="T40" fmla="*/ 4 w 269"/>
                    <a:gd name="T41" fmla="*/ 5 h 37"/>
                    <a:gd name="T42" fmla="*/ 10 w 269"/>
                    <a:gd name="T43" fmla="*/ 7 h 37"/>
                    <a:gd name="T44" fmla="*/ 17 w 269"/>
                    <a:gd name="T45" fmla="*/ 9 h 37"/>
                    <a:gd name="T46" fmla="*/ 27 w 269"/>
                    <a:gd name="T47" fmla="*/ 11 h 37"/>
                    <a:gd name="T48" fmla="*/ 37 w 269"/>
                    <a:gd name="T49" fmla="*/ 12 h 37"/>
                    <a:gd name="T50" fmla="*/ 49 w 269"/>
                    <a:gd name="T51" fmla="*/ 13 h 37"/>
                    <a:gd name="T52" fmla="*/ 62 w 269"/>
                    <a:gd name="T53" fmla="*/ 14 h 37"/>
                    <a:gd name="T54" fmla="*/ 75 w 269"/>
                    <a:gd name="T55" fmla="*/ 14 h 37"/>
                    <a:gd name="T56" fmla="*/ 88 w 269"/>
                    <a:gd name="T57" fmla="*/ 14 h 37"/>
                    <a:gd name="T58" fmla="*/ 100 w 269"/>
                    <a:gd name="T59" fmla="*/ 13 h 37"/>
                    <a:gd name="T60" fmla="*/ 112 w 269"/>
                    <a:gd name="T61" fmla="*/ 12 h 37"/>
                    <a:gd name="T62" fmla="*/ 123 w 269"/>
                    <a:gd name="T63" fmla="*/ 11 h 37"/>
                    <a:gd name="T64" fmla="*/ 132 w 269"/>
                    <a:gd name="T65" fmla="*/ 9 h 37"/>
                    <a:gd name="T66" fmla="*/ 139 w 269"/>
                    <a:gd name="T67" fmla="*/ 7 h 37"/>
                    <a:gd name="T68" fmla="*/ 145 w 269"/>
                    <a:gd name="T69" fmla="*/ 5 h 37"/>
                    <a:gd name="T70" fmla="*/ 148 w 269"/>
                    <a:gd name="T71" fmla="*/ 3 h 37"/>
                    <a:gd name="T72" fmla="*/ 149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6" name="Freeform 1504">
                  <a:extLst>
                    <a:ext uri="{FF2B5EF4-FFF2-40B4-BE49-F238E27FC236}">
                      <a16:creationId xmlns:a16="http://schemas.microsoft.com/office/drawing/2014/main" id="{755FEB10-D2CE-428E-B7C9-D7182182CA89}"/>
                    </a:ext>
                  </a:extLst>
                </p:cNvPr>
                <p:cNvSpPr>
                  <a:spLocks/>
                </p:cNvSpPr>
                <p:nvPr/>
              </p:nvSpPr>
              <p:spPr bwMode="auto">
                <a:xfrm>
                  <a:off x="4322" y="1991"/>
                  <a:ext cx="314" cy="101"/>
                </a:xfrm>
                <a:custGeom>
                  <a:avLst/>
                  <a:gdLst>
                    <a:gd name="T0" fmla="*/ 0 w 568"/>
                    <a:gd name="T1" fmla="*/ 100 h 168"/>
                    <a:gd name="T2" fmla="*/ 313 w 568"/>
                    <a:gd name="T3" fmla="*/ 100 h 168"/>
                    <a:gd name="T4" fmla="*/ 313 w 568"/>
                    <a:gd name="T5" fmla="*/ 0 h 168"/>
                    <a:gd name="T6" fmla="*/ 0 w 568"/>
                    <a:gd name="T7" fmla="*/ 0 h 168"/>
                    <a:gd name="T8" fmla="*/ 0 w 568"/>
                    <a:gd name="T9" fmla="*/ 10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7" name="Freeform 1505">
                  <a:extLst>
                    <a:ext uri="{FF2B5EF4-FFF2-40B4-BE49-F238E27FC236}">
                      <a16:creationId xmlns:a16="http://schemas.microsoft.com/office/drawing/2014/main" id="{2001E80F-B903-487D-A5A1-9C213727C30F}"/>
                    </a:ext>
                  </a:extLst>
                </p:cNvPr>
                <p:cNvSpPr>
                  <a:spLocks/>
                </p:cNvSpPr>
                <p:nvPr/>
              </p:nvSpPr>
              <p:spPr bwMode="auto">
                <a:xfrm>
                  <a:off x="4373" y="1942"/>
                  <a:ext cx="205" cy="17"/>
                </a:xfrm>
                <a:custGeom>
                  <a:avLst/>
                  <a:gdLst>
                    <a:gd name="T0" fmla="*/ 0 w 373"/>
                    <a:gd name="T1" fmla="*/ 16 h 29"/>
                    <a:gd name="T2" fmla="*/ 0 w 373"/>
                    <a:gd name="T3" fmla="*/ 0 h 29"/>
                    <a:gd name="T4" fmla="*/ 204 w 373"/>
                    <a:gd name="T5" fmla="*/ 0 h 29"/>
                    <a:gd name="T6" fmla="*/ 204 w 373"/>
                    <a:gd name="T7" fmla="*/ 16 h 29"/>
                    <a:gd name="T8" fmla="*/ 0 w 373"/>
                    <a:gd name="T9" fmla="*/ 16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8" name="Freeform 1506">
                  <a:extLst>
                    <a:ext uri="{FF2B5EF4-FFF2-40B4-BE49-F238E27FC236}">
                      <a16:creationId xmlns:a16="http://schemas.microsoft.com/office/drawing/2014/main" id="{EAD66467-31FD-4073-9A8B-0A7D7DB0B802}"/>
                    </a:ext>
                  </a:extLst>
                </p:cNvPr>
                <p:cNvSpPr>
                  <a:spLocks/>
                </p:cNvSpPr>
                <p:nvPr/>
              </p:nvSpPr>
              <p:spPr bwMode="auto">
                <a:xfrm>
                  <a:off x="4322" y="1991"/>
                  <a:ext cx="314" cy="35"/>
                </a:xfrm>
                <a:custGeom>
                  <a:avLst/>
                  <a:gdLst>
                    <a:gd name="T0" fmla="*/ 116 w 568"/>
                    <a:gd name="T1" fmla="*/ 0 h 59"/>
                    <a:gd name="T2" fmla="*/ 0 w 568"/>
                    <a:gd name="T3" fmla="*/ 0 h 59"/>
                    <a:gd name="T4" fmla="*/ 0 w 568"/>
                    <a:gd name="T5" fmla="*/ 34 h 59"/>
                    <a:gd name="T6" fmla="*/ 313 w 568"/>
                    <a:gd name="T7" fmla="*/ 34 h 59"/>
                    <a:gd name="T8" fmla="*/ 313 w 568"/>
                    <a:gd name="T9" fmla="*/ 1 h 59"/>
                    <a:gd name="T10" fmla="*/ 196 w 568"/>
                    <a:gd name="T11" fmla="*/ 1 h 59"/>
                    <a:gd name="T12" fmla="*/ 116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79" name="Freeform 1507">
                  <a:extLst>
                    <a:ext uri="{FF2B5EF4-FFF2-40B4-BE49-F238E27FC236}">
                      <a16:creationId xmlns:a16="http://schemas.microsoft.com/office/drawing/2014/main" id="{F06123C3-6DF1-462F-B819-1C23AB1D70F7}"/>
                    </a:ext>
                  </a:extLst>
                </p:cNvPr>
                <p:cNvSpPr>
                  <a:spLocks/>
                </p:cNvSpPr>
                <p:nvPr/>
              </p:nvSpPr>
              <p:spPr bwMode="auto">
                <a:xfrm>
                  <a:off x="4402" y="2001"/>
                  <a:ext cx="29" cy="17"/>
                </a:xfrm>
                <a:custGeom>
                  <a:avLst/>
                  <a:gdLst>
                    <a:gd name="T0" fmla="*/ 9 w 47"/>
                    <a:gd name="T1" fmla="*/ 16 h 30"/>
                    <a:gd name="T2" fmla="*/ 7 w 47"/>
                    <a:gd name="T3" fmla="*/ 16 h 30"/>
                    <a:gd name="T4" fmla="*/ 6 w 47"/>
                    <a:gd name="T5" fmla="*/ 16 h 30"/>
                    <a:gd name="T6" fmla="*/ 4 w 47"/>
                    <a:gd name="T7" fmla="*/ 15 h 30"/>
                    <a:gd name="T8" fmla="*/ 2 w 47"/>
                    <a:gd name="T9" fmla="*/ 14 h 30"/>
                    <a:gd name="T10" fmla="*/ 2 w 47"/>
                    <a:gd name="T11" fmla="*/ 13 h 30"/>
                    <a:gd name="T12" fmla="*/ 1 w 47"/>
                    <a:gd name="T13" fmla="*/ 12 h 30"/>
                    <a:gd name="T14" fmla="*/ 1 w 47"/>
                    <a:gd name="T15" fmla="*/ 10 h 30"/>
                    <a:gd name="T16" fmla="*/ 0 w 47"/>
                    <a:gd name="T17" fmla="*/ 9 h 30"/>
                    <a:gd name="T18" fmla="*/ 0 w 47"/>
                    <a:gd name="T19" fmla="*/ 7 h 30"/>
                    <a:gd name="T20" fmla="*/ 1 w 47"/>
                    <a:gd name="T21" fmla="*/ 6 h 30"/>
                    <a:gd name="T22" fmla="*/ 1 w 47"/>
                    <a:gd name="T23" fmla="*/ 5 h 30"/>
                    <a:gd name="T24" fmla="*/ 2 w 47"/>
                    <a:gd name="T25" fmla="*/ 3 h 30"/>
                    <a:gd name="T26" fmla="*/ 2 w 47"/>
                    <a:gd name="T27" fmla="*/ 2 h 30"/>
                    <a:gd name="T28" fmla="*/ 4 w 47"/>
                    <a:gd name="T29" fmla="*/ 1 h 30"/>
                    <a:gd name="T30" fmla="*/ 6 w 47"/>
                    <a:gd name="T31" fmla="*/ 1 h 30"/>
                    <a:gd name="T32" fmla="*/ 7 w 47"/>
                    <a:gd name="T33" fmla="*/ 0 h 30"/>
                    <a:gd name="T34" fmla="*/ 9 w 47"/>
                    <a:gd name="T35" fmla="*/ 0 h 30"/>
                    <a:gd name="T36" fmla="*/ 19 w 47"/>
                    <a:gd name="T37" fmla="*/ 0 h 30"/>
                    <a:gd name="T38" fmla="*/ 21 w 47"/>
                    <a:gd name="T39" fmla="*/ 0 h 30"/>
                    <a:gd name="T40" fmla="*/ 22 w 47"/>
                    <a:gd name="T41" fmla="*/ 1 h 30"/>
                    <a:gd name="T42" fmla="*/ 23 w 47"/>
                    <a:gd name="T43" fmla="*/ 1 h 30"/>
                    <a:gd name="T44" fmla="*/ 25 w 47"/>
                    <a:gd name="T45" fmla="*/ 2 h 30"/>
                    <a:gd name="T46" fmla="*/ 26 w 47"/>
                    <a:gd name="T47" fmla="*/ 3 h 30"/>
                    <a:gd name="T48" fmla="*/ 27 w 47"/>
                    <a:gd name="T49" fmla="*/ 4 h 30"/>
                    <a:gd name="T50" fmla="*/ 28 w 47"/>
                    <a:gd name="T51" fmla="*/ 6 h 30"/>
                    <a:gd name="T52" fmla="*/ 28 w 47"/>
                    <a:gd name="T53" fmla="*/ 7 h 30"/>
                    <a:gd name="T54" fmla="*/ 28 w 47"/>
                    <a:gd name="T55" fmla="*/ 8 h 30"/>
                    <a:gd name="T56" fmla="*/ 28 w 47"/>
                    <a:gd name="T57" fmla="*/ 10 h 30"/>
                    <a:gd name="T58" fmla="*/ 28 w 47"/>
                    <a:gd name="T59" fmla="*/ 11 h 30"/>
                    <a:gd name="T60" fmla="*/ 27 w 47"/>
                    <a:gd name="T61" fmla="*/ 12 h 30"/>
                    <a:gd name="T62" fmla="*/ 26 w 47"/>
                    <a:gd name="T63" fmla="*/ 14 h 30"/>
                    <a:gd name="T64" fmla="*/ 25 w 47"/>
                    <a:gd name="T65" fmla="*/ 15 h 30"/>
                    <a:gd name="T66" fmla="*/ 23 w 47"/>
                    <a:gd name="T67" fmla="*/ 15 h 30"/>
                    <a:gd name="T68" fmla="*/ 22 w 47"/>
                    <a:gd name="T69" fmla="*/ 16 h 30"/>
                    <a:gd name="T70" fmla="*/ 21 w 47"/>
                    <a:gd name="T71" fmla="*/ 16 h 30"/>
                    <a:gd name="T72" fmla="*/ 19 w 47"/>
                    <a:gd name="T73" fmla="*/ 16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0" name="Freeform 1508">
                  <a:extLst>
                    <a:ext uri="{FF2B5EF4-FFF2-40B4-BE49-F238E27FC236}">
                      <a16:creationId xmlns:a16="http://schemas.microsoft.com/office/drawing/2014/main" id="{A5D8804B-DAB0-4188-A488-DF7250CA7D8A}"/>
                    </a:ext>
                  </a:extLst>
                </p:cNvPr>
                <p:cNvSpPr>
                  <a:spLocks/>
                </p:cNvSpPr>
                <p:nvPr/>
              </p:nvSpPr>
              <p:spPr bwMode="auto">
                <a:xfrm>
                  <a:off x="4519" y="1994"/>
                  <a:ext cx="4" cy="94"/>
                </a:xfrm>
                <a:custGeom>
                  <a:avLst/>
                  <a:gdLst>
                    <a:gd name="T0" fmla="*/ 0 w 5"/>
                    <a:gd name="T1" fmla="*/ 0 h 162"/>
                    <a:gd name="T2" fmla="*/ 3 w 5"/>
                    <a:gd name="T3" fmla="*/ 32 h 162"/>
                    <a:gd name="T4" fmla="*/ 1 w 5"/>
                    <a:gd name="T5" fmla="*/ 32 h 162"/>
                    <a:gd name="T6" fmla="*/ 1 w 5"/>
                    <a:gd name="T7" fmla="*/ 93 h 1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62">
                      <a:moveTo>
                        <a:pt x="0" y="0"/>
                      </a:moveTo>
                      <a:lnTo>
                        <a:pt x="4" y="55"/>
                      </a:lnTo>
                      <a:lnTo>
                        <a:pt x="1" y="55"/>
                      </a:lnTo>
                      <a:lnTo>
                        <a:pt x="1" y="16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1" name="Freeform 1509">
                  <a:extLst>
                    <a:ext uri="{FF2B5EF4-FFF2-40B4-BE49-F238E27FC236}">
                      <a16:creationId xmlns:a16="http://schemas.microsoft.com/office/drawing/2014/main" id="{2F5CD9B5-9457-444C-8D7F-ADF87974BC38}"/>
                    </a:ext>
                  </a:extLst>
                </p:cNvPr>
                <p:cNvSpPr>
                  <a:spLocks/>
                </p:cNvSpPr>
                <p:nvPr/>
              </p:nvSpPr>
              <p:spPr bwMode="auto">
                <a:xfrm>
                  <a:off x="4344" y="2050"/>
                  <a:ext cx="358" cy="52"/>
                </a:xfrm>
                <a:custGeom>
                  <a:avLst/>
                  <a:gdLst>
                    <a:gd name="T0" fmla="*/ 0 w 646"/>
                    <a:gd name="T1" fmla="*/ 51 h 87"/>
                    <a:gd name="T2" fmla="*/ 357 w 646"/>
                    <a:gd name="T3" fmla="*/ 51 h 87"/>
                    <a:gd name="T4" fmla="*/ 338 w 646"/>
                    <a:gd name="T5" fmla="*/ 0 h 87"/>
                    <a:gd name="T6" fmla="*/ 23 w 646"/>
                    <a:gd name="T7" fmla="*/ 0 h 87"/>
                    <a:gd name="T8" fmla="*/ 0 w 646"/>
                    <a:gd name="T9" fmla="*/ 51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2" name="Freeform 1510">
                  <a:extLst>
                    <a:ext uri="{FF2B5EF4-FFF2-40B4-BE49-F238E27FC236}">
                      <a16:creationId xmlns:a16="http://schemas.microsoft.com/office/drawing/2014/main" id="{4CCFBD57-EEBC-49D4-9D70-4562E98EA065}"/>
                    </a:ext>
                  </a:extLst>
                </p:cNvPr>
                <p:cNvSpPr>
                  <a:spLocks/>
                </p:cNvSpPr>
                <p:nvPr/>
              </p:nvSpPr>
              <p:spPr bwMode="auto">
                <a:xfrm>
                  <a:off x="4344" y="2102"/>
                  <a:ext cx="358" cy="10"/>
                </a:xfrm>
                <a:custGeom>
                  <a:avLst/>
                  <a:gdLst>
                    <a:gd name="T0" fmla="*/ 0 w 646"/>
                    <a:gd name="T1" fmla="*/ 9 h 17"/>
                    <a:gd name="T2" fmla="*/ 0 w 646"/>
                    <a:gd name="T3" fmla="*/ 0 h 17"/>
                    <a:gd name="T4" fmla="*/ 357 w 646"/>
                    <a:gd name="T5" fmla="*/ 0 h 17"/>
                    <a:gd name="T6" fmla="*/ 357 w 646"/>
                    <a:gd name="T7" fmla="*/ 9 h 17"/>
                    <a:gd name="T8" fmla="*/ 0 w 646"/>
                    <a:gd name="T9" fmla="*/ 9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3" name="Freeform 1511">
                  <a:extLst>
                    <a:ext uri="{FF2B5EF4-FFF2-40B4-BE49-F238E27FC236}">
                      <a16:creationId xmlns:a16="http://schemas.microsoft.com/office/drawing/2014/main" id="{BECB4C3C-D559-4245-97BC-0791D463695E}"/>
                    </a:ext>
                  </a:extLst>
                </p:cNvPr>
                <p:cNvSpPr>
                  <a:spLocks/>
                </p:cNvSpPr>
                <p:nvPr/>
              </p:nvSpPr>
              <p:spPr bwMode="auto">
                <a:xfrm>
                  <a:off x="4362" y="2060"/>
                  <a:ext cx="322" cy="35"/>
                </a:xfrm>
                <a:custGeom>
                  <a:avLst/>
                  <a:gdLst>
                    <a:gd name="T0" fmla="*/ 0 w 578"/>
                    <a:gd name="T1" fmla="*/ 34 h 63"/>
                    <a:gd name="T2" fmla="*/ 321 w 578"/>
                    <a:gd name="T3" fmla="*/ 34 h 63"/>
                    <a:gd name="T4" fmla="*/ 310 w 578"/>
                    <a:gd name="T5" fmla="*/ 0 h 63"/>
                    <a:gd name="T6" fmla="*/ 14 w 578"/>
                    <a:gd name="T7" fmla="*/ 0 h 63"/>
                    <a:gd name="T8" fmla="*/ 0 w 578"/>
                    <a:gd name="T9" fmla="*/ 34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4" name="Freeform 1512">
                  <a:extLst>
                    <a:ext uri="{FF2B5EF4-FFF2-40B4-BE49-F238E27FC236}">
                      <a16:creationId xmlns:a16="http://schemas.microsoft.com/office/drawing/2014/main" id="{8EDACA60-EA9D-4DCE-A64D-2D9916811B4E}"/>
                    </a:ext>
                  </a:extLst>
                </p:cNvPr>
                <p:cNvSpPr>
                  <a:spLocks/>
                </p:cNvSpPr>
                <p:nvPr/>
              </p:nvSpPr>
              <p:spPr bwMode="auto">
                <a:xfrm>
                  <a:off x="4347" y="1726"/>
                  <a:ext cx="259" cy="219"/>
                </a:xfrm>
                <a:custGeom>
                  <a:avLst/>
                  <a:gdLst>
                    <a:gd name="T0" fmla="*/ 258 w 467"/>
                    <a:gd name="T1" fmla="*/ 215 h 366"/>
                    <a:gd name="T2" fmla="*/ 258 w 467"/>
                    <a:gd name="T3" fmla="*/ 215 h 366"/>
                    <a:gd name="T4" fmla="*/ 258 w 467"/>
                    <a:gd name="T5" fmla="*/ 216 h 366"/>
                    <a:gd name="T6" fmla="*/ 258 w 467"/>
                    <a:gd name="T7" fmla="*/ 217 h 366"/>
                    <a:gd name="T8" fmla="*/ 257 w 467"/>
                    <a:gd name="T9" fmla="*/ 217 h 366"/>
                    <a:gd name="T10" fmla="*/ 257 w 467"/>
                    <a:gd name="T11" fmla="*/ 218 h 366"/>
                    <a:gd name="T12" fmla="*/ 256 w 467"/>
                    <a:gd name="T13" fmla="*/ 218 h 366"/>
                    <a:gd name="T14" fmla="*/ 255 w 467"/>
                    <a:gd name="T15" fmla="*/ 218 h 366"/>
                    <a:gd name="T16" fmla="*/ 255 w 467"/>
                    <a:gd name="T17" fmla="*/ 218 h 366"/>
                    <a:gd name="T18" fmla="*/ 3 w 467"/>
                    <a:gd name="T19" fmla="*/ 218 h 366"/>
                    <a:gd name="T20" fmla="*/ 3 w 467"/>
                    <a:gd name="T21" fmla="*/ 218 h 366"/>
                    <a:gd name="T22" fmla="*/ 2 w 467"/>
                    <a:gd name="T23" fmla="*/ 218 h 366"/>
                    <a:gd name="T24" fmla="*/ 2 w 467"/>
                    <a:gd name="T25" fmla="*/ 218 h 366"/>
                    <a:gd name="T26" fmla="*/ 1 w 467"/>
                    <a:gd name="T27" fmla="*/ 217 h 366"/>
                    <a:gd name="T28" fmla="*/ 1 w 467"/>
                    <a:gd name="T29" fmla="*/ 217 h 366"/>
                    <a:gd name="T30" fmla="*/ 0 w 467"/>
                    <a:gd name="T31" fmla="*/ 215 h 366"/>
                    <a:gd name="T32" fmla="*/ 0 w 467"/>
                    <a:gd name="T33" fmla="*/ 215 h 366"/>
                    <a:gd name="T34" fmla="*/ 0 w 467"/>
                    <a:gd name="T35" fmla="*/ 214 h 366"/>
                    <a:gd name="T36" fmla="*/ 0 w 467"/>
                    <a:gd name="T37" fmla="*/ 4 h 366"/>
                    <a:gd name="T38" fmla="*/ 0 w 467"/>
                    <a:gd name="T39" fmla="*/ 3 h 366"/>
                    <a:gd name="T40" fmla="*/ 0 w 467"/>
                    <a:gd name="T41" fmla="*/ 2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55 w 467"/>
                    <a:gd name="T55" fmla="*/ 0 h 366"/>
                    <a:gd name="T56" fmla="*/ 255 w 467"/>
                    <a:gd name="T57" fmla="*/ 0 h 366"/>
                    <a:gd name="T58" fmla="*/ 256 w 467"/>
                    <a:gd name="T59" fmla="*/ 0 h 366"/>
                    <a:gd name="T60" fmla="*/ 257 w 467"/>
                    <a:gd name="T61" fmla="*/ 1 h 366"/>
                    <a:gd name="T62" fmla="*/ 257 w 467"/>
                    <a:gd name="T63" fmla="*/ 1 h 366"/>
                    <a:gd name="T64" fmla="*/ 257 w 467"/>
                    <a:gd name="T65" fmla="*/ 2 h 366"/>
                    <a:gd name="T66" fmla="*/ 258 w 467"/>
                    <a:gd name="T67" fmla="*/ 2 h 366"/>
                    <a:gd name="T68" fmla="*/ 258 w 467"/>
                    <a:gd name="T69" fmla="*/ 3 h 366"/>
                    <a:gd name="T70" fmla="*/ 258 w 467"/>
                    <a:gd name="T71" fmla="*/ 4 h 366"/>
                    <a:gd name="T72" fmla="*/ 258 w 467"/>
                    <a:gd name="T73" fmla="*/ 214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5" name="Freeform 1513">
                  <a:extLst>
                    <a:ext uri="{FF2B5EF4-FFF2-40B4-BE49-F238E27FC236}">
                      <a16:creationId xmlns:a16="http://schemas.microsoft.com/office/drawing/2014/main" id="{2C43389D-C98D-45D9-9EEB-5320B14C0448}"/>
                    </a:ext>
                  </a:extLst>
                </p:cNvPr>
                <p:cNvSpPr>
                  <a:spLocks/>
                </p:cNvSpPr>
                <p:nvPr/>
              </p:nvSpPr>
              <p:spPr bwMode="auto">
                <a:xfrm>
                  <a:off x="4537" y="2015"/>
                  <a:ext cx="80" cy="0"/>
                </a:xfrm>
                <a:custGeom>
                  <a:avLst/>
                  <a:gdLst>
                    <a:gd name="T0" fmla="*/ 0 w 142"/>
                    <a:gd name="T1" fmla="*/ 0 h 1"/>
                    <a:gd name="T2" fmla="*/ 79 w 142"/>
                    <a:gd name="T3" fmla="*/ 0 h 1"/>
                    <a:gd name="T4" fmla="*/ 79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6" name="Rectangle 1514">
                  <a:extLst>
                    <a:ext uri="{FF2B5EF4-FFF2-40B4-BE49-F238E27FC236}">
                      <a16:creationId xmlns:a16="http://schemas.microsoft.com/office/drawing/2014/main" id="{2257A664-5DDE-47EA-B02E-B69F6BEC4019}"/>
                    </a:ext>
                  </a:extLst>
                </p:cNvPr>
                <p:cNvSpPr>
                  <a:spLocks noChangeArrowheads="1"/>
                </p:cNvSpPr>
                <p:nvPr/>
              </p:nvSpPr>
              <p:spPr bwMode="auto">
                <a:xfrm>
                  <a:off x="4376" y="1754"/>
                  <a:ext cx="201" cy="160"/>
                </a:xfrm>
                <a:prstGeom prst="rect">
                  <a:avLst/>
                </a:prstGeom>
                <a:gradFill rotWithShape="0">
                  <a:gsLst>
                    <a:gs pos="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387" name="Freeform 1515">
                  <a:extLst>
                    <a:ext uri="{FF2B5EF4-FFF2-40B4-BE49-F238E27FC236}">
                      <a16:creationId xmlns:a16="http://schemas.microsoft.com/office/drawing/2014/main" id="{3D5693C6-C1BE-44A2-AFEE-F48DA79EAAE1}"/>
                    </a:ext>
                  </a:extLst>
                </p:cNvPr>
                <p:cNvSpPr>
                  <a:spLocks/>
                </p:cNvSpPr>
                <p:nvPr/>
              </p:nvSpPr>
              <p:spPr bwMode="auto">
                <a:xfrm>
                  <a:off x="4387" y="1754"/>
                  <a:ext cx="190" cy="163"/>
                </a:xfrm>
                <a:custGeom>
                  <a:avLst/>
                  <a:gdLst>
                    <a:gd name="T0" fmla="*/ 4 w 346"/>
                    <a:gd name="T1" fmla="*/ 158 h 274"/>
                    <a:gd name="T2" fmla="*/ 183 w 346"/>
                    <a:gd name="T3" fmla="*/ 158 h 274"/>
                    <a:gd name="T4" fmla="*/ 183 w 346"/>
                    <a:gd name="T5" fmla="*/ 158 h 274"/>
                    <a:gd name="T6" fmla="*/ 185 w 346"/>
                    <a:gd name="T7" fmla="*/ 158 h 274"/>
                    <a:gd name="T8" fmla="*/ 185 w 346"/>
                    <a:gd name="T9" fmla="*/ 158 h 274"/>
                    <a:gd name="T10" fmla="*/ 185 w 346"/>
                    <a:gd name="T11" fmla="*/ 157 h 274"/>
                    <a:gd name="T12" fmla="*/ 186 w 346"/>
                    <a:gd name="T13" fmla="*/ 157 h 274"/>
                    <a:gd name="T14" fmla="*/ 186 w 346"/>
                    <a:gd name="T15" fmla="*/ 156 h 274"/>
                    <a:gd name="T16" fmla="*/ 186 w 346"/>
                    <a:gd name="T17" fmla="*/ 155 h 274"/>
                    <a:gd name="T18" fmla="*/ 186 w 346"/>
                    <a:gd name="T19" fmla="*/ 155 h 274"/>
                    <a:gd name="T20" fmla="*/ 186 w 346"/>
                    <a:gd name="T21" fmla="*/ 5 h 274"/>
                    <a:gd name="T22" fmla="*/ 186 w 346"/>
                    <a:gd name="T23" fmla="*/ 5 h 274"/>
                    <a:gd name="T24" fmla="*/ 186 w 346"/>
                    <a:gd name="T25" fmla="*/ 4 h 274"/>
                    <a:gd name="T26" fmla="*/ 185 w 346"/>
                    <a:gd name="T27" fmla="*/ 4 h 274"/>
                    <a:gd name="T28" fmla="*/ 188 w 346"/>
                    <a:gd name="T29" fmla="*/ 0 h 274"/>
                    <a:gd name="T30" fmla="*/ 189 w 346"/>
                    <a:gd name="T31" fmla="*/ 0 h 274"/>
                    <a:gd name="T32" fmla="*/ 189 w 346"/>
                    <a:gd name="T33" fmla="*/ 1 h 274"/>
                    <a:gd name="T34" fmla="*/ 189 w 346"/>
                    <a:gd name="T35" fmla="*/ 1 h 274"/>
                    <a:gd name="T36" fmla="*/ 189 w 346"/>
                    <a:gd name="T37" fmla="*/ 2 h 274"/>
                    <a:gd name="T38" fmla="*/ 189 w 346"/>
                    <a:gd name="T39" fmla="*/ 3 h 274"/>
                    <a:gd name="T40" fmla="*/ 189 w 346"/>
                    <a:gd name="T41" fmla="*/ 158 h 274"/>
                    <a:gd name="T42" fmla="*/ 189 w 346"/>
                    <a:gd name="T43" fmla="*/ 158 h 274"/>
                    <a:gd name="T44" fmla="*/ 189 w 346"/>
                    <a:gd name="T45" fmla="*/ 159 h 274"/>
                    <a:gd name="T46" fmla="*/ 189 w 346"/>
                    <a:gd name="T47" fmla="*/ 159 h 274"/>
                    <a:gd name="T48" fmla="*/ 189 w 346"/>
                    <a:gd name="T49" fmla="*/ 160 h 274"/>
                    <a:gd name="T50" fmla="*/ 188 w 346"/>
                    <a:gd name="T51" fmla="*/ 160 h 274"/>
                    <a:gd name="T52" fmla="*/ 188 w 346"/>
                    <a:gd name="T53" fmla="*/ 161 h 274"/>
                    <a:gd name="T54" fmla="*/ 187 w 346"/>
                    <a:gd name="T55" fmla="*/ 161 h 274"/>
                    <a:gd name="T56" fmla="*/ 187 w 346"/>
                    <a:gd name="T57" fmla="*/ 162 h 274"/>
                    <a:gd name="T58" fmla="*/ 187 w 346"/>
                    <a:gd name="T59" fmla="*/ 162 h 274"/>
                    <a:gd name="T60" fmla="*/ 186 w 346"/>
                    <a:gd name="T61" fmla="*/ 162 h 274"/>
                    <a:gd name="T62" fmla="*/ 186 w 346"/>
                    <a:gd name="T63" fmla="*/ 162 h 274"/>
                    <a:gd name="T64" fmla="*/ 185 w 346"/>
                    <a:gd name="T65" fmla="*/ 162 h 274"/>
                    <a:gd name="T66" fmla="*/ 0 w 346"/>
                    <a:gd name="T67" fmla="*/ 162 h 274"/>
                    <a:gd name="T68" fmla="*/ 4 w 346"/>
                    <a:gd name="T69" fmla="*/ 158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8" name="Freeform 1516">
                  <a:extLst>
                    <a:ext uri="{FF2B5EF4-FFF2-40B4-BE49-F238E27FC236}">
                      <a16:creationId xmlns:a16="http://schemas.microsoft.com/office/drawing/2014/main" id="{EA7B19E8-952D-4EF4-B467-B5EE0FE8AB03}"/>
                    </a:ext>
                  </a:extLst>
                </p:cNvPr>
                <p:cNvSpPr>
                  <a:spLocks/>
                </p:cNvSpPr>
                <p:nvPr/>
              </p:nvSpPr>
              <p:spPr bwMode="auto">
                <a:xfrm>
                  <a:off x="4376" y="1751"/>
                  <a:ext cx="201" cy="167"/>
                </a:xfrm>
                <a:custGeom>
                  <a:avLst/>
                  <a:gdLst>
                    <a:gd name="T0" fmla="*/ 196 w 364"/>
                    <a:gd name="T1" fmla="*/ 0 h 282"/>
                    <a:gd name="T2" fmla="*/ 197 w 364"/>
                    <a:gd name="T3" fmla="*/ 0 h 282"/>
                    <a:gd name="T4" fmla="*/ 197 w 364"/>
                    <a:gd name="T5" fmla="*/ 0 h 282"/>
                    <a:gd name="T6" fmla="*/ 198 w 364"/>
                    <a:gd name="T7" fmla="*/ 0 h 282"/>
                    <a:gd name="T8" fmla="*/ 198 w 364"/>
                    <a:gd name="T9" fmla="*/ 0 h 282"/>
                    <a:gd name="T10" fmla="*/ 198 w 364"/>
                    <a:gd name="T11" fmla="*/ 1 h 282"/>
                    <a:gd name="T12" fmla="*/ 199 w 364"/>
                    <a:gd name="T13" fmla="*/ 1 h 282"/>
                    <a:gd name="T14" fmla="*/ 200 w 364"/>
                    <a:gd name="T15" fmla="*/ 1 h 282"/>
                    <a:gd name="T16" fmla="*/ 200 w 364"/>
                    <a:gd name="T17" fmla="*/ 2 h 282"/>
                    <a:gd name="T18" fmla="*/ 200 w 364"/>
                    <a:gd name="T19" fmla="*/ 3 h 282"/>
                    <a:gd name="T20" fmla="*/ 200 w 364"/>
                    <a:gd name="T21" fmla="*/ 4 h 282"/>
                    <a:gd name="T22" fmla="*/ 200 w 364"/>
                    <a:gd name="T23" fmla="*/ 4 h 282"/>
                    <a:gd name="T24" fmla="*/ 200 w 364"/>
                    <a:gd name="T25" fmla="*/ 162 h 282"/>
                    <a:gd name="T26" fmla="*/ 200 w 364"/>
                    <a:gd name="T27" fmla="*/ 162 h 282"/>
                    <a:gd name="T28" fmla="*/ 200 w 364"/>
                    <a:gd name="T29" fmla="*/ 163 h 282"/>
                    <a:gd name="T30" fmla="*/ 200 w 364"/>
                    <a:gd name="T31" fmla="*/ 163 h 282"/>
                    <a:gd name="T32" fmla="*/ 200 w 364"/>
                    <a:gd name="T33" fmla="*/ 164 h 282"/>
                    <a:gd name="T34" fmla="*/ 199 w 364"/>
                    <a:gd name="T35" fmla="*/ 164 h 282"/>
                    <a:gd name="T36" fmla="*/ 199 w 364"/>
                    <a:gd name="T37" fmla="*/ 165 h 282"/>
                    <a:gd name="T38" fmla="*/ 198 w 364"/>
                    <a:gd name="T39" fmla="*/ 165 h 282"/>
                    <a:gd name="T40" fmla="*/ 198 w 364"/>
                    <a:gd name="T41" fmla="*/ 166 h 282"/>
                    <a:gd name="T42" fmla="*/ 198 w 364"/>
                    <a:gd name="T43" fmla="*/ 166 h 282"/>
                    <a:gd name="T44" fmla="*/ 197 w 364"/>
                    <a:gd name="T45" fmla="*/ 166 h 282"/>
                    <a:gd name="T46" fmla="*/ 197 w 364"/>
                    <a:gd name="T47" fmla="*/ 166 h 282"/>
                    <a:gd name="T48" fmla="*/ 196 w 364"/>
                    <a:gd name="T49" fmla="*/ 166 h 282"/>
                    <a:gd name="T50" fmla="*/ 4 w 364"/>
                    <a:gd name="T51" fmla="*/ 166 h 282"/>
                    <a:gd name="T52" fmla="*/ 4 w 364"/>
                    <a:gd name="T53" fmla="*/ 166 h 282"/>
                    <a:gd name="T54" fmla="*/ 3 w 364"/>
                    <a:gd name="T55" fmla="*/ 166 h 282"/>
                    <a:gd name="T56" fmla="*/ 3 w 364"/>
                    <a:gd name="T57" fmla="*/ 166 h 282"/>
                    <a:gd name="T58" fmla="*/ 2 w 364"/>
                    <a:gd name="T59" fmla="*/ 166 h 282"/>
                    <a:gd name="T60" fmla="*/ 1 w 364"/>
                    <a:gd name="T61" fmla="*/ 166 h 282"/>
                    <a:gd name="T62" fmla="*/ 1 w 364"/>
                    <a:gd name="T63" fmla="*/ 165 h 282"/>
                    <a:gd name="T64" fmla="*/ 1 w 364"/>
                    <a:gd name="T65" fmla="*/ 165 h 282"/>
                    <a:gd name="T66" fmla="*/ 1 w 364"/>
                    <a:gd name="T67" fmla="*/ 164 h 282"/>
                    <a:gd name="T68" fmla="*/ 0 w 364"/>
                    <a:gd name="T69" fmla="*/ 164 h 282"/>
                    <a:gd name="T70" fmla="*/ 0 w 364"/>
                    <a:gd name="T71" fmla="*/ 163 h 282"/>
                    <a:gd name="T72" fmla="*/ 0 w 364"/>
                    <a:gd name="T73" fmla="*/ 163 h 282"/>
                    <a:gd name="T74" fmla="*/ 0 w 364"/>
                    <a:gd name="T75" fmla="*/ 162 h 282"/>
                    <a:gd name="T76" fmla="*/ 0 w 364"/>
                    <a:gd name="T77" fmla="*/ 162 h 282"/>
                    <a:gd name="T78" fmla="*/ 0 w 364"/>
                    <a:gd name="T79" fmla="*/ 4 h 282"/>
                    <a:gd name="T80" fmla="*/ 0 w 364"/>
                    <a:gd name="T81" fmla="*/ 4 h 282"/>
                    <a:gd name="T82" fmla="*/ 0 w 364"/>
                    <a:gd name="T83" fmla="*/ 3 h 282"/>
                    <a:gd name="T84" fmla="*/ 0 w 364"/>
                    <a:gd name="T85" fmla="*/ 2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96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89" name="Freeform 1517">
                  <a:extLst>
                    <a:ext uri="{FF2B5EF4-FFF2-40B4-BE49-F238E27FC236}">
                      <a16:creationId xmlns:a16="http://schemas.microsoft.com/office/drawing/2014/main" id="{63610B71-0458-43FE-A6ED-49AEBF62A562}"/>
                    </a:ext>
                  </a:extLst>
                </p:cNvPr>
                <p:cNvSpPr>
                  <a:spLocks/>
                </p:cNvSpPr>
                <p:nvPr/>
              </p:nvSpPr>
              <p:spPr bwMode="auto">
                <a:xfrm>
                  <a:off x="4376" y="1751"/>
                  <a:ext cx="201" cy="167"/>
                </a:xfrm>
                <a:custGeom>
                  <a:avLst/>
                  <a:gdLst>
                    <a:gd name="T0" fmla="*/ 84 w 364"/>
                    <a:gd name="T1" fmla="*/ 166 h 282"/>
                    <a:gd name="T2" fmla="*/ 4 w 364"/>
                    <a:gd name="T3" fmla="*/ 166 h 282"/>
                    <a:gd name="T4" fmla="*/ 4 w 364"/>
                    <a:gd name="T5" fmla="*/ 166 h 282"/>
                    <a:gd name="T6" fmla="*/ 3 w 364"/>
                    <a:gd name="T7" fmla="*/ 166 h 282"/>
                    <a:gd name="T8" fmla="*/ 3 w 364"/>
                    <a:gd name="T9" fmla="*/ 166 h 282"/>
                    <a:gd name="T10" fmla="*/ 2 w 364"/>
                    <a:gd name="T11" fmla="*/ 166 h 282"/>
                    <a:gd name="T12" fmla="*/ 1 w 364"/>
                    <a:gd name="T13" fmla="*/ 166 h 282"/>
                    <a:gd name="T14" fmla="*/ 1 w 364"/>
                    <a:gd name="T15" fmla="*/ 165 h 282"/>
                    <a:gd name="T16" fmla="*/ 1 w 364"/>
                    <a:gd name="T17" fmla="*/ 165 h 282"/>
                    <a:gd name="T18" fmla="*/ 1 w 364"/>
                    <a:gd name="T19" fmla="*/ 164 h 282"/>
                    <a:gd name="T20" fmla="*/ 0 w 364"/>
                    <a:gd name="T21" fmla="*/ 164 h 282"/>
                    <a:gd name="T22" fmla="*/ 0 w 364"/>
                    <a:gd name="T23" fmla="*/ 163 h 282"/>
                    <a:gd name="T24" fmla="*/ 0 w 364"/>
                    <a:gd name="T25" fmla="*/ 163 h 282"/>
                    <a:gd name="T26" fmla="*/ 0 w 364"/>
                    <a:gd name="T27" fmla="*/ 162 h 282"/>
                    <a:gd name="T28" fmla="*/ 0 w 364"/>
                    <a:gd name="T29" fmla="*/ 162 h 282"/>
                    <a:gd name="T30" fmla="*/ 0 w 364"/>
                    <a:gd name="T31" fmla="*/ 4 h 282"/>
                    <a:gd name="T32" fmla="*/ 0 w 364"/>
                    <a:gd name="T33" fmla="*/ 4 h 282"/>
                    <a:gd name="T34" fmla="*/ 0 w 364"/>
                    <a:gd name="T35" fmla="*/ 3 h 282"/>
                    <a:gd name="T36" fmla="*/ 0 w 364"/>
                    <a:gd name="T37" fmla="*/ 2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96 w 364"/>
                    <a:gd name="T51" fmla="*/ 0 h 282"/>
                    <a:gd name="T52" fmla="*/ 197 w 364"/>
                    <a:gd name="T53" fmla="*/ 0 h 282"/>
                    <a:gd name="T54" fmla="*/ 197 w 364"/>
                    <a:gd name="T55" fmla="*/ 0 h 282"/>
                    <a:gd name="T56" fmla="*/ 198 w 364"/>
                    <a:gd name="T57" fmla="*/ 0 h 282"/>
                    <a:gd name="T58" fmla="*/ 198 w 364"/>
                    <a:gd name="T59" fmla="*/ 0 h 282"/>
                    <a:gd name="T60" fmla="*/ 198 w 364"/>
                    <a:gd name="T61" fmla="*/ 1 h 282"/>
                    <a:gd name="T62" fmla="*/ 199 w 364"/>
                    <a:gd name="T63" fmla="*/ 1 h 282"/>
                    <a:gd name="T64" fmla="*/ 200 w 364"/>
                    <a:gd name="T65" fmla="*/ 1 h 282"/>
                    <a:gd name="T66" fmla="*/ 200 w 364"/>
                    <a:gd name="T67" fmla="*/ 2 h 282"/>
                    <a:gd name="T68" fmla="*/ 200 w 364"/>
                    <a:gd name="T69" fmla="*/ 3 h 282"/>
                    <a:gd name="T70" fmla="*/ 200 w 364"/>
                    <a:gd name="T71" fmla="*/ 4 h 282"/>
                    <a:gd name="T72" fmla="*/ 200 w 364"/>
                    <a:gd name="T73" fmla="*/ 4 h 282"/>
                    <a:gd name="T74" fmla="*/ 200 w 364"/>
                    <a:gd name="T75" fmla="*/ 162 h 282"/>
                    <a:gd name="T76" fmla="*/ 200 w 364"/>
                    <a:gd name="T77" fmla="*/ 162 h 282"/>
                    <a:gd name="T78" fmla="*/ 200 w 364"/>
                    <a:gd name="T79" fmla="*/ 163 h 282"/>
                    <a:gd name="T80" fmla="*/ 200 w 364"/>
                    <a:gd name="T81" fmla="*/ 163 h 282"/>
                    <a:gd name="T82" fmla="*/ 200 w 364"/>
                    <a:gd name="T83" fmla="*/ 164 h 282"/>
                    <a:gd name="T84" fmla="*/ 199 w 364"/>
                    <a:gd name="T85" fmla="*/ 164 h 282"/>
                    <a:gd name="T86" fmla="*/ 199 w 364"/>
                    <a:gd name="T87" fmla="*/ 165 h 282"/>
                    <a:gd name="T88" fmla="*/ 198 w 364"/>
                    <a:gd name="T89" fmla="*/ 165 h 282"/>
                    <a:gd name="T90" fmla="*/ 198 w 364"/>
                    <a:gd name="T91" fmla="*/ 166 h 282"/>
                    <a:gd name="T92" fmla="*/ 198 w 364"/>
                    <a:gd name="T93" fmla="*/ 166 h 282"/>
                    <a:gd name="T94" fmla="*/ 197 w 364"/>
                    <a:gd name="T95" fmla="*/ 166 h 282"/>
                    <a:gd name="T96" fmla="*/ 197 w 364"/>
                    <a:gd name="T97" fmla="*/ 166 h 282"/>
                    <a:gd name="T98" fmla="*/ 196 w 364"/>
                    <a:gd name="T99" fmla="*/ 166 h 282"/>
                    <a:gd name="T100" fmla="*/ 84 w 364"/>
                    <a:gd name="T101" fmla="*/ 166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0" name="Freeform 1518">
                  <a:extLst>
                    <a:ext uri="{FF2B5EF4-FFF2-40B4-BE49-F238E27FC236}">
                      <a16:creationId xmlns:a16="http://schemas.microsoft.com/office/drawing/2014/main" id="{7A800D8C-7B06-4164-BEAE-B75E84B5B734}"/>
                    </a:ext>
                  </a:extLst>
                </p:cNvPr>
                <p:cNvSpPr>
                  <a:spLocks/>
                </p:cNvSpPr>
                <p:nvPr/>
              </p:nvSpPr>
              <p:spPr bwMode="auto">
                <a:xfrm>
                  <a:off x="4376" y="1751"/>
                  <a:ext cx="201" cy="167"/>
                </a:xfrm>
                <a:custGeom>
                  <a:avLst/>
                  <a:gdLst>
                    <a:gd name="T0" fmla="*/ 13 w 364"/>
                    <a:gd name="T1" fmla="*/ 162 h 282"/>
                    <a:gd name="T2" fmla="*/ 6 w 364"/>
                    <a:gd name="T3" fmla="*/ 162 h 282"/>
                    <a:gd name="T4" fmla="*/ 6 w 364"/>
                    <a:gd name="T5" fmla="*/ 162 h 282"/>
                    <a:gd name="T6" fmla="*/ 4 w 364"/>
                    <a:gd name="T7" fmla="*/ 162 h 282"/>
                    <a:gd name="T8" fmla="*/ 4 w 364"/>
                    <a:gd name="T9" fmla="*/ 162 h 282"/>
                    <a:gd name="T10" fmla="*/ 4 w 364"/>
                    <a:gd name="T11" fmla="*/ 160 h 282"/>
                    <a:gd name="T12" fmla="*/ 4 w 364"/>
                    <a:gd name="T13" fmla="*/ 160 h 282"/>
                    <a:gd name="T14" fmla="*/ 3 w 364"/>
                    <a:gd name="T15" fmla="*/ 160 h 282"/>
                    <a:gd name="T16" fmla="*/ 3 w 364"/>
                    <a:gd name="T17" fmla="*/ 159 h 282"/>
                    <a:gd name="T18" fmla="*/ 3 w 364"/>
                    <a:gd name="T19" fmla="*/ 159 h 282"/>
                    <a:gd name="T20" fmla="*/ 3 w 364"/>
                    <a:gd name="T21" fmla="*/ 7 h 282"/>
                    <a:gd name="T22" fmla="*/ 3 w 364"/>
                    <a:gd name="T23" fmla="*/ 7 h 282"/>
                    <a:gd name="T24" fmla="*/ 3 w 364"/>
                    <a:gd name="T25" fmla="*/ 6 h 282"/>
                    <a:gd name="T26" fmla="*/ 4 w 364"/>
                    <a:gd name="T27" fmla="*/ 6 h 282"/>
                    <a:gd name="T28" fmla="*/ 4 w 364"/>
                    <a:gd name="T29" fmla="*/ 5 h 282"/>
                    <a:gd name="T30" fmla="*/ 4 w 364"/>
                    <a:gd name="T31" fmla="*/ 4 h 282"/>
                    <a:gd name="T32" fmla="*/ 4 w 364"/>
                    <a:gd name="T33" fmla="*/ 4 h 282"/>
                    <a:gd name="T34" fmla="*/ 6 w 364"/>
                    <a:gd name="T35" fmla="*/ 4 h 282"/>
                    <a:gd name="T36" fmla="*/ 6 w 364"/>
                    <a:gd name="T37" fmla="*/ 4 h 282"/>
                    <a:gd name="T38" fmla="*/ 195 w 364"/>
                    <a:gd name="T39" fmla="*/ 4 h 282"/>
                    <a:gd name="T40" fmla="*/ 196 w 364"/>
                    <a:gd name="T41" fmla="*/ 4 h 282"/>
                    <a:gd name="T42" fmla="*/ 197 w 364"/>
                    <a:gd name="T43" fmla="*/ 4 h 282"/>
                    <a:gd name="T44" fmla="*/ 197 w 364"/>
                    <a:gd name="T45" fmla="*/ 5 h 282"/>
                    <a:gd name="T46" fmla="*/ 197 w 364"/>
                    <a:gd name="T47" fmla="*/ 5 h 282"/>
                    <a:gd name="T48" fmla="*/ 200 w 364"/>
                    <a:gd name="T49" fmla="*/ 1 h 282"/>
                    <a:gd name="T50" fmla="*/ 200 w 364"/>
                    <a:gd name="T51" fmla="*/ 1 h 282"/>
                    <a:gd name="T52" fmla="*/ 200 w 364"/>
                    <a:gd name="T53" fmla="*/ 0 h 282"/>
                    <a:gd name="T54" fmla="*/ 199 w 364"/>
                    <a:gd name="T55" fmla="*/ 0 h 282"/>
                    <a:gd name="T56" fmla="*/ 198 w 364"/>
                    <a:gd name="T57" fmla="*/ 0 h 282"/>
                    <a:gd name="T58" fmla="*/ 198 w 364"/>
                    <a:gd name="T59" fmla="*/ 0 h 282"/>
                    <a:gd name="T60" fmla="*/ 197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2 h 282"/>
                    <a:gd name="T76" fmla="*/ 0 w 364"/>
                    <a:gd name="T77" fmla="*/ 3 h 282"/>
                    <a:gd name="T78" fmla="*/ 0 w 364"/>
                    <a:gd name="T79" fmla="*/ 4 h 282"/>
                    <a:gd name="T80" fmla="*/ 0 w 364"/>
                    <a:gd name="T81" fmla="*/ 4 h 282"/>
                    <a:gd name="T82" fmla="*/ 0 w 364"/>
                    <a:gd name="T83" fmla="*/ 162 h 282"/>
                    <a:gd name="T84" fmla="*/ 0 w 364"/>
                    <a:gd name="T85" fmla="*/ 162 h 282"/>
                    <a:gd name="T86" fmla="*/ 0 w 364"/>
                    <a:gd name="T87" fmla="*/ 163 h 282"/>
                    <a:gd name="T88" fmla="*/ 0 w 364"/>
                    <a:gd name="T89" fmla="*/ 163 h 282"/>
                    <a:gd name="T90" fmla="*/ 0 w 364"/>
                    <a:gd name="T91" fmla="*/ 164 h 282"/>
                    <a:gd name="T92" fmla="*/ 1 w 364"/>
                    <a:gd name="T93" fmla="*/ 164 h 282"/>
                    <a:gd name="T94" fmla="*/ 1 w 364"/>
                    <a:gd name="T95" fmla="*/ 165 h 282"/>
                    <a:gd name="T96" fmla="*/ 1 w 364"/>
                    <a:gd name="T97" fmla="*/ 165 h 282"/>
                    <a:gd name="T98" fmla="*/ 1 w 364"/>
                    <a:gd name="T99" fmla="*/ 166 h 282"/>
                    <a:gd name="T100" fmla="*/ 2 w 364"/>
                    <a:gd name="T101" fmla="*/ 166 h 282"/>
                    <a:gd name="T102" fmla="*/ 3 w 364"/>
                    <a:gd name="T103" fmla="*/ 166 h 282"/>
                    <a:gd name="T104" fmla="*/ 3 w 364"/>
                    <a:gd name="T105" fmla="*/ 166 h 282"/>
                    <a:gd name="T106" fmla="*/ 4 w 364"/>
                    <a:gd name="T107" fmla="*/ 166 h 282"/>
                    <a:gd name="T108" fmla="*/ 4 w 364"/>
                    <a:gd name="T109" fmla="*/ 166 h 282"/>
                    <a:gd name="T110" fmla="*/ 9 w 364"/>
                    <a:gd name="T111" fmla="*/ 166 h 282"/>
                    <a:gd name="T112" fmla="*/ 13 w 364"/>
                    <a:gd name="T113" fmla="*/ 16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41006" name="Group 1519">
                <a:extLst>
                  <a:ext uri="{FF2B5EF4-FFF2-40B4-BE49-F238E27FC236}">
                    <a16:creationId xmlns:a16="http://schemas.microsoft.com/office/drawing/2014/main" id="{115CAC22-80C7-4DE3-A447-BBC5A98DCEA5}"/>
                  </a:ext>
                </a:extLst>
              </p:cNvPr>
              <p:cNvGrpSpPr>
                <a:grpSpLocks/>
              </p:cNvGrpSpPr>
              <p:nvPr/>
            </p:nvGrpSpPr>
            <p:grpSpPr bwMode="auto">
              <a:xfrm>
                <a:off x="2463" y="826"/>
                <a:ext cx="214" cy="259"/>
                <a:chOff x="2832" y="1655"/>
                <a:chExt cx="367" cy="434"/>
              </a:xfrm>
            </p:grpSpPr>
            <p:sp>
              <p:nvSpPr>
                <p:cNvPr id="81392" name="Freeform 1520">
                  <a:extLst>
                    <a:ext uri="{FF2B5EF4-FFF2-40B4-BE49-F238E27FC236}">
                      <a16:creationId xmlns:a16="http://schemas.microsoft.com/office/drawing/2014/main" id="{ED38EBF4-0073-4702-86CD-58624228B3D3}"/>
                    </a:ext>
                  </a:extLst>
                </p:cNvPr>
                <p:cNvSpPr>
                  <a:spLocks/>
                </p:cNvSpPr>
                <p:nvPr/>
              </p:nvSpPr>
              <p:spPr bwMode="auto">
                <a:xfrm>
                  <a:off x="2833" y="1905"/>
                  <a:ext cx="300" cy="51"/>
                </a:xfrm>
                <a:custGeom>
                  <a:avLst/>
                  <a:gdLst>
                    <a:gd name="T0" fmla="*/ 260 w 566"/>
                    <a:gd name="T1" fmla="*/ 0 h 73"/>
                    <a:gd name="T2" fmla="*/ 299 w 566"/>
                    <a:gd name="T3" fmla="*/ 50 h 73"/>
                    <a:gd name="T4" fmla="*/ 0 w 566"/>
                    <a:gd name="T5" fmla="*/ 50 h 73"/>
                    <a:gd name="T6" fmla="*/ 40 w 566"/>
                    <a:gd name="T7" fmla="*/ 0 h 73"/>
                    <a:gd name="T8" fmla="*/ 260 w 566"/>
                    <a:gd name="T9" fmla="*/ 0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73">
                      <a:moveTo>
                        <a:pt x="490" y="0"/>
                      </a:moveTo>
                      <a:lnTo>
                        <a:pt x="565" y="72"/>
                      </a:lnTo>
                      <a:lnTo>
                        <a:pt x="0" y="72"/>
                      </a:lnTo>
                      <a:lnTo>
                        <a:pt x="75" y="0"/>
                      </a:lnTo>
                      <a:lnTo>
                        <a:pt x="490" y="0"/>
                      </a:lnTo>
                    </a:path>
                  </a:pathLst>
                </a:custGeom>
                <a:gradFill rotWithShape="0">
                  <a:gsLst>
                    <a:gs pos="0">
                      <a:srgbClr val="989898"/>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3" name="Freeform 1521">
                  <a:extLst>
                    <a:ext uri="{FF2B5EF4-FFF2-40B4-BE49-F238E27FC236}">
                      <a16:creationId xmlns:a16="http://schemas.microsoft.com/office/drawing/2014/main" id="{594C7D81-C9F6-4652-829A-704DAD9557E6}"/>
                    </a:ext>
                  </a:extLst>
                </p:cNvPr>
                <p:cNvSpPr>
                  <a:spLocks/>
                </p:cNvSpPr>
                <p:nvPr/>
              </p:nvSpPr>
              <p:spPr bwMode="auto">
                <a:xfrm>
                  <a:off x="2910" y="1897"/>
                  <a:ext cx="143" cy="31"/>
                </a:xfrm>
                <a:custGeom>
                  <a:avLst/>
                  <a:gdLst>
                    <a:gd name="T0" fmla="*/ 142 w 269"/>
                    <a:gd name="T1" fmla="*/ 14 h 50"/>
                    <a:gd name="T2" fmla="*/ 140 w 269"/>
                    <a:gd name="T3" fmla="*/ 11 h 50"/>
                    <a:gd name="T4" fmla="*/ 136 w 269"/>
                    <a:gd name="T5" fmla="*/ 9 h 50"/>
                    <a:gd name="T6" fmla="*/ 130 w 269"/>
                    <a:gd name="T7" fmla="*/ 7 h 50"/>
                    <a:gd name="T8" fmla="*/ 122 w 269"/>
                    <a:gd name="T9" fmla="*/ 4 h 50"/>
                    <a:gd name="T10" fmla="*/ 112 w 269"/>
                    <a:gd name="T11" fmla="*/ 3 h 50"/>
                    <a:gd name="T12" fmla="*/ 102 w 269"/>
                    <a:gd name="T13" fmla="*/ 1 h 50"/>
                    <a:gd name="T14" fmla="*/ 90 w 269"/>
                    <a:gd name="T15" fmla="*/ 1 h 50"/>
                    <a:gd name="T16" fmla="*/ 78 w 269"/>
                    <a:gd name="T17" fmla="*/ 0 h 50"/>
                    <a:gd name="T18" fmla="*/ 65 w 269"/>
                    <a:gd name="T19" fmla="*/ 0 h 50"/>
                    <a:gd name="T20" fmla="*/ 53 w 269"/>
                    <a:gd name="T21" fmla="*/ 1 h 50"/>
                    <a:gd name="T22" fmla="*/ 41 w 269"/>
                    <a:gd name="T23" fmla="*/ 1 h 50"/>
                    <a:gd name="T24" fmla="*/ 30 w 269"/>
                    <a:gd name="T25" fmla="*/ 3 h 50"/>
                    <a:gd name="T26" fmla="*/ 21 w 269"/>
                    <a:gd name="T27" fmla="*/ 4 h 50"/>
                    <a:gd name="T28" fmla="*/ 13 w 269"/>
                    <a:gd name="T29" fmla="*/ 7 h 50"/>
                    <a:gd name="T30" fmla="*/ 6 w 269"/>
                    <a:gd name="T31" fmla="*/ 9 h 50"/>
                    <a:gd name="T32" fmla="*/ 3 w 269"/>
                    <a:gd name="T33" fmla="*/ 11 h 50"/>
                    <a:gd name="T34" fmla="*/ 1 w 269"/>
                    <a:gd name="T35" fmla="*/ 14 h 50"/>
                    <a:gd name="T36" fmla="*/ 1 w 269"/>
                    <a:gd name="T37" fmla="*/ 17 h 50"/>
                    <a:gd name="T38" fmla="*/ 3 w 269"/>
                    <a:gd name="T39" fmla="*/ 19 h 50"/>
                    <a:gd name="T40" fmla="*/ 6 w 269"/>
                    <a:gd name="T41" fmla="*/ 22 h 50"/>
                    <a:gd name="T42" fmla="*/ 13 w 269"/>
                    <a:gd name="T43" fmla="*/ 24 h 50"/>
                    <a:gd name="T44" fmla="*/ 21 w 269"/>
                    <a:gd name="T45" fmla="*/ 26 h 50"/>
                    <a:gd name="T46" fmla="*/ 30 w 269"/>
                    <a:gd name="T47" fmla="*/ 27 h 50"/>
                    <a:gd name="T48" fmla="*/ 41 w 269"/>
                    <a:gd name="T49" fmla="*/ 29 h 50"/>
                    <a:gd name="T50" fmla="*/ 53 w 269"/>
                    <a:gd name="T51" fmla="*/ 30 h 50"/>
                    <a:gd name="T52" fmla="*/ 65 w 269"/>
                    <a:gd name="T53" fmla="*/ 30 h 50"/>
                    <a:gd name="T54" fmla="*/ 78 w 269"/>
                    <a:gd name="T55" fmla="*/ 30 h 50"/>
                    <a:gd name="T56" fmla="*/ 90 w 269"/>
                    <a:gd name="T57" fmla="*/ 30 h 50"/>
                    <a:gd name="T58" fmla="*/ 102 w 269"/>
                    <a:gd name="T59" fmla="*/ 29 h 50"/>
                    <a:gd name="T60" fmla="*/ 112 w 269"/>
                    <a:gd name="T61" fmla="*/ 27 h 50"/>
                    <a:gd name="T62" fmla="*/ 122 w 269"/>
                    <a:gd name="T63" fmla="*/ 26 h 50"/>
                    <a:gd name="T64" fmla="*/ 130 w 269"/>
                    <a:gd name="T65" fmla="*/ 24 h 50"/>
                    <a:gd name="T66" fmla="*/ 136 w 269"/>
                    <a:gd name="T67" fmla="*/ 22 h 50"/>
                    <a:gd name="T68" fmla="*/ 140 w 269"/>
                    <a:gd name="T69" fmla="*/ 19 h 50"/>
                    <a:gd name="T70" fmla="*/ 142 w 269"/>
                    <a:gd name="T71" fmla="*/ 1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9" h="50">
                      <a:moveTo>
                        <a:pt x="268" y="24"/>
                      </a:moveTo>
                      <a:lnTo>
                        <a:pt x="268" y="22"/>
                      </a:lnTo>
                      <a:lnTo>
                        <a:pt x="266" y="20"/>
                      </a:lnTo>
                      <a:lnTo>
                        <a:pt x="263" y="18"/>
                      </a:lnTo>
                      <a:lnTo>
                        <a:pt x="260" y="16"/>
                      </a:lnTo>
                      <a:lnTo>
                        <a:pt x="256" y="14"/>
                      </a:lnTo>
                      <a:lnTo>
                        <a:pt x="250" y="12"/>
                      </a:lnTo>
                      <a:lnTo>
                        <a:pt x="244" y="11"/>
                      </a:lnTo>
                      <a:lnTo>
                        <a:pt x="237" y="9"/>
                      </a:lnTo>
                      <a:lnTo>
                        <a:pt x="229" y="7"/>
                      </a:lnTo>
                      <a:lnTo>
                        <a:pt x="220" y="5"/>
                      </a:lnTo>
                      <a:lnTo>
                        <a:pt x="211" y="5"/>
                      </a:lnTo>
                      <a:lnTo>
                        <a:pt x="201" y="4"/>
                      </a:lnTo>
                      <a:lnTo>
                        <a:pt x="191" y="2"/>
                      </a:lnTo>
                      <a:lnTo>
                        <a:pt x="180" y="2"/>
                      </a:lnTo>
                      <a:lnTo>
                        <a:pt x="169" y="1"/>
                      </a:lnTo>
                      <a:lnTo>
                        <a:pt x="157" y="0"/>
                      </a:lnTo>
                      <a:lnTo>
                        <a:pt x="146" y="0"/>
                      </a:lnTo>
                      <a:lnTo>
                        <a:pt x="134" y="0"/>
                      </a:lnTo>
                      <a:lnTo>
                        <a:pt x="122" y="0"/>
                      </a:lnTo>
                      <a:lnTo>
                        <a:pt x="111" y="0"/>
                      </a:lnTo>
                      <a:lnTo>
                        <a:pt x="99" y="1"/>
                      </a:lnTo>
                      <a:lnTo>
                        <a:pt x="88" y="2"/>
                      </a:lnTo>
                      <a:lnTo>
                        <a:pt x="77" y="2"/>
                      </a:lnTo>
                      <a:lnTo>
                        <a:pt x="67" y="4"/>
                      </a:lnTo>
                      <a:lnTo>
                        <a:pt x="57" y="5"/>
                      </a:lnTo>
                      <a:lnTo>
                        <a:pt x="48" y="5"/>
                      </a:lnTo>
                      <a:lnTo>
                        <a:pt x="39" y="7"/>
                      </a:lnTo>
                      <a:lnTo>
                        <a:pt x="31" y="9"/>
                      </a:lnTo>
                      <a:lnTo>
                        <a:pt x="24" y="11"/>
                      </a:lnTo>
                      <a:lnTo>
                        <a:pt x="18" y="12"/>
                      </a:lnTo>
                      <a:lnTo>
                        <a:pt x="12" y="14"/>
                      </a:lnTo>
                      <a:lnTo>
                        <a:pt x="8" y="16"/>
                      </a:lnTo>
                      <a:lnTo>
                        <a:pt x="5" y="18"/>
                      </a:lnTo>
                      <a:lnTo>
                        <a:pt x="2" y="20"/>
                      </a:lnTo>
                      <a:lnTo>
                        <a:pt x="1" y="22"/>
                      </a:lnTo>
                      <a:lnTo>
                        <a:pt x="0" y="24"/>
                      </a:lnTo>
                      <a:lnTo>
                        <a:pt x="1" y="27"/>
                      </a:lnTo>
                      <a:lnTo>
                        <a:pt x="2" y="29"/>
                      </a:lnTo>
                      <a:lnTo>
                        <a:pt x="5" y="31"/>
                      </a:lnTo>
                      <a:lnTo>
                        <a:pt x="8" y="33"/>
                      </a:lnTo>
                      <a:lnTo>
                        <a:pt x="12" y="35"/>
                      </a:lnTo>
                      <a:lnTo>
                        <a:pt x="18" y="37"/>
                      </a:lnTo>
                      <a:lnTo>
                        <a:pt x="24" y="38"/>
                      </a:lnTo>
                      <a:lnTo>
                        <a:pt x="31" y="40"/>
                      </a:lnTo>
                      <a:lnTo>
                        <a:pt x="39" y="42"/>
                      </a:lnTo>
                      <a:lnTo>
                        <a:pt x="48" y="44"/>
                      </a:lnTo>
                      <a:lnTo>
                        <a:pt x="57" y="44"/>
                      </a:lnTo>
                      <a:lnTo>
                        <a:pt x="67" y="46"/>
                      </a:lnTo>
                      <a:lnTo>
                        <a:pt x="77" y="47"/>
                      </a:lnTo>
                      <a:lnTo>
                        <a:pt x="88" y="48"/>
                      </a:lnTo>
                      <a:lnTo>
                        <a:pt x="99" y="48"/>
                      </a:lnTo>
                      <a:lnTo>
                        <a:pt x="111" y="49"/>
                      </a:lnTo>
                      <a:lnTo>
                        <a:pt x="122" y="49"/>
                      </a:lnTo>
                      <a:lnTo>
                        <a:pt x="134" y="49"/>
                      </a:lnTo>
                      <a:lnTo>
                        <a:pt x="146" y="49"/>
                      </a:lnTo>
                      <a:lnTo>
                        <a:pt x="157" y="49"/>
                      </a:lnTo>
                      <a:lnTo>
                        <a:pt x="169" y="48"/>
                      </a:lnTo>
                      <a:lnTo>
                        <a:pt x="180" y="48"/>
                      </a:lnTo>
                      <a:lnTo>
                        <a:pt x="191" y="47"/>
                      </a:lnTo>
                      <a:lnTo>
                        <a:pt x="201" y="46"/>
                      </a:lnTo>
                      <a:lnTo>
                        <a:pt x="211" y="44"/>
                      </a:lnTo>
                      <a:lnTo>
                        <a:pt x="220" y="44"/>
                      </a:lnTo>
                      <a:lnTo>
                        <a:pt x="229" y="42"/>
                      </a:lnTo>
                      <a:lnTo>
                        <a:pt x="237" y="40"/>
                      </a:lnTo>
                      <a:lnTo>
                        <a:pt x="244" y="38"/>
                      </a:lnTo>
                      <a:lnTo>
                        <a:pt x="250" y="37"/>
                      </a:lnTo>
                      <a:lnTo>
                        <a:pt x="256" y="35"/>
                      </a:lnTo>
                      <a:lnTo>
                        <a:pt x="260" y="33"/>
                      </a:lnTo>
                      <a:lnTo>
                        <a:pt x="263" y="31"/>
                      </a:lnTo>
                      <a:lnTo>
                        <a:pt x="266" y="29"/>
                      </a:lnTo>
                      <a:lnTo>
                        <a:pt x="268" y="27"/>
                      </a:lnTo>
                      <a:lnTo>
                        <a:pt x="268" y="24"/>
                      </a:lnTo>
                    </a:path>
                  </a:pathLst>
                </a:custGeom>
                <a:gradFill rotWithShape="0">
                  <a:gsLst>
                    <a:gs pos="0">
                      <a:srgbClr val="242424"/>
                    </a:gs>
                    <a:gs pos="100000">
                      <a:srgbClr val="33333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4" name="Freeform 1522">
                  <a:extLst>
                    <a:ext uri="{FF2B5EF4-FFF2-40B4-BE49-F238E27FC236}">
                      <a16:creationId xmlns:a16="http://schemas.microsoft.com/office/drawing/2014/main" id="{330BF2B7-B429-4C10-8839-386C0F4949B2}"/>
                    </a:ext>
                  </a:extLst>
                </p:cNvPr>
                <p:cNvSpPr>
                  <a:spLocks/>
                </p:cNvSpPr>
                <p:nvPr/>
              </p:nvSpPr>
              <p:spPr bwMode="auto">
                <a:xfrm>
                  <a:off x="2910" y="1912"/>
                  <a:ext cx="143" cy="24"/>
                </a:xfrm>
                <a:custGeom>
                  <a:avLst/>
                  <a:gdLst>
                    <a:gd name="T0" fmla="*/ 142 w 269"/>
                    <a:gd name="T1" fmla="*/ 9 h 37"/>
                    <a:gd name="T2" fmla="*/ 140 w 269"/>
                    <a:gd name="T3" fmla="*/ 12 h 37"/>
                    <a:gd name="T4" fmla="*/ 136 w 269"/>
                    <a:gd name="T5" fmla="*/ 14 h 37"/>
                    <a:gd name="T6" fmla="*/ 130 w 269"/>
                    <a:gd name="T7" fmla="*/ 17 h 37"/>
                    <a:gd name="T8" fmla="*/ 122 w 269"/>
                    <a:gd name="T9" fmla="*/ 19 h 37"/>
                    <a:gd name="T10" fmla="*/ 112 w 269"/>
                    <a:gd name="T11" fmla="*/ 21 h 37"/>
                    <a:gd name="T12" fmla="*/ 102 w 269"/>
                    <a:gd name="T13" fmla="*/ 22 h 37"/>
                    <a:gd name="T14" fmla="*/ 90 w 269"/>
                    <a:gd name="T15" fmla="*/ 23 h 37"/>
                    <a:gd name="T16" fmla="*/ 78 w 269"/>
                    <a:gd name="T17" fmla="*/ 23 h 37"/>
                    <a:gd name="T18" fmla="*/ 65 w 269"/>
                    <a:gd name="T19" fmla="*/ 23 h 37"/>
                    <a:gd name="T20" fmla="*/ 53 w 269"/>
                    <a:gd name="T21" fmla="*/ 23 h 37"/>
                    <a:gd name="T22" fmla="*/ 41 w 269"/>
                    <a:gd name="T23" fmla="*/ 22 h 37"/>
                    <a:gd name="T24" fmla="*/ 30 w 269"/>
                    <a:gd name="T25" fmla="*/ 21 h 37"/>
                    <a:gd name="T26" fmla="*/ 21 w 269"/>
                    <a:gd name="T27" fmla="*/ 19 h 37"/>
                    <a:gd name="T28" fmla="*/ 13 w 269"/>
                    <a:gd name="T29" fmla="*/ 17 h 37"/>
                    <a:gd name="T30" fmla="*/ 6 w 269"/>
                    <a:gd name="T31" fmla="*/ 14 h 37"/>
                    <a:gd name="T32" fmla="*/ 3 w 269"/>
                    <a:gd name="T33" fmla="*/ 12 h 37"/>
                    <a:gd name="T34" fmla="*/ 1 w 269"/>
                    <a:gd name="T35" fmla="*/ 9 h 37"/>
                    <a:gd name="T36" fmla="*/ 0 w 269"/>
                    <a:gd name="T37" fmla="*/ 0 h 37"/>
                    <a:gd name="T38" fmla="*/ 1 w 269"/>
                    <a:gd name="T39" fmla="*/ 3 h 37"/>
                    <a:gd name="T40" fmla="*/ 4 w 269"/>
                    <a:gd name="T41" fmla="*/ 6 h 37"/>
                    <a:gd name="T42" fmla="*/ 10 w 269"/>
                    <a:gd name="T43" fmla="*/ 8 h 37"/>
                    <a:gd name="T44" fmla="*/ 16 w 269"/>
                    <a:gd name="T45" fmla="*/ 10 h 37"/>
                    <a:gd name="T46" fmla="*/ 26 w 269"/>
                    <a:gd name="T47" fmla="*/ 12 h 37"/>
                    <a:gd name="T48" fmla="*/ 36 w 269"/>
                    <a:gd name="T49" fmla="*/ 14 h 37"/>
                    <a:gd name="T50" fmla="*/ 47 w 269"/>
                    <a:gd name="T51" fmla="*/ 15 h 37"/>
                    <a:gd name="T52" fmla="*/ 59 w 269"/>
                    <a:gd name="T53" fmla="*/ 16 h 37"/>
                    <a:gd name="T54" fmla="*/ 71 w 269"/>
                    <a:gd name="T55" fmla="*/ 16 h 37"/>
                    <a:gd name="T56" fmla="*/ 83 w 269"/>
                    <a:gd name="T57" fmla="*/ 16 h 37"/>
                    <a:gd name="T58" fmla="*/ 96 w 269"/>
                    <a:gd name="T59" fmla="*/ 15 h 37"/>
                    <a:gd name="T60" fmla="*/ 107 w 269"/>
                    <a:gd name="T61" fmla="*/ 14 h 37"/>
                    <a:gd name="T62" fmla="*/ 117 w 269"/>
                    <a:gd name="T63" fmla="*/ 12 h 37"/>
                    <a:gd name="T64" fmla="*/ 126 w 269"/>
                    <a:gd name="T65" fmla="*/ 10 h 37"/>
                    <a:gd name="T66" fmla="*/ 133 w 269"/>
                    <a:gd name="T67" fmla="*/ 8 h 37"/>
                    <a:gd name="T68" fmla="*/ 138 w 269"/>
                    <a:gd name="T69" fmla="*/ 6 h 37"/>
                    <a:gd name="T70" fmla="*/ 141 w 269"/>
                    <a:gd name="T71" fmla="*/ 3 h 37"/>
                    <a:gd name="T72" fmla="*/ 142 w 269"/>
                    <a:gd name="T73" fmla="*/ 0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37">
                      <a:moveTo>
                        <a:pt x="268" y="12"/>
                      </a:moveTo>
                      <a:lnTo>
                        <a:pt x="268" y="14"/>
                      </a:lnTo>
                      <a:lnTo>
                        <a:pt x="266" y="16"/>
                      </a:lnTo>
                      <a:lnTo>
                        <a:pt x="263" y="18"/>
                      </a:lnTo>
                      <a:lnTo>
                        <a:pt x="260" y="20"/>
                      </a:lnTo>
                      <a:lnTo>
                        <a:pt x="256" y="22"/>
                      </a:lnTo>
                      <a:lnTo>
                        <a:pt x="250" y="24"/>
                      </a:lnTo>
                      <a:lnTo>
                        <a:pt x="244" y="26"/>
                      </a:lnTo>
                      <a:lnTo>
                        <a:pt x="237" y="28"/>
                      </a:lnTo>
                      <a:lnTo>
                        <a:pt x="229" y="29"/>
                      </a:lnTo>
                      <a:lnTo>
                        <a:pt x="220" y="30"/>
                      </a:lnTo>
                      <a:lnTo>
                        <a:pt x="211" y="32"/>
                      </a:lnTo>
                      <a:lnTo>
                        <a:pt x="201" y="33"/>
                      </a:lnTo>
                      <a:lnTo>
                        <a:pt x="191" y="34"/>
                      </a:lnTo>
                      <a:lnTo>
                        <a:pt x="180" y="35"/>
                      </a:lnTo>
                      <a:lnTo>
                        <a:pt x="169" y="35"/>
                      </a:lnTo>
                      <a:lnTo>
                        <a:pt x="157" y="36"/>
                      </a:lnTo>
                      <a:lnTo>
                        <a:pt x="146" y="36"/>
                      </a:lnTo>
                      <a:lnTo>
                        <a:pt x="134" y="36"/>
                      </a:lnTo>
                      <a:lnTo>
                        <a:pt x="122" y="36"/>
                      </a:lnTo>
                      <a:lnTo>
                        <a:pt x="111" y="36"/>
                      </a:lnTo>
                      <a:lnTo>
                        <a:pt x="99" y="35"/>
                      </a:lnTo>
                      <a:lnTo>
                        <a:pt x="88" y="35"/>
                      </a:lnTo>
                      <a:lnTo>
                        <a:pt x="77" y="34"/>
                      </a:lnTo>
                      <a:lnTo>
                        <a:pt x="67" y="33"/>
                      </a:lnTo>
                      <a:lnTo>
                        <a:pt x="57" y="32"/>
                      </a:lnTo>
                      <a:lnTo>
                        <a:pt x="48" y="30"/>
                      </a:lnTo>
                      <a:lnTo>
                        <a:pt x="39" y="29"/>
                      </a:lnTo>
                      <a:lnTo>
                        <a:pt x="31" y="28"/>
                      </a:lnTo>
                      <a:lnTo>
                        <a:pt x="24" y="26"/>
                      </a:lnTo>
                      <a:lnTo>
                        <a:pt x="18" y="24"/>
                      </a:lnTo>
                      <a:lnTo>
                        <a:pt x="12" y="22"/>
                      </a:lnTo>
                      <a:lnTo>
                        <a:pt x="8" y="20"/>
                      </a:lnTo>
                      <a:lnTo>
                        <a:pt x="5" y="18"/>
                      </a:lnTo>
                      <a:lnTo>
                        <a:pt x="2" y="16"/>
                      </a:lnTo>
                      <a:lnTo>
                        <a:pt x="1" y="14"/>
                      </a:lnTo>
                      <a:lnTo>
                        <a:pt x="0" y="12"/>
                      </a:lnTo>
                      <a:lnTo>
                        <a:pt x="0" y="0"/>
                      </a:lnTo>
                      <a:lnTo>
                        <a:pt x="1" y="2"/>
                      </a:lnTo>
                      <a:lnTo>
                        <a:pt x="2" y="5"/>
                      </a:lnTo>
                      <a:lnTo>
                        <a:pt x="5" y="7"/>
                      </a:lnTo>
                      <a:lnTo>
                        <a:pt x="8" y="9"/>
                      </a:lnTo>
                      <a:lnTo>
                        <a:pt x="12" y="10"/>
                      </a:lnTo>
                      <a:lnTo>
                        <a:pt x="18" y="12"/>
                      </a:lnTo>
                      <a:lnTo>
                        <a:pt x="24" y="14"/>
                      </a:lnTo>
                      <a:lnTo>
                        <a:pt x="31" y="16"/>
                      </a:lnTo>
                      <a:lnTo>
                        <a:pt x="39" y="17"/>
                      </a:lnTo>
                      <a:lnTo>
                        <a:pt x="48" y="19"/>
                      </a:lnTo>
                      <a:lnTo>
                        <a:pt x="57" y="20"/>
                      </a:lnTo>
                      <a:lnTo>
                        <a:pt x="67" y="21"/>
                      </a:lnTo>
                      <a:lnTo>
                        <a:pt x="77" y="22"/>
                      </a:lnTo>
                      <a:lnTo>
                        <a:pt x="88" y="23"/>
                      </a:lnTo>
                      <a:lnTo>
                        <a:pt x="99" y="23"/>
                      </a:lnTo>
                      <a:lnTo>
                        <a:pt x="111" y="24"/>
                      </a:lnTo>
                      <a:lnTo>
                        <a:pt x="122" y="24"/>
                      </a:lnTo>
                      <a:lnTo>
                        <a:pt x="134" y="24"/>
                      </a:lnTo>
                      <a:lnTo>
                        <a:pt x="146" y="24"/>
                      </a:lnTo>
                      <a:lnTo>
                        <a:pt x="157" y="24"/>
                      </a:lnTo>
                      <a:lnTo>
                        <a:pt x="169" y="23"/>
                      </a:lnTo>
                      <a:lnTo>
                        <a:pt x="180" y="23"/>
                      </a:lnTo>
                      <a:lnTo>
                        <a:pt x="191" y="22"/>
                      </a:lnTo>
                      <a:lnTo>
                        <a:pt x="201" y="21"/>
                      </a:lnTo>
                      <a:lnTo>
                        <a:pt x="211" y="20"/>
                      </a:lnTo>
                      <a:lnTo>
                        <a:pt x="220" y="19"/>
                      </a:lnTo>
                      <a:lnTo>
                        <a:pt x="229" y="17"/>
                      </a:lnTo>
                      <a:lnTo>
                        <a:pt x="237" y="16"/>
                      </a:lnTo>
                      <a:lnTo>
                        <a:pt x="244" y="14"/>
                      </a:lnTo>
                      <a:lnTo>
                        <a:pt x="250" y="12"/>
                      </a:lnTo>
                      <a:lnTo>
                        <a:pt x="256" y="10"/>
                      </a:lnTo>
                      <a:lnTo>
                        <a:pt x="260" y="9"/>
                      </a:lnTo>
                      <a:lnTo>
                        <a:pt x="263" y="7"/>
                      </a:lnTo>
                      <a:lnTo>
                        <a:pt x="266" y="5"/>
                      </a:lnTo>
                      <a:lnTo>
                        <a:pt x="268" y="2"/>
                      </a:lnTo>
                      <a:lnTo>
                        <a:pt x="268" y="0"/>
                      </a:lnTo>
                      <a:lnTo>
                        <a:pt x="268" y="12"/>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5" name="Freeform 1523">
                  <a:extLst>
                    <a:ext uri="{FF2B5EF4-FFF2-40B4-BE49-F238E27FC236}">
                      <a16:creationId xmlns:a16="http://schemas.microsoft.com/office/drawing/2014/main" id="{1926C886-EF01-4272-B398-E5A1BF55F3BE}"/>
                    </a:ext>
                  </a:extLst>
                </p:cNvPr>
                <p:cNvSpPr>
                  <a:spLocks/>
                </p:cNvSpPr>
                <p:nvPr/>
              </p:nvSpPr>
              <p:spPr bwMode="auto">
                <a:xfrm>
                  <a:off x="2833" y="1952"/>
                  <a:ext cx="300" cy="114"/>
                </a:xfrm>
                <a:custGeom>
                  <a:avLst/>
                  <a:gdLst>
                    <a:gd name="T0" fmla="*/ 0 w 568"/>
                    <a:gd name="T1" fmla="*/ 113 h 168"/>
                    <a:gd name="T2" fmla="*/ 299 w 568"/>
                    <a:gd name="T3" fmla="*/ 113 h 168"/>
                    <a:gd name="T4" fmla="*/ 299 w 568"/>
                    <a:gd name="T5" fmla="*/ 0 h 168"/>
                    <a:gd name="T6" fmla="*/ 0 w 568"/>
                    <a:gd name="T7" fmla="*/ 0 h 168"/>
                    <a:gd name="T8" fmla="*/ 0 w 568"/>
                    <a:gd name="T9" fmla="*/ 113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8" h="168">
                      <a:moveTo>
                        <a:pt x="0" y="167"/>
                      </a:moveTo>
                      <a:lnTo>
                        <a:pt x="567" y="167"/>
                      </a:lnTo>
                      <a:lnTo>
                        <a:pt x="567" y="0"/>
                      </a:lnTo>
                      <a:lnTo>
                        <a:pt x="0" y="0"/>
                      </a:lnTo>
                      <a:lnTo>
                        <a:pt x="0" y="167"/>
                      </a:lnTo>
                    </a:path>
                  </a:pathLst>
                </a:custGeom>
                <a:gradFill rotWithShape="0">
                  <a:gsLst>
                    <a:gs pos="0">
                      <a:srgbClr val="FFFFFF"/>
                    </a:gs>
                    <a:gs pos="100000">
                      <a:srgbClr val="E5E5E5"/>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6" name="Freeform 1524">
                  <a:extLst>
                    <a:ext uri="{FF2B5EF4-FFF2-40B4-BE49-F238E27FC236}">
                      <a16:creationId xmlns:a16="http://schemas.microsoft.com/office/drawing/2014/main" id="{1C0E4173-7407-4650-98BE-8D15A34BE645}"/>
                    </a:ext>
                  </a:extLst>
                </p:cNvPr>
                <p:cNvSpPr>
                  <a:spLocks/>
                </p:cNvSpPr>
                <p:nvPr/>
              </p:nvSpPr>
              <p:spPr bwMode="auto">
                <a:xfrm>
                  <a:off x="2882" y="1897"/>
                  <a:ext cx="196" cy="20"/>
                </a:xfrm>
                <a:custGeom>
                  <a:avLst/>
                  <a:gdLst>
                    <a:gd name="T0" fmla="*/ 0 w 373"/>
                    <a:gd name="T1" fmla="*/ 19 h 29"/>
                    <a:gd name="T2" fmla="*/ 0 w 373"/>
                    <a:gd name="T3" fmla="*/ 0 h 29"/>
                    <a:gd name="T4" fmla="*/ 195 w 373"/>
                    <a:gd name="T5" fmla="*/ 0 h 29"/>
                    <a:gd name="T6" fmla="*/ 195 w 373"/>
                    <a:gd name="T7" fmla="*/ 19 h 29"/>
                    <a:gd name="T8" fmla="*/ 0 w 373"/>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29">
                      <a:moveTo>
                        <a:pt x="0" y="28"/>
                      </a:moveTo>
                      <a:lnTo>
                        <a:pt x="0" y="0"/>
                      </a:lnTo>
                      <a:lnTo>
                        <a:pt x="372" y="0"/>
                      </a:lnTo>
                      <a:lnTo>
                        <a:pt x="372" y="28"/>
                      </a:lnTo>
                      <a:lnTo>
                        <a:pt x="0" y="28"/>
                      </a:lnTo>
                    </a:path>
                  </a:pathLst>
                </a:custGeom>
                <a:solidFill>
                  <a:srgbClr val="9999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7" name="Freeform 1525">
                  <a:extLst>
                    <a:ext uri="{FF2B5EF4-FFF2-40B4-BE49-F238E27FC236}">
                      <a16:creationId xmlns:a16="http://schemas.microsoft.com/office/drawing/2014/main" id="{DFA4AE5C-FE44-452F-82B8-1E954F717363}"/>
                    </a:ext>
                  </a:extLst>
                </p:cNvPr>
                <p:cNvSpPr>
                  <a:spLocks/>
                </p:cNvSpPr>
                <p:nvPr/>
              </p:nvSpPr>
              <p:spPr bwMode="auto">
                <a:xfrm>
                  <a:off x="2833" y="1952"/>
                  <a:ext cx="300" cy="39"/>
                </a:xfrm>
                <a:custGeom>
                  <a:avLst/>
                  <a:gdLst>
                    <a:gd name="T0" fmla="*/ 111 w 568"/>
                    <a:gd name="T1" fmla="*/ 0 h 59"/>
                    <a:gd name="T2" fmla="*/ 0 w 568"/>
                    <a:gd name="T3" fmla="*/ 0 h 59"/>
                    <a:gd name="T4" fmla="*/ 0 w 568"/>
                    <a:gd name="T5" fmla="*/ 38 h 59"/>
                    <a:gd name="T6" fmla="*/ 299 w 568"/>
                    <a:gd name="T7" fmla="*/ 38 h 59"/>
                    <a:gd name="T8" fmla="*/ 299 w 568"/>
                    <a:gd name="T9" fmla="*/ 1 h 59"/>
                    <a:gd name="T10" fmla="*/ 188 w 568"/>
                    <a:gd name="T11" fmla="*/ 1 h 59"/>
                    <a:gd name="T12" fmla="*/ 111 w 568"/>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 h="59">
                      <a:moveTo>
                        <a:pt x="210" y="0"/>
                      </a:moveTo>
                      <a:lnTo>
                        <a:pt x="0" y="0"/>
                      </a:lnTo>
                      <a:lnTo>
                        <a:pt x="0" y="58"/>
                      </a:lnTo>
                      <a:lnTo>
                        <a:pt x="567" y="58"/>
                      </a:lnTo>
                      <a:lnTo>
                        <a:pt x="567" y="2"/>
                      </a:lnTo>
                      <a:lnTo>
                        <a:pt x="355" y="2"/>
                      </a:lnTo>
                      <a:lnTo>
                        <a:pt x="210" y="0"/>
                      </a:lnTo>
                    </a:path>
                  </a:pathLst>
                </a:custGeom>
                <a:solidFill>
                  <a:srgbClr val="919191"/>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8" name="Freeform 1526">
                  <a:extLst>
                    <a:ext uri="{FF2B5EF4-FFF2-40B4-BE49-F238E27FC236}">
                      <a16:creationId xmlns:a16="http://schemas.microsoft.com/office/drawing/2014/main" id="{92DCA62A-34BC-4995-B0BA-3899DD72947D}"/>
                    </a:ext>
                  </a:extLst>
                </p:cNvPr>
                <p:cNvSpPr>
                  <a:spLocks/>
                </p:cNvSpPr>
                <p:nvPr/>
              </p:nvSpPr>
              <p:spPr bwMode="auto">
                <a:xfrm>
                  <a:off x="2910" y="1967"/>
                  <a:ext cx="28" cy="16"/>
                </a:xfrm>
                <a:custGeom>
                  <a:avLst/>
                  <a:gdLst>
                    <a:gd name="T0" fmla="*/ 8 w 47"/>
                    <a:gd name="T1" fmla="*/ 15 h 30"/>
                    <a:gd name="T2" fmla="*/ 7 w 47"/>
                    <a:gd name="T3" fmla="*/ 15 h 30"/>
                    <a:gd name="T4" fmla="*/ 5 w 47"/>
                    <a:gd name="T5" fmla="*/ 15 h 30"/>
                    <a:gd name="T6" fmla="*/ 4 w 47"/>
                    <a:gd name="T7" fmla="*/ 14 h 30"/>
                    <a:gd name="T8" fmla="*/ 2 w 47"/>
                    <a:gd name="T9" fmla="*/ 13 h 30"/>
                    <a:gd name="T10" fmla="*/ 2 w 47"/>
                    <a:gd name="T11" fmla="*/ 12 h 30"/>
                    <a:gd name="T12" fmla="*/ 1 w 47"/>
                    <a:gd name="T13" fmla="*/ 11 h 30"/>
                    <a:gd name="T14" fmla="*/ 1 w 47"/>
                    <a:gd name="T15" fmla="*/ 10 h 30"/>
                    <a:gd name="T16" fmla="*/ 0 w 47"/>
                    <a:gd name="T17" fmla="*/ 9 h 30"/>
                    <a:gd name="T18" fmla="*/ 0 w 47"/>
                    <a:gd name="T19" fmla="*/ 7 h 30"/>
                    <a:gd name="T20" fmla="*/ 1 w 47"/>
                    <a:gd name="T21" fmla="*/ 6 h 30"/>
                    <a:gd name="T22" fmla="*/ 1 w 47"/>
                    <a:gd name="T23" fmla="*/ 4 h 30"/>
                    <a:gd name="T24" fmla="*/ 2 w 47"/>
                    <a:gd name="T25" fmla="*/ 3 h 30"/>
                    <a:gd name="T26" fmla="*/ 2 w 47"/>
                    <a:gd name="T27" fmla="*/ 2 h 30"/>
                    <a:gd name="T28" fmla="*/ 4 w 47"/>
                    <a:gd name="T29" fmla="*/ 1 h 30"/>
                    <a:gd name="T30" fmla="*/ 5 w 47"/>
                    <a:gd name="T31" fmla="*/ 1 h 30"/>
                    <a:gd name="T32" fmla="*/ 7 w 47"/>
                    <a:gd name="T33" fmla="*/ 0 h 30"/>
                    <a:gd name="T34" fmla="*/ 8 w 47"/>
                    <a:gd name="T35" fmla="*/ 0 h 30"/>
                    <a:gd name="T36" fmla="*/ 18 w 47"/>
                    <a:gd name="T37" fmla="*/ 0 h 30"/>
                    <a:gd name="T38" fmla="*/ 20 w 47"/>
                    <a:gd name="T39" fmla="*/ 0 h 30"/>
                    <a:gd name="T40" fmla="*/ 21 w 47"/>
                    <a:gd name="T41" fmla="*/ 1 h 30"/>
                    <a:gd name="T42" fmla="*/ 23 w 47"/>
                    <a:gd name="T43" fmla="*/ 1 h 30"/>
                    <a:gd name="T44" fmla="*/ 24 w 47"/>
                    <a:gd name="T45" fmla="*/ 2 h 30"/>
                    <a:gd name="T46" fmla="*/ 25 w 47"/>
                    <a:gd name="T47" fmla="*/ 3 h 30"/>
                    <a:gd name="T48" fmla="*/ 26 w 47"/>
                    <a:gd name="T49" fmla="*/ 4 h 30"/>
                    <a:gd name="T50" fmla="*/ 27 w 47"/>
                    <a:gd name="T51" fmla="*/ 5 h 30"/>
                    <a:gd name="T52" fmla="*/ 27 w 47"/>
                    <a:gd name="T53" fmla="*/ 6 h 30"/>
                    <a:gd name="T54" fmla="*/ 27 w 47"/>
                    <a:gd name="T55" fmla="*/ 7 h 30"/>
                    <a:gd name="T56" fmla="*/ 27 w 47"/>
                    <a:gd name="T57" fmla="*/ 9 h 30"/>
                    <a:gd name="T58" fmla="*/ 27 w 47"/>
                    <a:gd name="T59" fmla="*/ 11 h 30"/>
                    <a:gd name="T60" fmla="*/ 26 w 47"/>
                    <a:gd name="T61" fmla="*/ 12 h 30"/>
                    <a:gd name="T62" fmla="*/ 25 w 47"/>
                    <a:gd name="T63" fmla="*/ 13 h 30"/>
                    <a:gd name="T64" fmla="*/ 24 w 47"/>
                    <a:gd name="T65" fmla="*/ 14 h 30"/>
                    <a:gd name="T66" fmla="*/ 23 w 47"/>
                    <a:gd name="T67" fmla="*/ 14 h 30"/>
                    <a:gd name="T68" fmla="*/ 21 w 47"/>
                    <a:gd name="T69" fmla="*/ 15 h 30"/>
                    <a:gd name="T70" fmla="*/ 20 w 47"/>
                    <a:gd name="T71" fmla="*/ 15 h 30"/>
                    <a:gd name="T72" fmla="*/ 18 w 47"/>
                    <a:gd name="T73" fmla="*/ 15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 h="30">
                      <a:moveTo>
                        <a:pt x="15" y="29"/>
                      </a:moveTo>
                      <a:lnTo>
                        <a:pt x="14" y="29"/>
                      </a:lnTo>
                      <a:lnTo>
                        <a:pt x="12" y="29"/>
                      </a:lnTo>
                      <a:lnTo>
                        <a:pt x="11" y="29"/>
                      </a:lnTo>
                      <a:lnTo>
                        <a:pt x="10" y="28"/>
                      </a:lnTo>
                      <a:lnTo>
                        <a:pt x="9" y="28"/>
                      </a:lnTo>
                      <a:lnTo>
                        <a:pt x="8" y="27"/>
                      </a:lnTo>
                      <a:lnTo>
                        <a:pt x="7" y="26"/>
                      </a:lnTo>
                      <a:lnTo>
                        <a:pt x="5" y="26"/>
                      </a:lnTo>
                      <a:lnTo>
                        <a:pt x="4" y="25"/>
                      </a:lnTo>
                      <a:lnTo>
                        <a:pt x="4" y="24"/>
                      </a:lnTo>
                      <a:lnTo>
                        <a:pt x="3" y="23"/>
                      </a:lnTo>
                      <a:lnTo>
                        <a:pt x="2" y="22"/>
                      </a:lnTo>
                      <a:lnTo>
                        <a:pt x="2" y="21"/>
                      </a:lnTo>
                      <a:lnTo>
                        <a:pt x="1" y="20"/>
                      </a:lnTo>
                      <a:lnTo>
                        <a:pt x="1" y="18"/>
                      </a:lnTo>
                      <a:lnTo>
                        <a:pt x="0" y="17"/>
                      </a:lnTo>
                      <a:lnTo>
                        <a:pt x="0" y="16"/>
                      </a:lnTo>
                      <a:lnTo>
                        <a:pt x="0" y="14"/>
                      </a:lnTo>
                      <a:lnTo>
                        <a:pt x="0" y="13"/>
                      </a:lnTo>
                      <a:lnTo>
                        <a:pt x="0" y="12"/>
                      </a:lnTo>
                      <a:lnTo>
                        <a:pt x="1" y="11"/>
                      </a:lnTo>
                      <a:lnTo>
                        <a:pt x="1" y="10"/>
                      </a:lnTo>
                      <a:lnTo>
                        <a:pt x="2" y="8"/>
                      </a:lnTo>
                      <a:lnTo>
                        <a:pt x="2" y="7"/>
                      </a:lnTo>
                      <a:lnTo>
                        <a:pt x="3" y="6"/>
                      </a:lnTo>
                      <a:lnTo>
                        <a:pt x="4" y="5"/>
                      </a:lnTo>
                      <a:lnTo>
                        <a:pt x="4" y="4"/>
                      </a:lnTo>
                      <a:lnTo>
                        <a:pt x="5" y="3"/>
                      </a:lnTo>
                      <a:lnTo>
                        <a:pt x="7" y="2"/>
                      </a:lnTo>
                      <a:lnTo>
                        <a:pt x="8" y="2"/>
                      </a:lnTo>
                      <a:lnTo>
                        <a:pt x="9" y="1"/>
                      </a:lnTo>
                      <a:lnTo>
                        <a:pt x="10" y="1"/>
                      </a:lnTo>
                      <a:lnTo>
                        <a:pt x="11" y="0"/>
                      </a:lnTo>
                      <a:lnTo>
                        <a:pt x="12" y="0"/>
                      </a:lnTo>
                      <a:lnTo>
                        <a:pt x="14" y="0"/>
                      </a:lnTo>
                      <a:lnTo>
                        <a:pt x="15" y="0"/>
                      </a:lnTo>
                      <a:lnTo>
                        <a:pt x="31" y="0"/>
                      </a:lnTo>
                      <a:lnTo>
                        <a:pt x="32" y="0"/>
                      </a:lnTo>
                      <a:lnTo>
                        <a:pt x="34" y="0"/>
                      </a:lnTo>
                      <a:lnTo>
                        <a:pt x="35" y="0"/>
                      </a:lnTo>
                      <a:lnTo>
                        <a:pt x="36" y="1"/>
                      </a:lnTo>
                      <a:lnTo>
                        <a:pt x="37" y="1"/>
                      </a:lnTo>
                      <a:lnTo>
                        <a:pt x="38" y="2"/>
                      </a:lnTo>
                      <a:lnTo>
                        <a:pt x="40" y="2"/>
                      </a:lnTo>
                      <a:lnTo>
                        <a:pt x="41" y="3"/>
                      </a:lnTo>
                      <a:lnTo>
                        <a:pt x="42" y="4"/>
                      </a:lnTo>
                      <a:lnTo>
                        <a:pt x="42" y="5"/>
                      </a:lnTo>
                      <a:lnTo>
                        <a:pt x="43" y="6"/>
                      </a:lnTo>
                      <a:lnTo>
                        <a:pt x="44" y="7"/>
                      </a:lnTo>
                      <a:lnTo>
                        <a:pt x="45" y="8"/>
                      </a:lnTo>
                      <a:lnTo>
                        <a:pt x="45" y="10"/>
                      </a:lnTo>
                      <a:lnTo>
                        <a:pt x="46" y="11"/>
                      </a:lnTo>
                      <a:lnTo>
                        <a:pt x="46" y="12"/>
                      </a:lnTo>
                      <a:lnTo>
                        <a:pt x="46" y="13"/>
                      </a:lnTo>
                      <a:lnTo>
                        <a:pt x="46" y="14"/>
                      </a:lnTo>
                      <a:lnTo>
                        <a:pt x="46" y="16"/>
                      </a:lnTo>
                      <a:lnTo>
                        <a:pt x="46" y="17"/>
                      </a:lnTo>
                      <a:lnTo>
                        <a:pt x="46" y="18"/>
                      </a:lnTo>
                      <a:lnTo>
                        <a:pt x="45" y="20"/>
                      </a:lnTo>
                      <a:lnTo>
                        <a:pt x="45" y="21"/>
                      </a:lnTo>
                      <a:lnTo>
                        <a:pt x="44" y="22"/>
                      </a:lnTo>
                      <a:lnTo>
                        <a:pt x="43" y="23"/>
                      </a:lnTo>
                      <a:lnTo>
                        <a:pt x="42" y="24"/>
                      </a:lnTo>
                      <a:lnTo>
                        <a:pt x="42" y="25"/>
                      </a:lnTo>
                      <a:lnTo>
                        <a:pt x="41" y="26"/>
                      </a:lnTo>
                      <a:lnTo>
                        <a:pt x="40" y="26"/>
                      </a:lnTo>
                      <a:lnTo>
                        <a:pt x="38" y="27"/>
                      </a:lnTo>
                      <a:lnTo>
                        <a:pt x="37" y="28"/>
                      </a:lnTo>
                      <a:lnTo>
                        <a:pt x="36" y="28"/>
                      </a:lnTo>
                      <a:lnTo>
                        <a:pt x="35" y="29"/>
                      </a:lnTo>
                      <a:lnTo>
                        <a:pt x="34" y="29"/>
                      </a:lnTo>
                      <a:lnTo>
                        <a:pt x="32" y="29"/>
                      </a:lnTo>
                      <a:lnTo>
                        <a:pt x="31" y="29"/>
                      </a:lnTo>
                      <a:lnTo>
                        <a:pt x="15" y="29"/>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399" name="Freeform 1527">
                  <a:extLst>
                    <a:ext uri="{FF2B5EF4-FFF2-40B4-BE49-F238E27FC236}">
                      <a16:creationId xmlns:a16="http://schemas.microsoft.com/office/drawing/2014/main" id="{DBF841FE-6292-41CF-9575-5AB232BAB2A5}"/>
                    </a:ext>
                  </a:extLst>
                </p:cNvPr>
                <p:cNvSpPr>
                  <a:spLocks/>
                </p:cNvSpPr>
                <p:nvPr/>
              </p:nvSpPr>
              <p:spPr bwMode="auto">
                <a:xfrm>
                  <a:off x="2854" y="2018"/>
                  <a:ext cx="342" cy="59"/>
                </a:xfrm>
                <a:custGeom>
                  <a:avLst/>
                  <a:gdLst>
                    <a:gd name="T0" fmla="*/ 0 w 646"/>
                    <a:gd name="T1" fmla="*/ 58 h 87"/>
                    <a:gd name="T2" fmla="*/ 341 w 646"/>
                    <a:gd name="T3" fmla="*/ 58 h 87"/>
                    <a:gd name="T4" fmla="*/ 323 w 646"/>
                    <a:gd name="T5" fmla="*/ 0 h 87"/>
                    <a:gd name="T6" fmla="*/ 22 w 646"/>
                    <a:gd name="T7" fmla="*/ 0 h 87"/>
                    <a:gd name="T8" fmla="*/ 0 w 646"/>
                    <a:gd name="T9" fmla="*/ 5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87">
                      <a:moveTo>
                        <a:pt x="0" y="86"/>
                      </a:moveTo>
                      <a:lnTo>
                        <a:pt x="645" y="86"/>
                      </a:lnTo>
                      <a:lnTo>
                        <a:pt x="610" y="0"/>
                      </a:lnTo>
                      <a:lnTo>
                        <a:pt x="42" y="0"/>
                      </a:lnTo>
                      <a:lnTo>
                        <a:pt x="0" y="86"/>
                      </a:lnTo>
                    </a:path>
                  </a:pathLst>
                </a:custGeom>
                <a:gradFill rotWithShape="0">
                  <a:gsLst>
                    <a:gs pos="0">
                      <a:srgbClr val="919191"/>
                    </a:gs>
                    <a:gs pos="100000">
                      <a:srgbClr val="D3D3D3"/>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0" name="Freeform 1528">
                  <a:extLst>
                    <a:ext uri="{FF2B5EF4-FFF2-40B4-BE49-F238E27FC236}">
                      <a16:creationId xmlns:a16="http://schemas.microsoft.com/office/drawing/2014/main" id="{51FC4BC0-7E49-4D00-84C4-C8BA699F7DD7}"/>
                    </a:ext>
                  </a:extLst>
                </p:cNvPr>
                <p:cNvSpPr>
                  <a:spLocks/>
                </p:cNvSpPr>
                <p:nvPr/>
              </p:nvSpPr>
              <p:spPr bwMode="auto">
                <a:xfrm>
                  <a:off x="2854" y="2077"/>
                  <a:ext cx="342" cy="12"/>
                </a:xfrm>
                <a:custGeom>
                  <a:avLst/>
                  <a:gdLst>
                    <a:gd name="T0" fmla="*/ 0 w 646"/>
                    <a:gd name="T1" fmla="*/ 11 h 17"/>
                    <a:gd name="T2" fmla="*/ 0 w 646"/>
                    <a:gd name="T3" fmla="*/ 0 h 17"/>
                    <a:gd name="T4" fmla="*/ 341 w 646"/>
                    <a:gd name="T5" fmla="*/ 0 h 17"/>
                    <a:gd name="T6" fmla="*/ 341 w 646"/>
                    <a:gd name="T7" fmla="*/ 11 h 17"/>
                    <a:gd name="T8" fmla="*/ 0 w 646"/>
                    <a:gd name="T9" fmla="*/ 1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6" h="17">
                      <a:moveTo>
                        <a:pt x="0" y="16"/>
                      </a:moveTo>
                      <a:lnTo>
                        <a:pt x="0" y="0"/>
                      </a:lnTo>
                      <a:lnTo>
                        <a:pt x="645" y="0"/>
                      </a:lnTo>
                      <a:lnTo>
                        <a:pt x="645" y="16"/>
                      </a:lnTo>
                      <a:lnTo>
                        <a:pt x="0" y="16"/>
                      </a:lnTo>
                    </a:path>
                  </a:pathLst>
                </a:custGeom>
                <a:gradFill rotWithShape="0">
                  <a:gsLst>
                    <a:gs pos="0">
                      <a:srgbClr val="767676"/>
                    </a:gs>
                    <a:gs pos="100000">
                      <a:srgbClr val="676767"/>
                    </a:gs>
                  </a:gsLst>
                  <a:lin ang="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1" name="Freeform 1529">
                  <a:extLst>
                    <a:ext uri="{FF2B5EF4-FFF2-40B4-BE49-F238E27FC236}">
                      <a16:creationId xmlns:a16="http://schemas.microsoft.com/office/drawing/2014/main" id="{3F19F5F5-F125-4EE6-8EAA-6B109DE3BC16}"/>
                    </a:ext>
                  </a:extLst>
                </p:cNvPr>
                <p:cNvSpPr>
                  <a:spLocks/>
                </p:cNvSpPr>
                <p:nvPr/>
              </p:nvSpPr>
              <p:spPr bwMode="auto">
                <a:xfrm>
                  <a:off x="2871" y="2030"/>
                  <a:ext cx="307" cy="39"/>
                </a:xfrm>
                <a:custGeom>
                  <a:avLst/>
                  <a:gdLst>
                    <a:gd name="T0" fmla="*/ 0 w 578"/>
                    <a:gd name="T1" fmla="*/ 38 h 63"/>
                    <a:gd name="T2" fmla="*/ 306 w 578"/>
                    <a:gd name="T3" fmla="*/ 38 h 63"/>
                    <a:gd name="T4" fmla="*/ 296 w 578"/>
                    <a:gd name="T5" fmla="*/ 0 h 63"/>
                    <a:gd name="T6" fmla="*/ 13 w 578"/>
                    <a:gd name="T7" fmla="*/ 0 h 63"/>
                    <a:gd name="T8" fmla="*/ 0 w 578"/>
                    <a:gd name="T9" fmla="*/ 38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63">
                      <a:moveTo>
                        <a:pt x="0" y="62"/>
                      </a:moveTo>
                      <a:lnTo>
                        <a:pt x="577" y="62"/>
                      </a:lnTo>
                      <a:lnTo>
                        <a:pt x="557" y="0"/>
                      </a:lnTo>
                      <a:lnTo>
                        <a:pt x="25" y="0"/>
                      </a:lnTo>
                      <a:lnTo>
                        <a:pt x="0" y="62"/>
                      </a:lnTo>
                    </a:path>
                  </a:pathLst>
                </a:custGeom>
                <a:gradFill rotWithShape="0">
                  <a:gsLst>
                    <a:gs pos="0">
                      <a:srgbClr val="6B6B6B"/>
                    </a:gs>
                    <a:gs pos="100000">
                      <a:srgbClr val="999999"/>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2" name="Freeform 1530">
                  <a:extLst>
                    <a:ext uri="{FF2B5EF4-FFF2-40B4-BE49-F238E27FC236}">
                      <a16:creationId xmlns:a16="http://schemas.microsoft.com/office/drawing/2014/main" id="{A13FF0E1-724A-47C6-9E12-0E878E4FB65F}"/>
                    </a:ext>
                  </a:extLst>
                </p:cNvPr>
                <p:cNvSpPr>
                  <a:spLocks/>
                </p:cNvSpPr>
                <p:nvPr/>
              </p:nvSpPr>
              <p:spPr bwMode="auto">
                <a:xfrm>
                  <a:off x="2857" y="1653"/>
                  <a:ext cx="248" cy="247"/>
                </a:xfrm>
                <a:custGeom>
                  <a:avLst/>
                  <a:gdLst>
                    <a:gd name="T0" fmla="*/ 247 w 467"/>
                    <a:gd name="T1" fmla="*/ 242 h 366"/>
                    <a:gd name="T2" fmla="*/ 247 w 467"/>
                    <a:gd name="T3" fmla="*/ 243 h 366"/>
                    <a:gd name="T4" fmla="*/ 247 w 467"/>
                    <a:gd name="T5" fmla="*/ 244 h 366"/>
                    <a:gd name="T6" fmla="*/ 247 w 467"/>
                    <a:gd name="T7" fmla="*/ 244 h 366"/>
                    <a:gd name="T8" fmla="*/ 246 w 467"/>
                    <a:gd name="T9" fmla="*/ 245 h 366"/>
                    <a:gd name="T10" fmla="*/ 246 w 467"/>
                    <a:gd name="T11" fmla="*/ 246 h 366"/>
                    <a:gd name="T12" fmla="*/ 245 w 467"/>
                    <a:gd name="T13" fmla="*/ 246 h 366"/>
                    <a:gd name="T14" fmla="*/ 244 w 467"/>
                    <a:gd name="T15" fmla="*/ 246 h 366"/>
                    <a:gd name="T16" fmla="*/ 244 w 467"/>
                    <a:gd name="T17" fmla="*/ 246 h 366"/>
                    <a:gd name="T18" fmla="*/ 3 w 467"/>
                    <a:gd name="T19" fmla="*/ 246 h 366"/>
                    <a:gd name="T20" fmla="*/ 3 w 467"/>
                    <a:gd name="T21" fmla="*/ 246 h 366"/>
                    <a:gd name="T22" fmla="*/ 2 w 467"/>
                    <a:gd name="T23" fmla="*/ 246 h 366"/>
                    <a:gd name="T24" fmla="*/ 2 w 467"/>
                    <a:gd name="T25" fmla="*/ 246 h 366"/>
                    <a:gd name="T26" fmla="*/ 1 w 467"/>
                    <a:gd name="T27" fmla="*/ 245 h 366"/>
                    <a:gd name="T28" fmla="*/ 1 w 467"/>
                    <a:gd name="T29" fmla="*/ 244 h 366"/>
                    <a:gd name="T30" fmla="*/ 0 w 467"/>
                    <a:gd name="T31" fmla="*/ 243 h 366"/>
                    <a:gd name="T32" fmla="*/ 0 w 467"/>
                    <a:gd name="T33" fmla="*/ 242 h 366"/>
                    <a:gd name="T34" fmla="*/ 0 w 467"/>
                    <a:gd name="T35" fmla="*/ 242 h 366"/>
                    <a:gd name="T36" fmla="*/ 0 w 467"/>
                    <a:gd name="T37" fmla="*/ 4 h 366"/>
                    <a:gd name="T38" fmla="*/ 0 w 467"/>
                    <a:gd name="T39" fmla="*/ 3 h 366"/>
                    <a:gd name="T40" fmla="*/ 0 w 467"/>
                    <a:gd name="T41" fmla="*/ 3 h 366"/>
                    <a:gd name="T42" fmla="*/ 1 w 467"/>
                    <a:gd name="T43" fmla="*/ 2 h 366"/>
                    <a:gd name="T44" fmla="*/ 1 w 467"/>
                    <a:gd name="T45" fmla="*/ 1 h 366"/>
                    <a:gd name="T46" fmla="*/ 2 w 467"/>
                    <a:gd name="T47" fmla="*/ 1 h 366"/>
                    <a:gd name="T48" fmla="*/ 2 w 467"/>
                    <a:gd name="T49" fmla="*/ 0 h 366"/>
                    <a:gd name="T50" fmla="*/ 3 w 467"/>
                    <a:gd name="T51" fmla="*/ 0 h 366"/>
                    <a:gd name="T52" fmla="*/ 3 w 467"/>
                    <a:gd name="T53" fmla="*/ 0 h 366"/>
                    <a:gd name="T54" fmla="*/ 244 w 467"/>
                    <a:gd name="T55" fmla="*/ 0 h 366"/>
                    <a:gd name="T56" fmla="*/ 244 w 467"/>
                    <a:gd name="T57" fmla="*/ 0 h 366"/>
                    <a:gd name="T58" fmla="*/ 245 w 467"/>
                    <a:gd name="T59" fmla="*/ 0 h 366"/>
                    <a:gd name="T60" fmla="*/ 246 w 467"/>
                    <a:gd name="T61" fmla="*/ 1 h 366"/>
                    <a:gd name="T62" fmla="*/ 246 w 467"/>
                    <a:gd name="T63" fmla="*/ 1 h 366"/>
                    <a:gd name="T64" fmla="*/ 246 w 467"/>
                    <a:gd name="T65" fmla="*/ 2 h 366"/>
                    <a:gd name="T66" fmla="*/ 247 w 467"/>
                    <a:gd name="T67" fmla="*/ 3 h 366"/>
                    <a:gd name="T68" fmla="*/ 247 w 467"/>
                    <a:gd name="T69" fmla="*/ 3 h 366"/>
                    <a:gd name="T70" fmla="*/ 247 w 467"/>
                    <a:gd name="T71" fmla="*/ 4 h 366"/>
                    <a:gd name="T72" fmla="*/ 247 w 467"/>
                    <a:gd name="T73" fmla="*/ 242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67" h="366">
                      <a:moveTo>
                        <a:pt x="466" y="358"/>
                      </a:moveTo>
                      <a:lnTo>
                        <a:pt x="466" y="359"/>
                      </a:lnTo>
                      <a:lnTo>
                        <a:pt x="466" y="360"/>
                      </a:lnTo>
                      <a:lnTo>
                        <a:pt x="466" y="361"/>
                      </a:lnTo>
                      <a:lnTo>
                        <a:pt x="466" y="362"/>
                      </a:lnTo>
                      <a:lnTo>
                        <a:pt x="465" y="362"/>
                      </a:lnTo>
                      <a:lnTo>
                        <a:pt x="464" y="363"/>
                      </a:lnTo>
                      <a:lnTo>
                        <a:pt x="463" y="364"/>
                      </a:lnTo>
                      <a:lnTo>
                        <a:pt x="462" y="364"/>
                      </a:lnTo>
                      <a:lnTo>
                        <a:pt x="461" y="365"/>
                      </a:lnTo>
                      <a:lnTo>
                        <a:pt x="460" y="365"/>
                      </a:lnTo>
                      <a:lnTo>
                        <a:pt x="459" y="365"/>
                      </a:lnTo>
                      <a:lnTo>
                        <a:pt x="7" y="365"/>
                      </a:lnTo>
                      <a:lnTo>
                        <a:pt x="6" y="365"/>
                      </a:lnTo>
                      <a:lnTo>
                        <a:pt x="5" y="365"/>
                      </a:lnTo>
                      <a:lnTo>
                        <a:pt x="4" y="364"/>
                      </a:lnTo>
                      <a:lnTo>
                        <a:pt x="3" y="364"/>
                      </a:lnTo>
                      <a:lnTo>
                        <a:pt x="2" y="363"/>
                      </a:lnTo>
                      <a:lnTo>
                        <a:pt x="1" y="363"/>
                      </a:lnTo>
                      <a:lnTo>
                        <a:pt x="1" y="362"/>
                      </a:lnTo>
                      <a:lnTo>
                        <a:pt x="0" y="361"/>
                      </a:lnTo>
                      <a:lnTo>
                        <a:pt x="0" y="360"/>
                      </a:lnTo>
                      <a:lnTo>
                        <a:pt x="0" y="359"/>
                      </a:lnTo>
                      <a:lnTo>
                        <a:pt x="0" y="35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459" y="0"/>
                      </a:lnTo>
                      <a:lnTo>
                        <a:pt x="460" y="0"/>
                      </a:lnTo>
                      <a:lnTo>
                        <a:pt x="461" y="0"/>
                      </a:lnTo>
                      <a:lnTo>
                        <a:pt x="462" y="0"/>
                      </a:lnTo>
                      <a:lnTo>
                        <a:pt x="463" y="1"/>
                      </a:lnTo>
                      <a:lnTo>
                        <a:pt x="463" y="2"/>
                      </a:lnTo>
                      <a:lnTo>
                        <a:pt x="464" y="2"/>
                      </a:lnTo>
                      <a:lnTo>
                        <a:pt x="464" y="3"/>
                      </a:lnTo>
                      <a:lnTo>
                        <a:pt x="465" y="3"/>
                      </a:lnTo>
                      <a:lnTo>
                        <a:pt x="466" y="4"/>
                      </a:lnTo>
                      <a:lnTo>
                        <a:pt x="466" y="5"/>
                      </a:lnTo>
                      <a:lnTo>
                        <a:pt x="466" y="6"/>
                      </a:lnTo>
                      <a:lnTo>
                        <a:pt x="466" y="7"/>
                      </a:lnTo>
                      <a:lnTo>
                        <a:pt x="466" y="358"/>
                      </a:lnTo>
                    </a:path>
                  </a:pathLst>
                </a:custGeom>
                <a:gradFill rotWithShape="0">
                  <a:gsLst>
                    <a:gs pos="0">
                      <a:srgbClr val="C4C4C4"/>
                    </a:gs>
                    <a:gs pos="100000">
                      <a:srgbClr val="DADADA"/>
                    </a:gs>
                  </a:gsLst>
                  <a:lin ang="5400000" scaled="1"/>
                </a:gra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3" name="Freeform 1531">
                  <a:extLst>
                    <a:ext uri="{FF2B5EF4-FFF2-40B4-BE49-F238E27FC236}">
                      <a16:creationId xmlns:a16="http://schemas.microsoft.com/office/drawing/2014/main" id="{0695C9F1-4B49-43F9-81AD-A5777AC67292}"/>
                    </a:ext>
                  </a:extLst>
                </p:cNvPr>
                <p:cNvSpPr>
                  <a:spLocks/>
                </p:cNvSpPr>
                <p:nvPr/>
              </p:nvSpPr>
              <p:spPr bwMode="auto">
                <a:xfrm>
                  <a:off x="3039" y="1979"/>
                  <a:ext cx="77" cy="0"/>
                </a:xfrm>
                <a:custGeom>
                  <a:avLst/>
                  <a:gdLst>
                    <a:gd name="T0" fmla="*/ 0 w 142"/>
                    <a:gd name="T1" fmla="*/ 0 h 1"/>
                    <a:gd name="T2" fmla="*/ 76 w 142"/>
                    <a:gd name="T3" fmla="*/ 0 h 1"/>
                    <a:gd name="T4" fmla="*/ 76 w 142"/>
                    <a:gd name="T5" fmla="*/ 0 h 1"/>
                    <a:gd name="T6" fmla="*/ 0 w 142"/>
                    <a:gd name="T7" fmla="*/ 0 h 1"/>
                    <a:gd name="T8" fmla="*/ 0 w 14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
                      <a:moveTo>
                        <a:pt x="0" y="0"/>
                      </a:moveTo>
                      <a:lnTo>
                        <a:pt x="141" y="0"/>
                      </a:lnTo>
                      <a:lnTo>
                        <a:pt x="0" y="0"/>
                      </a:lnTo>
                    </a:path>
                  </a:pathLst>
                </a:custGeom>
                <a:solidFill>
                  <a:srgbClr val="23232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4" name="Rectangle 1532">
                  <a:extLst>
                    <a:ext uri="{FF2B5EF4-FFF2-40B4-BE49-F238E27FC236}">
                      <a16:creationId xmlns:a16="http://schemas.microsoft.com/office/drawing/2014/main" id="{A3DFE716-7FB5-4A65-9337-283208A4B88B}"/>
                    </a:ext>
                  </a:extLst>
                </p:cNvPr>
                <p:cNvSpPr>
                  <a:spLocks noChangeArrowheads="1"/>
                </p:cNvSpPr>
                <p:nvPr/>
              </p:nvSpPr>
              <p:spPr bwMode="auto">
                <a:xfrm>
                  <a:off x="2885" y="1685"/>
                  <a:ext cx="189" cy="181"/>
                </a:xfrm>
                <a:prstGeom prst="rect">
                  <a:avLst/>
                </a:prstGeom>
                <a:gradFill rotWithShape="0">
                  <a:gsLst>
                    <a:gs pos="0">
                      <a:schemeClr val="folHlink"/>
                    </a:gs>
                    <a:gs pos="100000">
                      <a:schemeClr val="folHlink">
                        <a:gamma/>
                        <a:shade val="46275"/>
                        <a:invGamma/>
                      </a:scheme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405" name="Freeform 1533">
                  <a:extLst>
                    <a:ext uri="{FF2B5EF4-FFF2-40B4-BE49-F238E27FC236}">
                      <a16:creationId xmlns:a16="http://schemas.microsoft.com/office/drawing/2014/main" id="{34A87485-79BB-4131-8F86-D97D7E3E63E7}"/>
                    </a:ext>
                  </a:extLst>
                </p:cNvPr>
                <p:cNvSpPr>
                  <a:spLocks/>
                </p:cNvSpPr>
                <p:nvPr/>
              </p:nvSpPr>
              <p:spPr bwMode="auto">
                <a:xfrm>
                  <a:off x="2896" y="1685"/>
                  <a:ext cx="182" cy="185"/>
                </a:xfrm>
                <a:custGeom>
                  <a:avLst/>
                  <a:gdLst>
                    <a:gd name="T0" fmla="*/ 4 w 346"/>
                    <a:gd name="T1" fmla="*/ 179 h 274"/>
                    <a:gd name="T2" fmla="*/ 175 w 346"/>
                    <a:gd name="T3" fmla="*/ 179 h 274"/>
                    <a:gd name="T4" fmla="*/ 176 w 346"/>
                    <a:gd name="T5" fmla="*/ 179 h 274"/>
                    <a:gd name="T6" fmla="*/ 177 w 346"/>
                    <a:gd name="T7" fmla="*/ 179 h 274"/>
                    <a:gd name="T8" fmla="*/ 177 w 346"/>
                    <a:gd name="T9" fmla="*/ 179 h 274"/>
                    <a:gd name="T10" fmla="*/ 177 w 346"/>
                    <a:gd name="T11" fmla="*/ 178 h 274"/>
                    <a:gd name="T12" fmla="*/ 178 w 346"/>
                    <a:gd name="T13" fmla="*/ 178 h 274"/>
                    <a:gd name="T14" fmla="*/ 178 w 346"/>
                    <a:gd name="T15" fmla="*/ 177 h 274"/>
                    <a:gd name="T16" fmla="*/ 178 w 346"/>
                    <a:gd name="T17" fmla="*/ 176 h 274"/>
                    <a:gd name="T18" fmla="*/ 178 w 346"/>
                    <a:gd name="T19" fmla="*/ 176 h 274"/>
                    <a:gd name="T20" fmla="*/ 178 w 346"/>
                    <a:gd name="T21" fmla="*/ 6 h 274"/>
                    <a:gd name="T22" fmla="*/ 178 w 346"/>
                    <a:gd name="T23" fmla="*/ 5 h 274"/>
                    <a:gd name="T24" fmla="*/ 178 w 346"/>
                    <a:gd name="T25" fmla="*/ 5 h 274"/>
                    <a:gd name="T26" fmla="*/ 177 w 346"/>
                    <a:gd name="T27" fmla="*/ 4 h 274"/>
                    <a:gd name="T28" fmla="*/ 180 w 346"/>
                    <a:gd name="T29" fmla="*/ 0 h 274"/>
                    <a:gd name="T30" fmla="*/ 181 w 346"/>
                    <a:gd name="T31" fmla="*/ 0 h 274"/>
                    <a:gd name="T32" fmla="*/ 181 w 346"/>
                    <a:gd name="T33" fmla="*/ 1 h 274"/>
                    <a:gd name="T34" fmla="*/ 181 w 346"/>
                    <a:gd name="T35" fmla="*/ 1 h 274"/>
                    <a:gd name="T36" fmla="*/ 181 w 346"/>
                    <a:gd name="T37" fmla="*/ 3 h 274"/>
                    <a:gd name="T38" fmla="*/ 181 w 346"/>
                    <a:gd name="T39" fmla="*/ 3 h 274"/>
                    <a:gd name="T40" fmla="*/ 181 w 346"/>
                    <a:gd name="T41" fmla="*/ 179 h 274"/>
                    <a:gd name="T42" fmla="*/ 181 w 346"/>
                    <a:gd name="T43" fmla="*/ 180 h 274"/>
                    <a:gd name="T44" fmla="*/ 181 w 346"/>
                    <a:gd name="T45" fmla="*/ 180 h 274"/>
                    <a:gd name="T46" fmla="*/ 181 w 346"/>
                    <a:gd name="T47" fmla="*/ 181 h 274"/>
                    <a:gd name="T48" fmla="*/ 181 w 346"/>
                    <a:gd name="T49" fmla="*/ 182 h 274"/>
                    <a:gd name="T50" fmla="*/ 180 w 346"/>
                    <a:gd name="T51" fmla="*/ 182 h 274"/>
                    <a:gd name="T52" fmla="*/ 180 w 346"/>
                    <a:gd name="T53" fmla="*/ 183 h 274"/>
                    <a:gd name="T54" fmla="*/ 179 w 346"/>
                    <a:gd name="T55" fmla="*/ 183 h 274"/>
                    <a:gd name="T56" fmla="*/ 179 w 346"/>
                    <a:gd name="T57" fmla="*/ 184 h 274"/>
                    <a:gd name="T58" fmla="*/ 179 w 346"/>
                    <a:gd name="T59" fmla="*/ 184 h 274"/>
                    <a:gd name="T60" fmla="*/ 178 w 346"/>
                    <a:gd name="T61" fmla="*/ 184 h 274"/>
                    <a:gd name="T62" fmla="*/ 178 w 346"/>
                    <a:gd name="T63" fmla="*/ 184 h 274"/>
                    <a:gd name="T64" fmla="*/ 177 w 346"/>
                    <a:gd name="T65" fmla="*/ 184 h 274"/>
                    <a:gd name="T66" fmla="*/ 0 w 346"/>
                    <a:gd name="T67" fmla="*/ 184 h 274"/>
                    <a:gd name="T68" fmla="*/ 4 w 346"/>
                    <a:gd name="T69" fmla="*/ 179 h 2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6" h="274">
                      <a:moveTo>
                        <a:pt x="7" y="265"/>
                      </a:moveTo>
                      <a:lnTo>
                        <a:pt x="333" y="265"/>
                      </a:lnTo>
                      <a:lnTo>
                        <a:pt x="334" y="265"/>
                      </a:lnTo>
                      <a:lnTo>
                        <a:pt x="336" y="265"/>
                      </a:lnTo>
                      <a:lnTo>
                        <a:pt x="337" y="265"/>
                      </a:lnTo>
                      <a:lnTo>
                        <a:pt x="337" y="264"/>
                      </a:lnTo>
                      <a:lnTo>
                        <a:pt x="338" y="264"/>
                      </a:lnTo>
                      <a:lnTo>
                        <a:pt x="338" y="262"/>
                      </a:lnTo>
                      <a:lnTo>
                        <a:pt x="338" y="261"/>
                      </a:lnTo>
                      <a:lnTo>
                        <a:pt x="338" y="260"/>
                      </a:lnTo>
                      <a:lnTo>
                        <a:pt x="338" y="9"/>
                      </a:lnTo>
                      <a:lnTo>
                        <a:pt x="338" y="8"/>
                      </a:lnTo>
                      <a:lnTo>
                        <a:pt x="338" y="7"/>
                      </a:lnTo>
                      <a:lnTo>
                        <a:pt x="337" y="6"/>
                      </a:lnTo>
                      <a:lnTo>
                        <a:pt x="343" y="0"/>
                      </a:lnTo>
                      <a:lnTo>
                        <a:pt x="344" y="0"/>
                      </a:lnTo>
                      <a:lnTo>
                        <a:pt x="344" y="1"/>
                      </a:lnTo>
                      <a:lnTo>
                        <a:pt x="344" y="2"/>
                      </a:lnTo>
                      <a:lnTo>
                        <a:pt x="345" y="4"/>
                      </a:lnTo>
                      <a:lnTo>
                        <a:pt x="345" y="5"/>
                      </a:lnTo>
                      <a:lnTo>
                        <a:pt x="345" y="265"/>
                      </a:lnTo>
                      <a:lnTo>
                        <a:pt x="345" y="266"/>
                      </a:lnTo>
                      <a:lnTo>
                        <a:pt x="344" y="267"/>
                      </a:lnTo>
                      <a:lnTo>
                        <a:pt x="344" y="268"/>
                      </a:lnTo>
                      <a:lnTo>
                        <a:pt x="344" y="269"/>
                      </a:lnTo>
                      <a:lnTo>
                        <a:pt x="343" y="269"/>
                      </a:lnTo>
                      <a:lnTo>
                        <a:pt x="343" y="271"/>
                      </a:lnTo>
                      <a:lnTo>
                        <a:pt x="341" y="271"/>
                      </a:lnTo>
                      <a:lnTo>
                        <a:pt x="341" y="272"/>
                      </a:lnTo>
                      <a:lnTo>
                        <a:pt x="340" y="272"/>
                      </a:lnTo>
                      <a:lnTo>
                        <a:pt x="339" y="272"/>
                      </a:lnTo>
                      <a:lnTo>
                        <a:pt x="338" y="272"/>
                      </a:lnTo>
                      <a:lnTo>
                        <a:pt x="337" y="273"/>
                      </a:lnTo>
                      <a:lnTo>
                        <a:pt x="0" y="273"/>
                      </a:lnTo>
                      <a:lnTo>
                        <a:pt x="7" y="26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6" name="Freeform 1534">
                  <a:extLst>
                    <a:ext uri="{FF2B5EF4-FFF2-40B4-BE49-F238E27FC236}">
                      <a16:creationId xmlns:a16="http://schemas.microsoft.com/office/drawing/2014/main" id="{028C3371-9F06-43E6-AD71-CFC1BD7D6C67}"/>
                    </a:ext>
                  </a:extLst>
                </p:cNvPr>
                <p:cNvSpPr>
                  <a:spLocks/>
                </p:cNvSpPr>
                <p:nvPr/>
              </p:nvSpPr>
              <p:spPr bwMode="auto">
                <a:xfrm>
                  <a:off x="2885" y="1681"/>
                  <a:ext cx="192" cy="188"/>
                </a:xfrm>
                <a:custGeom>
                  <a:avLst/>
                  <a:gdLst>
                    <a:gd name="T0" fmla="*/ 187 w 364"/>
                    <a:gd name="T1" fmla="*/ 0 h 282"/>
                    <a:gd name="T2" fmla="*/ 188 w 364"/>
                    <a:gd name="T3" fmla="*/ 0 h 282"/>
                    <a:gd name="T4" fmla="*/ 188 w 364"/>
                    <a:gd name="T5" fmla="*/ 0 h 282"/>
                    <a:gd name="T6" fmla="*/ 189 w 364"/>
                    <a:gd name="T7" fmla="*/ 0 h 282"/>
                    <a:gd name="T8" fmla="*/ 189 w 364"/>
                    <a:gd name="T9" fmla="*/ 0 h 282"/>
                    <a:gd name="T10" fmla="*/ 189 w 364"/>
                    <a:gd name="T11" fmla="*/ 1 h 282"/>
                    <a:gd name="T12" fmla="*/ 190 w 364"/>
                    <a:gd name="T13" fmla="*/ 1 h 282"/>
                    <a:gd name="T14" fmla="*/ 191 w 364"/>
                    <a:gd name="T15" fmla="*/ 1 h 282"/>
                    <a:gd name="T16" fmla="*/ 191 w 364"/>
                    <a:gd name="T17" fmla="*/ 3 h 282"/>
                    <a:gd name="T18" fmla="*/ 191 w 364"/>
                    <a:gd name="T19" fmla="*/ 3 h 282"/>
                    <a:gd name="T20" fmla="*/ 191 w 364"/>
                    <a:gd name="T21" fmla="*/ 4 h 282"/>
                    <a:gd name="T22" fmla="*/ 191 w 364"/>
                    <a:gd name="T23" fmla="*/ 5 h 282"/>
                    <a:gd name="T24" fmla="*/ 191 w 364"/>
                    <a:gd name="T25" fmla="*/ 182 h 282"/>
                    <a:gd name="T26" fmla="*/ 191 w 364"/>
                    <a:gd name="T27" fmla="*/ 183 h 282"/>
                    <a:gd name="T28" fmla="*/ 191 w 364"/>
                    <a:gd name="T29" fmla="*/ 183 h 282"/>
                    <a:gd name="T30" fmla="*/ 191 w 364"/>
                    <a:gd name="T31" fmla="*/ 184 h 282"/>
                    <a:gd name="T32" fmla="*/ 191 w 364"/>
                    <a:gd name="T33" fmla="*/ 185 h 282"/>
                    <a:gd name="T34" fmla="*/ 190 w 364"/>
                    <a:gd name="T35" fmla="*/ 185 h 282"/>
                    <a:gd name="T36" fmla="*/ 190 w 364"/>
                    <a:gd name="T37" fmla="*/ 186 h 282"/>
                    <a:gd name="T38" fmla="*/ 189 w 364"/>
                    <a:gd name="T39" fmla="*/ 186 h 282"/>
                    <a:gd name="T40" fmla="*/ 189 w 364"/>
                    <a:gd name="T41" fmla="*/ 187 h 282"/>
                    <a:gd name="T42" fmla="*/ 189 w 364"/>
                    <a:gd name="T43" fmla="*/ 187 h 282"/>
                    <a:gd name="T44" fmla="*/ 188 w 364"/>
                    <a:gd name="T45" fmla="*/ 187 h 282"/>
                    <a:gd name="T46" fmla="*/ 188 w 364"/>
                    <a:gd name="T47" fmla="*/ 187 h 282"/>
                    <a:gd name="T48" fmla="*/ 187 w 364"/>
                    <a:gd name="T49" fmla="*/ 187 h 282"/>
                    <a:gd name="T50" fmla="*/ 4 w 364"/>
                    <a:gd name="T51" fmla="*/ 187 h 282"/>
                    <a:gd name="T52" fmla="*/ 4 w 364"/>
                    <a:gd name="T53" fmla="*/ 187 h 282"/>
                    <a:gd name="T54" fmla="*/ 3 w 364"/>
                    <a:gd name="T55" fmla="*/ 187 h 282"/>
                    <a:gd name="T56" fmla="*/ 3 w 364"/>
                    <a:gd name="T57" fmla="*/ 187 h 282"/>
                    <a:gd name="T58" fmla="*/ 2 w 364"/>
                    <a:gd name="T59" fmla="*/ 187 h 282"/>
                    <a:gd name="T60" fmla="*/ 1 w 364"/>
                    <a:gd name="T61" fmla="*/ 187 h 282"/>
                    <a:gd name="T62" fmla="*/ 1 w 364"/>
                    <a:gd name="T63" fmla="*/ 186 h 282"/>
                    <a:gd name="T64" fmla="*/ 1 w 364"/>
                    <a:gd name="T65" fmla="*/ 186 h 282"/>
                    <a:gd name="T66" fmla="*/ 1 w 364"/>
                    <a:gd name="T67" fmla="*/ 185 h 282"/>
                    <a:gd name="T68" fmla="*/ 0 w 364"/>
                    <a:gd name="T69" fmla="*/ 185 h 282"/>
                    <a:gd name="T70" fmla="*/ 0 w 364"/>
                    <a:gd name="T71" fmla="*/ 184 h 282"/>
                    <a:gd name="T72" fmla="*/ 0 w 364"/>
                    <a:gd name="T73" fmla="*/ 183 h 282"/>
                    <a:gd name="T74" fmla="*/ 0 w 364"/>
                    <a:gd name="T75" fmla="*/ 183 h 282"/>
                    <a:gd name="T76" fmla="*/ 0 w 364"/>
                    <a:gd name="T77" fmla="*/ 182 h 282"/>
                    <a:gd name="T78" fmla="*/ 0 w 364"/>
                    <a:gd name="T79" fmla="*/ 5 h 282"/>
                    <a:gd name="T80" fmla="*/ 0 w 364"/>
                    <a:gd name="T81" fmla="*/ 4 h 282"/>
                    <a:gd name="T82" fmla="*/ 0 w 364"/>
                    <a:gd name="T83" fmla="*/ 3 h 282"/>
                    <a:gd name="T84" fmla="*/ 0 w 364"/>
                    <a:gd name="T85" fmla="*/ 3 h 282"/>
                    <a:gd name="T86" fmla="*/ 1 w 364"/>
                    <a:gd name="T87" fmla="*/ 1 h 282"/>
                    <a:gd name="T88" fmla="*/ 1 w 364"/>
                    <a:gd name="T89" fmla="*/ 1 h 282"/>
                    <a:gd name="T90" fmla="*/ 2 w 364"/>
                    <a:gd name="T91" fmla="*/ 0 h 282"/>
                    <a:gd name="T92" fmla="*/ 3 w 364"/>
                    <a:gd name="T93" fmla="*/ 0 h 282"/>
                    <a:gd name="T94" fmla="*/ 3 w 364"/>
                    <a:gd name="T95" fmla="*/ 0 h 282"/>
                    <a:gd name="T96" fmla="*/ 4 w 364"/>
                    <a:gd name="T97" fmla="*/ 0 h 282"/>
                    <a:gd name="T98" fmla="*/ 187 w 364"/>
                    <a:gd name="T99" fmla="*/ 0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82">
                      <a:moveTo>
                        <a:pt x="355" y="0"/>
                      </a:move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7" name="Freeform 1535">
                  <a:extLst>
                    <a:ext uri="{FF2B5EF4-FFF2-40B4-BE49-F238E27FC236}">
                      <a16:creationId xmlns:a16="http://schemas.microsoft.com/office/drawing/2014/main" id="{346EE716-C807-40EA-B130-21D607CBB3C5}"/>
                    </a:ext>
                  </a:extLst>
                </p:cNvPr>
                <p:cNvSpPr>
                  <a:spLocks/>
                </p:cNvSpPr>
                <p:nvPr/>
              </p:nvSpPr>
              <p:spPr bwMode="auto">
                <a:xfrm>
                  <a:off x="2885" y="1681"/>
                  <a:ext cx="192" cy="188"/>
                </a:xfrm>
                <a:custGeom>
                  <a:avLst/>
                  <a:gdLst>
                    <a:gd name="T0" fmla="*/ 80 w 364"/>
                    <a:gd name="T1" fmla="*/ 187 h 282"/>
                    <a:gd name="T2" fmla="*/ 4 w 364"/>
                    <a:gd name="T3" fmla="*/ 187 h 282"/>
                    <a:gd name="T4" fmla="*/ 4 w 364"/>
                    <a:gd name="T5" fmla="*/ 187 h 282"/>
                    <a:gd name="T6" fmla="*/ 3 w 364"/>
                    <a:gd name="T7" fmla="*/ 187 h 282"/>
                    <a:gd name="T8" fmla="*/ 3 w 364"/>
                    <a:gd name="T9" fmla="*/ 187 h 282"/>
                    <a:gd name="T10" fmla="*/ 2 w 364"/>
                    <a:gd name="T11" fmla="*/ 187 h 282"/>
                    <a:gd name="T12" fmla="*/ 1 w 364"/>
                    <a:gd name="T13" fmla="*/ 187 h 282"/>
                    <a:gd name="T14" fmla="*/ 1 w 364"/>
                    <a:gd name="T15" fmla="*/ 186 h 282"/>
                    <a:gd name="T16" fmla="*/ 1 w 364"/>
                    <a:gd name="T17" fmla="*/ 186 h 282"/>
                    <a:gd name="T18" fmla="*/ 1 w 364"/>
                    <a:gd name="T19" fmla="*/ 185 h 282"/>
                    <a:gd name="T20" fmla="*/ 0 w 364"/>
                    <a:gd name="T21" fmla="*/ 185 h 282"/>
                    <a:gd name="T22" fmla="*/ 0 w 364"/>
                    <a:gd name="T23" fmla="*/ 184 h 282"/>
                    <a:gd name="T24" fmla="*/ 0 w 364"/>
                    <a:gd name="T25" fmla="*/ 183 h 282"/>
                    <a:gd name="T26" fmla="*/ 0 w 364"/>
                    <a:gd name="T27" fmla="*/ 183 h 282"/>
                    <a:gd name="T28" fmla="*/ 0 w 364"/>
                    <a:gd name="T29" fmla="*/ 182 h 282"/>
                    <a:gd name="T30" fmla="*/ 0 w 364"/>
                    <a:gd name="T31" fmla="*/ 5 h 282"/>
                    <a:gd name="T32" fmla="*/ 0 w 364"/>
                    <a:gd name="T33" fmla="*/ 4 h 282"/>
                    <a:gd name="T34" fmla="*/ 0 w 364"/>
                    <a:gd name="T35" fmla="*/ 3 h 282"/>
                    <a:gd name="T36" fmla="*/ 0 w 364"/>
                    <a:gd name="T37" fmla="*/ 3 h 282"/>
                    <a:gd name="T38" fmla="*/ 1 w 364"/>
                    <a:gd name="T39" fmla="*/ 1 h 282"/>
                    <a:gd name="T40" fmla="*/ 1 w 364"/>
                    <a:gd name="T41" fmla="*/ 1 h 282"/>
                    <a:gd name="T42" fmla="*/ 2 w 364"/>
                    <a:gd name="T43" fmla="*/ 0 h 282"/>
                    <a:gd name="T44" fmla="*/ 3 w 364"/>
                    <a:gd name="T45" fmla="*/ 0 h 282"/>
                    <a:gd name="T46" fmla="*/ 3 w 364"/>
                    <a:gd name="T47" fmla="*/ 0 h 282"/>
                    <a:gd name="T48" fmla="*/ 4 w 364"/>
                    <a:gd name="T49" fmla="*/ 0 h 282"/>
                    <a:gd name="T50" fmla="*/ 187 w 364"/>
                    <a:gd name="T51" fmla="*/ 0 h 282"/>
                    <a:gd name="T52" fmla="*/ 188 w 364"/>
                    <a:gd name="T53" fmla="*/ 0 h 282"/>
                    <a:gd name="T54" fmla="*/ 188 w 364"/>
                    <a:gd name="T55" fmla="*/ 0 h 282"/>
                    <a:gd name="T56" fmla="*/ 189 w 364"/>
                    <a:gd name="T57" fmla="*/ 0 h 282"/>
                    <a:gd name="T58" fmla="*/ 189 w 364"/>
                    <a:gd name="T59" fmla="*/ 0 h 282"/>
                    <a:gd name="T60" fmla="*/ 189 w 364"/>
                    <a:gd name="T61" fmla="*/ 1 h 282"/>
                    <a:gd name="T62" fmla="*/ 190 w 364"/>
                    <a:gd name="T63" fmla="*/ 1 h 282"/>
                    <a:gd name="T64" fmla="*/ 191 w 364"/>
                    <a:gd name="T65" fmla="*/ 1 h 282"/>
                    <a:gd name="T66" fmla="*/ 191 w 364"/>
                    <a:gd name="T67" fmla="*/ 3 h 282"/>
                    <a:gd name="T68" fmla="*/ 191 w 364"/>
                    <a:gd name="T69" fmla="*/ 3 h 282"/>
                    <a:gd name="T70" fmla="*/ 191 w 364"/>
                    <a:gd name="T71" fmla="*/ 4 h 282"/>
                    <a:gd name="T72" fmla="*/ 191 w 364"/>
                    <a:gd name="T73" fmla="*/ 5 h 282"/>
                    <a:gd name="T74" fmla="*/ 191 w 364"/>
                    <a:gd name="T75" fmla="*/ 182 h 282"/>
                    <a:gd name="T76" fmla="*/ 191 w 364"/>
                    <a:gd name="T77" fmla="*/ 183 h 282"/>
                    <a:gd name="T78" fmla="*/ 191 w 364"/>
                    <a:gd name="T79" fmla="*/ 183 h 282"/>
                    <a:gd name="T80" fmla="*/ 191 w 364"/>
                    <a:gd name="T81" fmla="*/ 184 h 282"/>
                    <a:gd name="T82" fmla="*/ 191 w 364"/>
                    <a:gd name="T83" fmla="*/ 185 h 282"/>
                    <a:gd name="T84" fmla="*/ 190 w 364"/>
                    <a:gd name="T85" fmla="*/ 185 h 282"/>
                    <a:gd name="T86" fmla="*/ 190 w 364"/>
                    <a:gd name="T87" fmla="*/ 186 h 282"/>
                    <a:gd name="T88" fmla="*/ 189 w 364"/>
                    <a:gd name="T89" fmla="*/ 186 h 282"/>
                    <a:gd name="T90" fmla="*/ 189 w 364"/>
                    <a:gd name="T91" fmla="*/ 187 h 282"/>
                    <a:gd name="T92" fmla="*/ 189 w 364"/>
                    <a:gd name="T93" fmla="*/ 187 h 282"/>
                    <a:gd name="T94" fmla="*/ 188 w 364"/>
                    <a:gd name="T95" fmla="*/ 187 h 282"/>
                    <a:gd name="T96" fmla="*/ 188 w 364"/>
                    <a:gd name="T97" fmla="*/ 187 h 282"/>
                    <a:gd name="T98" fmla="*/ 187 w 364"/>
                    <a:gd name="T99" fmla="*/ 187 h 282"/>
                    <a:gd name="T100" fmla="*/ 80 w 364"/>
                    <a:gd name="T101" fmla="*/ 187 h 2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64" h="282">
                      <a:moveTo>
                        <a:pt x="152" y="281"/>
                      </a:moveTo>
                      <a:lnTo>
                        <a:pt x="7" y="281"/>
                      </a:lnTo>
                      <a:lnTo>
                        <a:pt x="7" y="280"/>
                      </a:lnTo>
                      <a:lnTo>
                        <a:pt x="6" y="280"/>
                      </a:lnTo>
                      <a:lnTo>
                        <a:pt x="5" y="280"/>
                      </a:lnTo>
                      <a:lnTo>
                        <a:pt x="4" y="280"/>
                      </a:lnTo>
                      <a:lnTo>
                        <a:pt x="2" y="280"/>
                      </a:lnTo>
                      <a:lnTo>
                        <a:pt x="2" y="279"/>
                      </a:lnTo>
                      <a:lnTo>
                        <a:pt x="1" y="279"/>
                      </a:lnTo>
                      <a:lnTo>
                        <a:pt x="1" y="277"/>
                      </a:lnTo>
                      <a:lnTo>
                        <a:pt x="0" y="277"/>
                      </a:lnTo>
                      <a:lnTo>
                        <a:pt x="0" y="276"/>
                      </a:lnTo>
                      <a:lnTo>
                        <a:pt x="0" y="275"/>
                      </a:lnTo>
                      <a:lnTo>
                        <a:pt x="0" y="274"/>
                      </a:lnTo>
                      <a:lnTo>
                        <a:pt x="0" y="273"/>
                      </a:lnTo>
                      <a:lnTo>
                        <a:pt x="0" y="7"/>
                      </a:lnTo>
                      <a:lnTo>
                        <a:pt x="0" y="6"/>
                      </a:lnTo>
                      <a:lnTo>
                        <a:pt x="0" y="5"/>
                      </a:lnTo>
                      <a:lnTo>
                        <a:pt x="0" y="4"/>
                      </a:lnTo>
                      <a:lnTo>
                        <a:pt x="1" y="2"/>
                      </a:lnTo>
                      <a:lnTo>
                        <a:pt x="2" y="1"/>
                      </a:lnTo>
                      <a:lnTo>
                        <a:pt x="4" y="0"/>
                      </a:lnTo>
                      <a:lnTo>
                        <a:pt x="5" y="0"/>
                      </a:lnTo>
                      <a:lnTo>
                        <a:pt x="6" y="0"/>
                      </a:lnTo>
                      <a:lnTo>
                        <a:pt x="7" y="0"/>
                      </a:lnTo>
                      <a:lnTo>
                        <a:pt x="355" y="0"/>
                      </a:lnTo>
                      <a:lnTo>
                        <a:pt x="356" y="0"/>
                      </a:lnTo>
                      <a:lnTo>
                        <a:pt x="357" y="0"/>
                      </a:lnTo>
                      <a:lnTo>
                        <a:pt x="358" y="0"/>
                      </a:lnTo>
                      <a:lnTo>
                        <a:pt x="359" y="0"/>
                      </a:lnTo>
                      <a:lnTo>
                        <a:pt x="359" y="1"/>
                      </a:lnTo>
                      <a:lnTo>
                        <a:pt x="361" y="2"/>
                      </a:lnTo>
                      <a:lnTo>
                        <a:pt x="362" y="2"/>
                      </a:lnTo>
                      <a:lnTo>
                        <a:pt x="362" y="4"/>
                      </a:lnTo>
                      <a:lnTo>
                        <a:pt x="362" y="5"/>
                      </a:lnTo>
                      <a:lnTo>
                        <a:pt x="363" y="6"/>
                      </a:lnTo>
                      <a:lnTo>
                        <a:pt x="363" y="7"/>
                      </a:lnTo>
                      <a:lnTo>
                        <a:pt x="363" y="273"/>
                      </a:lnTo>
                      <a:lnTo>
                        <a:pt x="363" y="274"/>
                      </a:lnTo>
                      <a:lnTo>
                        <a:pt x="362" y="275"/>
                      </a:lnTo>
                      <a:lnTo>
                        <a:pt x="362" y="276"/>
                      </a:lnTo>
                      <a:lnTo>
                        <a:pt x="362" y="277"/>
                      </a:lnTo>
                      <a:lnTo>
                        <a:pt x="361" y="277"/>
                      </a:lnTo>
                      <a:lnTo>
                        <a:pt x="361" y="279"/>
                      </a:lnTo>
                      <a:lnTo>
                        <a:pt x="359" y="279"/>
                      </a:lnTo>
                      <a:lnTo>
                        <a:pt x="359" y="280"/>
                      </a:lnTo>
                      <a:lnTo>
                        <a:pt x="358" y="280"/>
                      </a:lnTo>
                      <a:lnTo>
                        <a:pt x="357" y="280"/>
                      </a:lnTo>
                      <a:lnTo>
                        <a:pt x="356" y="280"/>
                      </a:lnTo>
                      <a:lnTo>
                        <a:pt x="355" y="281"/>
                      </a:lnTo>
                      <a:lnTo>
                        <a:pt x="152" y="2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81408" name="Freeform 1536">
                  <a:extLst>
                    <a:ext uri="{FF2B5EF4-FFF2-40B4-BE49-F238E27FC236}">
                      <a16:creationId xmlns:a16="http://schemas.microsoft.com/office/drawing/2014/main" id="{E441C599-2C93-4F14-A6E4-147587C2E7C7}"/>
                    </a:ext>
                  </a:extLst>
                </p:cNvPr>
                <p:cNvSpPr>
                  <a:spLocks/>
                </p:cNvSpPr>
                <p:nvPr/>
              </p:nvSpPr>
              <p:spPr bwMode="auto">
                <a:xfrm>
                  <a:off x="2885" y="1681"/>
                  <a:ext cx="192" cy="188"/>
                </a:xfrm>
                <a:custGeom>
                  <a:avLst/>
                  <a:gdLst>
                    <a:gd name="T0" fmla="*/ 13 w 364"/>
                    <a:gd name="T1" fmla="*/ 182 h 282"/>
                    <a:gd name="T2" fmla="*/ 6 w 364"/>
                    <a:gd name="T3" fmla="*/ 182 h 282"/>
                    <a:gd name="T4" fmla="*/ 5 w 364"/>
                    <a:gd name="T5" fmla="*/ 182 h 282"/>
                    <a:gd name="T6" fmla="*/ 4 w 364"/>
                    <a:gd name="T7" fmla="*/ 182 h 282"/>
                    <a:gd name="T8" fmla="*/ 4 w 364"/>
                    <a:gd name="T9" fmla="*/ 182 h 282"/>
                    <a:gd name="T10" fmla="*/ 4 w 364"/>
                    <a:gd name="T11" fmla="*/ 181 h 282"/>
                    <a:gd name="T12" fmla="*/ 4 w 364"/>
                    <a:gd name="T13" fmla="*/ 180 h 282"/>
                    <a:gd name="T14" fmla="*/ 3 w 364"/>
                    <a:gd name="T15" fmla="*/ 180 h 282"/>
                    <a:gd name="T16" fmla="*/ 3 w 364"/>
                    <a:gd name="T17" fmla="*/ 179 h 282"/>
                    <a:gd name="T18" fmla="*/ 3 w 364"/>
                    <a:gd name="T19" fmla="*/ 179 h 282"/>
                    <a:gd name="T20" fmla="*/ 3 w 364"/>
                    <a:gd name="T21" fmla="*/ 8 h 282"/>
                    <a:gd name="T22" fmla="*/ 3 w 364"/>
                    <a:gd name="T23" fmla="*/ 7 h 282"/>
                    <a:gd name="T24" fmla="*/ 3 w 364"/>
                    <a:gd name="T25" fmla="*/ 7 h 282"/>
                    <a:gd name="T26" fmla="*/ 4 w 364"/>
                    <a:gd name="T27" fmla="*/ 7 h 282"/>
                    <a:gd name="T28" fmla="*/ 4 w 364"/>
                    <a:gd name="T29" fmla="*/ 5 h 282"/>
                    <a:gd name="T30" fmla="*/ 4 w 364"/>
                    <a:gd name="T31" fmla="*/ 5 h 282"/>
                    <a:gd name="T32" fmla="*/ 4 w 364"/>
                    <a:gd name="T33" fmla="*/ 5 h 282"/>
                    <a:gd name="T34" fmla="*/ 5 w 364"/>
                    <a:gd name="T35" fmla="*/ 5 h 282"/>
                    <a:gd name="T36" fmla="*/ 6 w 364"/>
                    <a:gd name="T37" fmla="*/ 5 h 282"/>
                    <a:gd name="T38" fmla="*/ 186 w 364"/>
                    <a:gd name="T39" fmla="*/ 5 h 282"/>
                    <a:gd name="T40" fmla="*/ 187 w 364"/>
                    <a:gd name="T41" fmla="*/ 5 h 282"/>
                    <a:gd name="T42" fmla="*/ 188 w 364"/>
                    <a:gd name="T43" fmla="*/ 5 h 282"/>
                    <a:gd name="T44" fmla="*/ 188 w 364"/>
                    <a:gd name="T45" fmla="*/ 5 h 282"/>
                    <a:gd name="T46" fmla="*/ 188 w 364"/>
                    <a:gd name="T47" fmla="*/ 5 h 282"/>
                    <a:gd name="T48" fmla="*/ 191 w 364"/>
                    <a:gd name="T49" fmla="*/ 1 h 282"/>
                    <a:gd name="T50" fmla="*/ 191 w 364"/>
                    <a:gd name="T51" fmla="*/ 1 h 282"/>
                    <a:gd name="T52" fmla="*/ 191 w 364"/>
                    <a:gd name="T53" fmla="*/ 0 h 282"/>
                    <a:gd name="T54" fmla="*/ 190 w 364"/>
                    <a:gd name="T55" fmla="*/ 0 h 282"/>
                    <a:gd name="T56" fmla="*/ 189 w 364"/>
                    <a:gd name="T57" fmla="*/ 0 h 282"/>
                    <a:gd name="T58" fmla="*/ 189 w 364"/>
                    <a:gd name="T59" fmla="*/ 0 h 282"/>
                    <a:gd name="T60" fmla="*/ 188 w 364"/>
                    <a:gd name="T61" fmla="*/ 0 h 282"/>
                    <a:gd name="T62" fmla="*/ 4 w 364"/>
                    <a:gd name="T63" fmla="*/ 0 h 282"/>
                    <a:gd name="T64" fmla="*/ 3 w 364"/>
                    <a:gd name="T65" fmla="*/ 0 h 282"/>
                    <a:gd name="T66" fmla="*/ 3 w 364"/>
                    <a:gd name="T67" fmla="*/ 0 h 282"/>
                    <a:gd name="T68" fmla="*/ 2 w 364"/>
                    <a:gd name="T69" fmla="*/ 0 h 282"/>
                    <a:gd name="T70" fmla="*/ 1 w 364"/>
                    <a:gd name="T71" fmla="*/ 1 h 282"/>
                    <a:gd name="T72" fmla="*/ 1 w 364"/>
                    <a:gd name="T73" fmla="*/ 1 h 282"/>
                    <a:gd name="T74" fmla="*/ 0 w 364"/>
                    <a:gd name="T75" fmla="*/ 3 h 282"/>
                    <a:gd name="T76" fmla="*/ 0 w 364"/>
                    <a:gd name="T77" fmla="*/ 3 h 282"/>
                    <a:gd name="T78" fmla="*/ 0 w 364"/>
                    <a:gd name="T79" fmla="*/ 4 h 282"/>
                    <a:gd name="T80" fmla="*/ 0 w 364"/>
                    <a:gd name="T81" fmla="*/ 5 h 282"/>
                    <a:gd name="T82" fmla="*/ 0 w 364"/>
                    <a:gd name="T83" fmla="*/ 182 h 282"/>
                    <a:gd name="T84" fmla="*/ 0 w 364"/>
                    <a:gd name="T85" fmla="*/ 183 h 282"/>
                    <a:gd name="T86" fmla="*/ 0 w 364"/>
                    <a:gd name="T87" fmla="*/ 183 h 282"/>
                    <a:gd name="T88" fmla="*/ 0 w 364"/>
                    <a:gd name="T89" fmla="*/ 184 h 282"/>
                    <a:gd name="T90" fmla="*/ 0 w 364"/>
                    <a:gd name="T91" fmla="*/ 185 h 282"/>
                    <a:gd name="T92" fmla="*/ 1 w 364"/>
                    <a:gd name="T93" fmla="*/ 185 h 282"/>
                    <a:gd name="T94" fmla="*/ 1 w 364"/>
                    <a:gd name="T95" fmla="*/ 186 h 282"/>
                    <a:gd name="T96" fmla="*/ 1 w 364"/>
                    <a:gd name="T97" fmla="*/ 186 h 282"/>
                    <a:gd name="T98" fmla="*/ 1 w 364"/>
                    <a:gd name="T99" fmla="*/ 187 h 282"/>
                    <a:gd name="T100" fmla="*/ 2 w 364"/>
                    <a:gd name="T101" fmla="*/ 187 h 282"/>
                    <a:gd name="T102" fmla="*/ 3 w 364"/>
                    <a:gd name="T103" fmla="*/ 187 h 282"/>
                    <a:gd name="T104" fmla="*/ 3 w 364"/>
                    <a:gd name="T105" fmla="*/ 187 h 282"/>
                    <a:gd name="T106" fmla="*/ 4 w 364"/>
                    <a:gd name="T107" fmla="*/ 187 h 282"/>
                    <a:gd name="T108" fmla="*/ 4 w 364"/>
                    <a:gd name="T109" fmla="*/ 187 h 282"/>
                    <a:gd name="T110" fmla="*/ 9 w 364"/>
                    <a:gd name="T111" fmla="*/ 187 h 282"/>
                    <a:gd name="T112" fmla="*/ 13 w 364"/>
                    <a:gd name="T113" fmla="*/ 1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4" h="282">
                      <a:moveTo>
                        <a:pt x="24" y="273"/>
                      </a:moveTo>
                      <a:lnTo>
                        <a:pt x="11" y="273"/>
                      </a:lnTo>
                      <a:lnTo>
                        <a:pt x="10" y="273"/>
                      </a:lnTo>
                      <a:lnTo>
                        <a:pt x="8" y="273"/>
                      </a:lnTo>
                      <a:lnTo>
                        <a:pt x="7" y="273"/>
                      </a:lnTo>
                      <a:lnTo>
                        <a:pt x="7" y="271"/>
                      </a:lnTo>
                      <a:lnTo>
                        <a:pt x="7" y="270"/>
                      </a:lnTo>
                      <a:lnTo>
                        <a:pt x="6" y="270"/>
                      </a:lnTo>
                      <a:lnTo>
                        <a:pt x="6" y="269"/>
                      </a:lnTo>
                      <a:lnTo>
                        <a:pt x="6" y="268"/>
                      </a:lnTo>
                      <a:lnTo>
                        <a:pt x="6" y="12"/>
                      </a:lnTo>
                      <a:lnTo>
                        <a:pt x="6" y="11"/>
                      </a:lnTo>
                      <a:lnTo>
                        <a:pt x="6" y="10"/>
                      </a:lnTo>
                      <a:lnTo>
                        <a:pt x="7" y="10"/>
                      </a:lnTo>
                      <a:lnTo>
                        <a:pt x="7" y="8"/>
                      </a:lnTo>
                      <a:lnTo>
                        <a:pt x="7" y="7"/>
                      </a:lnTo>
                      <a:lnTo>
                        <a:pt x="8" y="7"/>
                      </a:lnTo>
                      <a:lnTo>
                        <a:pt x="10" y="7"/>
                      </a:lnTo>
                      <a:lnTo>
                        <a:pt x="11" y="7"/>
                      </a:lnTo>
                      <a:lnTo>
                        <a:pt x="353" y="7"/>
                      </a:lnTo>
                      <a:lnTo>
                        <a:pt x="355" y="7"/>
                      </a:lnTo>
                      <a:lnTo>
                        <a:pt x="356" y="7"/>
                      </a:lnTo>
                      <a:lnTo>
                        <a:pt x="356" y="8"/>
                      </a:lnTo>
                      <a:lnTo>
                        <a:pt x="357" y="8"/>
                      </a:lnTo>
                      <a:lnTo>
                        <a:pt x="363" y="2"/>
                      </a:lnTo>
                      <a:lnTo>
                        <a:pt x="362" y="1"/>
                      </a:lnTo>
                      <a:lnTo>
                        <a:pt x="362" y="0"/>
                      </a:lnTo>
                      <a:lnTo>
                        <a:pt x="361" y="0"/>
                      </a:lnTo>
                      <a:lnTo>
                        <a:pt x="359" y="0"/>
                      </a:lnTo>
                      <a:lnTo>
                        <a:pt x="358" y="0"/>
                      </a:lnTo>
                      <a:lnTo>
                        <a:pt x="357" y="0"/>
                      </a:lnTo>
                      <a:lnTo>
                        <a:pt x="7" y="0"/>
                      </a:lnTo>
                      <a:lnTo>
                        <a:pt x="6" y="0"/>
                      </a:lnTo>
                      <a:lnTo>
                        <a:pt x="5" y="0"/>
                      </a:lnTo>
                      <a:lnTo>
                        <a:pt x="4" y="0"/>
                      </a:lnTo>
                      <a:lnTo>
                        <a:pt x="2" y="1"/>
                      </a:lnTo>
                      <a:lnTo>
                        <a:pt x="1" y="2"/>
                      </a:lnTo>
                      <a:lnTo>
                        <a:pt x="0" y="4"/>
                      </a:lnTo>
                      <a:lnTo>
                        <a:pt x="0" y="5"/>
                      </a:lnTo>
                      <a:lnTo>
                        <a:pt x="0" y="6"/>
                      </a:lnTo>
                      <a:lnTo>
                        <a:pt x="0" y="7"/>
                      </a:lnTo>
                      <a:lnTo>
                        <a:pt x="0" y="273"/>
                      </a:lnTo>
                      <a:lnTo>
                        <a:pt x="0" y="274"/>
                      </a:lnTo>
                      <a:lnTo>
                        <a:pt x="0" y="275"/>
                      </a:lnTo>
                      <a:lnTo>
                        <a:pt x="0" y="276"/>
                      </a:lnTo>
                      <a:lnTo>
                        <a:pt x="0" y="277"/>
                      </a:lnTo>
                      <a:lnTo>
                        <a:pt x="1" y="277"/>
                      </a:lnTo>
                      <a:lnTo>
                        <a:pt x="1" y="279"/>
                      </a:lnTo>
                      <a:lnTo>
                        <a:pt x="2" y="279"/>
                      </a:lnTo>
                      <a:lnTo>
                        <a:pt x="2" y="280"/>
                      </a:lnTo>
                      <a:lnTo>
                        <a:pt x="4" y="280"/>
                      </a:lnTo>
                      <a:lnTo>
                        <a:pt x="5" y="280"/>
                      </a:lnTo>
                      <a:lnTo>
                        <a:pt x="6" y="280"/>
                      </a:lnTo>
                      <a:lnTo>
                        <a:pt x="7" y="280"/>
                      </a:lnTo>
                      <a:lnTo>
                        <a:pt x="7" y="281"/>
                      </a:lnTo>
                      <a:lnTo>
                        <a:pt x="17" y="281"/>
                      </a:lnTo>
                      <a:lnTo>
                        <a:pt x="24" y="273"/>
                      </a:lnTo>
                    </a:path>
                  </a:pathLst>
                </a:custGeom>
                <a:solidFill>
                  <a:srgbClr val="6666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1409" name="Line 1537">
                <a:extLst>
                  <a:ext uri="{FF2B5EF4-FFF2-40B4-BE49-F238E27FC236}">
                    <a16:creationId xmlns:a16="http://schemas.microsoft.com/office/drawing/2014/main" id="{F4A2A1B9-FA56-4898-B890-C9CC19E077B7}"/>
                  </a:ext>
                </a:extLst>
              </p:cNvPr>
              <p:cNvSpPr>
                <a:spLocks noChangeShapeType="1"/>
              </p:cNvSpPr>
              <p:nvPr/>
            </p:nvSpPr>
            <p:spPr bwMode="auto">
              <a:xfrm>
                <a:off x="1739" y="1235"/>
                <a:ext cx="1039"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410" name="Line 1538">
                <a:extLst>
                  <a:ext uri="{FF2B5EF4-FFF2-40B4-BE49-F238E27FC236}">
                    <a16:creationId xmlns:a16="http://schemas.microsoft.com/office/drawing/2014/main" id="{00FED49A-D66C-44A2-9E74-556D374246D9}"/>
                  </a:ext>
                </a:extLst>
              </p:cNvPr>
              <p:cNvSpPr>
                <a:spLocks noChangeShapeType="1"/>
              </p:cNvSpPr>
              <p:nvPr/>
            </p:nvSpPr>
            <p:spPr bwMode="auto">
              <a:xfrm>
                <a:off x="1934"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411" name="Line 1539">
                <a:extLst>
                  <a:ext uri="{FF2B5EF4-FFF2-40B4-BE49-F238E27FC236}">
                    <a16:creationId xmlns:a16="http://schemas.microsoft.com/office/drawing/2014/main" id="{FDFECD25-15FF-4545-9ADA-C6958486748D}"/>
                  </a:ext>
                </a:extLst>
              </p:cNvPr>
              <p:cNvSpPr>
                <a:spLocks noChangeShapeType="1"/>
              </p:cNvSpPr>
              <p:nvPr/>
            </p:nvSpPr>
            <p:spPr bwMode="auto">
              <a:xfrm>
                <a:off x="2248" y="1071"/>
                <a:ext cx="0" cy="16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81412" name="Line 1540">
                <a:extLst>
                  <a:ext uri="{FF2B5EF4-FFF2-40B4-BE49-F238E27FC236}">
                    <a16:creationId xmlns:a16="http://schemas.microsoft.com/office/drawing/2014/main" id="{FFACBF2C-EA53-48A6-829F-7DB9ACDA3234}"/>
                  </a:ext>
                </a:extLst>
              </p:cNvPr>
              <p:cNvSpPr>
                <a:spLocks noChangeShapeType="1"/>
              </p:cNvSpPr>
              <p:nvPr/>
            </p:nvSpPr>
            <p:spPr bwMode="auto">
              <a:xfrm>
                <a:off x="2576" y="1076"/>
                <a:ext cx="0" cy="169"/>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sp>
        <p:nvSpPr>
          <p:cNvPr id="81414" name="Rectangle 1542">
            <a:extLst>
              <a:ext uri="{FF2B5EF4-FFF2-40B4-BE49-F238E27FC236}">
                <a16:creationId xmlns:a16="http://schemas.microsoft.com/office/drawing/2014/main" id="{563E6960-2700-4D9F-9403-DA81F296D790}"/>
              </a:ext>
            </a:extLst>
          </p:cNvPr>
          <p:cNvSpPr>
            <a:spLocks noChangeArrowheads="1"/>
          </p:cNvSpPr>
          <p:nvPr/>
        </p:nvSpPr>
        <p:spPr bwMode="auto">
          <a:xfrm>
            <a:off x="4791075" y="5481638"/>
            <a:ext cx="10445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spcBef>
                <a:spcPct val="50000"/>
              </a:spcBef>
              <a:defRPr/>
            </a:pPr>
            <a:r>
              <a:rPr lang="en-US" altLang="en-US" sz="1500" b="1">
                <a:solidFill>
                  <a:schemeClr val="tx2"/>
                </a:solidFill>
                <a:latin typeface="Arial" charset="0"/>
              </a:rPr>
              <a:t>Modem</a:t>
            </a:r>
          </a:p>
        </p:txBody>
      </p:sp>
      <p:pic>
        <p:nvPicPr>
          <p:cNvPr id="680" name="Picture 23">
            <a:extLst>
              <a:ext uri="{FF2B5EF4-FFF2-40B4-BE49-F238E27FC236}">
                <a16:creationId xmlns:a16="http://schemas.microsoft.com/office/drawing/2014/main" id="{B2D980A0-E6FB-4961-9701-BB6A0F74F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91367" y="3368676"/>
            <a:ext cx="10795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D120D7-D340-4EB6-9446-0B837E0AACE8}"/>
              </a:ext>
            </a:extLst>
          </p:cNvPr>
          <p:cNvPicPr>
            <a:picLocks noChangeAspect="1"/>
          </p:cNvPicPr>
          <p:nvPr/>
        </p:nvPicPr>
        <p:blipFill>
          <a:blip r:embed="rId4"/>
          <a:stretch>
            <a:fillRect/>
          </a:stretch>
        </p:blipFill>
        <p:spPr>
          <a:xfrm>
            <a:off x="8253367" y="3564142"/>
            <a:ext cx="249961" cy="463272"/>
          </a:xfrm>
          <a:prstGeom prst="rect">
            <a:avLst/>
          </a:prstGeom>
        </p:spPr>
      </p:pic>
      <p:pic>
        <p:nvPicPr>
          <p:cNvPr id="684" name="Picture 683">
            <a:extLst>
              <a:ext uri="{FF2B5EF4-FFF2-40B4-BE49-F238E27FC236}">
                <a16:creationId xmlns:a16="http://schemas.microsoft.com/office/drawing/2014/main" id="{DAC2AA15-A080-418D-B34B-1929CC75123B}"/>
              </a:ext>
            </a:extLst>
          </p:cNvPr>
          <p:cNvPicPr>
            <a:picLocks noChangeAspect="1"/>
          </p:cNvPicPr>
          <p:nvPr/>
        </p:nvPicPr>
        <p:blipFill>
          <a:blip r:embed="rId4"/>
          <a:stretch>
            <a:fillRect/>
          </a:stretch>
        </p:blipFill>
        <p:spPr>
          <a:xfrm>
            <a:off x="7960381" y="4191000"/>
            <a:ext cx="249961" cy="463272"/>
          </a:xfrm>
          <a:prstGeom prst="rect">
            <a:avLst/>
          </a:prstGeom>
        </p:spPr>
      </p:pic>
      <p:grpSp>
        <p:nvGrpSpPr>
          <p:cNvPr id="608" name="Group 1445">
            <a:extLst>
              <a:ext uri="{FF2B5EF4-FFF2-40B4-BE49-F238E27FC236}">
                <a16:creationId xmlns:a16="http://schemas.microsoft.com/office/drawing/2014/main" id="{0914E8E7-D33C-4695-BE68-70C2E7B220BD}"/>
              </a:ext>
            </a:extLst>
          </p:cNvPr>
          <p:cNvGrpSpPr>
            <a:grpSpLocks/>
          </p:cNvGrpSpPr>
          <p:nvPr/>
        </p:nvGrpSpPr>
        <p:grpSpPr bwMode="auto">
          <a:xfrm>
            <a:off x="6296448" y="3546657"/>
            <a:ext cx="1117600" cy="715962"/>
            <a:chOff x="576" y="1536"/>
            <a:chExt cx="906" cy="632"/>
          </a:xfrm>
          <a:solidFill>
            <a:srgbClr val="FFC000"/>
          </a:solidFill>
        </p:grpSpPr>
        <p:sp>
          <p:nvSpPr>
            <p:cNvPr id="609" name="Oval 1446">
              <a:extLst>
                <a:ext uri="{FF2B5EF4-FFF2-40B4-BE49-F238E27FC236}">
                  <a16:creationId xmlns:a16="http://schemas.microsoft.com/office/drawing/2014/main" id="{47A964DD-12E9-4BD2-B30E-AED9CD2882D2}"/>
                </a:ext>
              </a:extLst>
            </p:cNvPr>
            <p:cNvSpPr>
              <a:spLocks noChangeArrowheads="1"/>
            </p:cNvSpPr>
            <p:nvPr/>
          </p:nvSpPr>
          <p:spPr bwMode="auto">
            <a:xfrm>
              <a:off x="923" y="1947"/>
              <a:ext cx="319" cy="221"/>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0" name="Oval 1447">
              <a:extLst>
                <a:ext uri="{FF2B5EF4-FFF2-40B4-BE49-F238E27FC236}">
                  <a16:creationId xmlns:a16="http://schemas.microsoft.com/office/drawing/2014/main" id="{7FCF3D9E-814D-407D-899B-D492DE62F472}"/>
                </a:ext>
              </a:extLst>
            </p:cNvPr>
            <p:cNvSpPr>
              <a:spLocks noChangeArrowheads="1"/>
            </p:cNvSpPr>
            <p:nvPr/>
          </p:nvSpPr>
          <p:spPr bwMode="auto">
            <a:xfrm>
              <a:off x="1207" y="1685"/>
              <a:ext cx="275" cy="30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1" name="Oval 1448">
              <a:extLst>
                <a:ext uri="{FF2B5EF4-FFF2-40B4-BE49-F238E27FC236}">
                  <a16:creationId xmlns:a16="http://schemas.microsoft.com/office/drawing/2014/main" id="{EB6D9BFF-E8EE-4380-99F7-1C62D9B34E17}"/>
                </a:ext>
              </a:extLst>
            </p:cNvPr>
            <p:cNvSpPr>
              <a:spLocks noChangeArrowheads="1"/>
            </p:cNvSpPr>
            <p:nvPr/>
          </p:nvSpPr>
          <p:spPr bwMode="auto">
            <a:xfrm>
              <a:off x="676" y="1551"/>
              <a:ext cx="407" cy="384"/>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2" name="Oval 1449">
              <a:extLst>
                <a:ext uri="{FF2B5EF4-FFF2-40B4-BE49-F238E27FC236}">
                  <a16:creationId xmlns:a16="http://schemas.microsoft.com/office/drawing/2014/main" id="{16336D2F-B241-4C07-9395-CF4584457070}"/>
                </a:ext>
              </a:extLst>
            </p:cNvPr>
            <p:cNvSpPr>
              <a:spLocks noChangeArrowheads="1"/>
            </p:cNvSpPr>
            <p:nvPr/>
          </p:nvSpPr>
          <p:spPr bwMode="auto">
            <a:xfrm>
              <a:off x="576" y="1678"/>
              <a:ext cx="274" cy="293"/>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3" name="Oval 1450">
              <a:extLst>
                <a:ext uri="{FF2B5EF4-FFF2-40B4-BE49-F238E27FC236}">
                  <a16:creationId xmlns:a16="http://schemas.microsoft.com/office/drawing/2014/main" id="{BC7E9B65-E41F-4888-BD92-180D2BEA626B}"/>
                </a:ext>
              </a:extLst>
            </p:cNvPr>
            <p:cNvSpPr>
              <a:spLocks noChangeArrowheads="1"/>
            </p:cNvSpPr>
            <p:nvPr/>
          </p:nvSpPr>
          <p:spPr bwMode="auto">
            <a:xfrm>
              <a:off x="664" y="1816"/>
              <a:ext cx="377" cy="297"/>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4" name="Oval 1451">
              <a:extLst>
                <a:ext uri="{FF2B5EF4-FFF2-40B4-BE49-F238E27FC236}">
                  <a16:creationId xmlns:a16="http://schemas.microsoft.com/office/drawing/2014/main" id="{9FC3EF6D-05FB-497D-B420-1CFEA66E3556}"/>
                </a:ext>
              </a:extLst>
            </p:cNvPr>
            <p:cNvSpPr>
              <a:spLocks noChangeArrowheads="1"/>
            </p:cNvSpPr>
            <p:nvPr/>
          </p:nvSpPr>
          <p:spPr bwMode="auto">
            <a:xfrm>
              <a:off x="962" y="1536"/>
              <a:ext cx="353" cy="276"/>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5" name="Oval 1452">
              <a:extLst>
                <a:ext uri="{FF2B5EF4-FFF2-40B4-BE49-F238E27FC236}">
                  <a16:creationId xmlns:a16="http://schemas.microsoft.com/office/drawing/2014/main" id="{15635CE5-3B20-4D00-9DBF-A8AEA55376C7}"/>
                </a:ext>
              </a:extLst>
            </p:cNvPr>
            <p:cNvSpPr>
              <a:spLocks noChangeArrowheads="1"/>
            </p:cNvSpPr>
            <p:nvPr/>
          </p:nvSpPr>
          <p:spPr bwMode="auto">
            <a:xfrm>
              <a:off x="1200" y="1872"/>
              <a:ext cx="210" cy="220"/>
            </a:xfrm>
            <a:prstGeom prst="ellipse">
              <a:avLst/>
            </a:prstGeom>
            <a:grp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616" name="Freeform 1453">
              <a:extLst>
                <a:ext uri="{FF2B5EF4-FFF2-40B4-BE49-F238E27FC236}">
                  <a16:creationId xmlns:a16="http://schemas.microsoft.com/office/drawing/2014/main" id="{DC3E4760-971E-4382-A649-B92672724EF0}"/>
                </a:ext>
              </a:extLst>
            </p:cNvPr>
            <p:cNvSpPr>
              <a:spLocks/>
            </p:cNvSpPr>
            <p:nvPr/>
          </p:nvSpPr>
          <p:spPr bwMode="auto">
            <a:xfrm>
              <a:off x="664" y="1584"/>
              <a:ext cx="744" cy="527"/>
            </a:xfrm>
            <a:custGeom>
              <a:avLst/>
              <a:gdLst>
                <a:gd name="T0" fmla="*/ 230 w 744"/>
                <a:gd name="T1" fmla="*/ 472 h 527"/>
                <a:gd name="T2" fmla="*/ 260 w 744"/>
                <a:gd name="T3" fmla="*/ 511 h 527"/>
                <a:gd name="T4" fmla="*/ 395 w 744"/>
                <a:gd name="T5" fmla="*/ 508 h 527"/>
                <a:gd name="T6" fmla="*/ 490 w 744"/>
                <a:gd name="T7" fmla="*/ 527 h 527"/>
                <a:gd name="T8" fmla="*/ 569 w 744"/>
                <a:gd name="T9" fmla="*/ 479 h 527"/>
                <a:gd name="T10" fmla="*/ 715 w 744"/>
                <a:gd name="T11" fmla="*/ 436 h 527"/>
                <a:gd name="T12" fmla="*/ 744 w 744"/>
                <a:gd name="T13" fmla="*/ 341 h 527"/>
                <a:gd name="T14" fmla="*/ 671 w 744"/>
                <a:gd name="T15" fmla="*/ 129 h 527"/>
                <a:gd name="T16" fmla="*/ 510 w 744"/>
                <a:gd name="T17" fmla="*/ 44 h 527"/>
                <a:gd name="T18" fmla="*/ 226 w 744"/>
                <a:gd name="T19" fmla="*/ 0 h 527"/>
                <a:gd name="T20" fmla="*/ 78 w 744"/>
                <a:gd name="T21" fmla="*/ 32 h 527"/>
                <a:gd name="T22" fmla="*/ 0 w 744"/>
                <a:gd name="T23" fmla="*/ 151 h 527"/>
                <a:gd name="T24" fmla="*/ 8 w 744"/>
                <a:gd name="T25" fmla="*/ 370 h 527"/>
                <a:gd name="T26" fmla="*/ 230 w 744"/>
                <a:gd name="T27" fmla="*/ 472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4" h="527">
                  <a:moveTo>
                    <a:pt x="230" y="472"/>
                  </a:moveTo>
                  <a:lnTo>
                    <a:pt x="260" y="511"/>
                  </a:lnTo>
                  <a:lnTo>
                    <a:pt x="395" y="508"/>
                  </a:lnTo>
                  <a:lnTo>
                    <a:pt x="490" y="527"/>
                  </a:lnTo>
                  <a:lnTo>
                    <a:pt x="569" y="479"/>
                  </a:lnTo>
                  <a:lnTo>
                    <a:pt x="715" y="436"/>
                  </a:lnTo>
                  <a:lnTo>
                    <a:pt x="744" y="341"/>
                  </a:lnTo>
                  <a:lnTo>
                    <a:pt x="671" y="129"/>
                  </a:lnTo>
                  <a:lnTo>
                    <a:pt x="510" y="44"/>
                  </a:lnTo>
                  <a:lnTo>
                    <a:pt x="226" y="0"/>
                  </a:lnTo>
                  <a:lnTo>
                    <a:pt x="78" y="32"/>
                  </a:lnTo>
                  <a:lnTo>
                    <a:pt x="0" y="151"/>
                  </a:lnTo>
                  <a:lnTo>
                    <a:pt x="8" y="370"/>
                  </a:lnTo>
                  <a:lnTo>
                    <a:pt x="230" y="472"/>
                  </a:lnTo>
                </a:path>
              </a:pathLst>
            </a:custGeom>
            <a:grpFill/>
            <a:ln>
              <a:noFill/>
            </a:ln>
            <a:effectLst/>
            <a:extLst>
              <a:ext uri="{91240B29-F687-4F45-9708-019B960494DF}">
                <a14:hiddenLine xmlns:a14="http://schemas.microsoft.com/office/drawing/2010/main" w="9525" cap="rnd">
                  <a:solidFill>
                    <a:srgbClr val="000099"/>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617" name="Rectangle 1454">
            <a:extLst>
              <a:ext uri="{FF2B5EF4-FFF2-40B4-BE49-F238E27FC236}">
                <a16:creationId xmlns:a16="http://schemas.microsoft.com/office/drawing/2014/main" id="{11E5944D-5EAA-4B94-9E05-793A07702AAE}"/>
              </a:ext>
            </a:extLst>
          </p:cNvPr>
          <p:cNvSpPr>
            <a:spLocks noChangeArrowheads="1"/>
          </p:cNvSpPr>
          <p:nvPr/>
        </p:nvSpPr>
        <p:spPr bwMode="auto">
          <a:xfrm>
            <a:off x="6369393" y="3622302"/>
            <a:ext cx="1001877"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b="1" dirty="0">
                <a:solidFill>
                  <a:srgbClr val="000099"/>
                </a:solidFill>
                <a:latin typeface="Arial" charset="0"/>
              </a:rPr>
              <a:t>Cellular</a:t>
            </a:r>
            <a:br>
              <a:rPr lang="en-US" altLang="en-US" sz="1400" b="1" dirty="0">
                <a:solidFill>
                  <a:srgbClr val="000099"/>
                </a:solidFill>
                <a:latin typeface="Arial" charset="0"/>
              </a:rPr>
            </a:br>
            <a:r>
              <a:rPr lang="en-US" altLang="en-US" sz="1400" b="1" dirty="0">
                <a:solidFill>
                  <a:srgbClr val="000099"/>
                </a:solidFill>
                <a:latin typeface="Arial" charset="0"/>
              </a:rPr>
              <a:t>3G/4G/5G</a:t>
            </a:r>
          </a:p>
        </p:txBody>
      </p:sp>
    </p:spTree>
    <p:extLst>
      <p:ext uri="{BB962C8B-B14F-4D97-AF65-F5344CB8AC3E}">
        <p14:creationId xmlns:p14="http://schemas.microsoft.com/office/powerpoint/2010/main" val="1352671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a:t>Summary</a:t>
            </a:r>
          </a:p>
        </p:txBody>
      </p:sp>
      <p:sp>
        <p:nvSpPr>
          <p:cNvPr id="69635" name="Rectangle 3"/>
          <p:cNvSpPr>
            <a:spLocks noGrp="1" noChangeArrowheads="1"/>
          </p:cNvSpPr>
          <p:nvPr>
            <p:ph type="body" idx="1"/>
          </p:nvPr>
        </p:nvSpPr>
        <p:spPr/>
        <p:txBody>
          <a:bodyPr/>
          <a:lstStyle/>
          <a:p>
            <a:pPr eaLnBrk="1" hangingPunct="1">
              <a:defRPr/>
            </a:pPr>
            <a:r>
              <a:rPr lang="en-US" dirty="0"/>
              <a:t>Data communications</a:t>
            </a:r>
          </a:p>
          <a:p>
            <a:pPr lvl="1" eaLnBrk="1" hangingPunct="1">
              <a:defRPr/>
            </a:pPr>
            <a:r>
              <a:rPr lang="en-US" dirty="0"/>
              <a:t>Protocols and standards</a:t>
            </a:r>
          </a:p>
          <a:p>
            <a:pPr lvl="1" eaLnBrk="1" hangingPunct="1">
              <a:defRPr/>
            </a:pPr>
            <a:r>
              <a:rPr lang="en-US" dirty="0"/>
              <a:t>Data flows</a:t>
            </a:r>
          </a:p>
          <a:p>
            <a:pPr lvl="1" eaLnBrk="1" hangingPunct="1">
              <a:defRPr/>
            </a:pPr>
            <a:r>
              <a:rPr lang="en-US" dirty="0"/>
              <a:t>Connectivity</a:t>
            </a:r>
          </a:p>
          <a:p>
            <a:pPr eaLnBrk="1" hangingPunct="1">
              <a:defRPr/>
            </a:pPr>
            <a:r>
              <a:rPr lang="en-US" dirty="0"/>
              <a:t>Computer networks</a:t>
            </a:r>
          </a:p>
          <a:p>
            <a:pPr lvl="1" eaLnBrk="1" hangingPunct="1">
              <a:defRPr/>
            </a:pPr>
            <a:r>
              <a:rPr lang="en-US" dirty="0"/>
              <a:t>Topologies</a:t>
            </a:r>
          </a:p>
          <a:p>
            <a:pPr lvl="1" eaLnBrk="1" hangingPunct="1">
              <a:defRPr/>
            </a:pPr>
            <a:r>
              <a:rPr lang="en-US" dirty="0"/>
              <a:t>LAN/MAN/WAN/BAN/PAN</a:t>
            </a:r>
          </a:p>
          <a:p>
            <a:pPr eaLnBrk="1" hangingPunct="1">
              <a:defRPr/>
            </a:pPr>
            <a:r>
              <a:rPr lang="en-US" dirty="0"/>
              <a:t>Internetworks (networks of networks)</a:t>
            </a:r>
          </a:p>
          <a:p>
            <a:pPr eaLnBrk="1" hangingPunct="1">
              <a:defRPr/>
            </a:pPr>
            <a:r>
              <a:rPr lang="en-US" dirty="0"/>
              <a:t>The Internet</a:t>
            </a:r>
          </a:p>
        </p:txBody>
      </p:sp>
    </p:spTree>
    <p:extLst>
      <p:ext uri="{BB962C8B-B14F-4D97-AF65-F5344CB8AC3E}">
        <p14:creationId xmlns:p14="http://schemas.microsoft.com/office/powerpoint/2010/main" val="331730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lide Number Placeholder 3"/>
          <p:cNvSpPr>
            <a:spLocks noGrp="1"/>
          </p:cNvSpPr>
          <p:nvPr>
            <p:ph type="sldNum" sz="quarter" idx="12"/>
          </p:nvPr>
        </p:nvSpPr>
        <p:spPr/>
        <p:txBody>
          <a:bodyPr/>
          <a:lstStyle/>
          <a:p>
            <a:pPr>
              <a:defRPr/>
            </a:pPr>
            <a:fld id="{7C9B5646-213B-4C9B-9E98-9C4F4340804E}" type="slidenum">
              <a:rPr lang="en-US"/>
              <a:pPr>
                <a:defRPr/>
              </a:pPr>
              <a:t>7</a:t>
            </a:fld>
            <a:endParaRPr lang="en-US"/>
          </a:p>
        </p:txBody>
      </p:sp>
      <p:sp>
        <p:nvSpPr>
          <p:cNvPr id="59395" name="Rectangle 2"/>
          <p:cNvSpPr>
            <a:spLocks noGrp="1" noChangeArrowheads="1"/>
          </p:cNvSpPr>
          <p:nvPr>
            <p:ph type="title" idx="4294967295"/>
          </p:nvPr>
        </p:nvSpPr>
        <p:spPr/>
        <p:txBody>
          <a:bodyPr anchor="b"/>
          <a:lstStyle/>
          <a:p>
            <a:pPr eaLnBrk="1" hangingPunct="1">
              <a:defRPr/>
            </a:pPr>
            <a:r>
              <a:rPr lang="en-US"/>
              <a:t>Data Communication</a:t>
            </a:r>
          </a:p>
        </p:txBody>
      </p:sp>
      <p:grpSp>
        <p:nvGrpSpPr>
          <p:cNvPr id="1029" name="Group 4"/>
          <p:cNvGrpSpPr>
            <a:grpSpLocks/>
          </p:cNvGrpSpPr>
          <p:nvPr/>
        </p:nvGrpSpPr>
        <p:grpSpPr bwMode="auto">
          <a:xfrm>
            <a:off x="1371600" y="3276600"/>
            <a:ext cx="2133600" cy="2114550"/>
            <a:chOff x="5184" y="1008"/>
            <a:chExt cx="462" cy="564"/>
          </a:xfrm>
        </p:grpSpPr>
        <p:pic>
          <p:nvPicPr>
            <p:cNvPr id="1060" name="Picture 5"/>
            <p:cNvPicPr>
              <a:picLocks noChangeArrowheads="1"/>
            </p:cNvPicPr>
            <p:nvPr/>
          </p:nvPicPr>
          <p:blipFill>
            <a:blip r:embed="rId2" cstate="print"/>
            <a:srcRect/>
            <a:stretch>
              <a:fillRect/>
            </a:stretch>
          </p:blipFill>
          <p:spPr bwMode="auto">
            <a:xfrm>
              <a:off x="5355" y="1156"/>
              <a:ext cx="291" cy="316"/>
            </a:xfrm>
            <a:prstGeom prst="rect">
              <a:avLst/>
            </a:prstGeom>
            <a:noFill/>
            <a:ln w="9525">
              <a:noFill/>
              <a:miter lim="800000"/>
              <a:headEnd/>
              <a:tailEnd/>
            </a:ln>
          </p:spPr>
        </p:pic>
        <p:grpSp>
          <p:nvGrpSpPr>
            <p:cNvPr id="1061" name="Group 6"/>
            <p:cNvGrpSpPr>
              <a:grpSpLocks/>
            </p:cNvGrpSpPr>
            <p:nvPr/>
          </p:nvGrpSpPr>
          <p:grpSpPr bwMode="auto">
            <a:xfrm>
              <a:off x="5184" y="1008"/>
              <a:ext cx="270" cy="564"/>
              <a:chOff x="5184" y="1008"/>
              <a:chExt cx="270" cy="564"/>
            </a:xfrm>
          </p:grpSpPr>
          <p:grpSp>
            <p:nvGrpSpPr>
              <p:cNvPr id="1062" name="Group 7"/>
              <p:cNvGrpSpPr>
                <a:grpSpLocks/>
              </p:cNvGrpSpPr>
              <p:nvPr/>
            </p:nvGrpSpPr>
            <p:grpSpPr bwMode="auto">
              <a:xfrm>
                <a:off x="5281" y="1127"/>
                <a:ext cx="37" cy="91"/>
                <a:chOff x="5281" y="1127"/>
                <a:chExt cx="37" cy="91"/>
              </a:xfrm>
            </p:grpSpPr>
            <p:sp>
              <p:nvSpPr>
                <p:cNvPr id="1148" name="Freeform 8"/>
                <p:cNvSpPr>
                  <a:spLocks/>
                </p:cNvSpPr>
                <p:nvPr/>
              </p:nvSpPr>
              <p:spPr bwMode="auto">
                <a:xfrm>
                  <a:off x="5281" y="1127"/>
                  <a:ext cx="37" cy="91"/>
                </a:xfrm>
                <a:custGeom>
                  <a:avLst/>
                  <a:gdLst>
                    <a:gd name="T0" fmla="*/ 0 w 37"/>
                    <a:gd name="T1" fmla="*/ 31 h 91"/>
                    <a:gd name="T2" fmla="*/ 6 w 37"/>
                    <a:gd name="T3" fmla="*/ 19 h 91"/>
                    <a:gd name="T4" fmla="*/ 13 w 37"/>
                    <a:gd name="T5" fmla="*/ 14 h 91"/>
                    <a:gd name="T6" fmla="*/ 15 w 37"/>
                    <a:gd name="T7" fmla="*/ 5 h 91"/>
                    <a:gd name="T8" fmla="*/ 18 w 37"/>
                    <a:gd name="T9" fmla="*/ 1 h 91"/>
                    <a:gd name="T10" fmla="*/ 25 w 37"/>
                    <a:gd name="T11" fmla="*/ 0 h 91"/>
                    <a:gd name="T12" fmla="*/ 36 w 37"/>
                    <a:gd name="T13" fmla="*/ 7 h 91"/>
                    <a:gd name="T14" fmla="*/ 33 w 37"/>
                    <a:gd name="T15" fmla="*/ 23 h 91"/>
                    <a:gd name="T16" fmla="*/ 29 w 37"/>
                    <a:gd name="T17" fmla="*/ 33 h 91"/>
                    <a:gd name="T18" fmla="*/ 23 w 37"/>
                    <a:gd name="T19" fmla="*/ 60 h 91"/>
                    <a:gd name="T20" fmla="*/ 11 w 37"/>
                    <a:gd name="T21" fmla="*/ 90 h 91"/>
                    <a:gd name="T22" fmla="*/ 0 w 37"/>
                    <a:gd name="T23" fmla="*/ 31 h 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91"/>
                    <a:gd name="T38" fmla="*/ 37 w 37"/>
                    <a:gd name="T39" fmla="*/ 91 h 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91">
                      <a:moveTo>
                        <a:pt x="0" y="31"/>
                      </a:moveTo>
                      <a:lnTo>
                        <a:pt x="6" y="19"/>
                      </a:lnTo>
                      <a:lnTo>
                        <a:pt x="13" y="14"/>
                      </a:lnTo>
                      <a:lnTo>
                        <a:pt x="15" y="5"/>
                      </a:lnTo>
                      <a:lnTo>
                        <a:pt x="18" y="1"/>
                      </a:lnTo>
                      <a:lnTo>
                        <a:pt x="25" y="0"/>
                      </a:lnTo>
                      <a:lnTo>
                        <a:pt x="36" y="7"/>
                      </a:lnTo>
                      <a:lnTo>
                        <a:pt x="33" y="23"/>
                      </a:lnTo>
                      <a:lnTo>
                        <a:pt x="29" y="33"/>
                      </a:lnTo>
                      <a:lnTo>
                        <a:pt x="23" y="60"/>
                      </a:lnTo>
                      <a:lnTo>
                        <a:pt x="11" y="90"/>
                      </a:lnTo>
                      <a:lnTo>
                        <a:pt x="0" y="31"/>
                      </a:lnTo>
                    </a:path>
                  </a:pathLst>
                </a:custGeom>
                <a:solidFill>
                  <a:srgbClr val="C0C0C0"/>
                </a:solidFill>
                <a:ln w="12700" cap="rnd" cmpd="sng">
                  <a:solidFill>
                    <a:srgbClr val="000000"/>
                  </a:solidFill>
                  <a:prstDash val="solid"/>
                  <a:round/>
                  <a:headEnd/>
                  <a:tailEnd/>
                </a:ln>
              </p:spPr>
              <p:txBody>
                <a:bodyPr/>
                <a:lstStyle/>
                <a:p>
                  <a:endParaRPr lang="en-US"/>
                </a:p>
              </p:txBody>
            </p:sp>
            <p:sp>
              <p:nvSpPr>
                <p:cNvPr id="1149" name="Freeform 9"/>
                <p:cNvSpPr>
                  <a:spLocks/>
                </p:cNvSpPr>
                <p:nvPr/>
              </p:nvSpPr>
              <p:spPr bwMode="auto">
                <a:xfrm>
                  <a:off x="5287" y="1134"/>
                  <a:ext cx="29" cy="66"/>
                </a:xfrm>
                <a:custGeom>
                  <a:avLst/>
                  <a:gdLst>
                    <a:gd name="T0" fmla="*/ 11 w 29"/>
                    <a:gd name="T1" fmla="*/ 0 h 66"/>
                    <a:gd name="T2" fmla="*/ 14 w 29"/>
                    <a:gd name="T3" fmla="*/ 4 h 66"/>
                    <a:gd name="T4" fmla="*/ 21 w 29"/>
                    <a:gd name="T5" fmla="*/ 8 h 66"/>
                    <a:gd name="T6" fmla="*/ 28 w 29"/>
                    <a:gd name="T7" fmla="*/ 8 h 66"/>
                    <a:gd name="T8" fmla="*/ 24 w 29"/>
                    <a:gd name="T9" fmla="*/ 22 h 66"/>
                    <a:gd name="T10" fmla="*/ 18 w 29"/>
                    <a:gd name="T11" fmla="*/ 21 h 66"/>
                    <a:gd name="T12" fmla="*/ 15 w 29"/>
                    <a:gd name="T13" fmla="*/ 19 h 66"/>
                    <a:gd name="T14" fmla="*/ 17 w 29"/>
                    <a:gd name="T15" fmla="*/ 23 h 66"/>
                    <a:gd name="T16" fmla="*/ 23 w 29"/>
                    <a:gd name="T17" fmla="*/ 24 h 66"/>
                    <a:gd name="T18" fmla="*/ 18 w 29"/>
                    <a:gd name="T19" fmla="*/ 40 h 66"/>
                    <a:gd name="T20" fmla="*/ 16 w 29"/>
                    <a:gd name="T21" fmla="*/ 52 h 66"/>
                    <a:gd name="T22" fmla="*/ 14 w 29"/>
                    <a:gd name="T23" fmla="*/ 45 h 66"/>
                    <a:gd name="T24" fmla="*/ 13 w 29"/>
                    <a:gd name="T25" fmla="*/ 32 h 66"/>
                    <a:gd name="T26" fmla="*/ 13 w 29"/>
                    <a:gd name="T27" fmla="*/ 26 h 66"/>
                    <a:gd name="T28" fmla="*/ 11 w 29"/>
                    <a:gd name="T29" fmla="*/ 28 h 66"/>
                    <a:gd name="T30" fmla="*/ 11 w 29"/>
                    <a:gd name="T31" fmla="*/ 37 h 66"/>
                    <a:gd name="T32" fmla="*/ 13 w 29"/>
                    <a:gd name="T33" fmla="*/ 48 h 66"/>
                    <a:gd name="T34" fmla="*/ 14 w 29"/>
                    <a:gd name="T35" fmla="*/ 56 h 66"/>
                    <a:gd name="T36" fmla="*/ 11 w 29"/>
                    <a:gd name="T37" fmla="*/ 65 h 66"/>
                    <a:gd name="T38" fmla="*/ 7 w 29"/>
                    <a:gd name="T39" fmla="*/ 41 h 66"/>
                    <a:gd name="T40" fmla="*/ 4 w 29"/>
                    <a:gd name="T41" fmla="*/ 34 h 66"/>
                    <a:gd name="T42" fmla="*/ 1 w 29"/>
                    <a:gd name="T43" fmla="*/ 22 h 66"/>
                    <a:gd name="T44" fmla="*/ 0 w 29"/>
                    <a:gd name="T45" fmla="*/ 19 h 66"/>
                    <a:gd name="T46" fmla="*/ 2 w 29"/>
                    <a:gd name="T47" fmla="*/ 15 h 66"/>
                    <a:gd name="T48" fmla="*/ 8 w 29"/>
                    <a:gd name="T49" fmla="*/ 11 h 66"/>
                    <a:gd name="T50" fmla="*/ 10 w 29"/>
                    <a:gd name="T51" fmla="*/ 14 h 66"/>
                    <a:gd name="T52" fmla="*/ 9 w 29"/>
                    <a:gd name="T53" fmla="*/ 8 h 66"/>
                    <a:gd name="T54" fmla="*/ 11 w 29"/>
                    <a:gd name="T55" fmla="*/ 0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9"/>
                    <a:gd name="T85" fmla="*/ 0 h 66"/>
                    <a:gd name="T86" fmla="*/ 29 w 29"/>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9" h="66">
                      <a:moveTo>
                        <a:pt x="11" y="0"/>
                      </a:moveTo>
                      <a:lnTo>
                        <a:pt x="14" y="4"/>
                      </a:lnTo>
                      <a:lnTo>
                        <a:pt x="21" y="8"/>
                      </a:lnTo>
                      <a:lnTo>
                        <a:pt x="28" y="8"/>
                      </a:lnTo>
                      <a:lnTo>
                        <a:pt x="24" y="22"/>
                      </a:lnTo>
                      <a:lnTo>
                        <a:pt x="18" y="21"/>
                      </a:lnTo>
                      <a:lnTo>
                        <a:pt x="15" y="19"/>
                      </a:lnTo>
                      <a:lnTo>
                        <a:pt x="17" y="23"/>
                      </a:lnTo>
                      <a:lnTo>
                        <a:pt x="23" y="24"/>
                      </a:lnTo>
                      <a:lnTo>
                        <a:pt x="18" y="40"/>
                      </a:lnTo>
                      <a:lnTo>
                        <a:pt x="16" y="52"/>
                      </a:lnTo>
                      <a:lnTo>
                        <a:pt x="14" y="45"/>
                      </a:lnTo>
                      <a:lnTo>
                        <a:pt x="13" y="32"/>
                      </a:lnTo>
                      <a:lnTo>
                        <a:pt x="13" y="26"/>
                      </a:lnTo>
                      <a:lnTo>
                        <a:pt x="11" y="28"/>
                      </a:lnTo>
                      <a:lnTo>
                        <a:pt x="11" y="37"/>
                      </a:lnTo>
                      <a:lnTo>
                        <a:pt x="13" y="48"/>
                      </a:lnTo>
                      <a:lnTo>
                        <a:pt x="14" y="56"/>
                      </a:lnTo>
                      <a:lnTo>
                        <a:pt x="11" y="65"/>
                      </a:lnTo>
                      <a:lnTo>
                        <a:pt x="7" y="41"/>
                      </a:lnTo>
                      <a:lnTo>
                        <a:pt x="4" y="34"/>
                      </a:lnTo>
                      <a:lnTo>
                        <a:pt x="1" y="22"/>
                      </a:lnTo>
                      <a:lnTo>
                        <a:pt x="0" y="19"/>
                      </a:lnTo>
                      <a:lnTo>
                        <a:pt x="2" y="15"/>
                      </a:lnTo>
                      <a:lnTo>
                        <a:pt x="8" y="11"/>
                      </a:lnTo>
                      <a:lnTo>
                        <a:pt x="10" y="14"/>
                      </a:lnTo>
                      <a:lnTo>
                        <a:pt x="9" y="8"/>
                      </a:lnTo>
                      <a:lnTo>
                        <a:pt x="11" y="0"/>
                      </a:lnTo>
                    </a:path>
                  </a:pathLst>
                </a:custGeom>
                <a:solidFill>
                  <a:srgbClr val="E0E0E0"/>
                </a:solidFill>
                <a:ln w="9525" cap="rnd">
                  <a:noFill/>
                  <a:round/>
                  <a:headEnd/>
                  <a:tailEnd/>
                </a:ln>
              </p:spPr>
              <p:txBody>
                <a:bodyPr/>
                <a:lstStyle/>
                <a:p>
                  <a:endParaRPr lang="en-US"/>
                </a:p>
              </p:txBody>
            </p:sp>
          </p:grpSp>
          <p:grpSp>
            <p:nvGrpSpPr>
              <p:cNvPr id="1063" name="Group 10"/>
              <p:cNvGrpSpPr>
                <a:grpSpLocks/>
              </p:cNvGrpSpPr>
              <p:nvPr/>
            </p:nvGrpSpPr>
            <p:grpSpPr bwMode="auto">
              <a:xfrm>
                <a:off x="5275" y="1075"/>
                <a:ext cx="58" cy="65"/>
                <a:chOff x="5275" y="1075"/>
                <a:chExt cx="58" cy="65"/>
              </a:xfrm>
            </p:grpSpPr>
            <p:sp>
              <p:nvSpPr>
                <p:cNvPr id="1133" name="Freeform 11"/>
                <p:cNvSpPr>
                  <a:spLocks/>
                </p:cNvSpPr>
                <p:nvPr/>
              </p:nvSpPr>
              <p:spPr bwMode="auto">
                <a:xfrm>
                  <a:off x="5287" y="1080"/>
                  <a:ext cx="36" cy="60"/>
                </a:xfrm>
                <a:custGeom>
                  <a:avLst/>
                  <a:gdLst>
                    <a:gd name="T0" fmla="*/ 0 w 36"/>
                    <a:gd name="T1" fmla="*/ 21 h 60"/>
                    <a:gd name="T2" fmla="*/ 1 w 36"/>
                    <a:gd name="T3" fmla="*/ 25 h 60"/>
                    <a:gd name="T4" fmla="*/ 3 w 36"/>
                    <a:gd name="T5" fmla="*/ 27 h 60"/>
                    <a:gd name="T6" fmla="*/ 5 w 36"/>
                    <a:gd name="T7" fmla="*/ 31 h 60"/>
                    <a:gd name="T8" fmla="*/ 6 w 36"/>
                    <a:gd name="T9" fmla="*/ 33 h 60"/>
                    <a:gd name="T10" fmla="*/ 8 w 36"/>
                    <a:gd name="T11" fmla="*/ 36 h 60"/>
                    <a:gd name="T12" fmla="*/ 10 w 36"/>
                    <a:gd name="T13" fmla="*/ 37 h 60"/>
                    <a:gd name="T14" fmla="*/ 12 w 36"/>
                    <a:gd name="T15" fmla="*/ 39 h 60"/>
                    <a:gd name="T16" fmla="*/ 12 w 36"/>
                    <a:gd name="T17" fmla="*/ 42 h 60"/>
                    <a:gd name="T18" fmla="*/ 12 w 36"/>
                    <a:gd name="T19" fmla="*/ 45 h 60"/>
                    <a:gd name="T20" fmla="*/ 12 w 36"/>
                    <a:gd name="T21" fmla="*/ 52 h 60"/>
                    <a:gd name="T22" fmla="*/ 17 w 36"/>
                    <a:gd name="T23" fmla="*/ 56 h 60"/>
                    <a:gd name="T24" fmla="*/ 21 w 36"/>
                    <a:gd name="T25" fmla="*/ 59 h 60"/>
                    <a:gd name="T26" fmla="*/ 24 w 36"/>
                    <a:gd name="T27" fmla="*/ 59 h 60"/>
                    <a:gd name="T28" fmla="*/ 27 w 36"/>
                    <a:gd name="T29" fmla="*/ 59 h 60"/>
                    <a:gd name="T30" fmla="*/ 29 w 36"/>
                    <a:gd name="T31" fmla="*/ 54 h 60"/>
                    <a:gd name="T32" fmla="*/ 30 w 36"/>
                    <a:gd name="T33" fmla="*/ 43 h 60"/>
                    <a:gd name="T34" fmla="*/ 32 w 36"/>
                    <a:gd name="T35" fmla="*/ 39 h 60"/>
                    <a:gd name="T36" fmla="*/ 33 w 36"/>
                    <a:gd name="T37" fmla="*/ 34 h 60"/>
                    <a:gd name="T38" fmla="*/ 33 w 36"/>
                    <a:gd name="T39" fmla="*/ 28 h 60"/>
                    <a:gd name="T40" fmla="*/ 34 w 36"/>
                    <a:gd name="T41" fmla="*/ 21 h 60"/>
                    <a:gd name="T42" fmla="*/ 35 w 36"/>
                    <a:gd name="T43" fmla="*/ 17 h 60"/>
                    <a:gd name="T44" fmla="*/ 34 w 36"/>
                    <a:gd name="T45" fmla="*/ 15 h 60"/>
                    <a:gd name="T46" fmla="*/ 33 w 36"/>
                    <a:gd name="T47" fmla="*/ 11 h 60"/>
                    <a:gd name="T48" fmla="*/ 31 w 36"/>
                    <a:gd name="T49" fmla="*/ 8 h 60"/>
                    <a:gd name="T50" fmla="*/ 29 w 36"/>
                    <a:gd name="T51" fmla="*/ 7 h 60"/>
                    <a:gd name="T52" fmla="*/ 27 w 36"/>
                    <a:gd name="T53" fmla="*/ 5 h 60"/>
                    <a:gd name="T54" fmla="*/ 25 w 36"/>
                    <a:gd name="T55" fmla="*/ 3 h 60"/>
                    <a:gd name="T56" fmla="*/ 23 w 36"/>
                    <a:gd name="T57" fmla="*/ 5 h 60"/>
                    <a:gd name="T58" fmla="*/ 21 w 36"/>
                    <a:gd name="T59" fmla="*/ 2 h 60"/>
                    <a:gd name="T60" fmla="*/ 18 w 36"/>
                    <a:gd name="T61" fmla="*/ 0 h 60"/>
                    <a:gd name="T62" fmla="*/ 15 w 36"/>
                    <a:gd name="T63" fmla="*/ 3 h 60"/>
                    <a:gd name="T64" fmla="*/ 14 w 36"/>
                    <a:gd name="T65" fmla="*/ 0 h 60"/>
                    <a:gd name="T66" fmla="*/ 10 w 36"/>
                    <a:gd name="T67" fmla="*/ 0 h 60"/>
                    <a:gd name="T68" fmla="*/ 8 w 36"/>
                    <a:gd name="T69" fmla="*/ 7 h 60"/>
                    <a:gd name="T70" fmla="*/ 7 w 36"/>
                    <a:gd name="T71" fmla="*/ 10 h 60"/>
                    <a:gd name="T72" fmla="*/ 7 w 36"/>
                    <a:gd name="T73" fmla="*/ 15 h 60"/>
                    <a:gd name="T74" fmla="*/ 7 w 36"/>
                    <a:gd name="T75" fmla="*/ 21 h 60"/>
                    <a:gd name="T76" fmla="*/ 5 w 36"/>
                    <a:gd name="T77" fmla="*/ 19 h 60"/>
                    <a:gd name="T78" fmla="*/ 5 w 36"/>
                    <a:gd name="T79" fmla="*/ 15 h 60"/>
                    <a:gd name="T80" fmla="*/ 4 w 36"/>
                    <a:gd name="T81" fmla="*/ 11 h 60"/>
                    <a:gd name="T82" fmla="*/ 3 w 36"/>
                    <a:gd name="T83" fmla="*/ 10 h 60"/>
                    <a:gd name="T84" fmla="*/ 1 w 36"/>
                    <a:gd name="T85" fmla="*/ 8 h 60"/>
                    <a:gd name="T86" fmla="*/ 0 w 36"/>
                    <a:gd name="T87" fmla="*/ 9 h 60"/>
                    <a:gd name="T88" fmla="*/ 0 w 36"/>
                    <a:gd name="T89" fmla="*/ 11 h 60"/>
                    <a:gd name="T90" fmla="*/ 0 w 36"/>
                    <a:gd name="T91" fmla="*/ 13 h 60"/>
                    <a:gd name="T92" fmla="*/ 0 w 36"/>
                    <a:gd name="T93" fmla="*/ 17 h 60"/>
                    <a:gd name="T94" fmla="*/ 0 w 36"/>
                    <a:gd name="T95" fmla="*/ 21 h 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6"/>
                    <a:gd name="T145" fmla="*/ 0 h 60"/>
                    <a:gd name="T146" fmla="*/ 36 w 36"/>
                    <a:gd name="T147" fmla="*/ 60 h 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6" h="60">
                      <a:moveTo>
                        <a:pt x="0" y="21"/>
                      </a:moveTo>
                      <a:lnTo>
                        <a:pt x="1" y="25"/>
                      </a:lnTo>
                      <a:lnTo>
                        <a:pt x="3" y="27"/>
                      </a:lnTo>
                      <a:lnTo>
                        <a:pt x="5" y="31"/>
                      </a:lnTo>
                      <a:lnTo>
                        <a:pt x="6" y="33"/>
                      </a:lnTo>
                      <a:lnTo>
                        <a:pt x="8" y="36"/>
                      </a:lnTo>
                      <a:lnTo>
                        <a:pt x="10" y="37"/>
                      </a:lnTo>
                      <a:lnTo>
                        <a:pt x="12" y="39"/>
                      </a:lnTo>
                      <a:lnTo>
                        <a:pt x="12" y="42"/>
                      </a:lnTo>
                      <a:lnTo>
                        <a:pt x="12" y="45"/>
                      </a:lnTo>
                      <a:lnTo>
                        <a:pt x="12" y="52"/>
                      </a:lnTo>
                      <a:lnTo>
                        <a:pt x="17" y="56"/>
                      </a:lnTo>
                      <a:lnTo>
                        <a:pt x="21" y="59"/>
                      </a:lnTo>
                      <a:lnTo>
                        <a:pt x="24" y="59"/>
                      </a:lnTo>
                      <a:lnTo>
                        <a:pt x="27" y="59"/>
                      </a:lnTo>
                      <a:lnTo>
                        <a:pt x="29" y="54"/>
                      </a:lnTo>
                      <a:lnTo>
                        <a:pt x="30" y="43"/>
                      </a:lnTo>
                      <a:lnTo>
                        <a:pt x="32" y="39"/>
                      </a:lnTo>
                      <a:lnTo>
                        <a:pt x="33" y="34"/>
                      </a:lnTo>
                      <a:lnTo>
                        <a:pt x="33" y="28"/>
                      </a:lnTo>
                      <a:lnTo>
                        <a:pt x="34" y="21"/>
                      </a:lnTo>
                      <a:lnTo>
                        <a:pt x="35" y="17"/>
                      </a:lnTo>
                      <a:lnTo>
                        <a:pt x="34" y="15"/>
                      </a:lnTo>
                      <a:lnTo>
                        <a:pt x="33" y="11"/>
                      </a:lnTo>
                      <a:lnTo>
                        <a:pt x="31" y="8"/>
                      </a:lnTo>
                      <a:lnTo>
                        <a:pt x="29" y="7"/>
                      </a:lnTo>
                      <a:lnTo>
                        <a:pt x="27" y="5"/>
                      </a:lnTo>
                      <a:lnTo>
                        <a:pt x="25" y="3"/>
                      </a:lnTo>
                      <a:lnTo>
                        <a:pt x="23" y="5"/>
                      </a:lnTo>
                      <a:lnTo>
                        <a:pt x="21" y="2"/>
                      </a:lnTo>
                      <a:lnTo>
                        <a:pt x="18" y="0"/>
                      </a:lnTo>
                      <a:lnTo>
                        <a:pt x="15" y="3"/>
                      </a:lnTo>
                      <a:lnTo>
                        <a:pt x="14" y="0"/>
                      </a:lnTo>
                      <a:lnTo>
                        <a:pt x="10" y="0"/>
                      </a:lnTo>
                      <a:lnTo>
                        <a:pt x="8" y="7"/>
                      </a:lnTo>
                      <a:lnTo>
                        <a:pt x="7" y="10"/>
                      </a:lnTo>
                      <a:lnTo>
                        <a:pt x="7" y="15"/>
                      </a:lnTo>
                      <a:lnTo>
                        <a:pt x="7" y="21"/>
                      </a:lnTo>
                      <a:lnTo>
                        <a:pt x="5" y="19"/>
                      </a:lnTo>
                      <a:lnTo>
                        <a:pt x="5" y="15"/>
                      </a:lnTo>
                      <a:lnTo>
                        <a:pt x="4" y="11"/>
                      </a:lnTo>
                      <a:lnTo>
                        <a:pt x="3" y="10"/>
                      </a:lnTo>
                      <a:lnTo>
                        <a:pt x="1" y="8"/>
                      </a:lnTo>
                      <a:lnTo>
                        <a:pt x="0" y="9"/>
                      </a:lnTo>
                      <a:lnTo>
                        <a:pt x="0" y="11"/>
                      </a:lnTo>
                      <a:lnTo>
                        <a:pt x="0" y="13"/>
                      </a:lnTo>
                      <a:lnTo>
                        <a:pt x="0" y="17"/>
                      </a:lnTo>
                      <a:lnTo>
                        <a:pt x="0" y="21"/>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1134" name="Freeform 12"/>
                <p:cNvSpPr>
                  <a:spLocks/>
                </p:cNvSpPr>
                <p:nvPr/>
              </p:nvSpPr>
              <p:spPr bwMode="auto">
                <a:xfrm>
                  <a:off x="5302" y="1084"/>
                  <a:ext cx="18" cy="23"/>
                </a:xfrm>
                <a:custGeom>
                  <a:avLst/>
                  <a:gdLst>
                    <a:gd name="T0" fmla="*/ 1 w 18"/>
                    <a:gd name="T1" fmla="*/ 0 h 23"/>
                    <a:gd name="T2" fmla="*/ 2 w 18"/>
                    <a:gd name="T3" fmla="*/ 4 h 23"/>
                    <a:gd name="T4" fmla="*/ 3 w 18"/>
                    <a:gd name="T5" fmla="*/ 7 h 23"/>
                    <a:gd name="T6" fmla="*/ 1 w 18"/>
                    <a:gd name="T7" fmla="*/ 14 h 23"/>
                    <a:gd name="T8" fmla="*/ 2 w 18"/>
                    <a:gd name="T9" fmla="*/ 16 h 23"/>
                    <a:gd name="T10" fmla="*/ 4 w 18"/>
                    <a:gd name="T11" fmla="*/ 17 h 23"/>
                    <a:gd name="T12" fmla="*/ 5 w 18"/>
                    <a:gd name="T13" fmla="*/ 16 h 23"/>
                    <a:gd name="T14" fmla="*/ 6 w 18"/>
                    <a:gd name="T15" fmla="*/ 13 h 23"/>
                    <a:gd name="T16" fmla="*/ 8 w 18"/>
                    <a:gd name="T17" fmla="*/ 10 h 23"/>
                    <a:gd name="T18" fmla="*/ 7 w 18"/>
                    <a:gd name="T19" fmla="*/ 5 h 23"/>
                    <a:gd name="T20" fmla="*/ 6 w 18"/>
                    <a:gd name="T21" fmla="*/ 1 h 23"/>
                    <a:gd name="T22" fmla="*/ 8 w 18"/>
                    <a:gd name="T23" fmla="*/ 1 h 23"/>
                    <a:gd name="T24" fmla="*/ 8 w 18"/>
                    <a:gd name="T25" fmla="*/ 6 h 23"/>
                    <a:gd name="T26" fmla="*/ 8 w 18"/>
                    <a:gd name="T27" fmla="*/ 8 h 23"/>
                    <a:gd name="T28" fmla="*/ 8 w 18"/>
                    <a:gd name="T29" fmla="*/ 11 h 23"/>
                    <a:gd name="T30" fmla="*/ 7 w 18"/>
                    <a:gd name="T31" fmla="*/ 13 h 23"/>
                    <a:gd name="T32" fmla="*/ 6 w 18"/>
                    <a:gd name="T33" fmla="*/ 16 h 23"/>
                    <a:gd name="T34" fmla="*/ 6 w 18"/>
                    <a:gd name="T35" fmla="*/ 18 h 23"/>
                    <a:gd name="T36" fmla="*/ 7 w 18"/>
                    <a:gd name="T37" fmla="*/ 20 h 23"/>
                    <a:gd name="T38" fmla="*/ 10 w 18"/>
                    <a:gd name="T39" fmla="*/ 19 h 23"/>
                    <a:gd name="T40" fmla="*/ 11 w 18"/>
                    <a:gd name="T41" fmla="*/ 17 h 23"/>
                    <a:gd name="T42" fmla="*/ 13 w 18"/>
                    <a:gd name="T43" fmla="*/ 13 h 23"/>
                    <a:gd name="T44" fmla="*/ 13 w 18"/>
                    <a:gd name="T45" fmla="*/ 11 h 23"/>
                    <a:gd name="T46" fmla="*/ 13 w 18"/>
                    <a:gd name="T47" fmla="*/ 7 h 23"/>
                    <a:gd name="T48" fmla="*/ 14 w 18"/>
                    <a:gd name="T49" fmla="*/ 10 h 23"/>
                    <a:gd name="T50" fmla="*/ 14 w 18"/>
                    <a:gd name="T51" fmla="*/ 13 h 23"/>
                    <a:gd name="T52" fmla="*/ 12 w 18"/>
                    <a:gd name="T53" fmla="*/ 17 h 23"/>
                    <a:gd name="T54" fmla="*/ 12 w 18"/>
                    <a:gd name="T55" fmla="*/ 18 h 23"/>
                    <a:gd name="T56" fmla="*/ 12 w 18"/>
                    <a:gd name="T57" fmla="*/ 21 h 23"/>
                    <a:gd name="T58" fmla="*/ 13 w 18"/>
                    <a:gd name="T59" fmla="*/ 21 h 23"/>
                    <a:gd name="T60" fmla="*/ 14 w 18"/>
                    <a:gd name="T61" fmla="*/ 20 h 23"/>
                    <a:gd name="T62" fmla="*/ 17 w 18"/>
                    <a:gd name="T63" fmla="*/ 18 h 23"/>
                    <a:gd name="T64" fmla="*/ 14 w 18"/>
                    <a:gd name="T65" fmla="*/ 21 h 23"/>
                    <a:gd name="T66" fmla="*/ 14 w 18"/>
                    <a:gd name="T67" fmla="*/ 22 h 23"/>
                    <a:gd name="T68" fmla="*/ 12 w 18"/>
                    <a:gd name="T69" fmla="*/ 22 h 23"/>
                    <a:gd name="T70" fmla="*/ 12 w 18"/>
                    <a:gd name="T71" fmla="*/ 20 h 23"/>
                    <a:gd name="T72" fmla="*/ 11 w 18"/>
                    <a:gd name="T73" fmla="*/ 18 h 23"/>
                    <a:gd name="T74" fmla="*/ 10 w 18"/>
                    <a:gd name="T75" fmla="*/ 20 h 23"/>
                    <a:gd name="T76" fmla="*/ 8 w 18"/>
                    <a:gd name="T77" fmla="*/ 21 h 23"/>
                    <a:gd name="T78" fmla="*/ 6 w 18"/>
                    <a:gd name="T79" fmla="*/ 21 h 23"/>
                    <a:gd name="T80" fmla="*/ 5 w 18"/>
                    <a:gd name="T81" fmla="*/ 18 h 23"/>
                    <a:gd name="T82" fmla="*/ 5 w 18"/>
                    <a:gd name="T83" fmla="*/ 17 h 23"/>
                    <a:gd name="T84" fmla="*/ 4 w 18"/>
                    <a:gd name="T85" fmla="*/ 18 h 23"/>
                    <a:gd name="T86" fmla="*/ 3 w 18"/>
                    <a:gd name="T87" fmla="*/ 18 h 23"/>
                    <a:gd name="T88" fmla="*/ 1 w 18"/>
                    <a:gd name="T89" fmla="*/ 16 h 23"/>
                    <a:gd name="T90" fmla="*/ 1 w 18"/>
                    <a:gd name="T91" fmla="*/ 14 h 23"/>
                    <a:gd name="T92" fmla="*/ 2 w 18"/>
                    <a:gd name="T93" fmla="*/ 8 h 23"/>
                    <a:gd name="T94" fmla="*/ 1 w 18"/>
                    <a:gd name="T95" fmla="*/ 4 h 23"/>
                    <a:gd name="T96" fmla="*/ 0 w 18"/>
                    <a:gd name="T97" fmla="*/ 0 h 23"/>
                    <a:gd name="T98" fmla="*/ 1 w 18"/>
                    <a:gd name="T99" fmla="*/ 0 h 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
                    <a:gd name="T151" fmla="*/ 0 h 23"/>
                    <a:gd name="T152" fmla="*/ 18 w 18"/>
                    <a:gd name="T153" fmla="*/ 23 h 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 h="23">
                      <a:moveTo>
                        <a:pt x="1" y="0"/>
                      </a:moveTo>
                      <a:lnTo>
                        <a:pt x="2" y="4"/>
                      </a:lnTo>
                      <a:lnTo>
                        <a:pt x="3" y="7"/>
                      </a:lnTo>
                      <a:lnTo>
                        <a:pt x="1" y="14"/>
                      </a:lnTo>
                      <a:lnTo>
                        <a:pt x="2" y="16"/>
                      </a:lnTo>
                      <a:lnTo>
                        <a:pt x="4" y="17"/>
                      </a:lnTo>
                      <a:lnTo>
                        <a:pt x="5" y="16"/>
                      </a:lnTo>
                      <a:lnTo>
                        <a:pt x="6" y="13"/>
                      </a:lnTo>
                      <a:lnTo>
                        <a:pt x="8" y="10"/>
                      </a:lnTo>
                      <a:lnTo>
                        <a:pt x="7" y="5"/>
                      </a:lnTo>
                      <a:lnTo>
                        <a:pt x="6" y="1"/>
                      </a:lnTo>
                      <a:lnTo>
                        <a:pt x="8" y="1"/>
                      </a:lnTo>
                      <a:lnTo>
                        <a:pt x="8" y="6"/>
                      </a:lnTo>
                      <a:lnTo>
                        <a:pt x="8" y="8"/>
                      </a:lnTo>
                      <a:lnTo>
                        <a:pt x="8" y="11"/>
                      </a:lnTo>
                      <a:lnTo>
                        <a:pt x="7" y="13"/>
                      </a:lnTo>
                      <a:lnTo>
                        <a:pt x="6" y="16"/>
                      </a:lnTo>
                      <a:lnTo>
                        <a:pt x="6" y="18"/>
                      </a:lnTo>
                      <a:lnTo>
                        <a:pt x="7" y="20"/>
                      </a:lnTo>
                      <a:lnTo>
                        <a:pt x="10" y="19"/>
                      </a:lnTo>
                      <a:lnTo>
                        <a:pt x="11" y="17"/>
                      </a:lnTo>
                      <a:lnTo>
                        <a:pt x="13" y="13"/>
                      </a:lnTo>
                      <a:lnTo>
                        <a:pt x="13" y="11"/>
                      </a:lnTo>
                      <a:lnTo>
                        <a:pt x="13" y="7"/>
                      </a:lnTo>
                      <a:lnTo>
                        <a:pt x="14" y="10"/>
                      </a:lnTo>
                      <a:lnTo>
                        <a:pt x="14" y="13"/>
                      </a:lnTo>
                      <a:lnTo>
                        <a:pt x="12" y="17"/>
                      </a:lnTo>
                      <a:lnTo>
                        <a:pt x="12" y="18"/>
                      </a:lnTo>
                      <a:lnTo>
                        <a:pt x="12" y="21"/>
                      </a:lnTo>
                      <a:lnTo>
                        <a:pt x="13" y="21"/>
                      </a:lnTo>
                      <a:lnTo>
                        <a:pt x="14" y="20"/>
                      </a:lnTo>
                      <a:lnTo>
                        <a:pt x="17" y="18"/>
                      </a:lnTo>
                      <a:lnTo>
                        <a:pt x="14" y="21"/>
                      </a:lnTo>
                      <a:lnTo>
                        <a:pt x="14" y="22"/>
                      </a:lnTo>
                      <a:lnTo>
                        <a:pt x="12" y="22"/>
                      </a:lnTo>
                      <a:lnTo>
                        <a:pt x="12" y="20"/>
                      </a:lnTo>
                      <a:lnTo>
                        <a:pt x="11" y="18"/>
                      </a:lnTo>
                      <a:lnTo>
                        <a:pt x="10" y="20"/>
                      </a:lnTo>
                      <a:lnTo>
                        <a:pt x="8" y="21"/>
                      </a:lnTo>
                      <a:lnTo>
                        <a:pt x="6" y="21"/>
                      </a:lnTo>
                      <a:lnTo>
                        <a:pt x="5" y="18"/>
                      </a:lnTo>
                      <a:lnTo>
                        <a:pt x="5" y="17"/>
                      </a:lnTo>
                      <a:lnTo>
                        <a:pt x="4" y="18"/>
                      </a:lnTo>
                      <a:lnTo>
                        <a:pt x="3" y="18"/>
                      </a:lnTo>
                      <a:lnTo>
                        <a:pt x="1" y="16"/>
                      </a:lnTo>
                      <a:lnTo>
                        <a:pt x="1" y="14"/>
                      </a:lnTo>
                      <a:lnTo>
                        <a:pt x="2" y="8"/>
                      </a:lnTo>
                      <a:lnTo>
                        <a:pt x="1" y="4"/>
                      </a:lnTo>
                      <a:lnTo>
                        <a:pt x="0" y="0"/>
                      </a:lnTo>
                      <a:lnTo>
                        <a:pt x="1" y="0"/>
                      </a:lnTo>
                    </a:path>
                  </a:pathLst>
                </a:custGeom>
                <a:solidFill>
                  <a:srgbClr val="402000"/>
                </a:solidFill>
                <a:ln w="9525" cap="rnd">
                  <a:noFill/>
                  <a:round/>
                  <a:headEnd/>
                  <a:tailEnd/>
                </a:ln>
              </p:spPr>
              <p:txBody>
                <a:bodyPr/>
                <a:lstStyle/>
                <a:p>
                  <a:endParaRPr lang="en-US"/>
                </a:p>
              </p:txBody>
            </p:sp>
            <p:sp>
              <p:nvSpPr>
                <p:cNvPr id="1135" name="Freeform 13"/>
                <p:cNvSpPr>
                  <a:spLocks/>
                </p:cNvSpPr>
                <p:nvPr/>
              </p:nvSpPr>
              <p:spPr bwMode="auto">
                <a:xfrm>
                  <a:off x="5306" y="1096"/>
                  <a:ext cx="17" cy="17"/>
                </a:xfrm>
                <a:custGeom>
                  <a:avLst/>
                  <a:gdLst>
                    <a:gd name="T0" fmla="*/ 0 w 17"/>
                    <a:gd name="T1" fmla="*/ 16 h 17"/>
                    <a:gd name="T2" fmla="*/ 8 w 17"/>
                    <a:gd name="T3" fmla="*/ 16 h 17"/>
                    <a:gd name="T4" fmla="*/ 16 w 17"/>
                    <a:gd name="T5" fmla="*/ 16 h 17"/>
                    <a:gd name="T6" fmla="*/ 4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8" y="16"/>
                      </a:lnTo>
                      <a:lnTo>
                        <a:pt x="16" y="16"/>
                      </a:lnTo>
                      <a:lnTo>
                        <a:pt x="4" y="0"/>
                      </a:lnTo>
                      <a:lnTo>
                        <a:pt x="0" y="16"/>
                      </a:lnTo>
                    </a:path>
                  </a:pathLst>
                </a:custGeom>
                <a:solidFill>
                  <a:srgbClr val="402000"/>
                </a:solidFill>
                <a:ln w="9525" cap="rnd">
                  <a:noFill/>
                  <a:round/>
                  <a:headEnd/>
                  <a:tailEnd/>
                </a:ln>
              </p:spPr>
              <p:txBody>
                <a:bodyPr/>
                <a:lstStyle/>
                <a:p>
                  <a:endParaRPr lang="en-US"/>
                </a:p>
              </p:txBody>
            </p:sp>
            <p:sp>
              <p:nvSpPr>
                <p:cNvPr id="1136" name="Freeform 14"/>
                <p:cNvSpPr>
                  <a:spLocks/>
                </p:cNvSpPr>
                <p:nvPr/>
              </p:nvSpPr>
              <p:spPr bwMode="auto">
                <a:xfrm>
                  <a:off x="5309" y="1099"/>
                  <a:ext cx="17" cy="17"/>
                </a:xfrm>
                <a:custGeom>
                  <a:avLst/>
                  <a:gdLst>
                    <a:gd name="T0" fmla="*/ 16 w 17"/>
                    <a:gd name="T1" fmla="*/ 16 h 17"/>
                    <a:gd name="T2" fmla="*/ 13 w 17"/>
                    <a:gd name="T3" fmla="*/ 8 h 17"/>
                    <a:gd name="T4" fmla="*/ 10 w 17"/>
                    <a:gd name="T5" fmla="*/ 8 h 17"/>
                    <a:gd name="T6" fmla="*/ 5 w 17"/>
                    <a:gd name="T7" fmla="*/ 0 h 17"/>
                    <a:gd name="T8" fmla="*/ 0 w 17"/>
                    <a:gd name="T9" fmla="*/ 16 h 17"/>
                    <a:gd name="T10" fmla="*/ 5 w 17"/>
                    <a:gd name="T11" fmla="*/ 8 h 17"/>
                    <a:gd name="T12" fmla="*/ 8 w 17"/>
                    <a:gd name="T13" fmla="*/ 8 h 17"/>
                    <a:gd name="T14" fmla="*/ 16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16"/>
                      </a:moveTo>
                      <a:lnTo>
                        <a:pt x="13" y="8"/>
                      </a:lnTo>
                      <a:lnTo>
                        <a:pt x="10" y="8"/>
                      </a:lnTo>
                      <a:lnTo>
                        <a:pt x="5" y="0"/>
                      </a:lnTo>
                      <a:lnTo>
                        <a:pt x="0" y="16"/>
                      </a:lnTo>
                      <a:lnTo>
                        <a:pt x="5" y="8"/>
                      </a:lnTo>
                      <a:lnTo>
                        <a:pt x="8" y="8"/>
                      </a:lnTo>
                      <a:lnTo>
                        <a:pt x="16" y="16"/>
                      </a:lnTo>
                    </a:path>
                  </a:pathLst>
                </a:custGeom>
                <a:solidFill>
                  <a:srgbClr val="402000"/>
                </a:solidFill>
                <a:ln w="9525" cap="rnd">
                  <a:noFill/>
                  <a:round/>
                  <a:headEnd/>
                  <a:tailEnd/>
                </a:ln>
              </p:spPr>
              <p:txBody>
                <a:bodyPr/>
                <a:lstStyle/>
                <a:p>
                  <a:endParaRPr lang="en-US"/>
                </a:p>
              </p:txBody>
            </p:sp>
            <p:sp>
              <p:nvSpPr>
                <p:cNvPr id="1137" name="Freeform 15"/>
                <p:cNvSpPr>
                  <a:spLocks/>
                </p:cNvSpPr>
                <p:nvPr/>
              </p:nvSpPr>
              <p:spPr bwMode="auto">
                <a:xfrm>
                  <a:off x="5316" y="1102"/>
                  <a:ext cx="17" cy="17"/>
                </a:xfrm>
                <a:custGeom>
                  <a:avLst/>
                  <a:gdLst>
                    <a:gd name="T0" fmla="*/ 0 w 17"/>
                    <a:gd name="T1" fmla="*/ 16 h 17"/>
                    <a:gd name="T2" fmla="*/ 0 w 17"/>
                    <a:gd name="T3" fmla="*/ 0 h 17"/>
                    <a:gd name="T4" fmla="*/ 10 w 17"/>
                    <a:gd name="T5" fmla="*/ 0 h 17"/>
                    <a:gd name="T6" fmla="*/ 16 w 17"/>
                    <a:gd name="T7" fmla="*/ 16 h 17"/>
                    <a:gd name="T8" fmla="*/ 10 w 17"/>
                    <a:gd name="T9" fmla="*/ 16 h 17"/>
                    <a:gd name="T10" fmla="*/ 10 w 17"/>
                    <a:gd name="T11" fmla="*/ 16 h 17"/>
                    <a:gd name="T12" fmla="*/ 0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6"/>
                      </a:moveTo>
                      <a:lnTo>
                        <a:pt x="0" y="0"/>
                      </a:lnTo>
                      <a:lnTo>
                        <a:pt x="10" y="0"/>
                      </a:lnTo>
                      <a:lnTo>
                        <a:pt x="16" y="16"/>
                      </a:lnTo>
                      <a:lnTo>
                        <a:pt x="10" y="16"/>
                      </a:lnTo>
                      <a:lnTo>
                        <a:pt x="0" y="16"/>
                      </a:lnTo>
                    </a:path>
                  </a:pathLst>
                </a:custGeom>
                <a:solidFill>
                  <a:srgbClr val="402000"/>
                </a:solidFill>
                <a:ln w="9525" cap="rnd">
                  <a:noFill/>
                  <a:round/>
                  <a:headEnd/>
                  <a:tailEnd/>
                </a:ln>
              </p:spPr>
              <p:txBody>
                <a:bodyPr/>
                <a:lstStyle/>
                <a:p>
                  <a:endParaRPr lang="en-US"/>
                </a:p>
              </p:txBody>
            </p:sp>
            <p:sp>
              <p:nvSpPr>
                <p:cNvPr id="1138" name="Freeform 16"/>
                <p:cNvSpPr>
                  <a:spLocks/>
                </p:cNvSpPr>
                <p:nvPr/>
              </p:nvSpPr>
              <p:spPr bwMode="auto">
                <a:xfrm>
                  <a:off x="5304" y="1106"/>
                  <a:ext cx="17" cy="17"/>
                </a:xfrm>
                <a:custGeom>
                  <a:avLst/>
                  <a:gdLst>
                    <a:gd name="T0" fmla="*/ 0 w 17"/>
                    <a:gd name="T1" fmla="*/ 0 h 17"/>
                    <a:gd name="T2" fmla="*/ 8 w 17"/>
                    <a:gd name="T3" fmla="*/ 3 h 17"/>
                    <a:gd name="T4" fmla="*/ 13 w 17"/>
                    <a:gd name="T5" fmla="*/ 8 h 17"/>
                    <a:gd name="T6" fmla="*/ 13 w 17"/>
                    <a:gd name="T7" fmla="*/ 16 h 17"/>
                    <a:gd name="T8" fmla="*/ 16 w 17"/>
                    <a:gd name="T9" fmla="*/ 10 h 17"/>
                    <a:gd name="T10" fmla="*/ 13 w 17"/>
                    <a:gd name="T11" fmla="*/ 5 h 17"/>
                    <a:gd name="T12" fmla="*/ 13 w 17"/>
                    <a:gd name="T13" fmla="*/ 4 h 17"/>
                    <a:gd name="T14" fmla="*/ 0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0"/>
                      </a:moveTo>
                      <a:lnTo>
                        <a:pt x="8" y="3"/>
                      </a:lnTo>
                      <a:lnTo>
                        <a:pt x="13" y="8"/>
                      </a:lnTo>
                      <a:lnTo>
                        <a:pt x="13" y="16"/>
                      </a:lnTo>
                      <a:lnTo>
                        <a:pt x="16" y="10"/>
                      </a:lnTo>
                      <a:lnTo>
                        <a:pt x="13" y="5"/>
                      </a:lnTo>
                      <a:lnTo>
                        <a:pt x="13" y="4"/>
                      </a:lnTo>
                      <a:lnTo>
                        <a:pt x="0" y="0"/>
                      </a:lnTo>
                    </a:path>
                  </a:pathLst>
                </a:custGeom>
                <a:solidFill>
                  <a:srgbClr val="402000"/>
                </a:solidFill>
                <a:ln w="9525" cap="rnd">
                  <a:noFill/>
                  <a:round/>
                  <a:headEnd/>
                  <a:tailEnd/>
                </a:ln>
              </p:spPr>
              <p:txBody>
                <a:bodyPr/>
                <a:lstStyle/>
                <a:p>
                  <a:endParaRPr lang="en-US"/>
                </a:p>
              </p:txBody>
            </p:sp>
            <p:sp>
              <p:nvSpPr>
                <p:cNvPr id="1139" name="Freeform 17"/>
                <p:cNvSpPr>
                  <a:spLocks/>
                </p:cNvSpPr>
                <p:nvPr/>
              </p:nvSpPr>
              <p:spPr bwMode="auto">
                <a:xfrm>
                  <a:off x="5294" y="1100"/>
                  <a:ext cx="17" cy="17"/>
                </a:xfrm>
                <a:custGeom>
                  <a:avLst/>
                  <a:gdLst>
                    <a:gd name="T0" fmla="*/ 0 w 17"/>
                    <a:gd name="T1" fmla="*/ 8 h 17"/>
                    <a:gd name="T2" fmla="*/ 6 w 17"/>
                    <a:gd name="T3" fmla="*/ 8 h 17"/>
                    <a:gd name="T4" fmla="*/ 16 w 17"/>
                    <a:gd name="T5" fmla="*/ 16 h 17"/>
                    <a:gd name="T6" fmla="*/ 8 w 17"/>
                    <a:gd name="T7" fmla="*/ 5 h 17"/>
                    <a:gd name="T8" fmla="*/ 0 w 17"/>
                    <a:gd name="T9" fmla="*/ 0 h 17"/>
                    <a:gd name="T10" fmla="*/ 0 w 17"/>
                    <a:gd name="T11" fmla="*/ 8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8"/>
                      </a:moveTo>
                      <a:lnTo>
                        <a:pt x="6" y="8"/>
                      </a:lnTo>
                      <a:lnTo>
                        <a:pt x="16" y="16"/>
                      </a:lnTo>
                      <a:lnTo>
                        <a:pt x="8" y="5"/>
                      </a:lnTo>
                      <a:lnTo>
                        <a:pt x="0" y="0"/>
                      </a:lnTo>
                      <a:lnTo>
                        <a:pt x="0" y="8"/>
                      </a:lnTo>
                    </a:path>
                  </a:pathLst>
                </a:custGeom>
                <a:solidFill>
                  <a:srgbClr val="402000"/>
                </a:solidFill>
                <a:ln w="9525" cap="rnd">
                  <a:noFill/>
                  <a:round/>
                  <a:headEnd/>
                  <a:tailEnd/>
                </a:ln>
              </p:spPr>
              <p:txBody>
                <a:bodyPr/>
                <a:lstStyle/>
                <a:p>
                  <a:endParaRPr lang="en-US"/>
                </a:p>
              </p:txBody>
            </p:sp>
            <p:sp>
              <p:nvSpPr>
                <p:cNvPr id="1140" name="Freeform 18"/>
                <p:cNvSpPr>
                  <a:spLocks/>
                </p:cNvSpPr>
                <p:nvPr/>
              </p:nvSpPr>
              <p:spPr bwMode="auto">
                <a:xfrm>
                  <a:off x="5303" y="1119"/>
                  <a:ext cx="17" cy="17"/>
                </a:xfrm>
                <a:custGeom>
                  <a:avLst/>
                  <a:gdLst>
                    <a:gd name="T0" fmla="*/ 16 w 17"/>
                    <a:gd name="T1" fmla="*/ 0 h 17"/>
                    <a:gd name="T2" fmla="*/ 9 w 17"/>
                    <a:gd name="T3" fmla="*/ 9 h 17"/>
                    <a:gd name="T4" fmla="*/ 0 w 17"/>
                    <a:gd name="T5" fmla="*/ 16 h 17"/>
                    <a:gd name="T6" fmla="*/ 11 w 17"/>
                    <a:gd name="T7" fmla="*/ 11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9" y="9"/>
                      </a:lnTo>
                      <a:lnTo>
                        <a:pt x="0" y="16"/>
                      </a:lnTo>
                      <a:lnTo>
                        <a:pt x="11" y="11"/>
                      </a:lnTo>
                      <a:lnTo>
                        <a:pt x="16" y="0"/>
                      </a:lnTo>
                    </a:path>
                  </a:pathLst>
                </a:custGeom>
                <a:solidFill>
                  <a:srgbClr val="402000"/>
                </a:solidFill>
                <a:ln w="9525" cap="rnd">
                  <a:noFill/>
                  <a:round/>
                  <a:headEnd/>
                  <a:tailEnd/>
                </a:ln>
              </p:spPr>
              <p:txBody>
                <a:bodyPr/>
                <a:lstStyle/>
                <a:p>
                  <a:endParaRPr lang="en-US"/>
                </a:p>
              </p:txBody>
            </p:sp>
            <p:sp>
              <p:nvSpPr>
                <p:cNvPr id="1141" name="Freeform 19"/>
                <p:cNvSpPr>
                  <a:spLocks/>
                </p:cNvSpPr>
                <p:nvPr/>
              </p:nvSpPr>
              <p:spPr bwMode="auto">
                <a:xfrm>
                  <a:off x="5310" y="1116"/>
                  <a:ext cx="17" cy="17"/>
                </a:xfrm>
                <a:custGeom>
                  <a:avLst/>
                  <a:gdLst>
                    <a:gd name="T0" fmla="*/ 0 w 17"/>
                    <a:gd name="T1" fmla="*/ 0 h 17"/>
                    <a:gd name="T2" fmla="*/ 0 w 17"/>
                    <a:gd name="T3" fmla="*/ 4 h 17"/>
                    <a:gd name="T4" fmla="*/ 9 w 17"/>
                    <a:gd name="T5" fmla="*/ 13 h 17"/>
                    <a:gd name="T6" fmla="*/ 16 w 17"/>
                    <a:gd name="T7" fmla="*/ 16 h 17"/>
                    <a:gd name="T8" fmla="*/ 4 w 17"/>
                    <a:gd name="T9" fmla="*/ 13 h 17"/>
                    <a:gd name="T10" fmla="*/ 0 w 17"/>
                    <a:gd name="T11" fmla="*/ 9 h 17"/>
                    <a:gd name="T12" fmla="*/ 0 w 17"/>
                    <a:gd name="T13" fmla="*/ 4 h 17"/>
                    <a:gd name="T14" fmla="*/ 0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0"/>
                      </a:moveTo>
                      <a:lnTo>
                        <a:pt x="0" y="4"/>
                      </a:lnTo>
                      <a:lnTo>
                        <a:pt x="9" y="13"/>
                      </a:lnTo>
                      <a:lnTo>
                        <a:pt x="16" y="16"/>
                      </a:lnTo>
                      <a:lnTo>
                        <a:pt x="4" y="13"/>
                      </a:lnTo>
                      <a:lnTo>
                        <a:pt x="0" y="9"/>
                      </a:lnTo>
                      <a:lnTo>
                        <a:pt x="0" y="4"/>
                      </a:lnTo>
                      <a:lnTo>
                        <a:pt x="0" y="0"/>
                      </a:lnTo>
                    </a:path>
                  </a:pathLst>
                </a:custGeom>
                <a:solidFill>
                  <a:srgbClr val="402000"/>
                </a:solidFill>
                <a:ln w="9525" cap="rnd">
                  <a:noFill/>
                  <a:round/>
                  <a:headEnd/>
                  <a:tailEnd/>
                </a:ln>
              </p:spPr>
              <p:txBody>
                <a:bodyPr/>
                <a:lstStyle/>
                <a:p>
                  <a:endParaRPr lang="en-US"/>
                </a:p>
              </p:txBody>
            </p:sp>
            <p:sp>
              <p:nvSpPr>
                <p:cNvPr id="1142" name="Freeform 20"/>
                <p:cNvSpPr>
                  <a:spLocks/>
                </p:cNvSpPr>
                <p:nvPr/>
              </p:nvSpPr>
              <p:spPr bwMode="auto">
                <a:xfrm>
                  <a:off x="5275" y="1075"/>
                  <a:ext cx="27" cy="28"/>
                </a:xfrm>
                <a:custGeom>
                  <a:avLst/>
                  <a:gdLst>
                    <a:gd name="T0" fmla="*/ 21 w 27"/>
                    <a:gd name="T1" fmla="*/ 27 h 28"/>
                    <a:gd name="T2" fmla="*/ 26 w 27"/>
                    <a:gd name="T3" fmla="*/ 13 h 28"/>
                    <a:gd name="T4" fmla="*/ 17 w 27"/>
                    <a:gd name="T5" fmla="*/ 5 h 28"/>
                    <a:gd name="T6" fmla="*/ 4 w 27"/>
                    <a:gd name="T7" fmla="*/ 0 h 28"/>
                    <a:gd name="T8" fmla="*/ 0 w 27"/>
                    <a:gd name="T9" fmla="*/ 14 h 28"/>
                    <a:gd name="T10" fmla="*/ 12 w 27"/>
                    <a:gd name="T11" fmla="*/ 19 h 28"/>
                    <a:gd name="T12" fmla="*/ 21 w 27"/>
                    <a:gd name="T13" fmla="*/ 27 h 28"/>
                    <a:gd name="T14" fmla="*/ 0 60000 65536"/>
                    <a:gd name="T15" fmla="*/ 0 60000 65536"/>
                    <a:gd name="T16" fmla="*/ 0 60000 65536"/>
                    <a:gd name="T17" fmla="*/ 0 60000 65536"/>
                    <a:gd name="T18" fmla="*/ 0 60000 65536"/>
                    <a:gd name="T19" fmla="*/ 0 60000 65536"/>
                    <a:gd name="T20" fmla="*/ 0 60000 65536"/>
                    <a:gd name="T21" fmla="*/ 0 w 27"/>
                    <a:gd name="T22" fmla="*/ 0 h 28"/>
                    <a:gd name="T23" fmla="*/ 27 w 27"/>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8">
                      <a:moveTo>
                        <a:pt x="21" y="27"/>
                      </a:moveTo>
                      <a:lnTo>
                        <a:pt x="26" y="13"/>
                      </a:lnTo>
                      <a:lnTo>
                        <a:pt x="17" y="5"/>
                      </a:lnTo>
                      <a:lnTo>
                        <a:pt x="4" y="0"/>
                      </a:lnTo>
                      <a:lnTo>
                        <a:pt x="0" y="14"/>
                      </a:lnTo>
                      <a:lnTo>
                        <a:pt x="12" y="19"/>
                      </a:lnTo>
                      <a:lnTo>
                        <a:pt x="21" y="27"/>
                      </a:lnTo>
                    </a:path>
                  </a:pathLst>
                </a:custGeom>
                <a:solidFill>
                  <a:srgbClr val="FFFFFF"/>
                </a:solidFill>
                <a:ln w="12700" cap="rnd" cmpd="sng">
                  <a:solidFill>
                    <a:srgbClr val="000000"/>
                  </a:solidFill>
                  <a:prstDash val="solid"/>
                  <a:round/>
                  <a:headEnd/>
                  <a:tailEnd/>
                </a:ln>
              </p:spPr>
              <p:txBody>
                <a:bodyPr/>
                <a:lstStyle/>
                <a:p>
                  <a:endParaRPr lang="en-US"/>
                </a:p>
              </p:txBody>
            </p:sp>
            <p:sp>
              <p:nvSpPr>
                <p:cNvPr id="1143" name="Oval 21"/>
                <p:cNvSpPr>
                  <a:spLocks noChangeArrowheads="1"/>
                </p:cNvSpPr>
                <p:nvPr/>
              </p:nvSpPr>
              <p:spPr bwMode="auto">
                <a:xfrm>
                  <a:off x="5295" y="1091"/>
                  <a:ext cx="8" cy="8"/>
                </a:xfrm>
                <a:prstGeom prst="ellipse">
                  <a:avLst/>
                </a:prstGeom>
                <a:solidFill>
                  <a:srgbClr val="FFFFFF"/>
                </a:solidFill>
                <a:ln w="12700">
                  <a:solidFill>
                    <a:srgbClr val="000000"/>
                  </a:solidFill>
                  <a:round/>
                  <a:headEnd/>
                  <a:tailEnd/>
                </a:ln>
              </p:spPr>
              <p:txBody>
                <a:bodyPr wrap="none" anchor="ctr"/>
                <a:lstStyle/>
                <a:p>
                  <a:endParaRPr lang="en-US" sz="2400">
                    <a:cs typeface="Angsana New" pitchFamily="18" charset="-34"/>
                  </a:endParaRPr>
                </a:p>
              </p:txBody>
            </p:sp>
            <p:sp>
              <p:nvSpPr>
                <p:cNvPr id="1144" name="Freeform 22"/>
                <p:cNvSpPr>
                  <a:spLocks/>
                </p:cNvSpPr>
                <p:nvPr/>
              </p:nvSpPr>
              <p:spPr bwMode="auto">
                <a:xfrm>
                  <a:off x="5287" y="1089"/>
                  <a:ext cx="17" cy="19"/>
                </a:xfrm>
                <a:custGeom>
                  <a:avLst/>
                  <a:gdLst>
                    <a:gd name="T0" fmla="*/ 0 w 17"/>
                    <a:gd name="T1" fmla="*/ 12 h 19"/>
                    <a:gd name="T2" fmla="*/ 1 w 17"/>
                    <a:gd name="T3" fmla="*/ 9 h 19"/>
                    <a:gd name="T4" fmla="*/ 1 w 17"/>
                    <a:gd name="T5" fmla="*/ 6 h 19"/>
                    <a:gd name="T6" fmla="*/ 0 w 17"/>
                    <a:gd name="T7" fmla="*/ 3 h 19"/>
                    <a:gd name="T8" fmla="*/ 0 w 17"/>
                    <a:gd name="T9" fmla="*/ 2 h 19"/>
                    <a:gd name="T10" fmla="*/ 0 w 17"/>
                    <a:gd name="T11" fmla="*/ 0 h 19"/>
                    <a:gd name="T12" fmla="*/ 3 w 17"/>
                    <a:gd name="T13" fmla="*/ 0 h 19"/>
                    <a:gd name="T14" fmla="*/ 8 w 17"/>
                    <a:gd name="T15" fmla="*/ 0 h 19"/>
                    <a:gd name="T16" fmla="*/ 9 w 17"/>
                    <a:gd name="T17" fmla="*/ 3 h 19"/>
                    <a:gd name="T18" fmla="*/ 11 w 17"/>
                    <a:gd name="T19" fmla="*/ 4 h 19"/>
                    <a:gd name="T20" fmla="*/ 11 w 17"/>
                    <a:gd name="T21" fmla="*/ 6 h 19"/>
                    <a:gd name="T22" fmla="*/ 11 w 17"/>
                    <a:gd name="T23" fmla="*/ 9 h 19"/>
                    <a:gd name="T24" fmla="*/ 16 w 17"/>
                    <a:gd name="T25" fmla="*/ 13 h 19"/>
                    <a:gd name="T26" fmla="*/ 6 w 17"/>
                    <a:gd name="T27" fmla="*/ 18 h 19"/>
                    <a:gd name="T28" fmla="*/ 3 w 17"/>
                    <a:gd name="T29" fmla="*/ 17 h 19"/>
                    <a:gd name="T30" fmla="*/ 0 w 17"/>
                    <a:gd name="T31" fmla="*/ 12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9"/>
                    <a:gd name="T50" fmla="*/ 17 w 17"/>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9">
                      <a:moveTo>
                        <a:pt x="0" y="12"/>
                      </a:moveTo>
                      <a:lnTo>
                        <a:pt x="1" y="9"/>
                      </a:lnTo>
                      <a:lnTo>
                        <a:pt x="1" y="6"/>
                      </a:lnTo>
                      <a:lnTo>
                        <a:pt x="0" y="3"/>
                      </a:lnTo>
                      <a:lnTo>
                        <a:pt x="0" y="2"/>
                      </a:lnTo>
                      <a:lnTo>
                        <a:pt x="0" y="0"/>
                      </a:lnTo>
                      <a:lnTo>
                        <a:pt x="3" y="0"/>
                      </a:lnTo>
                      <a:lnTo>
                        <a:pt x="8" y="0"/>
                      </a:lnTo>
                      <a:lnTo>
                        <a:pt x="9" y="3"/>
                      </a:lnTo>
                      <a:lnTo>
                        <a:pt x="11" y="4"/>
                      </a:lnTo>
                      <a:lnTo>
                        <a:pt x="11" y="6"/>
                      </a:lnTo>
                      <a:lnTo>
                        <a:pt x="11" y="9"/>
                      </a:lnTo>
                      <a:lnTo>
                        <a:pt x="16" y="13"/>
                      </a:lnTo>
                      <a:lnTo>
                        <a:pt x="6" y="18"/>
                      </a:lnTo>
                      <a:lnTo>
                        <a:pt x="3" y="17"/>
                      </a:lnTo>
                      <a:lnTo>
                        <a:pt x="0" y="12"/>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1145" name="Freeform 23"/>
                <p:cNvSpPr>
                  <a:spLocks/>
                </p:cNvSpPr>
                <p:nvPr/>
              </p:nvSpPr>
              <p:spPr bwMode="auto">
                <a:xfrm>
                  <a:off x="5290" y="1102"/>
                  <a:ext cx="17" cy="17"/>
                </a:xfrm>
                <a:custGeom>
                  <a:avLst/>
                  <a:gdLst>
                    <a:gd name="T0" fmla="*/ 10 w 17"/>
                    <a:gd name="T1" fmla="*/ 0 h 17"/>
                    <a:gd name="T2" fmla="*/ 16 w 17"/>
                    <a:gd name="T3" fmla="*/ 2 h 17"/>
                    <a:gd name="T4" fmla="*/ 2 w 17"/>
                    <a:gd name="T5" fmla="*/ 16 h 17"/>
                    <a:gd name="T6" fmla="*/ 0 w 17"/>
                    <a:gd name="T7" fmla="*/ 13 h 17"/>
                    <a:gd name="T8" fmla="*/ 1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0" y="0"/>
                      </a:moveTo>
                      <a:lnTo>
                        <a:pt x="16" y="2"/>
                      </a:lnTo>
                      <a:lnTo>
                        <a:pt x="2" y="16"/>
                      </a:lnTo>
                      <a:lnTo>
                        <a:pt x="0" y="13"/>
                      </a:lnTo>
                      <a:lnTo>
                        <a:pt x="10" y="0"/>
                      </a:lnTo>
                    </a:path>
                  </a:pathLst>
                </a:custGeom>
                <a:solidFill>
                  <a:srgbClr val="FFC080"/>
                </a:solidFill>
                <a:ln w="9525" cap="rnd">
                  <a:noFill/>
                  <a:round/>
                  <a:headEnd/>
                  <a:tailEnd/>
                </a:ln>
              </p:spPr>
              <p:txBody>
                <a:bodyPr/>
                <a:lstStyle/>
                <a:p>
                  <a:endParaRPr lang="en-US"/>
                </a:p>
              </p:txBody>
            </p:sp>
            <p:sp>
              <p:nvSpPr>
                <p:cNvPr id="1146" name="Freeform 24"/>
                <p:cNvSpPr>
                  <a:spLocks/>
                </p:cNvSpPr>
                <p:nvPr/>
              </p:nvSpPr>
              <p:spPr bwMode="auto">
                <a:xfrm>
                  <a:off x="5297" y="1080"/>
                  <a:ext cx="17" cy="18"/>
                </a:xfrm>
                <a:custGeom>
                  <a:avLst/>
                  <a:gdLst>
                    <a:gd name="T0" fmla="*/ 0 w 17"/>
                    <a:gd name="T1" fmla="*/ 4 h 18"/>
                    <a:gd name="T2" fmla="*/ 1 w 17"/>
                    <a:gd name="T3" fmla="*/ 7 h 18"/>
                    <a:gd name="T4" fmla="*/ 1 w 17"/>
                    <a:gd name="T5" fmla="*/ 8 h 18"/>
                    <a:gd name="T6" fmla="*/ 1 w 17"/>
                    <a:gd name="T7" fmla="*/ 11 h 18"/>
                    <a:gd name="T8" fmla="*/ 1 w 17"/>
                    <a:gd name="T9" fmla="*/ 12 h 18"/>
                    <a:gd name="T10" fmla="*/ 1 w 17"/>
                    <a:gd name="T11" fmla="*/ 14 h 18"/>
                    <a:gd name="T12" fmla="*/ 5 w 17"/>
                    <a:gd name="T13" fmla="*/ 16 h 18"/>
                    <a:gd name="T14" fmla="*/ 7 w 17"/>
                    <a:gd name="T15" fmla="*/ 16 h 18"/>
                    <a:gd name="T16" fmla="*/ 10 w 17"/>
                    <a:gd name="T17" fmla="*/ 17 h 18"/>
                    <a:gd name="T18" fmla="*/ 14 w 17"/>
                    <a:gd name="T19" fmla="*/ 15 h 18"/>
                    <a:gd name="T20" fmla="*/ 16 w 17"/>
                    <a:gd name="T21" fmla="*/ 15 h 18"/>
                    <a:gd name="T22" fmla="*/ 16 w 17"/>
                    <a:gd name="T23" fmla="*/ 13 h 18"/>
                    <a:gd name="T24" fmla="*/ 16 w 17"/>
                    <a:gd name="T25" fmla="*/ 10 h 18"/>
                    <a:gd name="T26" fmla="*/ 16 w 17"/>
                    <a:gd name="T27" fmla="*/ 8 h 18"/>
                    <a:gd name="T28" fmla="*/ 16 w 17"/>
                    <a:gd name="T29" fmla="*/ 5 h 18"/>
                    <a:gd name="T30" fmla="*/ 14 w 17"/>
                    <a:gd name="T31" fmla="*/ 4 h 18"/>
                    <a:gd name="T32" fmla="*/ 12 w 17"/>
                    <a:gd name="T33" fmla="*/ 0 h 18"/>
                    <a:gd name="T34" fmla="*/ 1 w 17"/>
                    <a:gd name="T35" fmla="*/ 0 h 18"/>
                    <a:gd name="T36" fmla="*/ 0 w 17"/>
                    <a:gd name="T37" fmla="*/ 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8"/>
                    <a:gd name="T59" fmla="*/ 17 w 17"/>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8">
                      <a:moveTo>
                        <a:pt x="0" y="4"/>
                      </a:moveTo>
                      <a:lnTo>
                        <a:pt x="1" y="7"/>
                      </a:lnTo>
                      <a:lnTo>
                        <a:pt x="1" y="8"/>
                      </a:lnTo>
                      <a:lnTo>
                        <a:pt x="1" y="11"/>
                      </a:lnTo>
                      <a:lnTo>
                        <a:pt x="1" y="12"/>
                      </a:lnTo>
                      <a:lnTo>
                        <a:pt x="1" y="14"/>
                      </a:lnTo>
                      <a:lnTo>
                        <a:pt x="5" y="16"/>
                      </a:lnTo>
                      <a:lnTo>
                        <a:pt x="7" y="16"/>
                      </a:lnTo>
                      <a:lnTo>
                        <a:pt x="10" y="17"/>
                      </a:lnTo>
                      <a:lnTo>
                        <a:pt x="14" y="15"/>
                      </a:lnTo>
                      <a:lnTo>
                        <a:pt x="16" y="15"/>
                      </a:lnTo>
                      <a:lnTo>
                        <a:pt x="16" y="13"/>
                      </a:lnTo>
                      <a:lnTo>
                        <a:pt x="16" y="10"/>
                      </a:lnTo>
                      <a:lnTo>
                        <a:pt x="16" y="8"/>
                      </a:lnTo>
                      <a:lnTo>
                        <a:pt x="16" y="5"/>
                      </a:lnTo>
                      <a:lnTo>
                        <a:pt x="14" y="4"/>
                      </a:lnTo>
                      <a:lnTo>
                        <a:pt x="12" y="0"/>
                      </a:lnTo>
                      <a:lnTo>
                        <a:pt x="1" y="0"/>
                      </a:lnTo>
                      <a:lnTo>
                        <a:pt x="0" y="4"/>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1147" name="Freeform 25"/>
                <p:cNvSpPr>
                  <a:spLocks/>
                </p:cNvSpPr>
                <p:nvPr/>
              </p:nvSpPr>
              <p:spPr bwMode="auto">
                <a:xfrm>
                  <a:off x="5300" y="1091"/>
                  <a:ext cx="17" cy="17"/>
                </a:xfrm>
                <a:custGeom>
                  <a:avLst/>
                  <a:gdLst>
                    <a:gd name="T0" fmla="*/ 16 w 17"/>
                    <a:gd name="T1" fmla="*/ 6 h 17"/>
                    <a:gd name="T2" fmla="*/ 9 w 17"/>
                    <a:gd name="T3" fmla="*/ 0 h 17"/>
                    <a:gd name="T4" fmla="*/ 3 w 17"/>
                    <a:gd name="T5" fmla="*/ 3 h 17"/>
                    <a:gd name="T6" fmla="*/ 0 w 17"/>
                    <a:gd name="T7" fmla="*/ 6 h 17"/>
                    <a:gd name="T8" fmla="*/ 0 w 17"/>
                    <a:gd name="T9" fmla="*/ 16 h 17"/>
                    <a:gd name="T10" fmla="*/ 3 w 17"/>
                    <a:gd name="T11" fmla="*/ 6 h 17"/>
                    <a:gd name="T12" fmla="*/ 3 w 17"/>
                    <a:gd name="T13" fmla="*/ 3 h 17"/>
                    <a:gd name="T14" fmla="*/ 16 w 17"/>
                    <a:gd name="T15" fmla="*/ 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6"/>
                      </a:moveTo>
                      <a:lnTo>
                        <a:pt x="9" y="0"/>
                      </a:lnTo>
                      <a:lnTo>
                        <a:pt x="3" y="3"/>
                      </a:lnTo>
                      <a:lnTo>
                        <a:pt x="0" y="6"/>
                      </a:lnTo>
                      <a:lnTo>
                        <a:pt x="0" y="16"/>
                      </a:lnTo>
                      <a:lnTo>
                        <a:pt x="3" y="6"/>
                      </a:lnTo>
                      <a:lnTo>
                        <a:pt x="3" y="3"/>
                      </a:lnTo>
                      <a:lnTo>
                        <a:pt x="16" y="6"/>
                      </a:lnTo>
                    </a:path>
                  </a:pathLst>
                </a:custGeom>
                <a:solidFill>
                  <a:srgbClr val="402000"/>
                </a:solidFill>
                <a:ln w="9525" cap="rnd">
                  <a:noFill/>
                  <a:round/>
                  <a:headEnd/>
                  <a:tailEnd/>
                </a:ln>
              </p:spPr>
              <p:txBody>
                <a:bodyPr/>
                <a:lstStyle/>
                <a:p>
                  <a:endParaRPr lang="en-US"/>
                </a:p>
              </p:txBody>
            </p:sp>
          </p:grpSp>
          <p:grpSp>
            <p:nvGrpSpPr>
              <p:cNvPr id="1064" name="Group 26"/>
              <p:cNvGrpSpPr>
                <a:grpSpLocks/>
              </p:cNvGrpSpPr>
              <p:nvPr/>
            </p:nvGrpSpPr>
            <p:grpSpPr bwMode="auto">
              <a:xfrm>
                <a:off x="5339" y="1496"/>
                <a:ext cx="91" cy="59"/>
                <a:chOff x="5339" y="1496"/>
                <a:chExt cx="91" cy="59"/>
              </a:xfrm>
            </p:grpSpPr>
            <p:sp>
              <p:nvSpPr>
                <p:cNvPr id="1128" name="Freeform 27"/>
                <p:cNvSpPr>
                  <a:spLocks/>
                </p:cNvSpPr>
                <p:nvPr/>
              </p:nvSpPr>
              <p:spPr bwMode="auto">
                <a:xfrm>
                  <a:off x="5339" y="1496"/>
                  <a:ext cx="91" cy="59"/>
                </a:xfrm>
                <a:custGeom>
                  <a:avLst/>
                  <a:gdLst>
                    <a:gd name="T0" fmla="*/ 36 w 91"/>
                    <a:gd name="T1" fmla="*/ 1 h 59"/>
                    <a:gd name="T2" fmla="*/ 35 w 91"/>
                    <a:gd name="T3" fmla="*/ 16 h 59"/>
                    <a:gd name="T4" fmla="*/ 59 w 91"/>
                    <a:gd name="T5" fmla="*/ 30 h 59"/>
                    <a:gd name="T6" fmla="*/ 79 w 91"/>
                    <a:gd name="T7" fmla="*/ 36 h 59"/>
                    <a:gd name="T8" fmla="*/ 90 w 91"/>
                    <a:gd name="T9" fmla="*/ 43 h 59"/>
                    <a:gd name="T10" fmla="*/ 89 w 91"/>
                    <a:gd name="T11" fmla="*/ 50 h 59"/>
                    <a:gd name="T12" fmla="*/ 75 w 91"/>
                    <a:gd name="T13" fmla="*/ 55 h 59"/>
                    <a:gd name="T14" fmla="*/ 53 w 91"/>
                    <a:gd name="T15" fmla="*/ 58 h 59"/>
                    <a:gd name="T16" fmla="*/ 35 w 91"/>
                    <a:gd name="T17" fmla="*/ 54 h 59"/>
                    <a:gd name="T18" fmla="*/ 24 w 91"/>
                    <a:gd name="T19" fmla="*/ 50 h 59"/>
                    <a:gd name="T20" fmla="*/ 24 w 91"/>
                    <a:gd name="T21" fmla="*/ 54 h 59"/>
                    <a:gd name="T22" fmla="*/ 9 w 91"/>
                    <a:gd name="T23" fmla="*/ 54 h 59"/>
                    <a:gd name="T24" fmla="*/ 0 w 91"/>
                    <a:gd name="T25" fmla="*/ 51 h 59"/>
                    <a:gd name="T26" fmla="*/ 0 w 91"/>
                    <a:gd name="T27" fmla="*/ 43 h 59"/>
                    <a:gd name="T28" fmla="*/ 0 w 91"/>
                    <a:gd name="T29" fmla="*/ 39 h 59"/>
                    <a:gd name="T30" fmla="*/ 0 w 91"/>
                    <a:gd name="T31" fmla="*/ 28 h 59"/>
                    <a:gd name="T32" fmla="*/ 2 w 91"/>
                    <a:gd name="T33" fmla="*/ 21 h 59"/>
                    <a:gd name="T34" fmla="*/ 6 w 91"/>
                    <a:gd name="T35" fmla="*/ 14 h 59"/>
                    <a:gd name="T36" fmla="*/ 8 w 91"/>
                    <a:gd name="T37" fmla="*/ 0 h 59"/>
                    <a:gd name="T38" fmla="*/ 36 w 91"/>
                    <a:gd name="T39" fmla="*/ 1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1"/>
                    <a:gd name="T61" fmla="*/ 0 h 59"/>
                    <a:gd name="T62" fmla="*/ 91 w 91"/>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1" h="59">
                      <a:moveTo>
                        <a:pt x="36" y="1"/>
                      </a:moveTo>
                      <a:lnTo>
                        <a:pt x="35" y="16"/>
                      </a:lnTo>
                      <a:lnTo>
                        <a:pt x="59" y="30"/>
                      </a:lnTo>
                      <a:lnTo>
                        <a:pt x="79" y="36"/>
                      </a:lnTo>
                      <a:lnTo>
                        <a:pt x="90" y="43"/>
                      </a:lnTo>
                      <a:lnTo>
                        <a:pt x="89" y="50"/>
                      </a:lnTo>
                      <a:lnTo>
                        <a:pt x="75" y="55"/>
                      </a:lnTo>
                      <a:lnTo>
                        <a:pt x="53" y="58"/>
                      </a:lnTo>
                      <a:lnTo>
                        <a:pt x="35" y="54"/>
                      </a:lnTo>
                      <a:lnTo>
                        <a:pt x="24" y="50"/>
                      </a:lnTo>
                      <a:lnTo>
                        <a:pt x="24" y="54"/>
                      </a:lnTo>
                      <a:lnTo>
                        <a:pt x="9" y="54"/>
                      </a:lnTo>
                      <a:lnTo>
                        <a:pt x="0" y="51"/>
                      </a:lnTo>
                      <a:lnTo>
                        <a:pt x="0" y="43"/>
                      </a:lnTo>
                      <a:lnTo>
                        <a:pt x="0" y="39"/>
                      </a:lnTo>
                      <a:lnTo>
                        <a:pt x="0" y="28"/>
                      </a:lnTo>
                      <a:lnTo>
                        <a:pt x="2" y="21"/>
                      </a:lnTo>
                      <a:lnTo>
                        <a:pt x="6" y="14"/>
                      </a:lnTo>
                      <a:lnTo>
                        <a:pt x="8" y="0"/>
                      </a:lnTo>
                      <a:lnTo>
                        <a:pt x="36" y="1"/>
                      </a:lnTo>
                    </a:path>
                  </a:pathLst>
                </a:custGeom>
                <a:solidFill>
                  <a:srgbClr val="606060"/>
                </a:solidFill>
                <a:ln w="12700" cap="rnd" cmpd="sng">
                  <a:solidFill>
                    <a:srgbClr val="000000"/>
                  </a:solidFill>
                  <a:prstDash val="solid"/>
                  <a:round/>
                  <a:headEnd/>
                  <a:tailEnd/>
                </a:ln>
              </p:spPr>
              <p:txBody>
                <a:bodyPr/>
                <a:lstStyle/>
                <a:p>
                  <a:endParaRPr lang="en-US"/>
                </a:p>
              </p:txBody>
            </p:sp>
            <p:sp>
              <p:nvSpPr>
                <p:cNvPr id="1129" name="Freeform 28"/>
                <p:cNvSpPr>
                  <a:spLocks/>
                </p:cNvSpPr>
                <p:nvPr/>
              </p:nvSpPr>
              <p:spPr bwMode="auto">
                <a:xfrm>
                  <a:off x="5370" y="1516"/>
                  <a:ext cx="27" cy="19"/>
                </a:xfrm>
                <a:custGeom>
                  <a:avLst/>
                  <a:gdLst>
                    <a:gd name="T0" fmla="*/ 6 w 27"/>
                    <a:gd name="T1" fmla="*/ 0 h 19"/>
                    <a:gd name="T2" fmla="*/ 0 w 27"/>
                    <a:gd name="T3" fmla="*/ 9 h 19"/>
                    <a:gd name="T4" fmla="*/ 23 w 27"/>
                    <a:gd name="T5" fmla="*/ 18 h 19"/>
                    <a:gd name="T6" fmla="*/ 26 w 27"/>
                    <a:gd name="T7" fmla="*/ 11 h 19"/>
                    <a:gd name="T8" fmla="*/ 6 w 27"/>
                    <a:gd name="T9" fmla="*/ 0 h 19"/>
                    <a:gd name="T10" fmla="*/ 0 60000 65536"/>
                    <a:gd name="T11" fmla="*/ 0 60000 65536"/>
                    <a:gd name="T12" fmla="*/ 0 60000 65536"/>
                    <a:gd name="T13" fmla="*/ 0 60000 65536"/>
                    <a:gd name="T14" fmla="*/ 0 60000 65536"/>
                    <a:gd name="T15" fmla="*/ 0 w 27"/>
                    <a:gd name="T16" fmla="*/ 0 h 19"/>
                    <a:gd name="T17" fmla="*/ 27 w 27"/>
                    <a:gd name="T18" fmla="*/ 19 h 19"/>
                  </a:gdLst>
                  <a:ahLst/>
                  <a:cxnLst>
                    <a:cxn ang="T10">
                      <a:pos x="T0" y="T1"/>
                    </a:cxn>
                    <a:cxn ang="T11">
                      <a:pos x="T2" y="T3"/>
                    </a:cxn>
                    <a:cxn ang="T12">
                      <a:pos x="T4" y="T5"/>
                    </a:cxn>
                    <a:cxn ang="T13">
                      <a:pos x="T6" y="T7"/>
                    </a:cxn>
                    <a:cxn ang="T14">
                      <a:pos x="T8" y="T9"/>
                    </a:cxn>
                  </a:cxnLst>
                  <a:rect l="T15" t="T16" r="T17" b="T18"/>
                  <a:pathLst>
                    <a:path w="27" h="19">
                      <a:moveTo>
                        <a:pt x="6" y="0"/>
                      </a:moveTo>
                      <a:lnTo>
                        <a:pt x="0" y="9"/>
                      </a:lnTo>
                      <a:lnTo>
                        <a:pt x="23" y="18"/>
                      </a:lnTo>
                      <a:lnTo>
                        <a:pt x="26" y="11"/>
                      </a:lnTo>
                      <a:lnTo>
                        <a:pt x="6" y="0"/>
                      </a:lnTo>
                    </a:path>
                  </a:pathLst>
                </a:custGeom>
                <a:solidFill>
                  <a:srgbClr val="808080"/>
                </a:solidFill>
                <a:ln w="9525" cap="rnd">
                  <a:noFill/>
                  <a:round/>
                  <a:headEnd/>
                  <a:tailEnd/>
                </a:ln>
              </p:spPr>
              <p:txBody>
                <a:bodyPr/>
                <a:lstStyle/>
                <a:p>
                  <a:endParaRPr lang="en-US"/>
                </a:p>
              </p:txBody>
            </p:sp>
            <p:sp>
              <p:nvSpPr>
                <p:cNvPr id="1130" name="Freeform 29"/>
                <p:cNvSpPr>
                  <a:spLocks/>
                </p:cNvSpPr>
                <p:nvPr/>
              </p:nvSpPr>
              <p:spPr bwMode="auto">
                <a:xfrm>
                  <a:off x="5396" y="1529"/>
                  <a:ext cx="32" cy="17"/>
                </a:xfrm>
                <a:custGeom>
                  <a:avLst/>
                  <a:gdLst>
                    <a:gd name="T0" fmla="*/ 3 w 32"/>
                    <a:gd name="T1" fmla="*/ 0 h 17"/>
                    <a:gd name="T2" fmla="*/ 0 w 32"/>
                    <a:gd name="T3" fmla="*/ 8 h 17"/>
                    <a:gd name="T4" fmla="*/ 15 w 32"/>
                    <a:gd name="T5" fmla="*/ 14 h 17"/>
                    <a:gd name="T6" fmla="*/ 22 w 32"/>
                    <a:gd name="T7" fmla="*/ 16 h 17"/>
                    <a:gd name="T8" fmla="*/ 31 w 32"/>
                    <a:gd name="T9" fmla="*/ 16 h 17"/>
                    <a:gd name="T10" fmla="*/ 21 w 32"/>
                    <a:gd name="T11" fmla="*/ 6 h 17"/>
                    <a:gd name="T12" fmla="*/ 3 w 32"/>
                    <a:gd name="T13" fmla="*/ 0 h 17"/>
                    <a:gd name="T14" fmla="*/ 0 60000 65536"/>
                    <a:gd name="T15" fmla="*/ 0 60000 65536"/>
                    <a:gd name="T16" fmla="*/ 0 60000 65536"/>
                    <a:gd name="T17" fmla="*/ 0 60000 65536"/>
                    <a:gd name="T18" fmla="*/ 0 60000 65536"/>
                    <a:gd name="T19" fmla="*/ 0 60000 65536"/>
                    <a:gd name="T20" fmla="*/ 0 60000 65536"/>
                    <a:gd name="T21" fmla="*/ 0 w 32"/>
                    <a:gd name="T22" fmla="*/ 0 h 17"/>
                    <a:gd name="T23" fmla="*/ 32 w 3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17">
                      <a:moveTo>
                        <a:pt x="3" y="0"/>
                      </a:moveTo>
                      <a:lnTo>
                        <a:pt x="0" y="8"/>
                      </a:lnTo>
                      <a:lnTo>
                        <a:pt x="15" y="14"/>
                      </a:lnTo>
                      <a:lnTo>
                        <a:pt x="22" y="16"/>
                      </a:lnTo>
                      <a:lnTo>
                        <a:pt x="31" y="16"/>
                      </a:lnTo>
                      <a:lnTo>
                        <a:pt x="21" y="6"/>
                      </a:lnTo>
                      <a:lnTo>
                        <a:pt x="3" y="0"/>
                      </a:lnTo>
                    </a:path>
                  </a:pathLst>
                </a:custGeom>
                <a:solidFill>
                  <a:srgbClr val="808080"/>
                </a:solidFill>
                <a:ln w="9525" cap="rnd">
                  <a:noFill/>
                  <a:round/>
                  <a:headEnd/>
                  <a:tailEnd/>
                </a:ln>
              </p:spPr>
              <p:txBody>
                <a:bodyPr/>
                <a:lstStyle/>
                <a:p>
                  <a:endParaRPr lang="en-US"/>
                </a:p>
              </p:txBody>
            </p:sp>
            <p:sp>
              <p:nvSpPr>
                <p:cNvPr id="1131" name="Freeform 30"/>
                <p:cNvSpPr>
                  <a:spLocks/>
                </p:cNvSpPr>
                <p:nvPr/>
              </p:nvSpPr>
              <p:spPr bwMode="auto">
                <a:xfrm>
                  <a:off x="5340" y="1516"/>
                  <a:ext cx="89" cy="36"/>
                </a:xfrm>
                <a:custGeom>
                  <a:avLst/>
                  <a:gdLst>
                    <a:gd name="T0" fmla="*/ 88 w 89"/>
                    <a:gd name="T1" fmla="*/ 29 h 36"/>
                    <a:gd name="T2" fmla="*/ 88 w 89"/>
                    <a:gd name="T3" fmla="*/ 24 h 36"/>
                    <a:gd name="T4" fmla="*/ 76 w 89"/>
                    <a:gd name="T5" fmla="*/ 25 h 36"/>
                    <a:gd name="T6" fmla="*/ 58 w 89"/>
                    <a:gd name="T7" fmla="*/ 22 h 36"/>
                    <a:gd name="T8" fmla="*/ 47 w 89"/>
                    <a:gd name="T9" fmla="*/ 19 h 36"/>
                    <a:gd name="T10" fmla="*/ 27 w 89"/>
                    <a:gd name="T11" fmla="*/ 11 h 36"/>
                    <a:gd name="T12" fmla="*/ 18 w 89"/>
                    <a:gd name="T13" fmla="*/ 9 h 36"/>
                    <a:gd name="T14" fmla="*/ 9 w 89"/>
                    <a:gd name="T15" fmla="*/ 5 h 36"/>
                    <a:gd name="T16" fmla="*/ 5 w 89"/>
                    <a:gd name="T17" fmla="*/ 0 h 36"/>
                    <a:gd name="T18" fmla="*/ 0 w 89"/>
                    <a:gd name="T19" fmla="*/ 7 h 36"/>
                    <a:gd name="T20" fmla="*/ 0 w 89"/>
                    <a:gd name="T21" fmla="*/ 22 h 36"/>
                    <a:gd name="T22" fmla="*/ 6 w 89"/>
                    <a:gd name="T23" fmla="*/ 24 h 36"/>
                    <a:gd name="T24" fmla="*/ 22 w 89"/>
                    <a:gd name="T25" fmla="*/ 27 h 36"/>
                    <a:gd name="T26" fmla="*/ 29 w 89"/>
                    <a:gd name="T27" fmla="*/ 27 h 36"/>
                    <a:gd name="T28" fmla="*/ 39 w 89"/>
                    <a:gd name="T29" fmla="*/ 32 h 36"/>
                    <a:gd name="T30" fmla="*/ 51 w 89"/>
                    <a:gd name="T31" fmla="*/ 35 h 36"/>
                    <a:gd name="T32" fmla="*/ 59 w 89"/>
                    <a:gd name="T33" fmla="*/ 35 h 36"/>
                    <a:gd name="T34" fmla="*/ 72 w 89"/>
                    <a:gd name="T35" fmla="*/ 35 h 36"/>
                    <a:gd name="T36" fmla="*/ 88 w 89"/>
                    <a:gd name="T37" fmla="*/ 29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9"/>
                    <a:gd name="T58" fmla="*/ 0 h 36"/>
                    <a:gd name="T59" fmla="*/ 89 w 8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9" h="36">
                      <a:moveTo>
                        <a:pt x="88" y="29"/>
                      </a:moveTo>
                      <a:lnTo>
                        <a:pt x="88" y="24"/>
                      </a:lnTo>
                      <a:lnTo>
                        <a:pt x="76" y="25"/>
                      </a:lnTo>
                      <a:lnTo>
                        <a:pt x="58" y="22"/>
                      </a:lnTo>
                      <a:lnTo>
                        <a:pt x="47" y="19"/>
                      </a:lnTo>
                      <a:lnTo>
                        <a:pt x="27" y="11"/>
                      </a:lnTo>
                      <a:lnTo>
                        <a:pt x="18" y="9"/>
                      </a:lnTo>
                      <a:lnTo>
                        <a:pt x="9" y="5"/>
                      </a:lnTo>
                      <a:lnTo>
                        <a:pt x="5" y="0"/>
                      </a:lnTo>
                      <a:lnTo>
                        <a:pt x="0" y="7"/>
                      </a:lnTo>
                      <a:lnTo>
                        <a:pt x="0" y="22"/>
                      </a:lnTo>
                      <a:lnTo>
                        <a:pt x="6" y="24"/>
                      </a:lnTo>
                      <a:lnTo>
                        <a:pt x="22" y="27"/>
                      </a:lnTo>
                      <a:lnTo>
                        <a:pt x="29" y="27"/>
                      </a:lnTo>
                      <a:lnTo>
                        <a:pt x="39" y="32"/>
                      </a:lnTo>
                      <a:lnTo>
                        <a:pt x="51" y="35"/>
                      </a:lnTo>
                      <a:lnTo>
                        <a:pt x="59" y="35"/>
                      </a:lnTo>
                      <a:lnTo>
                        <a:pt x="72" y="35"/>
                      </a:lnTo>
                      <a:lnTo>
                        <a:pt x="88" y="29"/>
                      </a:lnTo>
                    </a:path>
                  </a:pathLst>
                </a:custGeom>
                <a:solidFill>
                  <a:srgbClr val="808080"/>
                </a:solidFill>
                <a:ln w="9525" cap="rnd">
                  <a:noFill/>
                  <a:round/>
                  <a:headEnd/>
                  <a:tailEnd/>
                </a:ln>
              </p:spPr>
              <p:txBody>
                <a:bodyPr/>
                <a:lstStyle/>
                <a:p>
                  <a:endParaRPr lang="en-US"/>
                </a:p>
              </p:txBody>
            </p:sp>
            <p:sp>
              <p:nvSpPr>
                <p:cNvPr id="1132" name="Freeform 31"/>
                <p:cNvSpPr>
                  <a:spLocks/>
                </p:cNvSpPr>
                <p:nvPr/>
              </p:nvSpPr>
              <p:spPr bwMode="auto">
                <a:xfrm>
                  <a:off x="5346" y="1496"/>
                  <a:ext cx="30" cy="30"/>
                </a:xfrm>
                <a:custGeom>
                  <a:avLst/>
                  <a:gdLst>
                    <a:gd name="T0" fmla="*/ 28 w 30"/>
                    <a:gd name="T1" fmla="*/ 1 h 30"/>
                    <a:gd name="T2" fmla="*/ 26 w 30"/>
                    <a:gd name="T3" fmla="*/ 16 h 30"/>
                    <a:gd name="T4" fmla="*/ 29 w 30"/>
                    <a:gd name="T5" fmla="*/ 19 h 30"/>
                    <a:gd name="T6" fmla="*/ 22 w 30"/>
                    <a:gd name="T7" fmla="*/ 29 h 30"/>
                    <a:gd name="T8" fmla="*/ 13 w 30"/>
                    <a:gd name="T9" fmla="*/ 29 h 30"/>
                    <a:gd name="T10" fmla="*/ 3 w 30"/>
                    <a:gd name="T11" fmla="*/ 24 h 30"/>
                    <a:gd name="T12" fmla="*/ 0 w 30"/>
                    <a:gd name="T13" fmla="*/ 18 h 30"/>
                    <a:gd name="T14" fmla="*/ 2 w 30"/>
                    <a:gd name="T15" fmla="*/ 15 h 30"/>
                    <a:gd name="T16" fmla="*/ 2 w 30"/>
                    <a:gd name="T17" fmla="*/ 0 h 30"/>
                    <a:gd name="T18" fmla="*/ 28 w 30"/>
                    <a:gd name="T19" fmla="*/ 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8" y="1"/>
                      </a:moveTo>
                      <a:lnTo>
                        <a:pt x="26" y="16"/>
                      </a:lnTo>
                      <a:lnTo>
                        <a:pt x="29" y="19"/>
                      </a:lnTo>
                      <a:lnTo>
                        <a:pt x="22" y="29"/>
                      </a:lnTo>
                      <a:lnTo>
                        <a:pt x="13" y="29"/>
                      </a:lnTo>
                      <a:lnTo>
                        <a:pt x="3" y="24"/>
                      </a:lnTo>
                      <a:lnTo>
                        <a:pt x="0" y="18"/>
                      </a:lnTo>
                      <a:lnTo>
                        <a:pt x="2" y="15"/>
                      </a:lnTo>
                      <a:lnTo>
                        <a:pt x="2" y="0"/>
                      </a:lnTo>
                      <a:lnTo>
                        <a:pt x="28" y="1"/>
                      </a:lnTo>
                    </a:path>
                  </a:pathLst>
                </a:custGeom>
                <a:solidFill>
                  <a:srgbClr val="A0A0A0"/>
                </a:solidFill>
                <a:ln w="9525" cap="rnd">
                  <a:noFill/>
                  <a:round/>
                  <a:headEnd/>
                  <a:tailEnd/>
                </a:ln>
              </p:spPr>
              <p:txBody>
                <a:bodyPr/>
                <a:lstStyle/>
                <a:p>
                  <a:endParaRPr lang="en-US"/>
                </a:p>
              </p:txBody>
            </p:sp>
          </p:grpSp>
          <p:grpSp>
            <p:nvGrpSpPr>
              <p:cNvPr id="1065" name="Group 32"/>
              <p:cNvGrpSpPr>
                <a:grpSpLocks/>
              </p:cNvGrpSpPr>
              <p:nvPr/>
            </p:nvGrpSpPr>
            <p:grpSpPr bwMode="auto">
              <a:xfrm>
                <a:off x="5340" y="1392"/>
                <a:ext cx="40" cy="119"/>
                <a:chOff x="5340" y="1392"/>
                <a:chExt cx="40" cy="119"/>
              </a:xfrm>
            </p:grpSpPr>
            <p:sp>
              <p:nvSpPr>
                <p:cNvPr id="1126" name="Freeform 33"/>
                <p:cNvSpPr>
                  <a:spLocks/>
                </p:cNvSpPr>
                <p:nvPr/>
              </p:nvSpPr>
              <p:spPr bwMode="auto">
                <a:xfrm>
                  <a:off x="5340" y="1392"/>
                  <a:ext cx="40" cy="119"/>
                </a:xfrm>
                <a:custGeom>
                  <a:avLst/>
                  <a:gdLst>
                    <a:gd name="T0" fmla="*/ 3 w 40"/>
                    <a:gd name="T1" fmla="*/ 2 h 119"/>
                    <a:gd name="T2" fmla="*/ 1 w 40"/>
                    <a:gd name="T3" fmla="*/ 42 h 119"/>
                    <a:gd name="T4" fmla="*/ 1 w 40"/>
                    <a:gd name="T5" fmla="*/ 75 h 119"/>
                    <a:gd name="T6" fmla="*/ 0 w 40"/>
                    <a:gd name="T7" fmla="*/ 112 h 119"/>
                    <a:gd name="T8" fmla="*/ 19 w 40"/>
                    <a:gd name="T9" fmla="*/ 118 h 119"/>
                    <a:gd name="T10" fmla="*/ 37 w 40"/>
                    <a:gd name="T11" fmla="*/ 118 h 119"/>
                    <a:gd name="T12" fmla="*/ 39 w 40"/>
                    <a:gd name="T13" fmla="*/ 0 h 119"/>
                    <a:gd name="T14" fmla="*/ 3 w 40"/>
                    <a:gd name="T15" fmla="*/ 2 h 119"/>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119"/>
                    <a:gd name="T26" fmla="*/ 40 w 40"/>
                    <a:gd name="T27" fmla="*/ 119 h 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119">
                      <a:moveTo>
                        <a:pt x="3" y="2"/>
                      </a:moveTo>
                      <a:lnTo>
                        <a:pt x="1" y="42"/>
                      </a:lnTo>
                      <a:lnTo>
                        <a:pt x="1" y="75"/>
                      </a:lnTo>
                      <a:lnTo>
                        <a:pt x="0" y="112"/>
                      </a:lnTo>
                      <a:lnTo>
                        <a:pt x="19" y="118"/>
                      </a:lnTo>
                      <a:lnTo>
                        <a:pt x="37" y="118"/>
                      </a:lnTo>
                      <a:lnTo>
                        <a:pt x="39" y="0"/>
                      </a:lnTo>
                      <a:lnTo>
                        <a:pt x="3" y="2"/>
                      </a:lnTo>
                    </a:path>
                  </a:pathLst>
                </a:custGeom>
                <a:solidFill>
                  <a:srgbClr val="606060"/>
                </a:solidFill>
                <a:ln w="12700" cap="rnd" cmpd="sng">
                  <a:solidFill>
                    <a:srgbClr val="000000"/>
                  </a:solidFill>
                  <a:prstDash val="solid"/>
                  <a:round/>
                  <a:headEnd/>
                  <a:tailEnd/>
                </a:ln>
              </p:spPr>
              <p:txBody>
                <a:bodyPr/>
                <a:lstStyle/>
                <a:p>
                  <a:endParaRPr lang="en-US"/>
                </a:p>
              </p:txBody>
            </p:sp>
            <p:sp>
              <p:nvSpPr>
                <p:cNvPr id="1127" name="Freeform 34"/>
                <p:cNvSpPr>
                  <a:spLocks/>
                </p:cNvSpPr>
                <p:nvPr/>
              </p:nvSpPr>
              <p:spPr bwMode="auto">
                <a:xfrm>
                  <a:off x="5344" y="1394"/>
                  <a:ext cx="34" cy="114"/>
                </a:xfrm>
                <a:custGeom>
                  <a:avLst/>
                  <a:gdLst>
                    <a:gd name="T0" fmla="*/ 2 w 34"/>
                    <a:gd name="T1" fmla="*/ 3 h 114"/>
                    <a:gd name="T2" fmla="*/ 0 w 34"/>
                    <a:gd name="T3" fmla="*/ 37 h 114"/>
                    <a:gd name="T4" fmla="*/ 0 w 34"/>
                    <a:gd name="T5" fmla="*/ 63 h 114"/>
                    <a:gd name="T6" fmla="*/ 0 w 34"/>
                    <a:gd name="T7" fmla="*/ 105 h 114"/>
                    <a:gd name="T8" fmla="*/ 16 w 34"/>
                    <a:gd name="T9" fmla="*/ 113 h 114"/>
                    <a:gd name="T10" fmla="*/ 30 w 34"/>
                    <a:gd name="T11" fmla="*/ 113 h 114"/>
                    <a:gd name="T12" fmla="*/ 33 w 34"/>
                    <a:gd name="T13" fmla="*/ 0 h 114"/>
                    <a:gd name="T14" fmla="*/ 2 w 34"/>
                    <a:gd name="T15" fmla="*/ 3 h 114"/>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114"/>
                    <a:gd name="T26" fmla="*/ 34 w 34"/>
                    <a:gd name="T27" fmla="*/ 114 h 1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114">
                      <a:moveTo>
                        <a:pt x="2" y="3"/>
                      </a:moveTo>
                      <a:lnTo>
                        <a:pt x="0" y="37"/>
                      </a:lnTo>
                      <a:lnTo>
                        <a:pt x="0" y="63"/>
                      </a:lnTo>
                      <a:lnTo>
                        <a:pt x="0" y="105"/>
                      </a:lnTo>
                      <a:lnTo>
                        <a:pt x="16" y="113"/>
                      </a:lnTo>
                      <a:lnTo>
                        <a:pt x="30" y="113"/>
                      </a:lnTo>
                      <a:lnTo>
                        <a:pt x="33" y="0"/>
                      </a:lnTo>
                      <a:lnTo>
                        <a:pt x="2" y="3"/>
                      </a:lnTo>
                    </a:path>
                  </a:pathLst>
                </a:custGeom>
                <a:solidFill>
                  <a:srgbClr val="808080"/>
                </a:solidFill>
                <a:ln w="9525" cap="rnd">
                  <a:noFill/>
                  <a:round/>
                  <a:headEnd/>
                  <a:tailEnd/>
                </a:ln>
              </p:spPr>
              <p:txBody>
                <a:bodyPr/>
                <a:lstStyle/>
                <a:p>
                  <a:endParaRPr lang="en-US"/>
                </a:p>
              </p:txBody>
            </p:sp>
          </p:grpSp>
          <p:grpSp>
            <p:nvGrpSpPr>
              <p:cNvPr id="1066" name="Group 35"/>
              <p:cNvGrpSpPr>
                <a:grpSpLocks/>
              </p:cNvGrpSpPr>
              <p:nvPr/>
            </p:nvGrpSpPr>
            <p:grpSpPr bwMode="auto">
              <a:xfrm>
                <a:off x="5360" y="1512"/>
                <a:ext cx="94" cy="60"/>
                <a:chOff x="5360" y="1512"/>
                <a:chExt cx="94" cy="60"/>
              </a:xfrm>
            </p:grpSpPr>
            <p:sp>
              <p:nvSpPr>
                <p:cNvPr id="1121" name="Freeform 36"/>
                <p:cNvSpPr>
                  <a:spLocks/>
                </p:cNvSpPr>
                <p:nvPr/>
              </p:nvSpPr>
              <p:spPr bwMode="auto">
                <a:xfrm>
                  <a:off x="5360" y="1512"/>
                  <a:ext cx="94" cy="60"/>
                </a:xfrm>
                <a:custGeom>
                  <a:avLst/>
                  <a:gdLst>
                    <a:gd name="T0" fmla="*/ 37 w 94"/>
                    <a:gd name="T1" fmla="*/ 1 h 60"/>
                    <a:gd name="T2" fmla="*/ 36 w 94"/>
                    <a:gd name="T3" fmla="*/ 16 h 60"/>
                    <a:gd name="T4" fmla="*/ 61 w 94"/>
                    <a:gd name="T5" fmla="*/ 31 h 60"/>
                    <a:gd name="T6" fmla="*/ 81 w 94"/>
                    <a:gd name="T7" fmla="*/ 37 h 60"/>
                    <a:gd name="T8" fmla="*/ 93 w 94"/>
                    <a:gd name="T9" fmla="*/ 43 h 60"/>
                    <a:gd name="T10" fmla="*/ 92 w 94"/>
                    <a:gd name="T11" fmla="*/ 51 h 60"/>
                    <a:gd name="T12" fmla="*/ 77 w 94"/>
                    <a:gd name="T13" fmla="*/ 57 h 60"/>
                    <a:gd name="T14" fmla="*/ 55 w 94"/>
                    <a:gd name="T15" fmla="*/ 59 h 60"/>
                    <a:gd name="T16" fmla="*/ 36 w 94"/>
                    <a:gd name="T17" fmla="*/ 55 h 60"/>
                    <a:gd name="T18" fmla="*/ 25 w 94"/>
                    <a:gd name="T19" fmla="*/ 51 h 60"/>
                    <a:gd name="T20" fmla="*/ 24 w 94"/>
                    <a:gd name="T21" fmla="*/ 55 h 60"/>
                    <a:gd name="T22" fmla="*/ 10 w 94"/>
                    <a:gd name="T23" fmla="*/ 55 h 60"/>
                    <a:gd name="T24" fmla="*/ 1 w 94"/>
                    <a:gd name="T25" fmla="*/ 52 h 60"/>
                    <a:gd name="T26" fmla="*/ 1 w 94"/>
                    <a:gd name="T27" fmla="*/ 44 h 60"/>
                    <a:gd name="T28" fmla="*/ 0 w 94"/>
                    <a:gd name="T29" fmla="*/ 39 h 60"/>
                    <a:gd name="T30" fmla="*/ 0 w 94"/>
                    <a:gd name="T31" fmla="*/ 28 h 60"/>
                    <a:gd name="T32" fmla="*/ 2 w 94"/>
                    <a:gd name="T33" fmla="*/ 22 h 60"/>
                    <a:gd name="T34" fmla="*/ 7 w 94"/>
                    <a:gd name="T35" fmla="*/ 15 h 60"/>
                    <a:gd name="T36" fmla="*/ 8 w 94"/>
                    <a:gd name="T37" fmla="*/ 0 h 60"/>
                    <a:gd name="T38" fmla="*/ 37 w 94"/>
                    <a:gd name="T39" fmla="*/ 1 h 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4"/>
                    <a:gd name="T61" fmla="*/ 0 h 60"/>
                    <a:gd name="T62" fmla="*/ 94 w 94"/>
                    <a:gd name="T63" fmla="*/ 60 h 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4" h="60">
                      <a:moveTo>
                        <a:pt x="37" y="1"/>
                      </a:moveTo>
                      <a:lnTo>
                        <a:pt x="36" y="16"/>
                      </a:lnTo>
                      <a:lnTo>
                        <a:pt x="61" y="31"/>
                      </a:lnTo>
                      <a:lnTo>
                        <a:pt x="81" y="37"/>
                      </a:lnTo>
                      <a:lnTo>
                        <a:pt x="93" y="43"/>
                      </a:lnTo>
                      <a:lnTo>
                        <a:pt x="92" y="51"/>
                      </a:lnTo>
                      <a:lnTo>
                        <a:pt x="77" y="57"/>
                      </a:lnTo>
                      <a:lnTo>
                        <a:pt x="55" y="59"/>
                      </a:lnTo>
                      <a:lnTo>
                        <a:pt x="36" y="55"/>
                      </a:lnTo>
                      <a:lnTo>
                        <a:pt x="25" y="51"/>
                      </a:lnTo>
                      <a:lnTo>
                        <a:pt x="24" y="55"/>
                      </a:lnTo>
                      <a:lnTo>
                        <a:pt x="10" y="55"/>
                      </a:lnTo>
                      <a:lnTo>
                        <a:pt x="1" y="52"/>
                      </a:lnTo>
                      <a:lnTo>
                        <a:pt x="1" y="44"/>
                      </a:lnTo>
                      <a:lnTo>
                        <a:pt x="0" y="39"/>
                      </a:lnTo>
                      <a:lnTo>
                        <a:pt x="0" y="28"/>
                      </a:lnTo>
                      <a:lnTo>
                        <a:pt x="2" y="22"/>
                      </a:lnTo>
                      <a:lnTo>
                        <a:pt x="7" y="15"/>
                      </a:lnTo>
                      <a:lnTo>
                        <a:pt x="8" y="0"/>
                      </a:lnTo>
                      <a:lnTo>
                        <a:pt x="37" y="1"/>
                      </a:lnTo>
                    </a:path>
                  </a:pathLst>
                </a:custGeom>
                <a:solidFill>
                  <a:srgbClr val="606060"/>
                </a:solidFill>
                <a:ln w="12700" cap="rnd" cmpd="sng">
                  <a:solidFill>
                    <a:srgbClr val="000000"/>
                  </a:solidFill>
                  <a:prstDash val="solid"/>
                  <a:round/>
                  <a:headEnd/>
                  <a:tailEnd/>
                </a:ln>
              </p:spPr>
              <p:txBody>
                <a:bodyPr/>
                <a:lstStyle/>
                <a:p>
                  <a:endParaRPr lang="en-US"/>
                </a:p>
              </p:txBody>
            </p:sp>
            <p:sp>
              <p:nvSpPr>
                <p:cNvPr id="1122" name="Freeform 37"/>
                <p:cNvSpPr>
                  <a:spLocks/>
                </p:cNvSpPr>
                <p:nvPr/>
              </p:nvSpPr>
              <p:spPr bwMode="auto">
                <a:xfrm>
                  <a:off x="5391" y="1533"/>
                  <a:ext cx="30" cy="19"/>
                </a:xfrm>
                <a:custGeom>
                  <a:avLst/>
                  <a:gdLst>
                    <a:gd name="T0" fmla="*/ 7 w 30"/>
                    <a:gd name="T1" fmla="*/ 0 h 19"/>
                    <a:gd name="T2" fmla="*/ 0 w 30"/>
                    <a:gd name="T3" fmla="*/ 10 h 19"/>
                    <a:gd name="T4" fmla="*/ 26 w 30"/>
                    <a:gd name="T5" fmla="*/ 18 h 19"/>
                    <a:gd name="T6" fmla="*/ 29 w 30"/>
                    <a:gd name="T7" fmla="*/ 11 h 19"/>
                    <a:gd name="T8" fmla="*/ 7 w 30"/>
                    <a:gd name="T9" fmla="*/ 0 h 19"/>
                    <a:gd name="T10" fmla="*/ 0 60000 65536"/>
                    <a:gd name="T11" fmla="*/ 0 60000 65536"/>
                    <a:gd name="T12" fmla="*/ 0 60000 65536"/>
                    <a:gd name="T13" fmla="*/ 0 60000 65536"/>
                    <a:gd name="T14" fmla="*/ 0 60000 65536"/>
                    <a:gd name="T15" fmla="*/ 0 w 30"/>
                    <a:gd name="T16" fmla="*/ 0 h 19"/>
                    <a:gd name="T17" fmla="*/ 30 w 30"/>
                    <a:gd name="T18" fmla="*/ 19 h 19"/>
                  </a:gdLst>
                  <a:ahLst/>
                  <a:cxnLst>
                    <a:cxn ang="T10">
                      <a:pos x="T0" y="T1"/>
                    </a:cxn>
                    <a:cxn ang="T11">
                      <a:pos x="T2" y="T3"/>
                    </a:cxn>
                    <a:cxn ang="T12">
                      <a:pos x="T4" y="T5"/>
                    </a:cxn>
                    <a:cxn ang="T13">
                      <a:pos x="T6" y="T7"/>
                    </a:cxn>
                    <a:cxn ang="T14">
                      <a:pos x="T8" y="T9"/>
                    </a:cxn>
                  </a:cxnLst>
                  <a:rect l="T15" t="T16" r="T17" b="T18"/>
                  <a:pathLst>
                    <a:path w="30" h="19">
                      <a:moveTo>
                        <a:pt x="7" y="0"/>
                      </a:moveTo>
                      <a:lnTo>
                        <a:pt x="0" y="10"/>
                      </a:lnTo>
                      <a:lnTo>
                        <a:pt x="26" y="18"/>
                      </a:lnTo>
                      <a:lnTo>
                        <a:pt x="29" y="11"/>
                      </a:lnTo>
                      <a:lnTo>
                        <a:pt x="7" y="0"/>
                      </a:lnTo>
                    </a:path>
                  </a:pathLst>
                </a:custGeom>
                <a:solidFill>
                  <a:srgbClr val="808080"/>
                </a:solidFill>
                <a:ln w="9525" cap="rnd">
                  <a:noFill/>
                  <a:round/>
                  <a:headEnd/>
                  <a:tailEnd/>
                </a:ln>
              </p:spPr>
              <p:txBody>
                <a:bodyPr/>
                <a:lstStyle/>
                <a:p>
                  <a:endParaRPr lang="en-US"/>
                </a:p>
              </p:txBody>
            </p:sp>
            <p:sp>
              <p:nvSpPr>
                <p:cNvPr id="1123" name="Freeform 38"/>
                <p:cNvSpPr>
                  <a:spLocks/>
                </p:cNvSpPr>
                <p:nvPr/>
              </p:nvSpPr>
              <p:spPr bwMode="auto">
                <a:xfrm>
                  <a:off x="5419" y="1546"/>
                  <a:ext cx="32" cy="17"/>
                </a:xfrm>
                <a:custGeom>
                  <a:avLst/>
                  <a:gdLst>
                    <a:gd name="T0" fmla="*/ 4 w 32"/>
                    <a:gd name="T1" fmla="*/ 0 h 17"/>
                    <a:gd name="T2" fmla="*/ 0 w 32"/>
                    <a:gd name="T3" fmla="*/ 7 h 17"/>
                    <a:gd name="T4" fmla="*/ 15 w 32"/>
                    <a:gd name="T5" fmla="*/ 14 h 17"/>
                    <a:gd name="T6" fmla="*/ 22 w 32"/>
                    <a:gd name="T7" fmla="*/ 16 h 17"/>
                    <a:gd name="T8" fmla="*/ 31 w 32"/>
                    <a:gd name="T9" fmla="*/ 16 h 17"/>
                    <a:gd name="T10" fmla="*/ 22 w 32"/>
                    <a:gd name="T11" fmla="*/ 7 h 17"/>
                    <a:gd name="T12" fmla="*/ 4 w 32"/>
                    <a:gd name="T13" fmla="*/ 0 h 17"/>
                    <a:gd name="T14" fmla="*/ 0 60000 65536"/>
                    <a:gd name="T15" fmla="*/ 0 60000 65536"/>
                    <a:gd name="T16" fmla="*/ 0 60000 65536"/>
                    <a:gd name="T17" fmla="*/ 0 60000 65536"/>
                    <a:gd name="T18" fmla="*/ 0 60000 65536"/>
                    <a:gd name="T19" fmla="*/ 0 60000 65536"/>
                    <a:gd name="T20" fmla="*/ 0 60000 65536"/>
                    <a:gd name="T21" fmla="*/ 0 w 32"/>
                    <a:gd name="T22" fmla="*/ 0 h 17"/>
                    <a:gd name="T23" fmla="*/ 32 w 3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17">
                      <a:moveTo>
                        <a:pt x="4" y="0"/>
                      </a:moveTo>
                      <a:lnTo>
                        <a:pt x="0" y="7"/>
                      </a:lnTo>
                      <a:lnTo>
                        <a:pt x="15" y="14"/>
                      </a:lnTo>
                      <a:lnTo>
                        <a:pt x="22" y="16"/>
                      </a:lnTo>
                      <a:lnTo>
                        <a:pt x="31" y="16"/>
                      </a:lnTo>
                      <a:lnTo>
                        <a:pt x="22" y="7"/>
                      </a:lnTo>
                      <a:lnTo>
                        <a:pt x="4" y="0"/>
                      </a:lnTo>
                    </a:path>
                  </a:pathLst>
                </a:custGeom>
                <a:solidFill>
                  <a:srgbClr val="808080"/>
                </a:solidFill>
                <a:ln w="9525" cap="rnd">
                  <a:noFill/>
                  <a:round/>
                  <a:headEnd/>
                  <a:tailEnd/>
                </a:ln>
              </p:spPr>
              <p:txBody>
                <a:bodyPr/>
                <a:lstStyle/>
                <a:p>
                  <a:endParaRPr lang="en-US"/>
                </a:p>
              </p:txBody>
            </p:sp>
            <p:sp>
              <p:nvSpPr>
                <p:cNvPr id="1124" name="Freeform 39"/>
                <p:cNvSpPr>
                  <a:spLocks/>
                </p:cNvSpPr>
                <p:nvPr/>
              </p:nvSpPr>
              <p:spPr bwMode="auto">
                <a:xfrm>
                  <a:off x="5362" y="1533"/>
                  <a:ext cx="90" cy="36"/>
                </a:xfrm>
                <a:custGeom>
                  <a:avLst/>
                  <a:gdLst>
                    <a:gd name="T0" fmla="*/ 89 w 90"/>
                    <a:gd name="T1" fmla="*/ 29 h 36"/>
                    <a:gd name="T2" fmla="*/ 89 w 90"/>
                    <a:gd name="T3" fmla="*/ 24 h 36"/>
                    <a:gd name="T4" fmla="*/ 77 w 90"/>
                    <a:gd name="T5" fmla="*/ 26 h 36"/>
                    <a:gd name="T6" fmla="*/ 58 w 90"/>
                    <a:gd name="T7" fmla="*/ 22 h 36"/>
                    <a:gd name="T8" fmla="*/ 47 w 90"/>
                    <a:gd name="T9" fmla="*/ 19 h 36"/>
                    <a:gd name="T10" fmla="*/ 27 w 90"/>
                    <a:gd name="T11" fmla="*/ 11 h 36"/>
                    <a:gd name="T12" fmla="*/ 18 w 90"/>
                    <a:gd name="T13" fmla="*/ 10 h 36"/>
                    <a:gd name="T14" fmla="*/ 9 w 90"/>
                    <a:gd name="T15" fmla="*/ 5 h 36"/>
                    <a:gd name="T16" fmla="*/ 4 w 90"/>
                    <a:gd name="T17" fmla="*/ 0 h 36"/>
                    <a:gd name="T18" fmla="*/ 0 w 90"/>
                    <a:gd name="T19" fmla="*/ 7 h 36"/>
                    <a:gd name="T20" fmla="*/ 0 w 90"/>
                    <a:gd name="T21" fmla="*/ 22 h 36"/>
                    <a:gd name="T22" fmla="*/ 6 w 90"/>
                    <a:gd name="T23" fmla="*/ 24 h 36"/>
                    <a:gd name="T24" fmla="*/ 22 w 90"/>
                    <a:gd name="T25" fmla="*/ 27 h 36"/>
                    <a:gd name="T26" fmla="*/ 29 w 90"/>
                    <a:gd name="T27" fmla="*/ 27 h 36"/>
                    <a:gd name="T28" fmla="*/ 39 w 90"/>
                    <a:gd name="T29" fmla="*/ 32 h 36"/>
                    <a:gd name="T30" fmla="*/ 51 w 90"/>
                    <a:gd name="T31" fmla="*/ 35 h 36"/>
                    <a:gd name="T32" fmla="*/ 60 w 90"/>
                    <a:gd name="T33" fmla="*/ 35 h 36"/>
                    <a:gd name="T34" fmla="*/ 73 w 90"/>
                    <a:gd name="T35" fmla="*/ 35 h 36"/>
                    <a:gd name="T36" fmla="*/ 89 w 90"/>
                    <a:gd name="T37" fmla="*/ 29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
                    <a:gd name="T58" fmla="*/ 0 h 36"/>
                    <a:gd name="T59" fmla="*/ 90 w 90"/>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 h="36">
                      <a:moveTo>
                        <a:pt x="89" y="29"/>
                      </a:moveTo>
                      <a:lnTo>
                        <a:pt x="89" y="24"/>
                      </a:lnTo>
                      <a:lnTo>
                        <a:pt x="77" y="26"/>
                      </a:lnTo>
                      <a:lnTo>
                        <a:pt x="58" y="22"/>
                      </a:lnTo>
                      <a:lnTo>
                        <a:pt x="47" y="19"/>
                      </a:lnTo>
                      <a:lnTo>
                        <a:pt x="27" y="11"/>
                      </a:lnTo>
                      <a:lnTo>
                        <a:pt x="18" y="10"/>
                      </a:lnTo>
                      <a:lnTo>
                        <a:pt x="9" y="5"/>
                      </a:lnTo>
                      <a:lnTo>
                        <a:pt x="4" y="0"/>
                      </a:lnTo>
                      <a:lnTo>
                        <a:pt x="0" y="7"/>
                      </a:lnTo>
                      <a:lnTo>
                        <a:pt x="0" y="22"/>
                      </a:lnTo>
                      <a:lnTo>
                        <a:pt x="6" y="24"/>
                      </a:lnTo>
                      <a:lnTo>
                        <a:pt x="22" y="27"/>
                      </a:lnTo>
                      <a:lnTo>
                        <a:pt x="29" y="27"/>
                      </a:lnTo>
                      <a:lnTo>
                        <a:pt x="39" y="32"/>
                      </a:lnTo>
                      <a:lnTo>
                        <a:pt x="51" y="35"/>
                      </a:lnTo>
                      <a:lnTo>
                        <a:pt x="60" y="35"/>
                      </a:lnTo>
                      <a:lnTo>
                        <a:pt x="73" y="35"/>
                      </a:lnTo>
                      <a:lnTo>
                        <a:pt x="89" y="29"/>
                      </a:lnTo>
                    </a:path>
                  </a:pathLst>
                </a:custGeom>
                <a:solidFill>
                  <a:srgbClr val="808080"/>
                </a:solidFill>
                <a:ln w="9525" cap="rnd">
                  <a:noFill/>
                  <a:round/>
                  <a:headEnd/>
                  <a:tailEnd/>
                </a:ln>
              </p:spPr>
              <p:txBody>
                <a:bodyPr/>
                <a:lstStyle/>
                <a:p>
                  <a:endParaRPr lang="en-US"/>
                </a:p>
              </p:txBody>
            </p:sp>
            <p:sp>
              <p:nvSpPr>
                <p:cNvPr id="1125" name="Freeform 40"/>
                <p:cNvSpPr>
                  <a:spLocks/>
                </p:cNvSpPr>
                <p:nvPr/>
              </p:nvSpPr>
              <p:spPr bwMode="auto">
                <a:xfrm>
                  <a:off x="5367" y="1513"/>
                  <a:ext cx="31" cy="30"/>
                </a:xfrm>
                <a:custGeom>
                  <a:avLst/>
                  <a:gdLst>
                    <a:gd name="T0" fmla="*/ 29 w 31"/>
                    <a:gd name="T1" fmla="*/ 2 h 30"/>
                    <a:gd name="T2" fmla="*/ 27 w 31"/>
                    <a:gd name="T3" fmla="*/ 16 h 30"/>
                    <a:gd name="T4" fmla="*/ 30 w 31"/>
                    <a:gd name="T5" fmla="*/ 19 h 30"/>
                    <a:gd name="T6" fmla="*/ 23 w 31"/>
                    <a:gd name="T7" fmla="*/ 29 h 30"/>
                    <a:gd name="T8" fmla="*/ 13 w 31"/>
                    <a:gd name="T9" fmla="*/ 29 h 30"/>
                    <a:gd name="T10" fmla="*/ 4 w 31"/>
                    <a:gd name="T11" fmla="*/ 24 h 30"/>
                    <a:gd name="T12" fmla="*/ 0 w 31"/>
                    <a:gd name="T13" fmla="*/ 19 h 30"/>
                    <a:gd name="T14" fmla="*/ 2 w 31"/>
                    <a:gd name="T15" fmla="*/ 15 h 30"/>
                    <a:gd name="T16" fmla="*/ 2 w 31"/>
                    <a:gd name="T17" fmla="*/ 0 h 30"/>
                    <a:gd name="T18" fmla="*/ 29 w 31"/>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0"/>
                    <a:gd name="T32" fmla="*/ 31 w 31"/>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0">
                      <a:moveTo>
                        <a:pt x="29" y="2"/>
                      </a:moveTo>
                      <a:lnTo>
                        <a:pt x="27" y="16"/>
                      </a:lnTo>
                      <a:lnTo>
                        <a:pt x="30" y="19"/>
                      </a:lnTo>
                      <a:lnTo>
                        <a:pt x="23" y="29"/>
                      </a:lnTo>
                      <a:lnTo>
                        <a:pt x="13" y="29"/>
                      </a:lnTo>
                      <a:lnTo>
                        <a:pt x="4" y="24"/>
                      </a:lnTo>
                      <a:lnTo>
                        <a:pt x="0" y="19"/>
                      </a:lnTo>
                      <a:lnTo>
                        <a:pt x="2" y="15"/>
                      </a:lnTo>
                      <a:lnTo>
                        <a:pt x="2" y="0"/>
                      </a:lnTo>
                      <a:lnTo>
                        <a:pt x="29" y="2"/>
                      </a:lnTo>
                    </a:path>
                  </a:pathLst>
                </a:custGeom>
                <a:solidFill>
                  <a:srgbClr val="A0A0A0"/>
                </a:solidFill>
                <a:ln w="9525" cap="rnd">
                  <a:noFill/>
                  <a:round/>
                  <a:headEnd/>
                  <a:tailEnd/>
                </a:ln>
              </p:spPr>
              <p:txBody>
                <a:bodyPr/>
                <a:lstStyle/>
                <a:p>
                  <a:endParaRPr lang="en-US"/>
                </a:p>
              </p:txBody>
            </p:sp>
          </p:grpSp>
          <p:sp>
            <p:nvSpPr>
              <p:cNvPr id="1067" name="Oval 41"/>
              <p:cNvSpPr>
                <a:spLocks noChangeArrowheads="1"/>
              </p:cNvSpPr>
              <p:nvPr/>
            </p:nvSpPr>
            <p:spPr bwMode="auto">
              <a:xfrm>
                <a:off x="5225" y="1515"/>
                <a:ext cx="103" cy="49"/>
              </a:xfrm>
              <a:prstGeom prst="ellipse">
                <a:avLst/>
              </a:prstGeom>
              <a:solidFill>
                <a:srgbClr val="606060"/>
              </a:solidFill>
              <a:ln w="12700">
                <a:solidFill>
                  <a:srgbClr val="000000"/>
                </a:solidFill>
                <a:round/>
                <a:headEnd/>
                <a:tailEnd/>
              </a:ln>
            </p:spPr>
            <p:txBody>
              <a:bodyPr wrap="none" anchor="ctr"/>
              <a:lstStyle/>
              <a:p>
                <a:endParaRPr lang="en-US" sz="2400">
                  <a:cs typeface="Angsana New" pitchFamily="18" charset="-34"/>
                </a:endParaRPr>
              </a:p>
            </p:txBody>
          </p:sp>
          <p:sp>
            <p:nvSpPr>
              <p:cNvPr id="1068" name="Rectangle 42"/>
              <p:cNvSpPr>
                <a:spLocks noChangeArrowheads="1"/>
              </p:cNvSpPr>
              <p:nvPr/>
            </p:nvSpPr>
            <p:spPr bwMode="auto">
              <a:xfrm>
                <a:off x="5265" y="1408"/>
                <a:ext cx="23" cy="117"/>
              </a:xfrm>
              <a:prstGeom prst="rect">
                <a:avLst/>
              </a:prstGeom>
              <a:solidFill>
                <a:srgbClr val="606060"/>
              </a:solidFill>
              <a:ln w="12700">
                <a:solidFill>
                  <a:srgbClr val="000000"/>
                </a:solidFill>
                <a:miter lim="800000"/>
                <a:headEnd/>
                <a:tailEnd/>
              </a:ln>
            </p:spPr>
            <p:txBody>
              <a:bodyPr wrap="none" anchor="ctr"/>
              <a:lstStyle/>
              <a:p>
                <a:endParaRPr lang="en-US" sz="2400">
                  <a:cs typeface="Angsana New" pitchFamily="18" charset="-34"/>
                </a:endParaRPr>
              </a:p>
            </p:txBody>
          </p:sp>
          <p:grpSp>
            <p:nvGrpSpPr>
              <p:cNvPr id="1069" name="Group 43"/>
              <p:cNvGrpSpPr>
                <a:grpSpLocks/>
              </p:cNvGrpSpPr>
              <p:nvPr/>
            </p:nvGrpSpPr>
            <p:grpSpPr bwMode="auto">
              <a:xfrm>
                <a:off x="5212" y="1359"/>
                <a:ext cx="146" cy="65"/>
                <a:chOff x="5212" y="1359"/>
                <a:chExt cx="146" cy="65"/>
              </a:xfrm>
            </p:grpSpPr>
            <p:sp>
              <p:nvSpPr>
                <p:cNvPr id="1119" name="Freeform 44"/>
                <p:cNvSpPr>
                  <a:spLocks/>
                </p:cNvSpPr>
                <p:nvPr/>
              </p:nvSpPr>
              <p:spPr bwMode="auto">
                <a:xfrm>
                  <a:off x="5212" y="1359"/>
                  <a:ext cx="146" cy="65"/>
                </a:xfrm>
                <a:custGeom>
                  <a:avLst/>
                  <a:gdLst>
                    <a:gd name="T0" fmla="*/ 145 w 146"/>
                    <a:gd name="T1" fmla="*/ 33 h 65"/>
                    <a:gd name="T2" fmla="*/ 143 w 146"/>
                    <a:gd name="T3" fmla="*/ 52 h 65"/>
                    <a:gd name="T4" fmla="*/ 95 w 146"/>
                    <a:gd name="T5" fmla="*/ 64 h 65"/>
                    <a:gd name="T6" fmla="*/ 43 w 146"/>
                    <a:gd name="T7" fmla="*/ 64 h 65"/>
                    <a:gd name="T8" fmla="*/ 2 w 146"/>
                    <a:gd name="T9" fmla="*/ 47 h 65"/>
                    <a:gd name="T10" fmla="*/ 0 w 146"/>
                    <a:gd name="T11" fmla="*/ 1 h 65"/>
                    <a:gd name="T12" fmla="*/ 81 w 146"/>
                    <a:gd name="T13" fmla="*/ 0 h 65"/>
                    <a:gd name="T14" fmla="*/ 145 w 146"/>
                    <a:gd name="T15" fmla="*/ 33 h 65"/>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65"/>
                    <a:gd name="T26" fmla="*/ 146 w 146"/>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65">
                      <a:moveTo>
                        <a:pt x="145" y="33"/>
                      </a:moveTo>
                      <a:lnTo>
                        <a:pt x="143" y="52"/>
                      </a:lnTo>
                      <a:lnTo>
                        <a:pt x="95" y="64"/>
                      </a:lnTo>
                      <a:lnTo>
                        <a:pt x="43" y="64"/>
                      </a:lnTo>
                      <a:lnTo>
                        <a:pt x="2" y="47"/>
                      </a:lnTo>
                      <a:lnTo>
                        <a:pt x="0" y="1"/>
                      </a:lnTo>
                      <a:lnTo>
                        <a:pt x="81" y="0"/>
                      </a:lnTo>
                      <a:lnTo>
                        <a:pt x="145" y="33"/>
                      </a:lnTo>
                    </a:path>
                  </a:pathLst>
                </a:custGeom>
                <a:solidFill>
                  <a:srgbClr val="404040"/>
                </a:solidFill>
                <a:ln w="12700" cap="rnd" cmpd="sng">
                  <a:solidFill>
                    <a:srgbClr val="000000"/>
                  </a:solidFill>
                  <a:prstDash val="solid"/>
                  <a:round/>
                  <a:headEnd/>
                  <a:tailEnd/>
                </a:ln>
              </p:spPr>
              <p:txBody>
                <a:bodyPr/>
                <a:lstStyle/>
                <a:p>
                  <a:endParaRPr lang="en-US"/>
                </a:p>
              </p:txBody>
            </p:sp>
            <p:sp>
              <p:nvSpPr>
                <p:cNvPr id="1120" name="Freeform 45"/>
                <p:cNvSpPr>
                  <a:spLocks/>
                </p:cNvSpPr>
                <p:nvPr/>
              </p:nvSpPr>
              <p:spPr bwMode="auto">
                <a:xfrm>
                  <a:off x="5215" y="1384"/>
                  <a:ext cx="140" cy="37"/>
                </a:xfrm>
                <a:custGeom>
                  <a:avLst/>
                  <a:gdLst>
                    <a:gd name="T0" fmla="*/ 139 w 140"/>
                    <a:gd name="T1" fmla="*/ 11 h 37"/>
                    <a:gd name="T2" fmla="*/ 137 w 140"/>
                    <a:gd name="T3" fmla="*/ 26 h 37"/>
                    <a:gd name="T4" fmla="*/ 94 w 140"/>
                    <a:gd name="T5" fmla="*/ 36 h 37"/>
                    <a:gd name="T6" fmla="*/ 38 w 140"/>
                    <a:gd name="T7" fmla="*/ 36 h 37"/>
                    <a:gd name="T8" fmla="*/ 0 w 140"/>
                    <a:gd name="T9" fmla="*/ 18 h 37"/>
                    <a:gd name="T10" fmla="*/ 0 w 140"/>
                    <a:gd name="T11" fmla="*/ 0 h 37"/>
                    <a:gd name="T12" fmla="*/ 36 w 140"/>
                    <a:gd name="T13" fmla="*/ 18 h 37"/>
                    <a:gd name="T14" fmla="*/ 93 w 140"/>
                    <a:gd name="T15" fmla="*/ 20 h 37"/>
                    <a:gd name="T16" fmla="*/ 139 w 140"/>
                    <a:gd name="T17" fmla="*/ 11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37"/>
                    <a:gd name="T29" fmla="*/ 140 w 140"/>
                    <a:gd name="T30" fmla="*/ 37 h 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37">
                      <a:moveTo>
                        <a:pt x="139" y="11"/>
                      </a:moveTo>
                      <a:lnTo>
                        <a:pt x="137" y="26"/>
                      </a:lnTo>
                      <a:lnTo>
                        <a:pt x="94" y="36"/>
                      </a:lnTo>
                      <a:lnTo>
                        <a:pt x="38" y="36"/>
                      </a:lnTo>
                      <a:lnTo>
                        <a:pt x="0" y="18"/>
                      </a:lnTo>
                      <a:lnTo>
                        <a:pt x="0" y="0"/>
                      </a:lnTo>
                      <a:lnTo>
                        <a:pt x="36" y="18"/>
                      </a:lnTo>
                      <a:lnTo>
                        <a:pt x="93" y="20"/>
                      </a:lnTo>
                      <a:lnTo>
                        <a:pt x="139" y="11"/>
                      </a:lnTo>
                    </a:path>
                  </a:pathLst>
                </a:custGeom>
                <a:solidFill>
                  <a:srgbClr val="606060"/>
                </a:solidFill>
                <a:ln w="9525" cap="rnd">
                  <a:noFill/>
                  <a:round/>
                  <a:headEnd/>
                  <a:tailEnd/>
                </a:ln>
              </p:spPr>
              <p:txBody>
                <a:bodyPr/>
                <a:lstStyle/>
                <a:p>
                  <a:endParaRPr lang="en-US"/>
                </a:p>
              </p:txBody>
            </p:sp>
          </p:grpSp>
          <p:sp>
            <p:nvSpPr>
              <p:cNvPr id="1070" name="Freeform 46"/>
              <p:cNvSpPr>
                <a:spLocks/>
              </p:cNvSpPr>
              <p:nvPr/>
            </p:nvSpPr>
            <p:spPr bwMode="auto">
              <a:xfrm>
                <a:off x="5207" y="1291"/>
                <a:ext cx="199" cy="234"/>
              </a:xfrm>
              <a:custGeom>
                <a:avLst/>
                <a:gdLst>
                  <a:gd name="T0" fmla="*/ 197 w 199"/>
                  <a:gd name="T1" fmla="*/ 131 h 234"/>
                  <a:gd name="T2" fmla="*/ 196 w 199"/>
                  <a:gd name="T3" fmla="*/ 107 h 234"/>
                  <a:gd name="T4" fmla="*/ 196 w 199"/>
                  <a:gd name="T5" fmla="*/ 82 h 234"/>
                  <a:gd name="T6" fmla="*/ 195 w 199"/>
                  <a:gd name="T7" fmla="*/ 63 h 234"/>
                  <a:gd name="T8" fmla="*/ 187 w 199"/>
                  <a:gd name="T9" fmla="*/ 52 h 234"/>
                  <a:gd name="T10" fmla="*/ 177 w 199"/>
                  <a:gd name="T11" fmla="*/ 46 h 234"/>
                  <a:gd name="T12" fmla="*/ 153 w 199"/>
                  <a:gd name="T13" fmla="*/ 34 h 234"/>
                  <a:gd name="T14" fmla="*/ 119 w 199"/>
                  <a:gd name="T15" fmla="*/ 24 h 234"/>
                  <a:gd name="T16" fmla="*/ 112 w 199"/>
                  <a:gd name="T17" fmla="*/ 23 h 234"/>
                  <a:gd name="T18" fmla="*/ 107 w 199"/>
                  <a:gd name="T19" fmla="*/ 24 h 234"/>
                  <a:gd name="T20" fmla="*/ 106 w 199"/>
                  <a:gd name="T21" fmla="*/ 22 h 234"/>
                  <a:gd name="T22" fmla="*/ 104 w 199"/>
                  <a:gd name="T23" fmla="*/ 19 h 234"/>
                  <a:gd name="T24" fmla="*/ 102 w 199"/>
                  <a:gd name="T25" fmla="*/ 20 h 234"/>
                  <a:gd name="T26" fmla="*/ 99 w 199"/>
                  <a:gd name="T27" fmla="*/ 20 h 234"/>
                  <a:gd name="T28" fmla="*/ 98 w 199"/>
                  <a:gd name="T29" fmla="*/ 16 h 234"/>
                  <a:gd name="T30" fmla="*/ 95 w 199"/>
                  <a:gd name="T31" fmla="*/ 14 h 234"/>
                  <a:gd name="T32" fmla="*/ 92 w 199"/>
                  <a:gd name="T33" fmla="*/ 13 h 234"/>
                  <a:gd name="T34" fmla="*/ 89 w 199"/>
                  <a:gd name="T35" fmla="*/ 13 h 234"/>
                  <a:gd name="T36" fmla="*/ 90 w 199"/>
                  <a:gd name="T37" fmla="*/ 9 h 234"/>
                  <a:gd name="T38" fmla="*/ 85 w 199"/>
                  <a:gd name="T39" fmla="*/ 0 h 234"/>
                  <a:gd name="T40" fmla="*/ 4 w 199"/>
                  <a:gd name="T41" fmla="*/ 2 h 234"/>
                  <a:gd name="T42" fmla="*/ 5 w 199"/>
                  <a:gd name="T43" fmla="*/ 13 h 234"/>
                  <a:gd name="T44" fmla="*/ 4 w 199"/>
                  <a:gd name="T45" fmla="*/ 22 h 234"/>
                  <a:gd name="T46" fmla="*/ 2 w 199"/>
                  <a:gd name="T47" fmla="*/ 29 h 234"/>
                  <a:gd name="T48" fmla="*/ 1 w 199"/>
                  <a:gd name="T49" fmla="*/ 37 h 234"/>
                  <a:gd name="T50" fmla="*/ 0 w 199"/>
                  <a:gd name="T51" fmla="*/ 50 h 234"/>
                  <a:gd name="T52" fmla="*/ 1 w 199"/>
                  <a:gd name="T53" fmla="*/ 58 h 234"/>
                  <a:gd name="T54" fmla="*/ 4 w 199"/>
                  <a:gd name="T55" fmla="*/ 66 h 234"/>
                  <a:gd name="T56" fmla="*/ 6 w 199"/>
                  <a:gd name="T57" fmla="*/ 72 h 234"/>
                  <a:gd name="T58" fmla="*/ 10 w 199"/>
                  <a:gd name="T59" fmla="*/ 74 h 234"/>
                  <a:gd name="T60" fmla="*/ 16 w 199"/>
                  <a:gd name="T61" fmla="*/ 77 h 234"/>
                  <a:gd name="T62" fmla="*/ 24 w 199"/>
                  <a:gd name="T63" fmla="*/ 80 h 234"/>
                  <a:gd name="T64" fmla="*/ 27 w 199"/>
                  <a:gd name="T65" fmla="*/ 85 h 234"/>
                  <a:gd name="T66" fmla="*/ 31 w 199"/>
                  <a:gd name="T67" fmla="*/ 89 h 234"/>
                  <a:gd name="T68" fmla="*/ 38 w 199"/>
                  <a:gd name="T69" fmla="*/ 93 h 234"/>
                  <a:gd name="T70" fmla="*/ 46 w 199"/>
                  <a:gd name="T71" fmla="*/ 97 h 234"/>
                  <a:gd name="T72" fmla="*/ 58 w 199"/>
                  <a:gd name="T73" fmla="*/ 98 h 234"/>
                  <a:gd name="T74" fmla="*/ 68 w 199"/>
                  <a:gd name="T75" fmla="*/ 98 h 234"/>
                  <a:gd name="T76" fmla="*/ 76 w 199"/>
                  <a:gd name="T77" fmla="*/ 97 h 234"/>
                  <a:gd name="T78" fmla="*/ 83 w 199"/>
                  <a:gd name="T79" fmla="*/ 97 h 234"/>
                  <a:gd name="T80" fmla="*/ 89 w 199"/>
                  <a:gd name="T81" fmla="*/ 100 h 234"/>
                  <a:gd name="T82" fmla="*/ 99 w 199"/>
                  <a:gd name="T83" fmla="*/ 99 h 234"/>
                  <a:gd name="T84" fmla="*/ 141 w 199"/>
                  <a:gd name="T85" fmla="*/ 107 h 234"/>
                  <a:gd name="T86" fmla="*/ 153 w 199"/>
                  <a:gd name="T87" fmla="*/ 108 h 234"/>
                  <a:gd name="T88" fmla="*/ 148 w 199"/>
                  <a:gd name="T89" fmla="*/ 139 h 234"/>
                  <a:gd name="T90" fmla="*/ 148 w 199"/>
                  <a:gd name="T91" fmla="*/ 156 h 234"/>
                  <a:gd name="T92" fmla="*/ 150 w 199"/>
                  <a:gd name="T93" fmla="*/ 177 h 234"/>
                  <a:gd name="T94" fmla="*/ 153 w 199"/>
                  <a:gd name="T95" fmla="*/ 201 h 234"/>
                  <a:gd name="T96" fmla="*/ 153 w 199"/>
                  <a:gd name="T97" fmla="*/ 226 h 234"/>
                  <a:gd name="T98" fmla="*/ 163 w 199"/>
                  <a:gd name="T99" fmla="*/ 229 h 234"/>
                  <a:gd name="T100" fmla="*/ 175 w 199"/>
                  <a:gd name="T101" fmla="*/ 231 h 234"/>
                  <a:gd name="T102" fmla="*/ 186 w 199"/>
                  <a:gd name="T103" fmla="*/ 233 h 234"/>
                  <a:gd name="T104" fmla="*/ 198 w 199"/>
                  <a:gd name="T105" fmla="*/ 231 h 234"/>
                  <a:gd name="T106" fmla="*/ 197 w 199"/>
                  <a:gd name="T107" fmla="*/ 208 h 234"/>
                  <a:gd name="T108" fmla="*/ 197 w 199"/>
                  <a:gd name="T109" fmla="*/ 170 h 234"/>
                  <a:gd name="T110" fmla="*/ 197 w 199"/>
                  <a:gd name="T111" fmla="*/ 136 h 234"/>
                  <a:gd name="T112" fmla="*/ 197 w 199"/>
                  <a:gd name="T113" fmla="*/ 131 h 2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9"/>
                  <a:gd name="T172" fmla="*/ 0 h 234"/>
                  <a:gd name="T173" fmla="*/ 199 w 199"/>
                  <a:gd name="T174" fmla="*/ 234 h 2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9" h="234">
                    <a:moveTo>
                      <a:pt x="197" y="131"/>
                    </a:moveTo>
                    <a:lnTo>
                      <a:pt x="196" y="107"/>
                    </a:lnTo>
                    <a:lnTo>
                      <a:pt x="196" y="82"/>
                    </a:lnTo>
                    <a:lnTo>
                      <a:pt x="195" y="63"/>
                    </a:lnTo>
                    <a:lnTo>
                      <a:pt x="187" y="52"/>
                    </a:lnTo>
                    <a:lnTo>
                      <a:pt x="177" y="46"/>
                    </a:lnTo>
                    <a:lnTo>
                      <a:pt x="153" y="34"/>
                    </a:lnTo>
                    <a:lnTo>
                      <a:pt x="119" y="24"/>
                    </a:lnTo>
                    <a:lnTo>
                      <a:pt x="112" y="23"/>
                    </a:lnTo>
                    <a:lnTo>
                      <a:pt x="107" y="24"/>
                    </a:lnTo>
                    <a:lnTo>
                      <a:pt x="106" y="22"/>
                    </a:lnTo>
                    <a:lnTo>
                      <a:pt x="104" y="19"/>
                    </a:lnTo>
                    <a:lnTo>
                      <a:pt x="102" y="20"/>
                    </a:lnTo>
                    <a:lnTo>
                      <a:pt x="99" y="20"/>
                    </a:lnTo>
                    <a:lnTo>
                      <a:pt x="98" y="16"/>
                    </a:lnTo>
                    <a:lnTo>
                      <a:pt x="95" y="14"/>
                    </a:lnTo>
                    <a:lnTo>
                      <a:pt x="92" y="13"/>
                    </a:lnTo>
                    <a:lnTo>
                      <a:pt x="89" y="13"/>
                    </a:lnTo>
                    <a:lnTo>
                      <a:pt x="90" y="9"/>
                    </a:lnTo>
                    <a:lnTo>
                      <a:pt x="85" y="0"/>
                    </a:lnTo>
                    <a:lnTo>
                      <a:pt x="4" y="2"/>
                    </a:lnTo>
                    <a:lnTo>
                      <a:pt x="5" y="13"/>
                    </a:lnTo>
                    <a:lnTo>
                      <a:pt x="4" y="22"/>
                    </a:lnTo>
                    <a:lnTo>
                      <a:pt x="2" y="29"/>
                    </a:lnTo>
                    <a:lnTo>
                      <a:pt x="1" y="37"/>
                    </a:lnTo>
                    <a:lnTo>
                      <a:pt x="0" y="50"/>
                    </a:lnTo>
                    <a:lnTo>
                      <a:pt x="1" y="58"/>
                    </a:lnTo>
                    <a:lnTo>
                      <a:pt x="4" y="66"/>
                    </a:lnTo>
                    <a:lnTo>
                      <a:pt x="6" y="72"/>
                    </a:lnTo>
                    <a:lnTo>
                      <a:pt x="10" y="74"/>
                    </a:lnTo>
                    <a:lnTo>
                      <a:pt x="16" y="77"/>
                    </a:lnTo>
                    <a:lnTo>
                      <a:pt x="24" y="80"/>
                    </a:lnTo>
                    <a:lnTo>
                      <a:pt x="27" y="85"/>
                    </a:lnTo>
                    <a:lnTo>
                      <a:pt x="31" y="89"/>
                    </a:lnTo>
                    <a:lnTo>
                      <a:pt x="38" y="93"/>
                    </a:lnTo>
                    <a:lnTo>
                      <a:pt x="46" y="97"/>
                    </a:lnTo>
                    <a:lnTo>
                      <a:pt x="58" y="98"/>
                    </a:lnTo>
                    <a:lnTo>
                      <a:pt x="68" y="98"/>
                    </a:lnTo>
                    <a:lnTo>
                      <a:pt x="76" y="97"/>
                    </a:lnTo>
                    <a:lnTo>
                      <a:pt x="83" y="97"/>
                    </a:lnTo>
                    <a:lnTo>
                      <a:pt x="89" y="100"/>
                    </a:lnTo>
                    <a:lnTo>
                      <a:pt x="99" y="99"/>
                    </a:lnTo>
                    <a:lnTo>
                      <a:pt x="141" y="107"/>
                    </a:lnTo>
                    <a:lnTo>
                      <a:pt x="153" y="108"/>
                    </a:lnTo>
                    <a:lnTo>
                      <a:pt x="148" y="139"/>
                    </a:lnTo>
                    <a:lnTo>
                      <a:pt x="148" y="156"/>
                    </a:lnTo>
                    <a:lnTo>
                      <a:pt x="150" y="177"/>
                    </a:lnTo>
                    <a:lnTo>
                      <a:pt x="153" y="201"/>
                    </a:lnTo>
                    <a:lnTo>
                      <a:pt x="153" y="226"/>
                    </a:lnTo>
                    <a:lnTo>
                      <a:pt x="163" y="229"/>
                    </a:lnTo>
                    <a:lnTo>
                      <a:pt x="175" y="231"/>
                    </a:lnTo>
                    <a:lnTo>
                      <a:pt x="186" y="233"/>
                    </a:lnTo>
                    <a:lnTo>
                      <a:pt x="198" y="231"/>
                    </a:lnTo>
                    <a:lnTo>
                      <a:pt x="197" y="208"/>
                    </a:lnTo>
                    <a:lnTo>
                      <a:pt x="197" y="170"/>
                    </a:lnTo>
                    <a:lnTo>
                      <a:pt x="197" y="136"/>
                    </a:lnTo>
                    <a:lnTo>
                      <a:pt x="197" y="131"/>
                    </a:lnTo>
                  </a:path>
                </a:pathLst>
              </a:custGeom>
              <a:solidFill>
                <a:srgbClr val="606060"/>
              </a:solidFill>
              <a:ln w="12700" cap="rnd" cmpd="sng">
                <a:solidFill>
                  <a:srgbClr val="000000"/>
                </a:solidFill>
                <a:prstDash val="solid"/>
                <a:round/>
                <a:headEnd/>
                <a:tailEnd/>
              </a:ln>
            </p:spPr>
            <p:txBody>
              <a:bodyPr/>
              <a:lstStyle/>
              <a:p>
                <a:endParaRPr lang="en-US"/>
              </a:p>
            </p:txBody>
          </p:sp>
          <p:sp>
            <p:nvSpPr>
              <p:cNvPr id="1071" name="Freeform 47"/>
              <p:cNvSpPr>
                <a:spLocks/>
              </p:cNvSpPr>
              <p:nvPr/>
            </p:nvSpPr>
            <p:spPr bwMode="auto">
              <a:xfrm>
                <a:off x="5210" y="1301"/>
                <a:ext cx="195" cy="221"/>
              </a:xfrm>
              <a:custGeom>
                <a:avLst/>
                <a:gdLst>
                  <a:gd name="T0" fmla="*/ 6 w 195"/>
                  <a:gd name="T1" fmla="*/ 11 h 221"/>
                  <a:gd name="T2" fmla="*/ 1 w 195"/>
                  <a:gd name="T3" fmla="*/ 23 h 221"/>
                  <a:gd name="T4" fmla="*/ 4 w 195"/>
                  <a:gd name="T5" fmla="*/ 61 h 221"/>
                  <a:gd name="T6" fmla="*/ 15 w 195"/>
                  <a:gd name="T7" fmla="*/ 61 h 221"/>
                  <a:gd name="T8" fmla="*/ 27 w 195"/>
                  <a:gd name="T9" fmla="*/ 74 h 221"/>
                  <a:gd name="T10" fmla="*/ 55 w 195"/>
                  <a:gd name="T11" fmla="*/ 84 h 221"/>
                  <a:gd name="T12" fmla="*/ 81 w 195"/>
                  <a:gd name="T13" fmla="*/ 84 h 221"/>
                  <a:gd name="T14" fmla="*/ 71 w 195"/>
                  <a:gd name="T15" fmla="*/ 70 h 221"/>
                  <a:gd name="T16" fmla="*/ 84 w 195"/>
                  <a:gd name="T17" fmla="*/ 83 h 221"/>
                  <a:gd name="T18" fmla="*/ 97 w 195"/>
                  <a:gd name="T19" fmla="*/ 86 h 221"/>
                  <a:gd name="T20" fmla="*/ 88 w 195"/>
                  <a:gd name="T21" fmla="*/ 77 h 221"/>
                  <a:gd name="T22" fmla="*/ 102 w 195"/>
                  <a:gd name="T23" fmla="*/ 87 h 221"/>
                  <a:gd name="T24" fmla="*/ 146 w 195"/>
                  <a:gd name="T25" fmla="*/ 95 h 221"/>
                  <a:gd name="T26" fmla="*/ 148 w 195"/>
                  <a:gd name="T27" fmla="*/ 138 h 221"/>
                  <a:gd name="T28" fmla="*/ 152 w 195"/>
                  <a:gd name="T29" fmla="*/ 213 h 221"/>
                  <a:gd name="T30" fmla="*/ 179 w 195"/>
                  <a:gd name="T31" fmla="*/ 220 h 221"/>
                  <a:gd name="T32" fmla="*/ 193 w 195"/>
                  <a:gd name="T33" fmla="*/ 165 h 221"/>
                  <a:gd name="T34" fmla="*/ 191 w 195"/>
                  <a:gd name="T35" fmla="*/ 96 h 221"/>
                  <a:gd name="T36" fmla="*/ 191 w 195"/>
                  <a:gd name="T37" fmla="*/ 63 h 221"/>
                  <a:gd name="T38" fmla="*/ 178 w 195"/>
                  <a:gd name="T39" fmla="*/ 43 h 221"/>
                  <a:gd name="T40" fmla="*/ 139 w 195"/>
                  <a:gd name="T41" fmla="*/ 25 h 221"/>
                  <a:gd name="T42" fmla="*/ 106 w 195"/>
                  <a:gd name="T43" fmla="*/ 16 h 221"/>
                  <a:gd name="T44" fmla="*/ 86 w 195"/>
                  <a:gd name="T45" fmla="*/ 34 h 221"/>
                  <a:gd name="T46" fmla="*/ 100 w 195"/>
                  <a:gd name="T47" fmla="*/ 22 h 221"/>
                  <a:gd name="T48" fmla="*/ 102 w 195"/>
                  <a:gd name="T49" fmla="*/ 13 h 221"/>
                  <a:gd name="T50" fmla="*/ 95 w 195"/>
                  <a:gd name="T51" fmla="*/ 16 h 221"/>
                  <a:gd name="T52" fmla="*/ 86 w 195"/>
                  <a:gd name="T53" fmla="*/ 23 h 221"/>
                  <a:gd name="T54" fmla="*/ 95 w 195"/>
                  <a:gd name="T55" fmla="*/ 11 h 221"/>
                  <a:gd name="T56" fmla="*/ 88 w 195"/>
                  <a:gd name="T57" fmla="*/ 6 h 221"/>
                  <a:gd name="T58" fmla="*/ 75 w 195"/>
                  <a:gd name="T59" fmla="*/ 19 h 221"/>
                  <a:gd name="T60" fmla="*/ 84 w 195"/>
                  <a:gd name="T61" fmla="*/ 3 h 221"/>
                  <a:gd name="T62" fmla="*/ 78 w 195"/>
                  <a:gd name="T63" fmla="*/ 1 h 221"/>
                  <a:gd name="T64" fmla="*/ 68 w 195"/>
                  <a:gd name="T65" fmla="*/ 10 h 221"/>
                  <a:gd name="T66" fmla="*/ 50 w 195"/>
                  <a:gd name="T67" fmla="*/ 7 h 221"/>
                  <a:gd name="T68" fmla="*/ 45 w 195"/>
                  <a:gd name="T69" fmla="*/ 11 h 221"/>
                  <a:gd name="T70" fmla="*/ 27 w 195"/>
                  <a:gd name="T71" fmla="*/ 15 h 221"/>
                  <a:gd name="T72" fmla="*/ 24 w 195"/>
                  <a:gd name="T73" fmla="*/ 7 h 221"/>
                  <a:gd name="T74" fmla="*/ 17 w 195"/>
                  <a:gd name="T75" fmla="*/ 15 h 221"/>
                  <a:gd name="T76" fmla="*/ 9 w 195"/>
                  <a:gd name="T77" fmla="*/ 7 h 22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5"/>
                  <a:gd name="T118" fmla="*/ 0 h 221"/>
                  <a:gd name="T119" fmla="*/ 195 w 195"/>
                  <a:gd name="T120" fmla="*/ 221 h 22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5" h="221">
                    <a:moveTo>
                      <a:pt x="6" y="3"/>
                    </a:moveTo>
                    <a:lnTo>
                      <a:pt x="6" y="11"/>
                    </a:lnTo>
                    <a:lnTo>
                      <a:pt x="3" y="7"/>
                    </a:lnTo>
                    <a:lnTo>
                      <a:pt x="1" y="23"/>
                    </a:lnTo>
                    <a:lnTo>
                      <a:pt x="0" y="42"/>
                    </a:lnTo>
                    <a:lnTo>
                      <a:pt x="4" y="61"/>
                    </a:lnTo>
                    <a:lnTo>
                      <a:pt x="17" y="65"/>
                    </a:lnTo>
                    <a:lnTo>
                      <a:pt x="15" y="61"/>
                    </a:lnTo>
                    <a:lnTo>
                      <a:pt x="22" y="67"/>
                    </a:lnTo>
                    <a:lnTo>
                      <a:pt x="27" y="74"/>
                    </a:lnTo>
                    <a:lnTo>
                      <a:pt x="40" y="81"/>
                    </a:lnTo>
                    <a:lnTo>
                      <a:pt x="55" y="84"/>
                    </a:lnTo>
                    <a:lnTo>
                      <a:pt x="73" y="84"/>
                    </a:lnTo>
                    <a:lnTo>
                      <a:pt x="81" y="84"/>
                    </a:lnTo>
                    <a:lnTo>
                      <a:pt x="75" y="80"/>
                    </a:lnTo>
                    <a:lnTo>
                      <a:pt x="71" y="70"/>
                    </a:lnTo>
                    <a:lnTo>
                      <a:pt x="77" y="78"/>
                    </a:lnTo>
                    <a:lnTo>
                      <a:pt x="84" y="83"/>
                    </a:lnTo>
                    <a:lnTo>
                      <a:pt x="90" y="87"/>
                    </a:lnTo>
                    <a:lnTo>
                      <a:pt x="97" y="86"/>
                    </a:lnTo>
                    <a:lnTo>
                      <a:pt x="93" y="82"/>
                    </a:lnTo>
                    <a:lnTo>
                      <a:pt x="88" y="77"/>
                    </a:lnTo>
                    <a:lnTo>
                      <a:pt x="95" y="81"/>
                    </a:lnTo>
                    <a:lnTo>
                      <a:pt x="102" y="87"/>
                    </a:lnTo>
                    <a:lnTo>
                      <a:pt x="124" y="90"/>
                    </a:lnTo>
                    <a:lnTo>
                      <a:pt x="146" y="95"/>
                    </a:lnTo>
                    <a:lnTo>
                      <a:pt x="153" y="97"/>
                    </a:lnTo>
                    <a:lnTo>
                      <a:pt x="148" y="138"/>
                    </a:lnTo>
                    <a:lnTo>
                      <a:pt x="152" y="176"/>
                    </a:lnTo>
                    <a:lnTo>
                      <a:pt x="152" y="213"/>
                    </a:lnTo>
                    <a:lnTo>
                      <a:pt x="166" y="217"/>
                    </a:lnTo>
                    <a:lnTo>
                      <a:pt x="179" y="220"/>
                    </a:lnTo>
                    <a:lnTo>
                      <a:pt x="194" y="219"/>
                    </a:lnTo>
                    <a:lnTo>
                      <a:pt x="193" y="165"/>
                    </a:lnTo>
                    <a:lnTo>
                      <a:pt x="193" y="121"/>
                    </a:lnTo>
                    <a:lnTo>
                      <a:pt x="191" y="96"/>
                    </a:lnTo>
                    <a:lnTo>
                      <a:pt x="193" y="81"/>
                    </a:lnTo>
                    <a:lnTo>
                      <a:pt x="191" y="63"/>
                    </a:lnTo>
                    <a:lnTo>
                      <a:pt x="189" y="52"/>
                    </a:lnTo>
                    <a:lnTo>
                      <a:pt x="178" y="43"/>
                    </a:lnTo>
                    <a:lnTo>
                      <a:pt x="165" y="35"/>
                    </a:lnTo>
                    <a:lnTo>
                      <a:pt x="139" y="25"/>
                    </a:lnTo>
                    <a:lnTo>
                      <a:pt x="118" y="17"/>
                    </a:lnTo>
                    <a:lnTo>
                      <a:pt x="106" y="16"/>
                    </a:lnTo>
                    <a:lnTo>
                      <a:pt x="101" y="25"/>
                    </a:lnTo>
                    <a:lnTo>
                      <a:pt x="86" y="34"/>
                    </a:lnTo>
                    <a:lnTo>
                      <a:pt x="95" y="26"/>
                    </a:lnTo>
                    <a:lnTo>
                      <a:pt x="100" y="22"/>
                    </a:lnTo>
                    <a:lnTo>
                      <a:pt x="102" y="15"/>
                    </a:lnTo>
                    <a:lnTo>
                      <a:pt x="102" y="13"/>
                    </a:lnTo>
                    <a:lnTo>
                      <a:pt x="98" y="13"/>
                    </a:lnTo>
                    <a:lnTo>
                      <a:pt x="95" y="16"/>
                    </a:lnTo>
                    <a:lnTo>
                      <a:pt x="93" y="19"/>
                    </a:lnTo>
                    <a:lnTo>
                      <a:pt x="86" y="23"/>
                    </a:lnTo>
                    <a:lnTo>
                      <a:pt x="92" y="16"/>
                    </a:lnTo>
                    <a:lnTo>
                      <a:pt x="95" y="11"/>
                    </a:lnTo>
                    <a:lnTo>
                      <a:pt x="93" y="7"/>
                    </a:lnTo>
                    <a:lnTo>
                      <a:pt x="88" y="6"/>
                    </a:lnTo>
                    <a:lnTo>
                      <a:pt x="81" y="13"/>
                    </a:lnTo>
                    <a:lnTo>
                      <a:pt x="75" y="19"/>
                    </a:lnTo>
                    <a:lnTo>
                      <a:pt x="82" y="7"/>
                    </a:lnTo>
                    <a:lnTo>
                      <a:pt x="84" y="3"/>
                    </a:lnTo>
                    <a:lnTo>
                      <a:pt x="84" y="0"/>
                    </a:lnTo>
                    <a:lnTo>
                      <a:pt x="78" y="1"/>
                    </a:lnTo>
                    <a:lnTo>
                      <a:pt x="73" y="7"/>
                    </a:lnTo>
                    <a:lnTo>
                      <a:pt x="68" y="10"/>
                    </a:lnTo>
                    <a:lnTo>
                      <a:pt x="50" y="12"/>
                    </a:lnTo>
                    <a:lnTo>
                      <a:pt x="50" y="7"/>
                    </a:lnTo>
                    <a:lnTo>
                      <a:pt x="45" y="4"/>
                    </a:lnTo>
                    <a:lnTo>
                      <a:pt x="45" y="11"/>
                    </a:lnTo>
                    <a:lnTo>
                      <a:pt x="39" y="13"/>
                    </a:lnTo>
                    <a:lnTo>
                      <a:pt x="27" y="15"/>
                    </a:lnTo>
                    <a:lnTo>
                      <a:pt x="28" y="7"/>
                    </a:lnTo>
                    <a:lnTo>
                      <a:pt x="24" y="7"/>
                    </a:lnTo>
                    <a:lnTo>
                      <a:pt x="23" y="15"/>
                    </a:lnTo>
                    <a:lnTo>
                      <a:pt x="17" y="15"/>
                    </a:lnTo>
                    <a:lnTo>
                      <a:pt x="9" y="13"/>
                    </a:lnTo>
                    <a:lnTo>
                      <a:pt x="9" y="7"/>
                    </a:lnTo>
                    <a:lnTo>
                      <a:pt x="6" y="3"/>
                    </a:lnTo>
                  </a:path>
                </a:pathLst>
              </a:custGeom>
              <a:solidFill>
                <a:srgbClr val="808080"/>
              </a:solidFill>
              <a:ln w="9525" cap="rnd">
                <a:noFill/>
                <a:round/>
                <a:headEnd/>
                <a:tailEnd/>
              </a:ln>
            </p:spPr>
            <p:txBody>
              <a:bodyPr/>
              <a:lstStyle/>
              <a:p>
                <a:endParaRPr lang="en-US"/>
              </a:p>
            </p:txBody>
          </p:sp>
          <p:sp>
            <p:nvSpPr>
              <p:cNvPr id="1072" name="Freeform 48"/>
              <p:cNvSpPr>
                <a:spLocks/>
              </p:cNvSpPr>
              <p:nvPr/>
            </p:nvSpPr>
            <p:spPr bwMode="auto">
              <a:xfrm>
                <a:off x="5236" y="1338"/>
                <a:ext cx="28" cy="17"/>
              </a:xfrm>
              <a:custGeom>
                <a:avLst/>
                <a:gdLst>
                  <a:gd name="T0" fmla="*/ 0 w 28"/>
                  <a:gd name="T1" fmla="*/ 0 h 17"/>
                  <a:gd name="T2" fmla="*/ 12 w 28"/>
                  <a:gd name="T3" fmla="*/ 16 h 17"/>
                  <a:gd name="T4" fmla="*/ 27 w 28"/>
                  <a:gd name="T5" fmla="*/ 11 h 17"/>
                  <a:gd name="T6" fmla="*/ 0 w 28"/>
                  <a:gd name="T7" fmla="*/ 0 h 17"/>
                  <a:gd name="T8" fmla="*/ 0 60000 65536"/>
                  <a:gd name="T9" fmla="*/ 0 60000 65536"/>
                  <a:gd name="T10" fmla="*/ 0 60000 65536"/>
                  <a:gd name="T11" fmla="*/ 0 60000 65536"/>
                  <a:gd name="T12" fmla="*/ 0 w 28"/>
                  <a:gd name="T13" fmla="*/ 0 h 17"/>
                  <a:gd name="T14" fmla="*/ 28 w 28"/>
                  <a:gd name="T15" fmla="*/ 17 h 17"/>
                </a:gdLst>
                <a:ahLst/>
                <a:cxnLst>
                  <a:cxn ang="T8">
                    <a:pos x="T0" y="T1"/>
                  </a:cxn>
                  <a:cxn ang="T9">
                    <a:pos x="T2" y="T3"/>
                  </a:cxn>
                  <a:cxn ang="T10">
                    <a:pos x="T4" y="T5"/>
                  </a:cxn>
                  <a:cxn ang="T11">
                    <a:pos x="T6" y="T7"/>
                  </a:cxn>
                </a:cxnLst>
                <a:rect l="T12" t="T13" r="T14" b="T15"/>
                <a:pathLst>
                  <a:path w="28" h="17">
                    <a:moveTo>
                      <a:pt x="0" y="0"/>
                    </a:moveTo>
                    <a:lnTo>
                      <a:pt x="12" y="16"/>
                    </a:lnTo>
                    <a:lnTo>
                      <a:pt x="27" y="11"/>
                    </a:lnTo>
                    <a:lnTo>
                      <a:pt x="0" y="0"/>
                    </a:lnTo>
                  </a:path>
                </a:pathLst>
              </a:custGeom>
              <a:solidFill>
                <a:srgbClr val="606060"/>
              </a:solidFill>
              <a:ln w="9525" cap="rnd">
                <a:noFill/>
                <a:round/>
                <a:headEnd/>
                <a:tailEnd/>
              </a:ln>
            </p:spPr>
            <p:txBody>
              <a:bodyPr/>
              <a:lstStyle/>
              <a:p>
                <a:endParaRPr lang="en-US"/>
              </a:p>
            </p:txBody>
          </p:sp>
          <p:sp>
            <p:nvSpPr>
              <p:cNvPr id="1073" name="Freeform 49"/>
              <p:cNvSpPr>
                <a:spLocks/>
              </p:cNvSpPr>
              <p:nvPr/>
            </p:nvSpPr>
            <p:spPr bwMode="auto">
              <a:xfrm>
                <a:off x="5211" y="1328"/>
                <a:ext cx="17" cy="17"/>
              </a:xfrm>
              <a:custGeom>
                <a:avLst/>
                <a:gdLst>
                  <a:gd name="T0" fmla="*/ 0 w 17"/>
                  <a:gd name="T1" fmla="*/ 0 h 17"/>
                  <a:gd name="T2" fmla="*/ 4 w 17"/>
                  <a:gd name="T3" fmla="*/ 10 h 17"/>
                  <a:gd name="T4" fmla="*/ 16 w 17"/>
                  <a:gd name="T5" fmla="*/ 14 h 17"/>
                  <a:gd name="T6" fmla="*/ 4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4" y="10"/>
                    </a:lnTo>
                    <a:lnTo>
                      <a:pt x="16" y="14"/>
                    </a:lnTo>
                    <a:lnTo>
                      <a:pt x="4" y="16"/>
                    </a:lnTo>
                    <a:lnTo>
                      <a:pt x="0" y="0"/>
                    </a:lnTo>
                  </a:path>
                </a:pathLst>
              </a:custGeom>
              <a:solidFill>
                <a:srgbClr val="606060"/>
              </a:solidFill>
              <a:ln w="9525" cap="rnd">
                <a:noFill/>
                <a:round/>
                <a:headEnd/>
                <a:tailEnd/>
              </a:ln>
            </p:spPr>
            <p:txBody>
              <a:bodyPr/>
              <a:lstStyle/>
              <a:p>
                <a:endParaRPr lang="en-US"/>
              </a:p>
            </p:txBody>
          </p:sp>
          <p:sp>
            <p:nvSpPr>
              <p:cNvPr id="1074" name="Freeform 50"/>
              <p:cNvSpPr>
                <a:spLocks/>
              </p:cNvSpPr>
              <p:nvPr/>
            </p:nvSpPr>
            <p:spPr bwMode="auto">
              <a:xfrm>
                <a:off x="5277" y="1323"/>
                <a:ext cx="26" cy="18"/>
              </a:xfrm>
              <a:custGeom>
                <a:avLst/>
                <a:gdLst>
                  <a:gd name="T0" fmla="*/ 0 w 26"/>
                  <a:gd name="T1" fmla="*/ 0 h 18"/>
                  <a:gd name="T2" fmla="*/ 11 w 26"/>
                  <a:gd name="T3" fmla="*/ 1 h 18"/>
                  <a:gd name="T4" fmla="*/ 13 w 26"/>
                  <a:gd name="T5" fmla="*/ 3 h 18"/>
                  <a:gd name="T6" fmla="*/ 13 w 26"/>
                  <a:gd name="T7" fmla="*/ 8 h 18"/>
                  <a:gd name="T8" fmla="*/ 14 w 26"/>
                  <a:gd name="T9" fmla="*/ 14 h 18"/>
                  <a:gd name="T10" fmla="*/ 25 w 26"/>
                  <a:gd name="T11" fmla="*/ 17 h 18"/>
                  <a:gd name="T12" fmla="*/ 12 w 26"/>
                  <a:gd name="T13" fmla="*/ 16 h 18"/>
                  <a:gd name="T14" fmla="*/ 10 w 26"/>
                  <a:gd name="T15" fmla="*/ 5 h 18"/>
                  <a:gd name="T16" fmla="*/ 0 w 26"/>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18"/>
                  <a:gd name="T29" fmla="*/ 26 w 26"/>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18">
                    <a:moveTo>
                      <a:pt x="0" y="0"/>
                    </a:moveTo>
                    <a:lnTo>
                      <a:pt x="11" y="1"/>
                    </a:lnTo>
                    <a:lnTo>
                      <a:pt x="13" y="3"/>
                    </a:lnTo>
                    <a:lnTo>
                      <a:pt x="13" y="8"/>
                    </a:lnTo>
                    <a:lnTo>
                      <a:pt x="14" y="14"/>
                    </a:lnTo>
                    <a:lnTo>
                      <a:pt x="25" y="17"/>
                    </a:lnTo>
                    <a:lnTo>
                      <a:pt x="12" y="16"/>
                    </a:lnTo>
                    <a:lnTo>
                      <a:pt x="10" y="5"/>
                    </a:lnTo>
                    <a:lnTo>
                      <a:pt x="0" y="0"/>
                    </a:lnTo>
                  </a:path>
                </a:pathLst>
              </a:custGeom>
              <a:solidFill>
                <a:srgbClr val="606060"/>
              </a:solidFill>
              <a:ln w="9525" cap="rnd">
                <a:noFill/>
                <a:round/>
                <a:headEnd/>
                <a:tailEnd/>
              </a:ln>
            </p:spPr>
            <p:txBody>
              <a:bodyPr/>
              <a:lstStyle/>
              <a:p>
                <a:endParaRPr lang="en-US"/>
              </a:p>
            </p:txBody>
          </p:sp>
          <p:sp>
            <p:nvSpPr>
              <p:cNvPr id="1075" name="Freeform 51"/>
              <p:cNvSpPr>
                <a:spLocks/>
              </p:cNvSpPr>
              <p:nvPr/>
            </p:nvSpPr>
            <p:spPr bwMode="auto">
              <a:xfrm>
                <a:off x="5303" y="1361"/>
                <a:ext cx="80" cy="27"/>
              </a:xfrm>
              <a:custGeom>
                <a:avLst/>
                <a:gdLst>
                  <a:gd name="T0" fmla="*/ 0 w 80"/>
                  <a:gd name="T1" fmla="*/ 0 h 27"/>
                  <a:gd name="T2" fmla="*/ 19 w 80"/>
                  <a:gd name="T3" fmla="*/ 1 h 27"/>
                  <a:gd name="T4" fmla="*/ 40 w 80"/>
                  <a:gd name="T5" fmla="*/ 8 h 27"/>
                  <a:gd name="T6" fmla="*/ 56 w 80"/>
                  <a:gd name="T7" fmla="*/ 8 h 27"/>
                  <a:gd name="T8" fmla="*/ 68 w 80"/>
                  <a:gd name="T9" fmla="*/ 12 h 27"/>
                  <a:gd name="T10" fmla="*/ 73 w 80"/>
                  <a:gd name="T11" fmla="*/ 21 h 27"/>
                  <a:gd name="T12" fmla="*/ 79 w 80"/>
                  <a:gd name="T13" fmla="*/ 26 h 27"/>
                  <a:gd name="T14" fmla="*/ 73 w 80"/>
                  <a:gd name="T15" fmla="*/ 24 h 27"/>
                  <a:gd name="T16" fmla="*/ 68 w 80"/>
                  <a:gd name="T17" fmla="*/ 14 h 27"/>
                  <a:gd name="T18" fmla="*/ 50 w 80"/>
                  <a:gd name="T19" fmla="*/ 10 h 27"/>
                  <a:gd name="T20" fmla="*/ 40 w 80"/>
                  <a:gd name="T21" fmla="*/ 10 h 27"/>
                  <a:gd name="T22" fmla="*/ 32 w 80"/>
                  <a:gd name="T23" fmla="*/ 8 h 27"/>
                  <a:gd name="T24" fmla="*/ 19 w 80"/>
                  <a:gd name="T25" fmla="*/ 3 h 27"/>
                  <a:gd name="T26" fmla="*/ 0 w 80"/>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0"/>
                  <a:gd name="T43" fmla="*/ 0 h 27"/>
                  <a:gd name="T44" fmla="*/ 80 w 80"/>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0" h="27">
                    <a:moveTo>
                      <a:pt x="0" y="0"/>
                    </a:moveTo>
                    <a:lnTo>
                      <a:pt x="19" y="1"/>
                    </a:lnTo>
                    <a:lnTo>
                      <a:pt x="40" y="8"/>
                    </a:lnTo>
                    <a:lnTo>
                      <a:pt x="56" y="8"/>
                    </a:lnTo>
                    <a:lnTo>
                      <a:pt x="68" y="12"/>
                    </a:lnTo>
                    <a:lnTo>
                      <a:pt x="73" y="21"/>
                    </a:lnTo>
                    <a:lnTo>
                      <a:pt x="79" y="26"/>
                    </a:lnTo>
                    <a:lnTo>
                      <a:pt x="73" y="24"/>
                    </a:lnTo>
                    <a:lnTo>
                      <a:pt x="68" y="14"/>
                    </a:lnTo>
                    <a:lnTo>
                      <a:pt x="50" y="10"/>
                    </a:lnTo>
                    <a:lnTo>
                      <a:pt x="40" y="10"/>
                    </a:lnTo>
                    <a:lnTo>
                      <a:pt x="32" y="8"/>
                    </a:lnTo>
                    <a:lnTo>
                      <a:pt x="19" y="3"/>
                    </a:lnTo>
                    <a:lnTo>
                      <a:pt x="0" y="0"/>
                    </a:lnTo>
                  </a:path>
                </a:pathLst>
              </a:custGeom>
              <a:solidFill>
                <a:srgbClr val="606060"/>
              </a:solidFill>
              <a:ln w="9525" cap="rnd">
                <a:noFill/>
                <a:round/>
                <a:headEnd/>
                <a:tailEnd/>
              </a:ln>
            </p:spPr>
            <p:txBody>
              <a:bodyPr/>
              <a:lstStyle/>
              <a:p>
                <a:endParaRPr lang="en-US"/>
              </a:p>
            </p:txBody>
          </p:sp>
          <p:sp>
            <p:nvSpPr>
              <p:cNvPr id="1076" name="Freeform 52"/>
              <p:cNvSpPr>
                <a:spLocks/>
              </p:cNvSpPr>
              <p:nvPr/>
            </p:nvSpPr>
            <p:spPr bwMode="auto">
              <a:xfrm>
                <a:off x="5222" y="1021"/>
                <a:ext cx="71" cy="98"/>
              </a:xfrm>
              <a:custGeom>
                <a:avLst/>
                <a:gdLst>
                  <a:gd name="T0" fmla="*/ 46 w 71"/>
                  <a:gd name="T1" fmla="*/ 3 h 98"/>
                  <a:gd name="T2" fmla="*/ 53 w 71"/>
                  <a:gd name="T3" fmla="*/ 8 h 98"/>
                  <a:gd name="T4" fmla="*/ 56 w 71"/>
                  <a:gd name="T5" fmla="*/ 16 h 98"/>
                  <a:gd name="T6" fmla="*/ 59 w 71"/>
                  <a:gd name="T7" fmla="*/ 23 h 98"/>
                  <a:gd name="T8" fmla="*/ 61 w 71"/>
                  <a:gd name="T9" fmla="*/ 27 h 98"/>
                  <a:gd name="T10" fmla="*/ 61 w 71"/>
                  <a:gd name="T11" fmla="*/ 31 h 98"/>
                  <a:gd name="T12" fmla="*/ 60 w 71"/>
                  <a:gd name="T13" fmla="*/ 36 h 98"/>
                  <a:gd name="T14" fmla="*/ 63 w 71"/>
                  <a:gd name="T15" fmla="*/ 40 h 98"/>
                  <a:gd name="T16" fmla="*/ 67 w 71"/>
                  <a:gd name="T17" fmla="*/ 50 h 98"/>
                  <a:gd name="T18" fmla="*/ 70 w 71"/>
                  <a:gd name="T19" fmla="*/ 56 h 98"/>
                  <a:gd name="T20" fmla="*/ 70 w 71"/>
                  <a:gd name="T21" fmla="*/ 57 h 98"/>
                  <a:gd name="T22" fmla="*/ 69 w 71"/>
                  <a:gd name="T23" fmla="*/ 60 h 98"/>
                  <a:gd name="T24" fmla="*/ 67 w 71"/>
                  <a:gd name="T25" fmla="*/ 60 h 98"/>
                  <a:gd name="T26" fmla="*/ 64 w 71"/>
                  <a:gd name="T27" fmla="*/ 60 h 98"/>
                  <a:gd name="T28" fmla="*/ 63 w 71"/>
                  <a:gd name="T29" fmla="*/ 61 h 98"/>
                  <a:gd name="T30" fmla="*/ 63 w 71"/>
                  <a:gd name="T31" fmla="*/ 65 h 98"/>
                  <a:gd name="T32" fmla="*/ 63 w 71"/>
                  <a:gd name="T33" fmla="*/ 70 h 98"/>
                  <a:gd name="T34" fmla="*/ 62 w 71"/>
                  <a:gd name="T35" fmla="*/ 72 h 98"/>
                  <a:gd name="T36" fmla="*/ 63 w 71"/>
                  <a:gd name="T37" fmla="*/ 76 h 98"/>
                  <a:gd name="T38" fmla="*/ 60 w 71"/>
                  <a:gd name="T39" fmla="*/ 79 h 98"/>
                  <a:gd name="T40" fmla="*/ 59 w 71"/>
                  <a:gd name="T41" fmla="*/ 85 h 98"/>
                  <a:gd name="T42" fmla="*/ 57 w 71"/>
                  <a:gd name="T43" fmla="*/ 87 h 98"/>
                  <a:gd name="T44" fmla="*/ 54 w 71"/>
                  <a:gd name="T45" fmla="*/ 87 h 98"/>
                  <a:gd name="T46" fmla="*/ 49 w 71"/>
                  <a:gd name="T47" fmla="*/ 86 h 98"/>
                  <a:gd name="T48" fmla="*/ 44 w 71"/>
                  <a:gd name="T49" fmla="*/ 85 h 98"/>
                  <a:gd name="T50" fmla="*/ 45 w 71"/>
                  <a:gd name="T51" fmla="*/ 97 h 98"/>
                  <a:gd name="T52" fmla="*/ 7 w 71"/>
                  <a:gd name="T53" fmla="*/ 81 h 98"/>
                  <a:gd name="T54" fmla="*/ 11 w 71"/>
                  <a:gd name="T55" fmla="*/ 72 h 98"/>
                  <a:gd name="T56" fmla="*/ 9 w 71"/>
                  <a:gd name="T57" fmla="*/ 65 h 98"/>
                  <a:gd name="T58" fmla="*/ 0 w 71"/>
                  <a:gd name="T59" fmla="*/ 52 h 98"/>
                  <a:gd name="T60" fmla="*/ 0 w 71"/>
                  <a:gd name="T61" fmla="*/ 18 h 98"/>
                  <a:gd name="T62" fmla="*/ 7 w 71"/>
                  <a:gd name="T63" fmla="*/ 9 h 98"/>
                  <a:gd name="T64" fmla="*/ 15 w 71"/>
                  <a:gd name="T65" fmla="*/ 4 h 98"/>
                  <a:gd name="T66" fmla="*/ 24 w 71"/>
                  <a:gd name="T67" fmla="*/ 0 h 98"/>
                  <a:gd name="T68" fmla="*/ 36 w 71"/>
                  <a:gd name="T69" fmla="*/ 2 h 98"/>
                  <a:gd name="T70" fmla="*/ 46 w 71"/>
                  <a:gd name="T71" fmla="*/ 3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
                  <a:gd name="T109" fmla="*/ 0 h 98"/>
                  <a:gd name="T110" fmla="*/ 71 w 71"/>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 h="98">
                    <a:moveTo>
                      <a:pt x="46" y="3"/>
                    </a:moveTo>
                    <a:lnTo>
                      <a:pt x="53" y="8"/>
                    </a:lnTo>
                    <a:lnTo>
                      <a:pt x="56" y="16"/>
                    </a:lnTo>
                    <a:lnTo>
                      <a:pt x="59" y="23"/>
                    </a:lnTo>
                    <a:lnTo>
                      <a:pt x="61" y="27"/>
                    </a:lnTo>
                    <a:lnTo>
                      <a:pt x="61" y="31"/>
                    </a:lnTo>
                    <a:lnTo>
                      <a:pt x="60" y="36"/>
                    </a:lnTo>
                    <a:lnTo>
                      <a:pt x="63" y="40"/>
                    </a:lnTo>
                    <a:lnTo>
                      <a:pt x="67" y="50"/>
                    </a:lnTo>
                    <a:lnTo>
                      <a:pt x="70" y="56"/>
                    </a:lnTo>
                    <a:lnTo>
                      <a:pt x="70" y="57"/>
                    </a:lnTo>
                    <a:lnTo>
                      <a:pt x="69" y="60"/>
                    </a:lnTo>
                    <a:lnTo>
                      <a:pt x="67" y="60"/>
                    </a:lnTo>
                    <a:lnTo>
                      <a:pt x="64" y="60"/>
                    </a:lnTo>
                    <a:lnTo>
                      <a:pt x="63" y="61"/>
                    </a:lnTo>
                    <a:lnTo>
                      <a:pt x="63" y="65"/>
                    </a:lnTo>
                    <a:lnTo>
                      <a:pt x="63" y="70"/>
                    </a:lnTo>
                    <a:lnTo>
                      <a:pt x="62" y="72"/>
                    </a:lnTo>
                    <a:lnTo>
                      <a:pt x="63" y="76"/>
                    </a:lnTo>
                    <a:lnTo>
                      <a:pt x="60" y="79"/>
                    </a:lnTo>
                    <a:lnTo>
                      <a:pt x="59" y="85"/>
                    </a:lnTo>
                    <a:lnTo>
                      <a:pt x="57" y="87"/>
                    </a:lnTo>
                    <a:lnTo>
                      <a:pt x="54" y="87"/>
                    </a:lnTo>
                    <a:lnTo>
                      <a:pt x="49" y="86"/>
                    </a:lnTo>
                    <a:lnTo>
                      <a:pt x="44" y="85"/>
                    </a:lnTo>
                    <a:lnTo>
                      <a:pt x="45" y="97"/>
                    </a:lnTo>
                    <a:lnTo>
                      <a:pt x="7" y="81"/>
                    </a:lnTo>
                    <a:lnTo>
                      <a:pt x="11" y="72"/>
                    </a:lnTo>
                    <a:lnTo>
                      <a:pt x="9" y="65"/>
                    </a:lnTo>
                    <a:lnTo>
                      <a:pt x="0" y="52"/>
                    </a:lnTo>
                    <a:lnTo>
                      <a:pt x="0" y="18"/>
                    </a:lnTo>
                    <a:lnTo>
                      <a:pt x="7" y="9"/>
                    </a:lnTo>
                    <a:lnTo>
                      <a:pt x="15" y="4"/>
                    </a:lnTo>
                    <a:lnTo>
                      <a:pt x="24" y="0"/>
                    </a:lnTo>
                    <a:lnTo>
                      <a:pt x="36" y="2"/>
                    </a:lnTo>
                    <a:lnTo>
                      <a:pt x="46" y="3"/>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1077" name="Freeform 53"/>
              <p:cNvSpPr>
                <a:spLocks/>
              </p:cNvSpPr>
              <p:nvPr/>
            </p:nvSpPr>
            <p:spPr bwMode="auto">
              <a:xfrm>
                <a:off x="5284" y="1079"/>
                <a:ext cx="17" cy="17"/>
              </a:xfrm>
              <a:custGeom>
                <a:avLst/>
                <a:gdLst>
                  <a:gd name="T0" fmla="*/ 16 w 17"/>
                  <a:gd name="T1" fmla="*/ 16 h 17"/>
                  <a:gd name="T2" fmla="*/ 12 w 17"/>
                  <a:gd name="T3" fmla="*/ 16 h 17"/>
                  <a:gd name="T4" fmla="*/ 3 w 17"/>
                  <a:gd name="T5" fmla="*/ 16 h 17"/>
                  <a:gd name="T6" fmla="*/ 0 w 17"/>
                  <a:gd name="T7" fmla="*/ 16 h 17"/>
                  <a:gd name="T8" fmla="*/ 0 w 17"/>
                  <a:gd name="T9" fmla="*/ 0 h 17"/>
                  <a:gd name="T10" fmla="*/ 3 w 17"/>
                  <a:gd name="T11" fmla="*/ 0 h 17"/>
                  <a:gd name="T12" fmla="*/ 16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6"/>
                    </a:moveTo>
                    <a:lnTo>
                      <a:pt x="12" y="16"/>
                    </a:lnTo>
                    <a:lnTo>
                      <a:pt x="3" y="16"/>
                    </a:lnTo>
                    <a:lnTo>
                      <a:pt x="0" y="16"/>
                    </a:lnTo>
                    <a:lnTo>
                      <a:pt x="0" y="0"/>
                    </a:lnTo>
                    <a:lnTo>
                      <a:pt x="3" y="0"/>
                    </a:lnTo>
                    <a:lnTo>
                      <a:pt x="16" y="16"/>
                    </a:lnTo>
                  </a:path>
                </a:pathLst>
              </a:custGeom>
              <a:solidFill>
                <a:srgbClr val="402000"/>
              </a:solidFill>
              <a:ln w="9525" cap="rnd">
                <a:noFill/>
                <a:round/>
                <a:headEnd/>
                <a:tailEnd/>
              </a:ln>
            </p:spPr>
            <p:txBody>
              <a:bodyPr/>
              <a:lstStyle/>
              <a:p>
                <a:endParaRPr lang="en-US"/>
              </a:p>
            </p:txBody>
          </p:sp>
          <p:sp>
            <p:nvSpPr>
              <p:cNvPr id="1078" name="Freeform 54"/>
              <p:cNvSpPr>
                <a:spLocks/>
              </p:cNvSpPr>
              <p:nvPr/>
            </p:nvSpPr>
            <p:spPr bwMode="auto">
              <a:xfrm>
                <a:off x="5283" y="1075"/>
                <a:ext cx="17" cy="17"/>
              </a:xfrm>
              <a:custGeom>
                <a:avLst/>
                <a:gdLst>
                  <a:gd name="T0" fmla="*/ 16 w 17"/>
                  <a:gd name="T1" fmla="*/ 0 h 17"/>
                  <a:gd name="T2" fmla="*/ 8 w 17"/>
                  <a:gd name="T3" fmla="*/ 6 h 17"/>
                  <a:gd name="T4" fmla="*/ 8 w 17"/>
                  <a:gd name="T5" fmla="*/ 9 h 17"/>
                  <a:gd name="T6" fmla="*/ 0 w 17"/>
                  <a:gd name="T7" fmla="*/ 16 h 17"/>
                  <a:gd name="T8" fmla="*/ 0 w 17"/>
                  <a:gd name="T9" fmla="*/ 6 h 17"/>
                  <a:gd name="T10" fmla="*/ 0 w 17"/>
                  <a:gd name="T11" fmla="*/ 3 h 17"/>
                  <a:gd name="T12" fmla="*/ 16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0"/>
                    </a:moveTo>
                    <a:lnTo>
                      <a:pt x="8" y="6"/>
                    </a:lnTo>
                    <a:lnTo>
                      <a:pt x="8" y="9"/>
                    </a:lnTo>
                    <a:lnTo>
                      <a:pt x="0" y="16"/>
                    </a:lnTo>
                    <a:lnTo>
                      <a:pt x="0" y="6"/>
                    </a:lnTo>
                    <a:lnTo>
                      <a:pt x="0" y="3"/>
                    </a:lnTo>
                    <a:lnTo>
                      <a:pt x="16" y="0"/>
                    </a:lnTo>
                  </a:path>
                </a:pathLst>
              </a:custGeom>
              <a:solidFill>
                <a:srgbClr val="402000"/>
              </a:solidFill>
              <a:ln w="9525" cap="rnd">
                <a:noFill/>
                <a:round/>
                <a:headEnd/>
                <a:tailEnd/>
              </a:ln>
            </p:spPr>
            <p:txBody>
              <a:bodyPr/>
              <a:lstStyle/>
              <a:p>
                <a:endParaRPr lang="en-US"/>
              </a:p>
            </p:txBody>
          </p:sp>
          <p:sp>
            <p:nvSpPr>
              <p:cNvPr id="1079" name="Freeform 55"/>
              <p:cNvSpPr>
                <a:spLocks/>
              </p:cNvSpPr>
              <p:nvPr/>
            </p:nvSpPr>
            <p:spPr bwMode="auto">
              <a:xfrm>
                <a:off x="5280" y="1064"/>
                <a:ext cx="17" cy="17"/>
              </a:xfrm>
              <a:custGeom>
                <a:avLst/>
                <a:gdLst>
                  <a:gd name="T0" fmla="*/ 0 w 17"/>
                  <a:gd name="T1" fmla="*/ 0 h 17"/>
                  <a:gd name="T2" fmla="*/ 16 w 17"/>
                  <a:gd name="T3" fmla="*/ 10 h 17"/>
                  <a:gd name="T4" fmla="*/ 16 w 17"/>
                  <a:gd name="T5" fmla="*/ 16 h 17"/>
                  <a:gd name="T6" fmla="*/ 8 w 17"/>
                  <a:gd name="T7" fmla="*/ 12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0"/>
                    </a:lnTo>
                    <a:lnTo>
                      <a:pt x="16" y="16"/>
                    </a:lnTo>
                    <a:lnTo>
                      <a:pt x="8" y="12"/>
                    </a:lnTo>
                    <a:lnTo>
                      <a:pt x="0" y="0"/>
                    </a:lnTo>
                  </a:path>
                </a:pathLst>
              </a:custGeom>
              <a:solidFill>
                <a:srgbClr val="402000"/>
              </a:solidFill>
              <a:ln w="9525" cap="rnd">
                <a:noFill/>
                <a:round/>
                <a:headEnd/>
                <a:tailEnd/>
              </a:ln>
            </p:spPr>
            <p:txBody>
              <a:bodyPr/>
              <a:lstStyle/>
              <a:p>
                <a:endParaRPr lang="en-US"/>
              </a:p>
            </p:txBody>
          </p:sp>
          <p:sp>
            <p:nvSpPr>
              <p:cNvPr id="1080" name="Freeform 56"/>
              <p:cNvSpPr>
                <a:spLocks/>
              </p:cNvSpPr>
              <p:nvPr/>
            </p:nvSpPr>
            <p:spPr bwMode="auto">
              <a:xfrm>
                <a:off x="5272" y="1057"/>
                <a:ext cx="17" cy="17"/>
              </a:xfrm>
              <a:custGeom>
                <a:avLst/>
                <a:gdLst>
                  <a:gd name="T0" fmla="*/ 16 w 17"/>
                  <a:gd name="T1" fmla="*/ 0 h 17"/>
                  <a:gd name="T2" fmla="*/ 13 w 17"/>
                  <a:gd name="T3" fmla="*/ 9 h 17"/>
                  <a:gd name="T4" fmla="*/ 13 w 17"/>
                  <a:gd name="T5" fmla="*/ 11 h 17"/>
                  <a:gd name="T6" fmla="*/ 13 w 17"/>
                  <a:gd name="T7" fmla="*/ 13 h 17"/>
                  <a:gd name="T8" fmla="*/ 14 w 17"/>
                  <a:gd name="T9" fmla="*/ 16 h 17"/>
                  <a:gd name="T10" fmla="*/ 11 w 17"/>
                  <a:gd name="T11" fmla="*/ 11 h 17"/>
                  <a:gd name="T12" fmla="*/ 8 w 17"/>
                  <a:gd name="T13" fmla="*/ 11 h 17"/>
                  <a:gd name="T14" fmla="*/ 5 w 17"/>
                  <a:gd name="T15" fmla="*/ 9 h 17"/>
                  <a:gd name="T16" fmla="*/ 0 w 17"/>
                  <a:gd name="T17" fmla="*/ 9 h 17"/>
                  <a:gd name="T18" fmla="*/ 5 w 17"/>
                  <a:gd name="T19" fmla="*/ 2 h 17"/>
                  <a:gd name="T20" fmla="*/ 16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0"/>
                    </a:moveTo>
                    <a:lnTo>
                      <a:pt x="13" y="9"/>
                    </a:lnTo>
                    <a:lnTo>
                      <a:pt x="13" y="11"/>
                    </a:lnTo>
                    <a:lnTo>
                      <a:pt x="13" y="13"/>
                    </a:lnTo>
                    <a:lnTo>
                      <a:pt x="14" y="16"/>
                    </a:lnTo>
                    <a:lnTo>
                      <a:pt x="11" y="11"/>
                    </a:lnTo>
                    <a:lnTo>
                      <a:pt x="8" y="11"/>
                    </a:lnTo>
                    <a:lnTo>
                      <a:pt x="5" y="9"/>
                    </a:lnTo>
                    <a:lnTo>
                      <a:pt x="0" y="9"/>
                    </a:lnTo>
                    <a:lnTo>
                      <a:pt x="5" y="2"/>
                    </a:lnTo>
                    <a:lnTo>
                      <a:pt x="16" y="0"/>
                    </a:lnTo>
                  </a:path>
                </a:pathLst>
              </a:custGeom>
              <a:solidFill>
                <a:srgbClr val="402000"/>
              </a:solidFill>
              <a:ln w="9525" cap="rnd">
                <a:noFill/>
                <a:round/>
                <a:headEnd/>
                <a:tailEnd/>
              </a:ln>
            </p:spPr>
            <p:txBody>
              <a:bodyPr/>
              <a:lstStyle/>
              <a:p>
                <a:endParaRPr lang="en-US"/>
              </a:p>
            </p:txBody>
          </p:sp>
          <p:sp>
            <p:nvSpPr>
              <p:cNvPr id="1081" name="Freeform 57"/>
              <p:cNvSpPr>
                <a:spLocks/>
              </p:cNvSpPr>
              <p:nvPr/>
            </p:nvSpPr>
            <p:spPr bwMode="auto">
              <a:xfrm>
                <a:off x="5269" y="1048"/>
                <a:ext cx="17" cy="17"/>
              </a:xfrm>
              <a:custGeom>
                <a:avLst/>
                <a:gdLst>
                  <a:gd name="T0" fmla="*/ 16 w 17"/>
                  <a:gd name="T1" fmla="*/ 9 h 17"/>
                  <a:gd name="T2" fmla="*/ 15 w 17"/>
                  <a:gd name="T3" fmla="*/ 13 h 17"/>
                  <a:gd name="T4" fmla="*/ 13 w 17"/>
                  <a:gd name="T5" fmla="*/ 16 h 17"/>
                  <a:gd name="T6" fmla="*/ 10 w 17"/>
                  <a:gd name="T7" fmla="*/ 11 h 17"/>
                  <a:gd name="T8" fmla="*/ 8 w 17"/>
                  <a:gd name="T9" fmla="*/ 9 h 17"/>
                  <a:gd name="T10" fmla="*/ 1 w 17"/>
                  <a:gd name="T11" fmla="*/ 9 h 17"/>
                  <a:gd name="T12" fmla="*/ 0 w 17"/>
                  <a:gd name="T13" fmla="*/ 9 h 17"/>
                  <a:gd name="T14" fmla="*/ 3 w 17"/>
                  <a:gd name="T15" fmla="*/ 4 h 17"/>
                  <a:gd name="T16" fmla="*/ 6 w 17"/>
                  <a:gd name="T17" fmla="*/ 2 h 17"/>
                  <a:gd name="T18" fmla="*/ 6 w 17"/>
                  <a:gd name="T19" fmla="*/ 0 h 17"/>
                  <a:gd name="T20" fmla="*/ 8 w 17"/>
                  <a:gd name="T21" fmla="*/ 4 h 17"/>
                  <a:gd name="T22" fmla="*/ 8 w 17"/>
                  <a:gd name="T23" fmla="*/ 2 h 17"/>
                  <a:gd name="T24" fmla="*/ 10 w 17"/>
                  <a:gd name="T25" fmla="*/ 4 h 17"/>
                  <a:gd name="T26" fmla="*/ 13 w 17"/>
                  <a:gd name="T27" fmla="*/ 4 h 17"/>
                  <a:gd name="T28" fmla="*/ 16 w 17"/>
                  <a:gd name="T29" fmla="*/ 9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6" y="9"/>
                    </a:moveTo>
                    <a:lnTo>
                      <a:pt x="15" y="13"/>
                    </a:lnTo>
                    <a:lnTo>
                      <a:pt x="13" y="16"/>
                    </a:lnTo>
                    <a:lnTo>
                      <a:pt x="10" y="11"/>
                    </a:lnTo>
                    <a:lnTo>
                      <a:pt x="8" y="9"/>
                    </a:lnTo>
                    <a:lnTo>
                      <a:pt x="1" y="9"/>
                    </a:lnTo>
                    <a:lnTo>
                      <a:pt x="0" y="9"/>
                    </a:lnTo>
                    <a:lnTo>
                      <a:pt x="3" y="4"/>
                    </a:lnTo>
                    <a:lnTo>
                      <a:pt x="6" y="2"/>
                    </a:lnTo>
                    <a:lnTo>
                      <a:pt x="6" y="0"/>
                    </a:lnTo>
                    <a:lnTo>
                      <a:pt x="8" y="4"/>
                    </a:lnTo>
                    <a:lnTo>
                      <a:pt x="8" y="2"/>
                    </a:lnTo>
                    <a:lnTo>
                      <a:pt x="10" y="4"/>
                    </a:lnTo>
                    <a:lnTo>
                      <a:pt x="13" y="4"/>
                    </a:lnTo>
                    <a:lnTo>
                      <a:pt x="16" y="9"/>
                    </a:lnTo>
                  </a:path>
                </a:pathLst>
              </a:custGeom>
              <a:solidFill>
                <a:srgbClr val="402000"/>
              </a:solidFill>
              <a:ln w="9525" cap="rnd">
                <a:noFill/>
                <a:round/>
                <a:headEnd/>
                <a:tailEnd/>
              </a:ln>
            </p:spPr>
            <p:txBody>
              <a:bodyPr/>
              <a:lstStyle/>
              <a:p>
                <a:endParaRPr lang="en-US"/>
              </a:p>
            </p:txBody>
          </p:sp>
          <p:sp>
            <p:nvSpPr>
              <p:cNvPr id="1082" name="Freeform 58"/>
              <p:cNvSpPr>
                <a:spLocks/>
              </p:cNvSpPr>
              <p:nvPr/>
            </p:nvSpPr>
            <p:spPr bwMode="auto">
              <a:xfrm>
                <a:off x="5246" y="1056"/>
                <a:ext cx="17" cy="20"/>
              </a:xfrm>
              <a:custGeom>
                <a:avLst/>
                <a:gdLst>
                  <a:gd name="T0" fmla="*/ 16 w 17"/>
                  <a:gd name="T1" fmla="*/ 3 h 20"/>
                  <a:gd name="T2" fmla="*/ 10 w 17"/>
                  <a:gd name="T3" fmla="*/ 1 h 20"/>
                  <a:gd name="T4" fmla="*/ 5 w 17"/>
                  <a:gd name="T5" fmla="*/ 2 h 20"/>
                  <a:gd name="T6" fmla="*/ 2 w 17"/>
                  <a:gd name="T7" fmla="*/ 5 h 20"/>
                  <a:gd name="T8" fmla="*/ 1 w 17"/>
                  <a:gd name="T9" fmla="*/ 9 h 20"/>
                  <a:gd name="T10" fmla="*/ 2 w 17"/>
                  <a:gd name="T11" fmla="*/ 12 h 20"/>
                  <a:gd name="T12" fmla="*/ 4 w 17"/>
                  <a:gd name="T13" fmla="*/ 15 h 20"/>
                  <a:gd name="T14" fmla="*/ 7 w 17"/>
                  <a:gd name="T15" fmla="*/ 11 h 20"/>
                  <a:gd name="T16" fmla="*/ 10 w 17"/>
                  <a:gd name="T17" fmla="*/ 8 h 20"/>
                  <a:gd name="T18" fmla="*/ 14 w 17"/>
                  <a:gd name="T19" fmla="*/ 7 h 20"/>
                  <a:gd name="T20" fmla="*/ 10 w 17"/>
                  <a:gd name="T21" fmla="*/ 10 h 20"/>
                  <a:gd name="T22" fmla="*/ 5 w 17"/>
                  <a:gd name="T23" fmla="*/ 13 h 20"/>
                  <a:gd name="T24" fmla="*/ 5 w 17"/>
                  <a:gd name="T25" fmla="*/ 15 h 20"/>
                  <a:gd name="T26" fmla="*/ 7 w 17"/>
                  <a:gd name="T27" fmla="*/ 18 h 20"/>
                  <a:gd name="T28" fmla="*/ 10 w 17"/>
                  <a:gd name="T29" fmla="*/ 19 h 20"/>
                  <a:gd name="T30" fmla="*/ 4 w 17"/>
                  <a:gd name="T31" fmla="*/ 18 h 20"/>
                  <a:gd name="T32" fmla="*/ 0 w 17"/>
                  <a:gd name="T33" fmla="*/ 14 h 20"/>
                  <a:gd name="T34" fmla="*/ 0 w 17"/>
                  <a:gd name="T35" fmla="*/ 8 h 20"/>
                  <a:gd name="T36" fmla="*/ 0 w 17"/>
                  <a:gd name="T37" fmla="*/ 3 h 20"/>
                  <a:gd name="T38" fmla="*/ 4 w 17"/>
                  <a:gd name="T39" fmla="*/ 0 h 20"/>
                  <a:gd name="T40" fmla="*/ 8 w 17"/>
                  <a:gd name="T41" fmla="*/ 0 h 20"/>
                  <a:gd name="T42" fmla="*/ 13 w 17"/>
                  <a:gd name="T43" fmla="*/ 0 h 20"/>
                  <a:gd name="T44" fmla="*/ 16 w 17"/>
                  <a:gd name="T45" fmla="*/ 3 h 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20"/>
                  <a:gd name="T71" fmla="*/ 17 w 17"/>
                  <a:gd name="T72" fmla="*/ 20 h 2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20">
                    <a:moveTo>
                      <a:pt x="16" y="3"/>
                    </a:moveTo>
                    <a:lnTo>
                      <a:pt x="10" y="1"/>
                    </a:lnTo>
                    <a:lnTo>
                      <a:pt x="5" y="2"/>
                    </a:lnTo>
                    <a:lnTo>
                      <a:pt x="2" y="5"/>
                    </a:lnTo>
                    <a:lnTo>
                      <a:pt x="1" y="9"/>
                    </a:lnTo>
                    <a:lnTo>
                      <a:pt x="2" y="12"/>
                    </a:lnTo>
                    <a:lnTo>
                      <a:pt x="4" y="15"/>
                    </a:lnTo>
                    <a:lnTo>
                      <a:pt x="7" y="11"/>
                    </a:lnTo>
                    <a:lnTo>
                      <a:pt x="10" y="8"/>
                    </a:lnTo>
                    <a:lnTo>
                      <a:pt x="14" y="7"/>
                    </a:lnTo>
                    <a:lnTo>
                      <a:pt x="10" y="10"/>
                    </a:lnTo>
                    <a:lnTo>
                      <a:pt x="5" y="13"/>
                    </a:lnTo>
                    <a:lnTo>
                      <a:pt x="5" y="15"/>
                    </a:lnTo>
                    <a:lnTo>
                      <a:pt x="7" y="18"/>
                    </a:lnTo>
                    <a:lnTo>
                      <a:pt x="10" y="19"/>
                    </a:lnTo>
                    <a:lnTo>
                      <a:pt x="4" y="18"/>
                    </a:lnTo>
                    <a:lnTo>
                      <a:pt x="0" y="14"/>
                    </a:lnTo>
                    <a:lnTo>
                      <a:pt x="0" y="8"/>
                    </a:lnTo>
                    <a:lnTo>
                      <a:pt x="0" y="3"/>
                    </a:lnTo>
                    <a:lnTo>
                      <a:pt x="4" y="0"/>
                    </a:lnTo>
                    <a:lnTo>
                      <a:pt x="8" y="0"/>
                    </a:lnTo>
                    <a:lnTo>
                      <a:pt x="13" y="0"/>
                    </a:lnTo>
                    <a:lnTo>
                      <a:pt x="16" y="3"/>
                    </a:lnTo>
                  </a:path>
                </a:pathLst>
              </a:custGeom>
              <a:solidFill>
                <a:srgbClr val="402000"/>
              </a:solidFill>
              <a:ln w="9525" cap="rnd">
                <a:noFill/>
                <a:round/>
                <a:headEnd/>
                <a:tailEnd/>
              </a:ln>
            </p:spPr>
            <p:txBody>
              <a:bodyPr/>
              <a:lstStyle/>
              <a:p>
                <a:endParaRPr lang="en-US"/>
              </a:p>
            </p:txBody>
          </p:sp>
          <p:sp>
            <p:nvSpPr>
              <p:cNvPr id="1083" name="Freeform 59"/>
              <p:cNvSpPr>
                <a:spLocks/>
              </p:cNvSpPr>
              <p:nvPr/>
            </p:nvSpPr>
            <p:spPr bwMode="auto">
              <a:xfrm>
                <a:off x="5243" y="1052"/>
                <a:ext cx="17" cy="27"/>
              </a:xfrm>
              <a:custGeom>
                <a:avLst/>
                <a:gdLst>
                  <a:gd name="T0" fmla="*/ 16 w 17"/>
                  <a:gd name="T1" fmla="*/ 6 h 27"/>
                  <a:gd name="T2" fmla="*/ 13 w 17"/>
                  <a:gd name="T3" fmla="*/ 2 h 27"/>
                  <a:gd name="T4" fmla="*/ 9 w 17"/>
                  <a:gd name="T5" fmla="*/ 1 h 27"/>
                  <a:gd name="T6" fmla="*/ 4 w 17"/>
                  <a:gd name="T7" fmla="*/ 2 h 27"/>
                  <a:gd name="T8" fmla="*/ 2 w 17"/>
                  <a:gd name="T9" fmla="*/ 4 h 27"/>
                  <a:gd name="T10" fmla="*/ 1 w 17"/>
                  <a:gd name="T11" fmla="*/ 8 h 27"/>
                  <a:gd name="T12" fmla="*/ 1 w 17"/>
                  <a:gd name="T13" fmla="*/ 11 h 27"/>
                  <a:gd name="T14" fmla="*/ 2 w 17"/>
                  <a:gd name="T15" fmla="*/ 13 h 27"/>
                  <a:gd name="T16" fmla="*/ 2 w 17"/>
                  <a:gd name="T17" fmla="*/ 17 h 27"/>
                  <a:gd name="T18" fmla="*/ 2 w 17"/>
                  <a:gd name="T19" fmla="*/ 21 h 27"/>
                  <a:gd name="T20" fmla="*/ 6 w 17"/>
                  <a:gd name="T21" fmla="*/ 24 h 27"/>
                  <a:gd name="T22" fmla="*/ 8 w 17"/>
                  <a:gd name="T23" fmla="*/ 24 h 27"/>
                  <a:gd name="T24" fmla="*/ 10 w 17"/>
                  <a:gd name="T25" fmla="*/ 24 h 27"/>
                  <a:gd name="T26" fmla="*/ 10 w 17"/>
                  <a:gd name="T27" fmla="*/ 25 h 27"/>
                  <a:gd name="T28" fmla="*/ 8 w 17"/>
                  <a:gd name="T29" fmla="*/ 26 h 27"/>
                  <a:gd name="T30" fmla="*/ 6 w 17"/>
                  <a:gd name="T31" fmla="*/ 26 h 27"/>
                  <a:gd name="T32" fmla="*/ 3 w 17"/>
                  <a:gd name="T33" fmla="*/ 25 h 27"/>
                  <a:gd name="T34" fmla="*/ 1 w 17"/>
                  <a:gd name="T35" fmla="*/ 21 h 27"/>
                  <a:gd name="T36" fmla="*/ 0 w 17"/>
                  <a:gd name="T37" fmla="*/ 14 h 27"/>
                  <a:gd name="T38" fmla="*/ 0 w 17"/>
                  <a:gd name="T39" fmla="*/ 10 h 27"/>
                  <a:gd name="T40" fmla="*/ 0 w 17"/>
                  <a:gd name="T41" fmla="*/ 7 h 27"/>
                  <a:gd name="T42" fmla="*/ 1 w 17"/>
                  <a:gd name="T43" fmla="*/ 4 h 27"/>
                  <a:gd name="T44" fmla="*/ 3 w 17"/>
                  <a:gd name="T45" fmla="*/ 1 h 27"/>
                  <a:gd name="T46" fmla="*/ 7 w 17"/>
                  <a:gd name="T47" fmla="*/ 0 h 27"/>
                  <a:gd name="T48" fmla="*/ 13 w 17"/>
                  <a:gd name="T49" fmla="*/ 0 h 27"/>
                  <a:gd name="T50" fmla="*/ 15 w 17"/>
                  <a:gd name="T51" fmla="*/ 2 h 27"/>
                  <a:gd name="T52" fmla="*/ 16 w 17"/>
                  <a:gd name="T53" fmla="*/ 6 h 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
                  <a:gd name="T82" fmla="*/ 0 h 27"/>
                  <a:gd name="T83" fmla="*/ 17 w 17"/>
                  <a:gd name="T84" fmla="*/ 27 h 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 h="27">
                    <a:moveTo>
                      <a:pt x="16" y="6"/>
                    </a:moveTo>
                    <a:lnTo>
                      <a:pt x="13" y="2"/>
                    </a:lnTo>
                    <a:lnTo>
                      <a:pt x="9" y="1"/>
                    </a:lnTo>
                    <a:lnTo>
                      <a:pt x="4" y="2"/>
                    </a:lnTo>
                    <a:lnTo>
                      <a:pt x="2" y="4"/>
                    </a:lnTo>
                    <a:lnTo>
                      <a:pt x="1" y="8"/>
                    </a:lnTo>
                    <a:lnTo>
                      <a:pt x="1" y="11"/>
                    </a:lnTo>
                    <a:lnTo>
                      <a:pt x="2" y="13"/>
                    </a:lnTo>
                    <a:lnTo>
                      <a:pt x="2" y="17"/>
                    </a:lnTo>
                    <a:lnTo>
                      <a:pt x="2" y="21"/>
                    </a:lnTo>
                    <a:lnTo>
                      <a:pt x="6" y="24"/>
                    </a:lnTo>
                    <a:lnTo>
                      <a:pt x="8" y="24"/>
                    </a:lnTo>
                    <a:lnTo>
                      <a:pt x="10" y="24"/>
                    </a:lnTo>
                    <a:lnTo>
                      <a:pt x="10" y="25"/>
                    </a:lnTo>
                    <a:lnTo>
                      <a:pt x="8" y="26"/>
                    </a:lnTo>
                    <a:lnTo>
                      <a:pt x="6" y="26"/>
                    </a:lnTo>
                    <a:lnTo>
                      <a:pt x="3" y="25"/>
                    </a:lnTo>
                    <a:lnTo>
                      <a:pt x="1" y="21"/>
                    </a:lnTo>
                    <a:lnTo>
                      <a:pt x="0" y="14"/>
                    </a:lnTo>
                    <a:lnTo>
                      <a:pt x="0" y="10"/>
                    </a:lnTo>
                    <a:lnTo>
                      <a:pt x="0" y="7"/>
                    </a:lnTo>
                    <a:lnTo>
                      <a:pt x="1" y="4"/>
                    </a:lnTo>
                    <a:lnTo>
                      <a:pt x="3" y="1"/>
                    </a:lnTo>
                    <a:lnTo>
                      <a:pt x="7" y="0"/>
                    </a:lnTo>
                    <a:lnTo>
                      <a:pt x="13" y="0"/>
                    </a:lnTo>
                    <a:lnTo>
                      <a:pt x="15" y="2"/>
                    </a:lnTo>
                    <a:lnTo>
                      <a:pt x="16" y="6"/>
                    </a:lnTo>
                  </a:path>
                </a:pathLst>
              </a:custGeom>
              <a:solidFill>
                <a:srgbClr val="402000"/>
              </a:solidFill>
              <a:ln w="9525" cap="rnd">
                <a:noFill/>
                <a:round/>
                <a:headEnd/>
                <a:tailEnd/>
              </a:ln>
            </p:spPr>
            <p:txBody>
              <a:bodyPr/>
              <a:lstStyle/>
              <a:p>
                <a:endParaRPr lang="en-US"/>
              </a:p>
            </p:txBody>
          </p:sp>
          <p:sp>
            <p:nvSpPr>
              <p:cNvPr id="1084" name="Freeform 60"/>
              <p:cNvSpPr>
                <a:spLocks/>
              </p:cNvSpPr>
              <p:nvPr/>
            </p:nvSpPr>
            <p:spPr bwMode="auto">
              <a:xfrm>
                <a:off x="5251" y="1080"/>
                <a:ext cx="17" cy="23"/>
              </a:xfrm>
              <a:custGeom>
                <a:avLst/>
                <a:gdLst>
                  <a:gd name="T0" fmla="*/ 0 w 17"/>
                  <a:gd name="T1" fmla="*/ 0 h 23"/>
                  <a:gd name="T2" fmla="*/ 2 w 17"/>
                  <a:gd name="T3" fmla="*/ 4 h 23"/>
                  <a:gd name="T4" fmla="*/ 5 w 17"/>
                  <a:gd name="T5" fmla="*/ 9 h 23"/>
                  <a:gd name="T6" fmla="*/ 8 w 17"/>
                  <a:gd name="T7" fmla="*/ 13 h 23"/>
                  <a:gd name="T8" fmla="*/ 13 w 17"/>
                  <a:gd name="T9" fmla="*/ 19 h 23"/>
                  <a:gd name="T10" fmla="*/ 16 w 17"/>
                  <a:gd name="T11" fmla="*/ 22 h 23"/>
                  <a:gd name="T12" fmla="*/ 10 w 17"/>
                  <a:gd name="T13" fmla="*/ 19 h 23"/>
                  <a:gd name="T14" fmla="*/ 6 w 17"/>
                  <a:gd name="T15" fmla="*/ 13 h 23"/>
                  <a:gd name="T16" fmla="*/ 2 w 17"/>
                  <a:gd name="T17" fmla="*/ 8 h 23"/>
                  <a:gd name="T18" fmla="*/ 0 w 17"/>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3"/>
                  <a:gd name="T32" fmla="*/ 17 w 17"/>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3">
                    <a:moveTo>
                      <a:pt x="0" y="0"/>
                    </a:moveTo>
                    <a:lnTo>
                      <a:pt x="2" y="4"/>
                    </a:lnTo>
                    <a:lnTo>
                      <a:pt x="5" y="9"/>
                    </a:lnTo>
                    <a:lnTo>
                      <a:pt x="8" y="13"/>
                    </a:lnTo>
                    <a:lnTo>
                      <a:pt x="13" y="19"/>
                    </a:lnTo>
                    <a:lnTo>
                      <a:pt x="16" y="22"/>
                    </a:lnTo>
                    <a:lnTo>
                      <a:pt x="10" y="19"/>
                    </a:lnTo>
                    <a:lnTo>
                      <a:pt x="6" y="13"/>
                    </a:lnTo>
                    <a:lnTo>
                      <a:pt x="2" y="8"/>
                    </a:lnTo>
                    <a:lnTo>
                      <a:pt x="0" y="0"/>
                    </a:lnTo>
                  </a:path>
                </a:pathLst>
              </a:custGeom>
              <a:solidFill>
                <a:srgbClr val="402000"/>
              </a:solidFill>
              <a:ln w="9525" cap="rnd">
                <a:noFill/>
                <a:round/>
                <a:headEnd/>
                <a:tailEnd/>
              </a:ln>
            </p:spPr>
            <p:txBody>
              <a:bodyPr/>
              <a:lstStyle/>
              <a:p>
                <a:endParaRPr lang="en-US"/>
              </a:p>
            </p:txBody>
          </p:sp>
          <p:sp>
            <p:nvSpPr>
              <p:cNvPr id="1085" name="Freeform 61"/>
              <p:cNvSpPr>
                <a:spLocks/>
              </p:cNvSpPr>
              <p:nvPr/>
            </p:nvSpPr>
            <p:spPr bwMode="auto">
              <a:xfrm>
                <a:off x="5217" y="1008"/>
                <a:ext cx="64" cy="80"/>
              </a:xfrm>
              <a:custGeom>
                <a:avLst/>
                <a:gdLst>
                  <a:gd name="T0" fmla="*/ 58 w 64"/>
                  <a:gd name="T1" fmla="*/ 22 h 80"/>
                  <a:gd name="T2" fmla="*/ 48 w 64"/>
                  <a:gd name="T3" fmla="*/ 20 h 80"/>
                  <a:gd name="T4" fmla="*/ 42 w 64"/>
                  <a:gd name="T5" fmla="*/ 22 h 80"/>
                  <a:gd name="T6" fmla="*/ 38 w 64"/>
                  <a:gd name="T7" fmla="*/ 27 h 80"/>
                  <a:gd name="T8" fmla="*/ 40 w 64"/>
                  <a:gd name="T9" fmla="*/ 34 h 80"/>
                  <a:gd name="T10" fmla="*/ 43 w 64"/>
                  <a:gd name="T11" fmla="*/ 37 h 80"/>
                  <a:gd name="T12" fmla="*/ 44 w 64"/>
                  <a:gd name="T13" fmla="*/ 43 h 80"/>
                  <a:gd name="T14" fmla="*/ 42 w 64"/>
                  <a:gd name="T15" fmla="*/ 47 h 80"/>
                  <a:gd name="T16" fmla="*/ 44 w 64"/>
                  <a:gd name="T17" fmla="*/ 53 h 80"/>
                  <a:gd name="T18" fmla="*/ 40 w 64"/>
                  <a:gd name="T19" fmla="*/ 53 h 80"/>
                  <a:gd name="T20" fmla="*/ 39 w 64"/>
                  <a:gd name="T21" fmla="*/ 46 h 80"/>
                  <a:gd name="T22" fmla="*/ 36 w 64"/>
                  <a:gd name="T23" fmla="*/ 43 h 80"/>
                  <a:gd name="T24" fmla="*/ 31 w 64"/>
                  <a:gd name="T25" fmla="*/ 43 h 80"/>
                  <a:gd name="T26" fmla="*/ 27 w 64"/>
                  <a:gd name="T27" fmla="*/ 45 h 80"/>
                  <a:gd name="T28" fmla="*/ 26 w 64"/>
                  <a:gd name="T29" fmla="*/ 49 h 80"/>
                  <a:gd name="T30" fmla="*/ 25 w 64"/>
                  <a:gd name="T31" fmla="*/ 56 h 80"/>
                  <a:gd name="T32" fmla="*/ 26 w 64"/>
                  <a:gd name="T33" fmla="*/ 60 h 80"/>
                  <a:gd name="T34" fmla="*/ 26 w 64"/>
                  <a:gd name="T35" fmla="*/ 64 h 80"/>
                  <a:gd name="T36" fmla="*/ 25 w 64"/>
                  <a:gd name="T37" fmla="*/ 68 h 80"/>
                  <a:gd name="T38" fmla="*/ 22 w 64"/>
                  <a:gd name="T39" fmla="*/ 72 h 80"/>
                  <a:gd name="T40" fmla="*/ 20 w 64"/>
                  <a:gd name="T41" fmla="*/ 75 h 80"/>
                  <a:gd name="T42" fmla="*/ 15 w 64"/>
                  <a:gd name="T43" fmla="*/ 79 h 80"/>
                  <a:gd name="T44" fmla="*/ 4 w 64"/>
                  <a:gd name="T45" fmla="*/ 65 h 80"/>
                  <a:gd name="T46" fmla="*/ 2 w 64"/>
                  <a:gd name="T47" fmla="*/ 55 h 80"/>
                  <a:gd name="T48" fmla="*/ 0 w 64"/>
                  <a:gd name="T49" fmla="*/ 37 h 80"/>
                  <a:gd name="T50" fmla="*/ 0 w 64"/>
                  <a:gd name="T51" fmla="*/ 25 h 80"/>
                  <a:gd name="T52" fmla="*/ 1 w 64"/>
                  <a:gd name="T53" fmla="*/ 13 h 80"/>
                  <a:gd name="T54" fmla="*/ 4 w 64"/>
                  <a:gd name="T55" fmla="*/ 7 h 80"/>
                  <a:gd name="T56" fmla="*/ 10 w 64"/>
                  <a:gd name="T57" fmla="*/ 2 h 80"/>
                  <a:gd name="T58" fmla="*/ 15 w 64"/>
                  <a:gd name="T59" fmla="*/ 0 h 80"/>
                  <a:gd name="T60" fmla="*/ 27 w 64"/>
                  <a:gd name="T61" fmla="*/ 0 h 80"/>
                  <a:gd name="T62" fmla="*/ 37 w 64"/>
                  <a:gd name="T63" fmla="*/ 0 h 80"/>
                  <a:gd name="T64" fmla="*/ 50 w 64"/>
                  <a:gd name="T65" fmla="*/ 3 h 80"/>
                  <a:gd name="T66" fmla="*/ 56 w 64"/>
                  <a:gd name="T67" fmla="*/ 7 h 80"/>
                  <a:gd name="T68" fmla="*/ 59 w 64"/>
                  <a:gd name="T69" fmla="*/ 11 h 80"/>
                  <a:gd name="T70" fmla="*/ 63 w 64"/>
                  <a:gd name="T71" fmla="*/ 16 h 80"/>
                  <a:gd name="T72" fmla="*/ 62 w 64"/>
                  <a:gd name="T73" fmla="*/ 19 h 80"/>
                  <a:gd name="T74" fmla="*/ 58 w 64"/>
                  <a:gd name="T75" fmla="*/ 22 h 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4"/>
                  <a:gd name="T115" fmla="*/ 0 h 80"/>
                  <a:gd name="T116" fmla="*/ 64 w 64"/>
                  <a:gd name="T117" fmla="*/ 80 h 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4" h="80">
                    <a:moveTo>
                      <a:pt x="58" y="22"/>
                    </a:moveTo>
                    <a:lnTo>
                      <a:pt x="48" y="20"/>
                    </a:lnTo>
                    <a:lnTo>
                      <a:pt x="42" y="22"/>
                    </a:lnTo>
                    <a:lnTo>
                      <a:pt x="38" y="27"/>
                    </a:lnTo>
                    <a:lnTo>
                      <a:pt x="40" y="34"/>
                    </a:lnTo>
                    <a:lnTo>
                      <a:pt x="43" y="37"/>
                    </a:lnTo>
                    <a:lnTo>
                      <a:pt x="44" y="43"/>
                    </a:lnTo>
                    <a:lnTo>
                      <a:pt x="42" y="47"/>
                    </a:lnTo>
                    <a:lnTo>
                      <a:pt x="44" y="53"/>
                    </a:lnTo>
                    <a:lnTo>
                      <a:pt x="40" y="53"/>
                    </a:lnTo>
                    <a:lnTo>
                      <a:pt x="39" y="46"/>
                    </a:lnTo>
                    <a:lnTo>
                      <a:pt x="36" y="43"/>
                    </a:lnTo>
                    <a:lnTo>
                      <a:pt x="31" y="43"/>
                    </a:lnTo>
                    <a:lnTo>
                      <a:pt x="27" y="45"/>
                    </a:lnTo>
                    <a:lnTo>
                      <a:pt x="26" y="49"/>
                    </a:lnTo>
                    <a:lnTo>
                      <a:pt x="25" y="56"/>
                    </a:lnTo>
                    <a:lnTo>
                      <a:pt x="26" y="60"/>
                    </a:lnTo>
                    <a:lnTo>
                      <a:pt x="26" y="64"/>
                    </a:lnTo>
                    <a:lnTo>
                      <a:pt x="25" y="68"/>
                    </a:lnTo>
                    <a:lnTo>
                      <a:pt x="22" y="72"/>
                    </a:lnTo>
                    <a:lnTo>
                      <a:pt x="20" y="75"/>
                    </a:lnTo>
                    <a:lnTo>
                      <a:pt x="15" y="79"/>
                    </a:lnTo>
                    <a:lnTo>
                      <a:pt x="4" y="65"/>
                    </a:lnTo>
                    <a:lnTo>
                      <a:pt x="2" y="55"/>
                    </a:lnTo>
                    <a:lnTo>
                      <a:pt x="0" y="37"/>
                    </a:lnTo>
                    <a:lnTo>
                      <a:pt x="0" y="25"/>
                    </a:lnTo>
                    <a:lnTo>
                      <a:pt x="1" y="13"/>
                    </a:lnTo>
                    <a:lnTo>
                      <a:pt x="4" y="7"/>
                    </a:lnTo>
                    <a:lnTo>
                      <a:pt x="10" y="2"/>
                    </a:lnTo>
                    <a:lnTo>
                      <a:pt x="15" y="0"/>
                    </a:lnTo>
                    <a:lnTo>
                      <a:pt x="27" y="0"/>
                    </a:lnTo>
                    <a:lnTo>
                      <a:pt x="37" y="0"/>
                    </a:lnTo>
                    <a:lnTo>
                      <a:pt x="50" y="3"/>
                    </a:lnTo>
                    <a:lnTo>
                      <a:pt x="56" y="7"/>
                    </a:lnTo>
                    <a:lnTo>
                      <a:pt x="59" y="11"/>
                    </a:lnTo>
                    <a:lnTo>
                      <a:pt x="63" y="16"/>
                    </a:lnTo>
                    <a:lnTo>
                      <a:pt x="62" y="19"/>
                    </a:lnTo>
                    <a:lnTo>
                      <a:pt x="58" y="22"/>
                    </a:lnTo>
                  </a:path>
                </a:pathLst>
              </a:custGeom>
              <a:solidFill>
                <a:srgbClr val="603000"/>
              </a:solidFill>
              <a:ln w="9525" cap="rnd">
                <a:noFill/>
                <a:round/>
                <a:headEnd/>
                <a:tailEnd/>
              </a:ln>
            </p:spPr>
            <p:txBody>
              <a:bodyPr/>
              <a:lstStyle/>
              <a:p>
                <a:endParaRPr lang="en-US"/>
              </a:p>
            </p:txBody>
          </p:sp>
          <p:sp>
            <p:nvSpPr>
              <p:cNvPr id="1086" name="Freeform 62"/>
              <p:cNvSpPr>
                <a:spLocks/>
              </p:cNvSpPr>
              <p:nvPr/>
            </p:nvSpPr>
            <p:spPr bwMode="auto">
              <a:xfrm>
                <a:off x="5218" y="1009"/>
                <a:ext cx="60" cy="77"/>
              </a:xfrm>
              <a:custGeom>
                <a:avLst/>
                <a:gdLst>
                  <a:gd name="T0" fmla="*/ 56 w 60"/>
                  <a:gd name="T1" fmla="*/ 11 h 77"/>
                  <a:gd name="T2" fmla="*/ 57 w 60"/>
                  <a:gd name="T3" fmla="*/ 18 h 77"/>
                  <a:gd name="T4" fmla="*/ 44 w 60"/>
                  <a:gd name="T5" fmla="*/ 19 h 77"/>
                  <a:gd name="T6" fmla="*/ 32 w 60"/>
                  <a:gd name="T7" fmla="*/ 15 h 77"/>
                  <a:gd name="T8" fmla="*/ 37 w 60"/>
                  <a:gd name="T9" fmla="*/ 17 h 77"/>
                  <a:gd name="T10" fmla="*/ 39 w 60"/>
                  <a:gd name="T11" fmla="*/ 19 h 77"/>
                  <a:gd name="T12" fmla="*/ 33 w 60"/>
                  <a:gd name="T13" fmla="*/ 19 h 77"/>
                  <a:gd name="T14" fmla="*/ 32 w 60"/>
                  <a:gd name="T15" fmla="*/ 20 h 77"/>
                  <a:gd name="T16" fmla="*/ 35 w 60"/>
                  <a:gd name="T17" fmla="*/ 26 h 77"/>
                  <a:gd name="T18" fmla="*/ 34 w 60"/>
                  <a:gd name="T19" fmla="*/ 26 h 77"/>
                  <a:gd name="T20" fmla="*/ 37 w 60"/>
                  <a:gd name="T21" fmla="*/ 33 h 77"/>
                  <a:gd name="T22" fmla="*/ 26 w 60"/>
                  <a:gd name="T23" fmla="*/ 30 h 77"/>
                  <a:gd name="T24" fmla="*/ 41 w 60"/>
                  <a:gd name="T25" fmla="*/ 37 h 77"/>
                  <a:gd name="T26" fmla="*/ 32 w 60"/>
                  <a:gd name="T27" fmla="*/ 35 h 77"/>
                  <a:gd name="T28" fmla="*/ 40 w 60"/>
                  <a:gd name="T29" fmla="*/ 40 h 77"/>
                  <a:gd name="T30" fmla="*/ 37 w 60"/>
                  <a:gd name="T31" fmla="*/ 42 h 77"/>
                  <a:gd name="T32" fmla="*/ 26 w 60"/>
                  <a:gd name="T33" fmla="*/ 41 h 77"/>
                  <a:gd name="T34" fmla="*/ 17 w 60"/>
                  <a:gd name="T35" fmla="*/ 41 h 77"/>
                  <a:gd name="T36" fmla="*/ 18 w 60"/>
                  <a:gd name="T37" fmla="*/ 45 h 77"/>
                  <a:gd name="T38" fmla="*/ 16 w 60"/>
                  <a:gd name="T39" fmla="*/ 46 h 77"/>
                  <a:gd name="T40" fmla="*/ 23 w 60"/>
                  <a:gd name="T41" fmla="*/ 53 h 77"/>
                  <a:gd name="T42" fmla="*/ 17 w 60"/>
                  <a:gd name="T43" fmla="*/ 52 h 77"/>
                  <a:gd name="T44" fmla="*/ 23 w 60"/>
                  <a:gd name="T45" fmla="*/ 60 h 77"/>
                  <a:gd name="T46" fmla="*/ 19 w 60"/>
                  <a:gd name="T47" fmla="*/ 60 h 77"/>
                  <a:gd name="T48" fmla="*/ 20 w 60"/>
                  <a:gd name="T49" fmla="*/ 69 h 77"/>
                  <a:gd name="T50" fmla="*/ 13 w 60"/>
                  <a:gd name="T51" fmla="*/ 56 h 77"/>
                  <a:gd name="T52" fmla="*/ 20 w 60"/>
                  <a:gd name="T53" fmla="*/ 71 h 77"/>
                  <a:gd name="T54" fmla="*/ 11 w 60"/>
                  <a:gd name="T55" fmla="*/ 65 h 77"/>
                  <a:gd name="T56" fmla="*/ 13 w 60"/>
                  <a:gd name="T57" fmla="*/ 71 h 77"/>
                  <a:gd name="T58" fmla="*/ 8 w 60"/>
                  <a:gd name="T59" fmla="*/ 71 h 77"/>
                  <a:gd name="T60" fmla="*/ 1 w 60"/>
                  <a:gd name="T61" fmla="*/ 45 h 77"/>
                  <a:gd name="T62" fmla="*/ 5 w 60"/>
                  <a:gd name="T63" fmla="*/ 30 h 77"/>
                  <a:gd name="T64" fmla="*/ 11 w 60"/>
                  <a:gd name="T65" fmla="*/ 31 h 77"/>
                  <a:gd name="T66" fmla="*/ 0 w 60"/>
                  <a:gd name="T67" fmla="*/ 26 h 77"/>
                  <a:gd name="T68" fmla="*/ 8 w 60"/>
                  <a:gd name="T69" fmla="*/ 16 h 77"/>
                  <a:gd name="T70" fmla="*/ 13 w 60"/>
                  <a:gd name="T71" fmla="*/ 16 h 77"/>
                  <a:gd name="T72" fmla="*/ 2 w 60"/>
                  <a:gd name="T73" fmla="*/ 8 h 77"/>
                  <a:gd name="T74" fmla="*/ 14 w 60"/>
                  <a:gd name="T75" fmla="*/ 4 h 77"/>
                  <a:gd name="T76" fmla="*/ 11 w 60"/>
                  <a:gd name="T77" fmla="*/ 2 h 77"/>
                  <a:gd name="T78" fmla="*/ 26 w 60"/>
                  <a:gd name="T79" fmla="*/ 1 h 77"/>
                  <a:gd name="T80" fmla="*/ 31 w 60"/>
                  <a:gd name="T81" fmla="*/ 3 h 77"/>
                  <a:gd name="T82" fmla="*/ 32 w 60"/>
                  <a:gd name="T83" fmla="*/ 0 h 77"/>
                  <a:gd name="T84" fmla="*/ 43 w 60"/>
                  <a:gd name="T85" fmla="*/ 6 h 77"/>
                  <a:gd name="T86" fmla="*/ 41 w 60"/>
                  <a:gd name="T87" fmla="*/ 2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
                  <a:gd name="T133" fmla="*/ 0 h 77"/>
                  <a:gd name="T134" fmla="*/ 60 w 60"/>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 h="77">
                    <a:moveTo>
                      <a:pt x="49" y="4"/>
                    </a:moveTo>
                    <a:lnTo>
                      <a:pt x="54" y="7"/>
                    </a:lnTo>
                    <a:lnTo>
                      <a:pt x="56" y="11"/>
                    </a:lnTo>
                    <a:lnTo>
                      <a:pt x="58" y="14"/>
                    </a:lnTo>
                    <a:lnTo>
                      <a:pt x="59" y="16"/>
                    </a:lnTo>
                    <a:lnTo>
                      <a:pt x="57" y="18"/>
                    </a:lnTo>
                    <a:lnTo>
                      <a:pt x="55" y="19"/>
                    </a:lnTo>
                    <a:lnTo>
                      <a:pt x="48" y="19"/>
                    </a:lnTo>
                    <a:lnTo>
                      <a:pt x="44" y="19"/>
                    </a:lnTo>
                    <a:lnTo>
                      <a:pt x="41" y="16"/>
                    </a:lnTo>
                    <a:lnTo>
                      <a:pt x="36" y="15"/>
                    </a:lnTo>
                    <a:lnTo>
                      <a:pt x="32" y="15"/>
                    </a:lnTo>
                    <a:lnTo>
                      <a:pt x="27" y="15"/>
                    </a:lnTo>
                    <a:lnTo>
                      <a:pt x="34" y="16"/>
                    </a:lnTo>
                    <a:lnTo>
                      <a:pt x="37" y="17"/>
                    </a:lnTo>
                    <a:lnTo>
                      <a:pt x="40" y="19"/>
                    </a:lnTo>
                    <a:lnTo>
                      <a:pt x="41" y="19"/>
                    </a:lnTo>
                    <a:lnTo>
                      <a:pt x="39" y="19"/>
                    </a:lnTo>
                    <a:lnTo>
                      <a:pt x="37" y="22"/>
                    </a:lnTo>
                    <a:lnTo>
                      <a:pt x="35" y="19"/>
                    </a:lnTo>
                    <a:lnTo>
                      <a:pt x="33" y="19"/>
                    </a:lnTo>
                    <a:lnTo>
                      <a:pt x="28" y="19"/>
                    </a:lnTo>
                    <a:lnTo>
                      <a:pt x="27" y="19"/>
                    </a:lnTo>
                    <a:lnTo>
                      <a:pt x="32" y="20"/>
                    </a:lnTo>
                    <a:lnTo>
                      <a:pt x="34" y="22"/>
                    </a:lnTo>
                    <a:lnTo>
                      <a:pt x="37" y="23"/>
                    </a:lnTo>
                    <a:lnTo>
                      <a:pt x="35" y="26"/>
                    </a:lnTo>
                    <a:lnTo>
                      <a:pt x="32" y="24"/>
                    </a:lnTo>
                    <a:lnTo>
                      <a:pt x="28" y="23"/>
                    </a:lnTo>
                    <a:lnTo>
                      <a:pt x="34" y="26"/>
                    </a:lnTo>
                    <a:lnTo>
                      <a:pt x="36" y="28"/>
                    </a:lnTo>
                    <a:lnTo>
                      <a:pt x="37" y="31"/>
                    </a:lnTo>
                    <a:lnTo>
                      <a:pt x="37" y="33"/>
                    </a:lnTo>
                    <a:lnTo>
                      <a:pt x="34" y="31"/>
                    </a:lnTo>
                    <a:lnTo>
                      <a:pt x="31" y="30"/>
                    </a:lnTo>
                    <a:lnTo>
                      <a:pt x="26" y="30"/>
                    </a:lnTo>
                    <a:lnTo>
                      <a:pt x="33" y="33"/>
                    </a:lnTo>
                    <a:lnTo>
                      <a:pt x="38" y="34"/>
                    </a:lnTo>
                    <a:lnTo>
                      <a:pt x="41" y="37"/>
                    </a:lnTo>
                    <a:lnTo>
                      <a:pt x="41" y="39"/>
                    </a:lnTo>
                    <a:lnTo>
                      <a:pt x="37" y="38"/>
                    </a:lnTo>
                    <a:lnTo>
                      <a:pt x="32" y="35"/>
                    </a:lnTo>
                    <a:lnTo>
                      <a:pt x="30" y="35"/>
                    </a:lnTo>
                    <a:lnTo>
                      <a:pt x="36" y="38"/>
                    </a:lnTo>
                    <a:lnTo>
                      <a:pt x="40" y="40"/>
                    </a:lnTo>
                    <a:lnTo>
                      <a:pt x="41" y="41"/>
                    </a:lnTo>
                    <a:lnTo>
                      <a:pt x="41" y="44"/>
                    </a:lnTo>
                    <a:lnTo>
                      <a:pt x="37" y="42"/>
                    </a:lnTo>
                    <a:lnTo>
                      <a:pt x="34" y="41"/>
                    </a:lnTo>
                    <a:lnTo>
                      <a:pt x="28" y="40"/>
                    </a:lnTo>
                    <a:lnTo>
                      <a:pt x="26" y="41"/>
                    </a:lnTo>
                    <a:lnTo>
                      <a:pt x="20" y="41"/>
                    </a:lnTo>
                    <a:lnTo>
                      <a:pt x="13" y="40"/>
                    </a:lnTo>
                    <a:lnTo>
                      <a:pt x="17" y="41"/>
                    </a:lnTo>
                    <a:lnTo>
                      <a:pt x="24" y="43"/>
                    </a:lnTo>
                    <a:lnTo>
                      <a:pt x="23" y="46"/>
                    </a:lnTo>
                    <a:lnTo>
                      <a:pt x="18" y="45"/>
                    </a:lnTo>
                    <a:lnTo>
                      <a:pt x="13" y="42"/>
                    </a:lnTo>
                    <a:lnTo>
                      <a:pt x="10" y="41"/>
                    </a:lnTo>
                    <a:lnTo>
                      <a:pt x="16" y="46"/>
                    </a:lnTo>
                    <a:lnTo>
                      <a:pt x="20" y="48"/>
                    </a:lnTo>
                    <a:lnTo>
                      <a:pt x="23" y="49"/>
                    </a:lnTo>
                    <a:lnTo>
                      <a:pt x="23" y="53"/>
                    </a:lnTo>
                    <a:lnTo>
                      <a:pt x="18" y="51"/>
                    </a:lnTo>
                    <a:lnTo>
                      <a:pt x="15" y="50"/>
                    </a:lnTo>
                    <a:lnTo>
                      <a:pt x="17" y="52"/>
                    </a:lnTo>
                    <a:lnTo>
                      <a:pt x="21" y="53"/>
                    </a:lnTo>
                    <a:lnTo>
                      <a:pt x="23" y="53"/>
                    </a:lnTo>
                    <a:lnTo>
                      <a:pt x="23" y="60"/>
                    </a:lnTo>
                    <a:lnTo>
                      <a:pt x="18" y="58"/>
                    </a:lnTo>
                    <a:lnTo>
                      <a:pt x="15" y="57"/>
                    </a:lnTo>
                    <a:lnTo>
                      <a:pt x="19" y="60"/>
                    </a:lnTo>
                    <a:lnTo>
                      <a:pt x="24" y="63"/>
                    </a:lnTo>
                    <a:lnTo>
                      <a:pt x="23" y="65"/>
                    </a:lnTo>
                    <a:lnTo>
                      <a:pt x="20" y="69"/>
                    </a:lnTo>
                    <a:lnTo>
                      <a:pt x="18" y="65"/>
                    </a:lnTo>
                    <a:lnTo>
                      <a:pt x="15" y="60"/>
                    </a:lnTo>
                    <a:lnTo>
                      <a:pt x="13" y="56"/>
                    </a:lnTo>
                    <a:lnTo>
                      <a:pt x="15" y="63"/>
                    </a:lnTo>
                    <a:lnTo>
                      <a:pt x="17" y="65"/>
                    </a:lnTo>
                    <a:lnTo>
                      <a:pt x="20" y="71"/>
                    </a:lnTo>
                    <a:lnTo>
                      <a:pt x="17" y="74"/>
                    </a:lnTo>
                    <a:lnTo>
                      <a:pt x="14" y="70"/>
                    </a:lnTo>
                    <a:lnTo>
                      <a:pt x="11" y="65"/>
                    </a:lnTo>
                    <a:lnTo>
                      <a:pt x="8" y="60"/>
                    </a:lnTo>
                    <a:lnTo>
                      <a:pt x="11" y="68"/>
                    </a:lnTo>
                    <a:lnTo>
                      <a:pt x="13" y="71"/>
                    </a:lnTo>
                    <a:lnTo>
                      <a:pt x="15" y="75"/>
                    </a:lnTo>
                    <a:lnTo>
                      <a:pt x="13" y="76"/>
                    </a:lnTo>
                    <a:lnTo>
                      <a:pt x="8" y="71"/>
                    </a:lnTo>
                    <a:lnTo>
                      <a:pt x="4" y="63"/>
                    </a:lnTo>
                    <a:lnTo>
                      <a:pt x="2" y="57"/>
                    </a:lnTo>
                    <a:lnTo>
                      <a:pt x="1" y="45"/>
                    </a:lnTo>
                    <a:lnTo>
                      <a:pt x="1" y="38"/>
                    </a:lnTo>
                    <a:lnTo>
                      <a:pt x="0" y="28"/>
                    </a:lnTo>
                    <a:lnTo>
                      <a:pt x="5" y="30"/>
                    </a:lnTo>
                    <a:lnTo>
                      <a:pt x="10" y="33"/>
                    </a:lnTo>
                    <a:lnTo>
                      <a:pt x="19" y="35"/>
                    </a:lnTo>
                    <a:lnTo>
                      <a:pt x="11" y="31"/>
                    </a:lnTo>
                    <a:lnTo>
                      <a:pt x="8" y="29"/>
                    </a:lnTo>
                    <a:lnTo>
                      <a:pt x="3" y="26"/>
                    </a:lnTo>
                    <a:lnTo>
                      <a:pt x="0" y="26"/>
                    </a:lnTo>
                    <a:lnTo>
                      <a:pt x="0" y="21"/>
                    </a:lnTo>
                    <a:lnTo>
                      <a:pt x="1" y="15"/>
                    </a:lnTo>
                    <a:lnTo>
                      <a:pt x="8" y="16"/>
                    </a:lnTo>
                    <a:lnTo>
                      <a:pt x="12" y="19"/>
                    </a:lnTo>
                    <a:lnTo>
                      <a:pt x="17" y="21"/>
                    </a:lnTo>
                    <a:lnTo>
                      <a:pt x="13" y="16"/>
                    </a:lnTo>
                    <a:lnTo>
                      <a:pt x="6" y="15"/>
                    </a:lnTo>
                    <a:lnTo>
                      <a:pt x="1" y="13"/>
                    </a:lnTo>
                    <a:lnTo>
                      <a:pt x="2" y="8"/>
                    </a:lnTo>
                    <a:lnTo>
                      <a:pt x="4" y="5"/>
                    </a:lnTo>
                    <a:lnTo>
                      <a:pt x="9" y="3"/>
                    </a:lnTo>
                    <a:lnTo>
                      <a:pt x="14" y="4"/>
                    </a:lnTo>
                    <a:lnTo>
                      <a:pt x="19" y="9"/>
                    </a:lnTo>
                    <a:lnTo>
                      <a:pt x="15" y="4"/>
                    </a:lnTo>
                    <a:lnTo>
                      <a:pt x="11" y="2"/>
                    </a:lnTo>
                    <a:lnTo>
                      <a:pt x="16" y="0"/>
                    </a:lnTo>
                    <a:lnTo>
                      <a:pt x="20" y="0"/>
                    </a:lnTo>
                    <a:lnTo>
                      <a:pt x="26" y="1"/>
                    </a:lnTo>
                    <a:lnTo>
                      <a:pt x="29" y="4"/>
                    </a:lnTo>
                    <a:lnTo>
                      <a:pt x="35" y="6"/>
                    </a:lnTo>
                    <a:lnTo>
                      <a:pt x="31" y="3"/>
                    </a:lnTo>
                    <a:lnTo>
                      <a:pt x="28" y="1"/>
                    </a:lnTo>
                    <a:lnTo>
                      <a:pt x="26" y="0"/>
                    </a:lnTo>
                    <a:lnTo>
                      <a:pt x="32" y="0"/>
                    </a:lnTo>
                    <a:lnTo>
                      <a:pt x="37" y="0"/>
                    </a:lnTo>
                    <a:lnTo>
                      <a:pt x="41" y="3"/>
                    </a:lnTo>
                    <a:lnTo>
                      <a:pt x="43" y="6"/>
                    </a:lnTo>
                    <a:lnTo>
                      <a:pt x="46" y="11"/>
                    </a:lnTo>
                    <a:lnTo>
                      <a:pt x="45" y="5"/>
                    </a:lnTo>
                    <a:lnTo>
                      <a:pt x="41" y="2"/>
                    </a:lnTo>
                    <a:lnTo>
                      <a:pt x="49" y="4"/>
                    </a:lnTo>
                  </a:path>
                </a:pathLst>
              </a:custGeom>
              <a:solidFill>
                <a:srgbClr val="A05000"/>
              </a:solidFill>
              <a:ln w="9525" cap="rnd">
                <a:noFill/>
                <a:round/>
                <a:headEnd/>
                <a:tailEnd/>
              </a:ln>
            </p:spPr>
            <p:txBody>
              <a:bodyPr/>
              <a:lstStyle/>
              <a:p>
                <a:endParaRPr lang="en-US"/>
              </a:p>
            </p:txBody>
          </p:sp>
          <p:grpSp>
            <p:nvGrpSpPr>
              <p:cNvPr id="1087" name="Group 63"/>
              <p:cNvGrpSpPr>
                <a:grpSpLocks/>
              </p:cNvGrpSpPr>
              <p:nvPr/>
            </p:nvGrpSpPr>
            <p:grpSpPr bwMode="auto">
              <a:xfrm>
                <a:off x="5340" y="1203"/>
                <a:ext cx="78" cy="51"/>
                <a:chOff x="5340" y="1203"/>
                <a:chExt cx="78" cy="51"/>
              </a:xfrm>
            </p:grpSpPr>
            <p:sp>
              <p:nvSpPr>
                <p:cNvPr id="1109" name="Freeform 64"/>
                <p:cNvSpPr>
                  <a:spLocks/>
                </p:cNvSpPr>
                <p:nvPr/>
              </p:nvSpPr>
              <p:spPr bwMode="auto">
                <a:xfrm>
                  <a:off x="5340" y="1203"/>
                  <a:ext cx="66" cy="51"/>
                </a:xfrm>
                <a:custGeom>
                  <a:avLst/>
                  <a:gdLst>
                    <a:gd name="T0" fmla="*/ 0 w 66"/>
                    <a:gd name="T1" fmla="*/ 29 h 51"/>
                    <a:gd name="T2" fmla="*/ 8 w 66"/>
                    <a:gd name="T3" fmla="*/ 27 h 51"/>
                    <a:gd name="T4" fmla="*/ 10 w 66"/>
                    <a:gd name="T5" fmla="*/ 26 h 51"/>
                    <a:gd name="T6" fmla="*/ 13 w 66"/>
                    <a:gd name="T7" fmla="*/ 24 h 51"/>
                    <a:gd name="T8" fmla="*/ 15 w 66"/>
                    <a:gd name="T9" fmla="*/ 21 h 51"/>
                    <a:gd name="T10" fmla="*/ 18 w 66"/>
                    <a:gd name="T11" fmla="*/ 16 h 51"/>
                    <a:gd name="T12" fmla="*/ 26 w 66"/>
                    <a:gd name="T13" fmla="*/ 8 h 51"/>
                    <a:gd name="T14" fmla="*/ 27 w 66"/>
                    <a:gd name="T15" fmla="*/ 6 h 51"/>
                    <a:gd name="T16" fmla="*/ 28 w 66"/>
                    <a:gd name="T17" fmla="*/ 3 h 51"/>
                    <a:gd name="T18" fmla="*/ 32 w 66"/>
                    <a:gd name="T19" fmla="*/ 3 h 51"/>
                    <a:gd name="T20" fmla="*/ 43 w 66"/>
                    <a:gd name="T21" fmla="*/ 0 h 51"/>
                    <a:gd name="T22" fmla="*/ 47 w 66"/>
                    <a:gd name="T23" fmla="*/ 0 h 51"/>
                    <a:gd name="T24" fmla="*/ 49 w 66"/>
                    <a:gd name="T25" fmla="*/ 1 h 51"/>
                    <a:gd name="T26" fmla="*/ 51 w 66"/>
                    <a:gd name="T27" fmla="*/ 3 h 51"/>
                    <a:gd name="T28" fmla="*/ 58 w 66"/>
                    <a:gd name="T29" fmla="*/ 5 h 51"/>
                    <a:gd name="T30" fmla="*/ 60 w 66"/>
                    <a:gd name="T31" fmla="*/ 7 h 51"/>
                    <a:gd name="T32" fmla="*/ 61 w 66"/>
                    <a:gd name="T33" fmla="*/ 8 h 51"/>
                    <a:gd name="T34" fmla="*/ 62 w 66"/>
                    <a:gd name="T35" fmla="*/ 12 h 51"/>
                    <a:gd name="T36" fmla="*/ 63 w 66"/>
                    <a:gd name="T37" fmla="*/ 15 h 51"/>
                    <a:gd name="T38" fmla="*/ 63 w 66"/>
                    <a:gd name="T39" fmla="*/ 16 h 51"/>
                    <a:gd name="T40" fmla="*/ 65 w 66"/>
                    <a:gd name="T41" fmla="*/ 19 h 51"/>
                    <a:gd name="T42" fmla="*/ 65 w 66"/>
                    <a:gd name="T43" fmla="*/ 20 h 51"/>
                    <a:gd name="T44" fmla="*/ 63 w 66"/>
                    <a:gd name="T45" fmla="*/ 22 h 51"/>
                    <a:gd name="T46" fmla="*/ 60 w 66"/>
                    <a:gd name="T47" fmla="*/ 22 h 51"/>
                    <a:gd name="T48" fmla="*/ 56 w 66"/>
                    <a:gd name="T49" fmla="*/ 19 h 51"/>
                    <a:gd name="T50" fmla="*/ 51 w 66"/>
                    <a:gd name="T51" fmla="*/ 18 h 51"/>
                    <a:gd name="T52" fmla="*/ 46 w 66"/>
                    <a:gd name="T53" fmla="*/ 19 h 51"/>
                    <a:gd name="T54" fmla="*/ 51 w 66"/>
                    <a:gd name="T55" fmla="*/ 20 h 51"/>
                    <a:gd name="T56" fmla="*/ 54 w 66"/>
                    <a:gd name="T57" fmla="*/ 22 h 51"/>
                    <a:gd name="T58" fmla="*/ 59 w 66"/>
                    <a:gd name="T59" fmla="*/ 24 h 51"/>
                    <a:gd name="T60" fmla="*/ 60 w 66"/>
                    <a:gd name="T61" fmla="*/ 26 h 51"/>
                    <a:gd name="T62" fmla="*/ 60 w 66"/>
                    <a:gd name="T63" fmla="*/ 28 h 51"/>
                    <a:gd name="T64" fmla="*/ 58 w 66"/>
                    <a:gd name="T65" fmla="*/ 29 h 51"/>
                    <a:gd name="T66" fmla="*/ 56 w 66"/>
                    <a:gd name="T67" fmla="*/ 29 h 51"/>
                    <a:gd name="T68" fmla="*/ 51 w 66"/>
                    <a:gd name="T69" fmla="*/ 27 h 51"/>
                    <a:gd name="T70" fmla="*/ 45 w 66"/>
                    <a:gd name="T71" fmla="*/ 26 h 51"/>
                    <a:gd name="T72" fmla="*/ 41 w 66"/>
                    <a:gd name="T73" fmla="*/ 27 h 51"/>
                    <a:gd name="T74" fmla="*/ 39 w 66"/>
                    <a:gd name="T75" fmla="*/ 29 h 51"/>
                    <a:gd name="T76" fmla="*/ 36 w 66"/>
                    <a:gd name="T77" fmla="*/ 32 h 51"/>
                    <a:gd name="T78" fmla="*/ 34 w 66"/>
                    <a:gd name="T79" fmla="*/ 36 h 51"/>
                    <a:gd name="T80" fmla="*/ 32 w 66"/>
                    <a:gd name="T81" fmla="*/ 40 h 51"/>
                    <a:gd name="T82" fmla="*/ 30 w 66"/>
                    <a:gd name="T83" fmla="*/ 42 h 51"/>
                    <a:gd name="T84" fmla="*/ 28 w 66"/>
                    <a:gd name="T85" fmla="*/ 46 h 51"/>
                    <a:gd name="T86" fmla="*/ 25 w 66"/>
                    <a:gd name="T87" fmla="*/ 46 h 51"/>
                    <a:gd name="T88" fmla="*/ 21 w 66"/>
                    <a:gd name="T89" fmla="*/ 46 h 51"/>
                    <a:gd name="T90" fmla="*/ 17 w 66"/>
                    <a:gd name="T91" fmla="*/ 46 h 51"/>
                    <a:gd name="T92" fmla="*/ 15 w 66"/>
                    <a:gd name="T93" fmla="*/ 46 h 51"/>
                    <a:gd name="T94" fmla="*/ 10 w 66"/>
                    <a:gd name="T95" fmla="*/ 47 h 51"/>
                    <a:gd name="T96" fmla="*/ 0 w 66"/>
                    <a:gd name="T97" fmla="*/ 50 h 51"/>
                    <a:gd name="T98" fmla="*/ 0 w 66"/>
                    <a:gd name="T99" fmla="*/ 29 h 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6"/>
                    <a:gd name="T151" fmla="*/ 0 h 51"/>
                    <a:gd name="T152" fmla="*/ 66 w 66"/>
                    <a:gd name="T153" fmla="*/ 51 h 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6" h="51">
                      <a:moveTo>
                        <a:pt x="0" y="29"/>
                      </a:moveTo>
                      <a:lnTo>
                        <a:pt x="8" y="27"/>
                      </a:lnTo>
                      <a:lnTo>
                        <a:pt x="10" y="26"/>
                      </a:lnTo>
                      <a:lnTo>
                        <a:pt x="13" y="24"/>
                      </a:lnTo>
                      <a:lnTo>
                        <a:pt x="15" y="21"/>
                      </a:lnTo>
                      <a:lnTo>
                        <a:pt x="18" y="16"/>
                      </a:lnTo>
                      <a:lnTo>
                        <a:pt x="26" y="8"/>
                      </a:lnTo>
                      <a:lnTo>
                        <a:pt x="27" y="6"/>
                      </a:lnTo>
                      <a:lnTo>
                        <a:pt x="28" y="3"/>
                      </a:lnTo>
                      <a:lnTo>
                        <a:pt x="32" y="3"/>
                      </a:lnTo>
                      <a:lnTo>
                        <a:pt x="43" y="0"/>
                      </a:lnTo>
                      <a:lnTo>
                        <a:pt x="47" y="0"/>
                      </a:lnTo>
                      <a:lnTo>
                        <a:pt x="49" y="1"/>
                      </a:lnTo>
                      <a:lnTo>
                        <a:pt x="51" y="3"/>
                      </a:lnTo>
                      <a:lnTo>
                        <a:pt x="58" y="5"/>
                      </a:lnTo>
                      <a:lnTo>
                        <a:pt x="60" y="7"/>
                      </a:lnTo>
                      <a:lnTo>
                        <a:pt x="61" y="8"/>
                      </a:lnTo>
                      <a:lnTo>
                        <a:pt x="62" y="12"/>
                      </a:lnTo>
                      <a:lnTo>
                        <a:pt x="63" y="15"/>
                      </a:lnTo>
                      <a:lnTo>
                        <a:pt x="63" y="16"/>
                      </a:lnTo>
                      <a:lnTo>
                        <a:pt x="65" y="19"/>
                      </a:lnTo>
                      <a:lnTo>
                        <a:pt x="65" y="20"/>
                      </a:lnTo>
                      <a:lnTo>
                        <a:pt x="63" y="22"/>
                      </a:lnTo>
                      <a:lnTo>
                        <a:pt x="60" y="22"/>
                      </a:lnTo>
                      <a:lnTo>
                        <a:pt x="56" y="19"/>
                      </a:lnTo>
                      <a:lnTo>
                        <a:pt x="51" y="18"/>
                      </a:lnTo>
                      <a:lnTo>
                        <a:pt x="46" y="19"/>
                      </a:lnTo>
                      <a:lnTo>
                        <a:pt x="51" y="20"/>
                      </a:lnTo>
                      <a:lnTo>
                        <a:pt x="54" y="22"/>
                      </a:lnTo>
                      <a:lnTo>
                        <a:pt x="59" y="24"/>
                      </a:lnTo>
                      <a:lnTo>
                        <a:pt x="60" y="26"/>
                      </a:lnTo>
                      <a:lnTo>
                        <a:pt x="60" y="28"/>
                      </a:lnTo>
                      <a:lnTo>
                        <a:pt x="58" y="29"/>
                      </a:lnTo>
                      <a:lnTo>
                        <a:pt x="56" y="29"/>
                      </a:lnTo>
                      <a:lnTo>
                        <a:pt x="51" y="27"/>
                      </a:lnTo>
                      <a:lnTo>
                        <a:pt x="45" y="26"/>
                      </a:lnTo>
                      <a:lnTo>
                        <a:pt x="41" y="27"/>
                      </a:lnTo>
                      <a:lnTo>
                        <a:pt x="39" y="29"/>
                      </a:lnTo>
                      <a:lnTo>
                        <a:pt x="36" y="32"/>
                      </a:lnTo>
                      <a:lnTo>
                        <a:pt x="34" y="36"/>
                      </a:lnTo>
                      <a:lnTo>
                        <a:pt x="32" y="40"/>
                      </a:lnTo>
                      <a:lnTo>
                        <a:pt x="30" y="42"/>
                      </a:lnTo>
                      <a:lnTo>
                        <a:pt x="28" y="46"/>
                      </a:lnTo>
                      <a:lnTo>
                        <a:pt x="25" y="46"/>
                      </a:lnTo>
                      <a:lnTo>
                        <a:pt x="21" y="46"/>
                      </a:lnTo>
                      <a:lnTo>
                        <a:pt x="17" y="46"/>
                      </a:lnTo>
                      <a:lnTo>
                        <a:pt x="15" y="46"/>
                      </a:lnTo>
                      <a:lnTo>
                        <a:pt x="10" y="47"/>
                      </a:lnTo>
                      <a:lnTo>
                        <a:pt x="0" y="50"/>
                      </a:lnTo>
                      <a:lnTo>
                        <a:pt x="0" y="29"/>
                      </a:lnTo>
                    </a:path>
                  </a:pathLst>
                </a:custGeom>
                <a:solidFill>
                  <a:srgbClr val="FFC080"/>
                </a:solidFill>
                <a:ln w="12700" cap="rnd" cmpd="sng">
                  <a:solidFill>
                    <a:srgbClr val="402000"/>
                  </a:solidFill>
                  <a:prstDash val="solid"/>
                  <a:round/>
                  <a:headEnd/>
                  <a:tailEnd/>
                </a:ln>
              </p:spPr>
              <p:txBody>
                <a:bodyPr/>
                <a:lstStyle/>
                <a:p>
                  <a:endParaRPr lang="en-US"/>
                </a:p>
              </p:txBody>
            </p:sp>
            <p:sp>
              <p:nvSpPr>
                <p:cNvPr id="1110" name="Freeform 65"/>
                <p:cNvSpPr>
                  <a:spLocks/>
                </p:cNvSpPr>
                <p:nvPr/>
              </p:nvSpPr>
              <p:spPr bwMode="auto">
                <a:xfrm>
                  <a:off x="5381" y="1211"/>
                  <a:ext cx="22" cy="17"/>
                </a:xfrm>
                <a:custGeom>
                  <a:avLst/>
                  <a:gdLst>
                    <a:gd name="T0" fmla="*/ 21 w 22"/>
                    <a:gd name="T1" fmla="*/ 16 h 17"/>
                    <a:gd name="T2" fmla="*/ 17 w 22"/>
                    <a:gd name="T3" fmla="*/ 10 h 17"/>
                    <a:gd name="T4" fmla="*/ 14 w 22"/>
                    <a:gd name="T5" fmla="*/ 8 h 17"/>
                    <a:gd name="T6" fmla="*/ 11 w 22"/>
                    <a:gd name="T7" fmla="*/ 6 h 17"/>
                    <a:gd name="T8" fmla="*/ 7 w 22"/>
                    <a:gd name="T9" fmla="*/ 2 h 17"/>
                    <a:gd name="T10" fmla="*/ 3 w 22"/>
                    <a:gd name="T11" fmla="*/ 4 h 17"/>
                    <a:gd name="T12" fmla="*/ 0 w 22"/>
                    <a:gd name="T13" fmla="*/ 6 h 17"/>
                    <a:gd name="T14" fmla="*/ 4 w 22"/>
                    <a:gd name="T15" fmla="*/ 2 h 17"/>
                    <a:gd name="T16" fmla="*/ 9 w 22"/>
                    <a:gd name="T17" fmla="*/ 0 h 17"/>
                    <a:gd name="T18" fmla="*/ 14 w 22"/>
                    <a:gd name="T19" fmla="*/ 8 h 17"/>
                    <a:gd name="T20" fmla="*/ 17 w 22"/>
                    <a:gd name="T21" fmla="*/ 8 h 17"/>
                    <a:gd name="T22" fmla="*/ 21 w 22"/>
                    <a:gd name="T23" fmla="*/ 12 h 17"/>
                    <a:gd name="T24" fmla="*/ 21 w 22"/>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17"/>
                    <a:gd name="T41" fmla="*/ 22 w 22"/>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17">
                      <a:moveTo>
                        <a:pt x="21" y="16"/>
                      </a:moveTo>
                      <a:lnTo>
                        <a:pt x="17" y="10"/>
                      </a:lnTo>
                      <a:lnTo>
                        <a:pt x="14" y="8"/>
                      </a:lnTo>
                      <a:lnTo>
                        <a:pt x="11" y="6"/>
                      </a:lnTo>
                      <a:lnTo>
                        <a:pt x="7" y="2"/>
                      </a:lnTo>
                      <a:lnTo>
                        <a:pt x="3" y="4"/>
                      </a:lnTo>
                      <a:lnTo>
                        <a:pt x="0" y="6"/>
                      </a:lnTo>
                      <a:lnTo>
                        <a:pt x="4" y="2"/>
                      </a:lnTo>
                      <a:lnTo>
                        <a:pt x="9" y="0"/>
                      </a:lnTo>
                      <a:lnTo>
                        <a:pt x="14" y="8"/>
                      </a:lnTo>
                      <a:lnTo>
                        <a:pt x="17" y="8"/>
                      </a:lnTo>
                      <a:lnTo>
                        <a:pt x="21" y="12"/>
                      </a:lnTo>
                      <a:lnTo>
                        <a:pt x="21" y="16"/>
                      </a:lnTo>
                    </a:path>
                  </a:pathLst>
                </a:custGeom>
                <a:solidFill>
                  <a:srgbClr val="402000"/>
                </a:solidFill>
                <a:ln w="9525" cap="rnd">
                  <a:noFill/>
                  <a:round/>
                  <a:headEnd/>
                  <a:tailEnd/>
                </a:ln>
              </p:spPr>
              <p:txBody>
                <a:bodyPr/>
                <a:lstStyle/>
                <a:p>
                  <a:endParaRPr lang="en-US"/>
                </a:p>
              </p:txBody>
            </p:sp>
            <p:sp>
              <p:nvSpPr>
                <p:cNvPr id="1111" name="Freeform 66"/>
                <p:cNvSpPr>
                  <a:spLocks/>
                </p:cNvSpPr>
                <p:nvPr/>
              </p:nvSpPr>
              <p:spPr bwMode="auto">
                <a:xfrm>
                  <a:off x="5372" y="1204"/>
                  <a:ext cx="20" cy="17"/>
                </a:xfrm>
                <a:custGeom>
                  <a:avLst/>
                  <a:gdLst>
                    <a:gd name="T0" fmla="*/ 13 w 20"/>
                    <a:gd name="T1" fmla="*/ 0 h 17"/>
                    <a:gd name="T2" fmla="*/ 16 w 20"/>
                    <a:gd name="T3" fmla="*/ 2 h 17"/>
                    <a:gd name="T4" fmla="*/ 19 w 20"/>
                    <a:gd name="T5" fmla="*/ 5 h 17"/>
                    <a:gd name="T6" fmla="*/ 16 w 20"/>
                    <a:gd name="T7" fmla="*/ 5 h 17"/>
                    <a:gd name="T8" fmla="*/ 13 w 20"/>
                    <a:gd name="T9" fmla="*/ 2 h 17"/>
                    <a:gd name="T10" fmla="*/ 8 w 20"/>
                    <a:gd name="T11" fmla="*/ 10 h 17"/>
                    <a:gd name="T12" fmla="*/ 4 w 20"/>
                    <a:gd name="T13" fmla="*/ 13 h 17"/>
                    <a:gd name="T14" fmla="*/ 0 w 20"/>
                    <a:gd name="T15" fmla="*/ 16 h 17"/>
                    <a:gd name="T16" fmla="*/ 0 w 20"/>
                    <a:gd name="T17" fmla="*/ 13 h 17"/>
                    <a:gd name="T18" fmla="*/ 4 w 20"/>
                    <a:gd name="T19" fmla="*/ 10 h 17"/>
                    <a:gd name="T20" fmla="*/ 9 w 20"/>
                    <a:gd name="T21" fmla="*/ 5 h 17"/>
                    <a:gd name="T22" fmla="*/ 13 w 20"/>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7"/>
                    <a:gd name="T38" fmla="*/ 20 w 2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7">
                      <a:moveTo>
                        <a:pt x="13" y="0"/>
                      </a:moveTo>
                      <a:lnTo>
                        <a:pt x="16" y="2"/>
                      </a:lnTo>
                      <a:lnTo>
                        <a:pt x="19" y="5"/>
                      </a:lnTo>
                      <a:lnTo>
                        <a:pt x="16" y="5"/>
                      </a:lnTo>
                      <a:lnTo>
                        <a:pt x="13" y="2"/>
                      </a:lnTo>
                      <a:lnTo>
                        <a:pt x="8" y="10"/>
                      </a:lnTo>
                      <a:lnTo>
                        <a:pt x="4" y="13"/>
                      </a:lnTo>
                      <a:lnTo>
                        <a:pt x="0" y="16"/>
                      </a:lnTo>
                      <a:lnTo>
                        <a:pt x="0" y="13"/>
                      </a:lnTo>
                      <a:lnTo>
                        <a:pt x="4" y="10"/>
                      </a:lnTo>
                      <a:lnTo>
                        <a:pt x="9" y="5"/>
                      </a:lnTo>
                      <a:lnTo>
                        <a:pt x="13" y="0"/>
                      </a:lnTo>
                    </a:path>
                  </a:pathLst>
                </a:custGeom>
                <a:solidFill>
                  <a:srgbClr val="402000"/>
                </a:solidFill>
                <a:ln w="9525" cap="rnd">
                  <a:noFill/>
                  <a:round/>
                  <a:headEnd/>
                  <a:tailEnd/>
                </a:ln>
              </p:spPr>
              <p:txBody>
                <a:bodyPr/>
                <a:lstStyle/>
                <a:p>
                  <a:endParaRPr lang="en-US"/>
                </a:p>
              </p:txBody>
            </p:sp>
            <p:sp>
              <p:nvSpPr>
                <p:cNvPr id="1112" name="Freeform 67"/>
                <p:cNvSpPr>
                  <a:spLocks/>
                </p:cNvSpPr>
                <p:nvPr/>
              </p:nvSpPr>
              <p:spPr bwMode="auto">
                <a:xfrm>
                  <a:off x="5380" y="1220"/>
                  <a:ext cx="17" cy="17"/>
                </a:xfrm>
                <a:custGeom>
                  <a:avLst/>
                  <a:gdLst>
                    <a:gd name="T0" fmla="*/ 16 w 17"/>
                    <a:gd name="T1" fmla="*/ 5 h 17"/>
                    <a:gd name="T2" fmla="*/ 14 w 17"/>
                    <a:gd name="T3" fmla="*/ 16 h 17"/>
                    <a:gd name="T4" fmla="*/ 8 w 17"/>
                    <a:gd name="T5" fmla="*/ 10 h 17"/>
                    <a:gd name="T6" fmla="*/ 1 w 17"/>
                    <a:gd name="T7" fmla="*/ 10 h 17"/>
                    <a:gd name="T8" fmla="*/ 0 w 17"/>
                    <a:gd name="T9" fmla="*/ 0 h 17"/>
                    <a:gd name="T10" fmla="*/ 4 w 17"/>
                    <a:gd name="T11" fmla="*/ 5 h 17"/>
                    <a:gd name="T12" fmla="*/ 16 w 17"/>
                    <a:gd name="T13" fmla="*/ 5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5"/>
                      </a:moveTo>
                      <a:lnTo>
                        <a:pt x="14" y="16"/>
                      </a:lnTo>
                      <a:lnTo>
                        <a:pt x="8" y="10"/>
                      </a:lnTo>
                      <a:lnTo>
                        <a:pt x="1" y="10"/>
                      </a:lnTo>
                      <a:lnTo>
                        <a:pt x="0" y="0"/>
                      </a:lnTo>
                      <a:lnTo>
                        <a:pt x="4" y="5"/>
                      </a:lnTo>
                      <a:lnTo>
                        <a:pt x="16" y="5"/>
                      </a:lnTo>
                    </a:path>
                  </a:pathLst>
                </a:custGeom>
                <a:solidFill>
                  <a:srgbClr val="402000"/>
                </a:solidFill>
                <a:ln w="9525" cap="rnd">
                  <a:noFill/>
                  <a:round/>
                  <a:headEnd/>
                  <a:tailEnd/>
                </a:ln>
              </p:spPr>
              <p:txBody>
                <a:bodyPr/>
                <a:lstStyle/>
                <a:p>
                  <a:endParaRPr lang="en-US"/>
                </a:p>
              </p:txBody>
            </p:sp>
            <p:sp>
              <p:nvSpPr>
                <p:cNvPr id="1113" name="Freeform 68"/>
                <p:cNvSpPr>
                  <a:spLocks/>
                </p:cNvSpPr>
                <p:nvPr/>
              </p:nvSpPr>
              <p:spPr bwMode="auto">
                <a:xfrm>
                  <a:off x="5401" y="1218"/>
                  <a:ext cx="17" cy="17"/>
                </a:xfrm>
                <a:custGeom>
                  <a:avLst/>
                  <a:gdLst>
                    <a:gd name="T0" fmla="*/ 0 w 17"/>
                    <a:gd name="T1" fmla="*/ 0 h 17"/>
                    <a:gd name="T2" fmla="*/ 0 w 17"/>
                    <a:gd name="T3" fmla="*/ 3 h 17"/>
                    <a:gd name="T4" fmla="*/ 8 w 17"/>
                    <a:gd name="T5" fmla="*/ 12 h 17"/>
                    <a:gd name="T6" fmla="*/ 16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3"/>
                      </a:lnTo>
                      <a:lnTo>
                        <a:pt x="8" y="12"/>
                      </a:lnTo>
                      <a:lnTo>
                        <a:pt x="16" y="16"/>
                      </a:lnTo>
                      <a:lnTo>
                        <a:pt x="0" y="0"/>
                      </a:lnTo>
                    </a:path>
                  </a:pathLst>
                </a:custGeom>
                <a:solidFill>
                  <a:srgbClr val="402000"/>
                </a:solidFill>
                <a:ln w="9525" cap="rnd">
                  <a:noFill/>
                  <a:round/>
                  <a:headEnd/>
                  <a:tailEnd/>
                </a:ln>
              </p:spPr>
              <p:txBody>
                <a:bodyPr/>
                <a:lstStyle/>
                <a:p>
                  <a:endParaRPr lang="en-US"/>
                </a:p>
              </p:txBody>
            </p:sp>
            <p:sp>
              <p:nvSpPr>
                <p:cNvPr id="1114" name="Freeform 69"/>
                <p:cNvSpPr>
                  <a:spLocks/>
                </p:cNvSpPr>
                <p:nvPr/>
              </p:nvSpPr>
              <p:spPr bwMode="auto">
                <a:xfrm>
                  <a:off x="5396" y="1228"/>
                  <a:ext cx="17" cy="17"/>
                </a:xfrm>
                <a:custGeom>
                  <a:avLst/>
                  <a:gdLst>
                    <a:gd name="T0" fmla="*/ 0 w 17"/>
                    <a:gd name="T1" fmla="*/ 0 h 17"/>
                    <a:gd name="T2" fmla="*/ 8 w 17"/>
                    <a:gd name="T3" fmla="*/ 8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8" y="8"/>
                      </a:lnTo>
                      <a:lnTo>
                        <a:pt x="16" y="16"/>
                      </a:lnTo>
                      <a:lnTo>
                        <a:pt x="0" y="0"/>
                      </a:lnTo>
                    </a:path>
                  </a:pathLst>
                </a:custGeom>
                <a:solidFill>
                  <a:srgbClr val="402000"/>
                </a:solidFill>
                <a:ln w="9525" cap="rnd">
                  <a:noFill/>
                  <a:round/>
                  <a:headEnd/>
                  <a:tailEnd/>
                </a:ln>
              </p:spPr>
              <p:txBody>
                <a:bodyPr/>
                <a:lstStyle/>
                <a:p>
                  <a:endParaRPr lang="en-US"/>
                </a:p>
              </p:txBody>
            </p:sp>
            <p:sp>
              <p:nvSpPr>
                <p:cNvPr id="1115" name="Freeform 70"/>
                <p:cNvSpPr>
                  <a:spLocks/>
                </p:cNvSpPr>
                <p:nvPr/>
              </p:nvSpPr>
              <p:spPr bwMode="auto">
                <a:xfrm>
                  <a:off x="5371" y="1214"/>
                  <a:ext cx="17" cy="17"/>
                </a:xfrm>
                <a:custGeom>
                  <a:avLst/>
                  <a:gdLst>
                    <a:gd name="T0" fmla="*/ 16 w 17"/>
                    <a:gd name="T1" fmla="*/ 0 h 17"/>
                    <a:gd name="T2" fmla="*/ 12 w 17"/>
                    <a:gd name="T3" fmla="*/ 5 h 17"/>
                    <a:gd name="T4" fmla="*/ 12 w 17"/>
                    <a:gd name="T5" fmla="*/ 10 h 17"/>
                    <a:gd name="T6" fmla="*/ 0 w 17"/>
                    <a:gd name="T7" fmla="*/ 1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2" y="5"/>
                      </a:lnTo>
                      <a:lnTo>
                        <a:pt x="12" y="10"/>
                      </a:lnTo>
                      <a:lnTo>
                        <a:pt x="0" y="16"/>
                      </a:lnTo>
                      <a:lnTo>
                        <a:pt x="16" y="0"/>
                      </a:lnTo>
                    </a:path>
                  </a:pathLst>
                </a:custGeom>
                <a:solidFill>
                  <a:srgbClr val="402000"/>
                </a:solidFill>
                <a:ln w="9525" cap="rnd">
                  <a:noFill/>
                  <a:round/>
                  <a:headEnd/>
                  <a:tailEnd/>
                </a:ln>
              </p:spPr>
              <p:txBody>
                <a:bodyPr/>
                <a:lstStyle/>
                <a:p>
                  <a:endParaRPr lang="en-US"/>
                </a:p>
              </p:txBody>
            </p:sp>
            <p:sp>
              <p:nvSpPr>
                <p:cNvPr id="1116" name="Freeform 71"/>
                <p:cNvSpPr>
                  <a:spLocks/>
                </p:cNvSpPr>
                <p:nvPr/>
              </p:nvSpPr>
              <p:spPr bwMode="auto">
                <a:xfrm>
                  <a:off x="5356" y="1214"/>
                  <a:ext cx="17" cy="17"/>
                </a:xfrm>
                <a:custGeom>
                  <a:avLst/>
                  <a:gdLst>
                    <a:gd name="T0" fmla="*/ 16 w 17"/>
                    <a:gd name="T1" fmla="*/ 0 h 17"/>
                    <a:gd name="T2" fmla="*/ 13 w 17"/>
                    <a:gd name="T3" fmla="*/ 4 h 17"/>
                    <a:gd name="T4" fmla="*/ 10 w 17"/>
                    <a:gd name="T5" fmla="*/ 9 h 17"/>
                    <a:gd name="T6" fmla="*/ 0 w 17"/>
                    <a:gd name="T7" fmla="*/ 16 h 17"/>
                    <a:gd name="T8" fmla="*/ 9 w 17"/>
                    <a:gd name="T9" fmla="*/ 7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13" y="4"/>
                      </a:lnTo>
                      <a:lnTo>
                        <a:pt x="10" y="9"/>
                      </a:lnTo>
                      <a:lnTo>
                        <a:pt x="0" y="16"/>
                      </a:lnTo>
                      <a:lnTo>
                        <a:pt x="9" y="7"/>
                      </a:lnTo>
                      <a:lnTo>
                        <a:pt x="16" y="0"/>
                      </a:lnTo>
                    </a:path>
                  </a:pathLst>
                </a:custGeom>
                <a:solidFill>
                  <a:srgbClr val="402000"/>
                </a:solidFill>
                <a:ln w="9525" cap="rnd">
                  <a:noFill/>
                  <a:round/>
                  <a:headEnd/>
                  <a:tailEnd/>
                </a:ln>
              </p:spPr>
              <p:txBody>
                <a:bodyPr/>
                <a:lstStyle/>
                <a:p>
                  <a:endParaRPr lang="en-US"/>
                </a:p>
              </p:txBody>
            </p:sp>
            <p:sp>
              <p:nvSpPr>
                <p:cNvPr id="1117" name="Freeform 72"/>
                <p:cNvSpPr>
                  <a:spLocks/>
                </p:cNvSpPr>
                <p:nvPr/>
              </p:nvSpPr>
              <p:spPr bwMode="auto">
                <a:xfrm>
                  <a:off x="5352" y="1234"/>
                  <a:ext cx="17" cy="17"/>
                </a:xfrm>
                <a:custGeom>
                  <a:avLst/>
                  <a:gdLst>
                    <a:gd name="T0" fmla="*/ 0 w 17"/>
                    <a:gd name="T1" fmla="*/ 0 h 17"/>
                    <a:gd name="T2" fmla="*/ 10 w 17"/>
                    <a:gd name="T3" fmla="*/ 5 h 17"/>
                    <a:gd name="T4" fmla="*/ 16 w 17"/>
                    <a:gd name="T5" fmla="*/ 12 h 17"/>
                    <a:gd name="T6" fmla="*/ 16 w 17"/>
                    <a:gd name="T7" fmla="*/ 16 h 17"/>
                    <a:gd name="T8" fmla="*/ 16 w 17"/>
                    <a:gd name="T9" fmla="*/ 9 h 17"/>
                    <a:gd name="T10" fmla="*/ 16 w 17"/>
                    <a:gd name="T11" fmla="*/ 4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0" y="5"/>
                      </a:lnTo>
                      <a:lnTo>
                        <a:pt x="16" y="12"/>
                      </a:lnTo>
                      <a:lnTo>
                        <a:pt x="16" y="16"/>
                      </a:lnTo>
                      <a:lnTo>
                        <a:pt x="16" y="9"/>
                      </a:lnTo>
                      <a:lnTo>
                        <a:pt x="16" y="4"/>
                      </a:lnTo>
                      <a:lnTo>
                        <a:pt x="0" y="0"/>
                      </a:lnTo>
                    </a:path>
                  </a:pathLst>
                </a:custGeom>
                <a:solidFill>
                  <a:srgbClr val="402000"/>
                </a:solidFill>
                <a:ln w="9525" cap="rnd">
                  <a:noFill/>
                  <a:round/>
                  <a:headEnd/>
                  <a:tailEnd/>
                </a:ln>
              </p:spPr>
              <p:txBody>
                <a:bodyPr/>
                <a:lstStyle/>
                <a:p>
                  <a:endParaRPr lang="en-US"/>
                </a:p>
              </p:txBody>
            </p:sp>
            <p:sp>
              <p:nvSpPr>
                <p:cNvPr id="1118" name="Freeform 73"/>
                <p:cNvSpPr>
                  <a:spLocks/>
                </p:cNvSpPr>
                <p:nvPr/>
              </p:nvSpPr>
              <p:spPr bwMode="auto">
                <a:xfrm>
                  <a:off x="5376" y="1223"/>
                  <a:ext cx="17" cy="17"/>
                </a:xfrm>
                <a:custGeom>
                  <a:avLst/>
                  <a:gdLst>
                    <a:gd name="T0" fmla="*/ 8 w 17"/>
                    <a:gd name="T1" fmla="*/ 0 h 17"/>
                    <a:gd name="T2" fmla="*/ 0 w 17"/>
                    <a:gd name="T3" fmla="*/ 6 h 17"/>
                    <a:gd name="T4" fmla="*/ 16 w 17"/>
                    <a:gd name="T5" fmla="*/ 16 h 17"/>
                    <a:gd name="T6" fmla="*/ 8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8" y="0"/>
                      </a:moveTo>
                      <a:lnTo>
                        <a:pt x="0" y="6"/>
                      </a:lnTo>
                      <a:lnTo>
                        <a:pt x="16" y="16"/>
                      </a:lnTo>
                      <a:lnTo>
                        <a:pt x="8" y="0"/>
                      </a:lnTo>
                    </a:path>
                  </a:pathLst>
                </a:custGeom>
                <a:solidFill>
                  <a:srgbClr val="402000"/>
                </a:solidFill>
                <a:ln w="9525" cap="rnd">
                  <a:noFill/>
                  <a:round/>
                  <a:headEnd/>
                  <a:tailEnd/>
                </a:ln>
              </p:spPr>
              <p:txBody>
                <a:bodyPr/>
                <a:lstStyle/>
                <a:p>
                  <a:endParaRPr lang="en-US"/>
                </a:p>
              </p:txBody>
            </p:sp>
          </p:grpSp>
          <p:grpSp>
            <p:nvGrpSpPr>
              <p:cNvPr id="1088" name="Group 74"/>
              <p:cNvGrpSpPr>
                <a:grpSpLocks/>
              </p:cNvGrpSpPr>
              <p:nvPr/>
            </p:nvGrpSpPr>
            <p:grpSpPr bwMode="auto">
              <a:xfrm>
                <a:off x="5198" y="1091"/>
                <a:ext cx="152" cy="219"/>
                <a:chOff x="5198" y="1091"/>
                <a:chExt cx="152" cy="219"/>
              </a:xfrm>
            </p:grpSpPr>
            <p:sp>
              <p:nvSpPr>
                <p:cNvPr id="1095" name="Freeform 75"/>
                <p:cNvSpPr>
                  <a:spLocks/>
                </p:cNvSpPr>
                <p:nvPr/>
              </p:nvSpPr>
              <p:spPr bwMode="auto">
                <a:xfrm>
                  <a:off x="5280" y="1091"/>
                  <a:ext cx="17" cy="17"/>
                </a:xfrm>
                <a:custGeom>
                  <a:avLst/>
                  <a:gdLst>
                    <a:gd name="T0" fmla="*/ 16 w 17"/>
                    <a:gd name="T1" fmla="*/ 0 h 17"/>
                    <a:gd name="T2" fmla="*/ 11 w 17"/>
                    <a:gd name="T3" fmla="*/ 3 h 17"/>
                    <a:gd name="T4" fmla="*/ 6 w 17"/>
                    <a:gd name="T5" fmla="*/ 6 h 17"/>
                    <a:gd name="T6" fmla="*/ 2 w 17"/>
                    <a:gd name="T7" fmla="*/ 9 h 17"/>
                    <a:gd name="T8" fmla="*/ 0 w 17"/>
                    <a:gd name="T9" fmla="*/ 16 h 17"/>
                    <a:gd name="T10" fmla="*/ 4 w 17"/>
                    <a:gd name="T11" fmla="*/ 12 h 17"/>
                    <a:gd name="T12" fmla="*/ 11 w 17"/>
                    <a:gd name="T13" fmla="*/ 9 h 17"/>
                    <a:gd name="T14" fmla="*/ 16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0"/>
                      </a:moveTo>
                      <a:lnTo>
                        <a:pt x="11" y="3"/>
                      </a:lnTo>
                      <a:lnTo>
                        <a:pt x="6" y="6"/>
                      </a:lnTo>
                      <a:lnTo>
                        <a:pt x="2" y="9"/>
                      </a:lnTo>
                      <a:lnTo>
                        <a:pt x="0" y="16"/>
                      </a:lnTo>
                      <a:lnTo>
                        <a:pt x="4" y="12"/>
                      </a:lnTo>
                      <a:lnTo>
                        <a:pt x="11" y="9"/>
                      </a:lnTo>
                      <a:lnTo>
                        <a:pt x="16" y="0"/>
                      </a:lnTo>
                    </a:path>
                  </a:pathLst>
                </a:custGeom>
                <a:solidFill>
                  <a:srgbClr val="402000"/>
                </a:solidFill>
                <a:ln w="9525" cap="rnd">
                  <a:noFill/>
                  <a:round/>
                  <a:headEnd/>
                  <a:tailEnd/>
                </a:ln>
              </p:spPr>
              <p:txBody>
                <a:bodyPr/>
                <a:lstStyle/>
                <a:p>
                  <a:endParaRPr lang="en-US"/>
                </a:p>
              </p:txBody>
            </p:sp>
            <p:sp>
              <p:nvSpPr>
                <p:cNvPr id="1096" name="Freeform 76"/>
                <p:cNvSpPr>
                  <a:spLocks/>
                </p:cNvSpPr>
                <p:nvPr/>
              </p:nvSpPr>
              <p:spPr bwMode="auto">
                <a:xfrm>
                  <a:off x="5282" y="1098"/>
                  <a:ext cx="17" cy="17"/>
                </a:xfrm>
                <a:custGeom>
                  <a:avLst/>
                  <a:gdLst>
                    <a:gd name="T0" fmla="*/ 16 w 17"/>
                    <a:gd name="T1" fmla="*/ 0 h 17"/>
                    <a:gd name="T2" fmla="*/ 0 w 17"/>
                    <a:gd name="T3" fmla="*/ 0 h 17"/>
                    <a:gd name="T4" fmla="*/ 0 w 17"/>
                    <a:gd name="T5" fmla="*/ 16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0" y="0"/>
                      </a:lnTo>
                      <a:lnTo>
                        <a:pt x="0" y="16"/>
                      </a:lnTo>
                      <a:lnTo>
                        <a:pt x="16" y="0"/>
                      </a:lnTo>
                    </a:path>
                  </a:pathLst>
                </a:custGeom>
                <a:solidFill>
                  <a:srgbClr val="402000"/>
                </a:solidFill>
                <a:ln w="9525" cap="rnd">
                  <a:noFill/>
                  <a:round/>
                  <a:headEnd/>
                  <a:tailEnd/>
                </a:ln>
              </p:spPr>
              <p:txBody>
                <a:bodyPr/>
                <a:lstStyle/>
                <a:p>
                  <a:endParaRPr lang="en-US"/>
                </a:p>
              </p:txBody>
            </p:sp>
            <p:sp>
              <p:nvSpPr>
                <p:cNvPr id="1097" name="Freeform 77"/>
                <p:cNvSpPr>
                  <a:spLocks/>
                </p:cNvSpPr>
                <p:nvPr/>
              </p:nvSpPr>
              <p:spPr bwMode="auto">
                <a:xfrm>
                  <a:off x="5263" y="1120"/>
                  <a:ext cx="41" cy="129"/>
                </a:xfrm>
                <a:custGeom>
                  <a:avLst/>
                  <a:gdLst>
                    <a:gd name="T0" fmla="*/ 5 w 41"/>
                    <a:gd name="T1" fmla="*/ 0 h 129"/>
                    <a:gd name="T2" fmla="*/ 9 w 41"/>
                    <a:gd name="T3" fmla="*/ 5 h 129"/>
                    <a:gd name="T4" fmla="*/ 11 w 41"/>
                    <a:gd name="T5" fmla="*/ 12 h 129"/>
                    <a:gd name="T6" fmla="*/ 16 w 41"/>
                    <a:gd name="T7" fmla="*/ 19 h 129"/>
                    <a:gd name="T8" fmla="*/ 28 w 41"/>
                    <a:gd name="T9" fmla="*/ 54 h 129"/>
                    <a:gd name="T10" fmla="*/ 35 w 41"/>
                    <a:gd name="T11" fmla="*/ 85 h 129"/>
                    <a:gd name="T12" fmla="*/ 40 w 41"/>
                    <a:gd name="T13" fmla="*/ 128 h 129"/>
                    <a:gd name="T14" fmla="*/ 23 w 41"/>
                    <a:gd name="T15" fmla="*/ 109 h 129"/>
                    <a:gd name="T16" fmla="*/ 0 w 41"/>
                    <a:gd name="T17" fmla="*/ 16 h 129"/>
                    <a:gd name="T18" fmla="*/ 5 w 4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129"/>
                    <a:gd name="T32" fmla="*/ 41 w 41"/>
                    <a:gd name="T33" fmla="*/ 129 h 1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129">
                      <a:moveTo>
                        <a:pt x="5" y="0"/>
                      </a:moveTo>
                      <a:lnTo>
                        <a:pt x="9" y="5"/>
                      </a:lnTo>
                      <a:lnTo>
                        <a:pt x="11" y="12"/>
                      </a:lnTo>
                      <a:lnTo>
                        <a:pt x="16" y="19"/>
                      </a:lnTo>
                      <a:lnTo>
                        <a:pt x="28" y="54"/>
                      </a:lnTo>
                      <a:lnTo>
                        <a:pt x="35" y="85"/>
                      </a:lnTo>
                      <a:lnTo>
                        <a:pt x="40" y="128"/>
                      </a:lnTo>
                      <a:lnTo>
                        <a:pt x="23" y="109"/>
                      </a:lnTo>
                      <a:lnTo>
                        <a:pt x="0" y="16"/>
                      </a:lnTo>
                      <a:lnTo>
                        <a:pt x="5" y="0"/>
                      </a:lnTo>
                    </a:path>
                  </a:pathLst>
                </a:custGeom>
                <a:solidFill>
                  <a:srgbClr val="400000"/>
                </a:solidFill>
                <a:ln w="12700" cap="rnd" cmpd="sng">
                  <a:solidFill>
                    <a:srgbClr val="000000"/>
                  </a:solidFill>
                  <a:prstDash val="solid"/>
                  <a:round/>
                  <a:headEnd/>
                  <a:tailEnd/>
                </a:ln>
              </p:spPr>
              <p:txBody>
                <a:bodyPr/>
                <a:lstStyle/>
                <a:p>
                  <a:endParaRPr lang="en-US"/>
                </a:p>
              </p:txBody>
            </p:sp>
            <p:sp>
              <p:nvSpPr>
                <p:cNvPr id="1098" name="Freeform 78"/>
                <p:cNvSpPr>
                  <a:spLocks/>
                </p:cNvSpPr>
                <p:nvPr/>
              </p:nvSpPr>
              <p:spPr bwMode="auto">
                <a:xfrm>
                  <a:off x="5198" y="1095"/>
                  <a:ext cx="152" cy="215"/>
                </a:xfrm>
                <a:custGeom>
                  <a:avLst/>
                  <a:gdLst>
                    <a:gd name="T0" fmla="*/ 27 w 152"/>
                    <a:gd name="T1" fmla="*/ 11 h 215"/>
                    <a:gd name="T2" fmla="*/ 32 w 152"/>
                    <a:gd name="T3" fmla="*/ 0 h 215"/>
                    <a:gd name="T4" fmla="*/ 69 w 152"/>
                    <a:gd name="T5" fmla="*/ 19 h 215"/>
                    <a:gd name="T6" fmla="*/ 70 w 152"/>
                    <a:gd name="T7" fmla="*/ 34 h 215"/>
                    <a:gd name="T8" fmla="*/ 74 w 152"/>
                    <a:gd name="T9" fmla="*/ 39 h 215"/>
                    <a:gd name="T10" fmla="*/ 78 w 152"/>
                    <a:gd name="T11" fmla="*/ 45 h 215"/>
                    <a:gd name="T12" fmla="*/ 80 w 152"/>
                    <a:gd name="T13" fmla="*/ 56 h 215"/>
                    <a:gd name="T14" fmla="*/ 89 w 152"/>
                    <a:gd name="T15" fmla="*/ 81 h 215"/>
                    <a:gd name="T16" fmla="*/ 96 w 152"/>
                    <a:gd name="T17" fmla="*/ 109 h 215"/>
                    <a:gd name="T18" fmla="*/ 98 w 152"/>
                    <a:gd name="T19" fmla="*/ 129 h 215"/>
                    <a:gd name="T20" fmla="*/ 128 w 152"/>
                    <a:gd name="T21" fmla="*/ 130 h 215"/>
                    <a:gd name="T22" fmla="*/ 132 w 152"/>
                    <a:gd name="T23" fmla="*/ 134 h 215"/>
                    <a:gd name="T24" fmla="*/ 146 w 152"/>
                    <a:gd name="T25" fmla="*/ 134 h 215"/>
                    <a:gd name="T26" fmla="*/ 151 w 152"/>
                    <a:gd name="T27" fmla="*/ 141 h 215"/>
                    <a:gd name="T28" fmla="*/ 151 w 152"/>
                    <a:gd name="T29" fmla="*/ 150 h 215"/>
                    <a:gd name="T30" fmla="*/ 150 w 152"/>
                    <a:gd name="T31" fmla="*/ 159 h 215"/>
                    <a:gd name="T32" fmla="*/ 137 w 152"/>
                    <a:gd name="T33" fmla="*/ 161 h 215"/>
                    <a:gd name="T34" fmla="*/ 131 w 152"/>
                    <a:gd name="T35" fmla="*/ 173 h 215"/>
                    <a:gd name="T36" fmla="*/ 119 w 152"/>
                    <a:gd name="T37" fmla="*/ 176 h 215"/>
                    <a:gd name="T38" fmla="*/ 110 w 152"/>
                    <a:gd name="T39" fmla="*/ 176 h 215"/>
                    <a:gd name="T40" fmla="*/ 100 w 152"/>
                    <a:gd name="T41" fmla="*/ 178 h 215"/>
                    <a:gd name="T42" fmla="*/ 100 w 152"/>
                    <a:gd name="T43" fmla="*/ 184 h 215"/>
                    <a:gd name="T44" fmla="*/ 100 w 152"/>
                    <a:gd name="T45" fmla="*/ 195 h 215"/>
                    <a:gd name="T46" fmla="*/ 99 w 152"/>
                    <a:gd name="T47" fmla="*/ 202 h 215"/>
                    <a:gd name="T48" fmla="*/ 93 w 152"/>
                    <a:gd name="T49" fmla="*/ 203 h 215"/>
                    <a:gd name="T50" fmla="*/ 86 w 152"/>
                    <a:gd name="T51" fmla="*/ 205 h 215"/>
                    <a:gd name="T52" fmla="*/ 80 w 152"/>
                    <a:gd name="T53" fmla="*/ 213 h 215"/>
                    <a:gd name="T54" fmla="*/ 73 w 152"/>
                    <a:gd name="T55" fmla="*/ 213 h 215"/>
                    <a:gd name="T56" fmla="*/ 66 w 152"/>
                    <a:gd name="T57" fmla="*/ 212 h 215"/>
                    <a:gd name="T58" fmla="*/ 54 w 152"/>
                    <a:gd name="T59" fmla="*/ 207 h 215"/>
                    <a:gd name="T60" fmla="*/ 43 w 152"/>
                    <a:gd name="T61" fmla="*/ 209 h 215"/>
                    <a:gd name="T62" fmla="*/ 31 w 152"/>
                    <a:gd name="T63" fmla="*/ 214 h 215"/>
                    <a:gd name="T64" fmla="*/ 20 w 152"/>
                    <a:gd name="T65" fmla="*/ 210 h 215"/>
                    <a:gd name="T66" fmla="*/ 12 w 152"/>
                    <a:gd name="T67" fmla="*/ 199 h 215"/>
                    <a:gd name="T68" fmla="*/ 13 w 152"/>
                    <a:gd name="T69" fmla="*/ 187 h 215"/>
                    <a:gd name="T70" fmla="*/ 9 w 152"/>
                    <a:gd name="T71" fmla="*/ 172 h 215"/>
                    <a:gd name="T72" fmla="*/ 8 w 152"/>
                    <a:gd name="T73" fmla="*/ 152 h 215"/>
                    <a:gd name="T74" fmla="*/ 4 w 152"/>
                    <a:gd name="T75" fmla="*/ 135 h 215"/>
                    <a:gd name="T76" fmla="*/ 0 w 152"/>
                    <a:gd name="T77" fmla="*/ 108 h 215"/>
                    <a:gd name="T78" fmla="*/ 0 w 152"/>
                    <a:gd name="T79" fmla="*/ 81 h 215"/>
                    <a:gd name="T80" fmla="*/ 0 w 152"/>
                    <a:gd name="T81" fmla="*/ 56 h 215"/>
                    <a:gd name="T82" fmla="*/ 1 w 152"/>
                    <a:gd name="T83" fmla="*/ 40 h 215"/>
                    <a:gd name="T84" fmla="*/ 4 w 152"/>
                    <a:gd name="T85" fmla="*/ 32 h 215"/>
                    <a:gd name="T86" fmla="*/ 11 w 152"/>
                    <a:gd name="T87" fmla="*/ 27 h 215"/>
                    <a:gd name="T88" fmla="*/ 18 w 152"/>
                    <a:gd name="T89" fmla="*/ 16 h 215"/>
                    <a:gd name="T90" fmla="*/ 27 w 152"/>
                    <a:gd name="T91" fmla="*/ 11 h 2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215"/>
                    <a:gd name="T140" fmla="*/ 152 w 152"/>
                    <a:gd name="T141" fmla="*/ 215 h 21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215">
                      <a:moveTo>
                        <a:pt x="27" y="11"/>
                      </a:moveTo>
                      <a:lnTo>
                        <a:pt x="32" y="0"/>
                      </a:lnTo>
                      <a:lnTo>
                        <a:pt x="69" y="19"/>
                      </a:lnTo>
                      <a:lnTo>
                        <a:pt x="70" y="34"/>
                      </a:lnTo>
                      <a:lnTo>
                        <a:pt x="74" y="39"/>
                      </a:lnTo>
                      <a:lnTo>
                        <a:pt x="78" y="45"/>
                      </a:lnTo>
                      <a:lnTo>
                        <a:pt x="80" y="56"/>
                      </a:lnTo>
                      <a:lnTo>
                        <a:pt x="89" y="81"/>
                      </a:lnTo>
                      <a:lnTo>
                        <a:pt x="96" y="109"/>
                      </a:lnTo>
                      <a:lnTo>
                        <a:pt x="98" y="129"/>
                      </a:lnTo>
                      <a:lnTo>
                        <a:pt x="128" y="130"/>
                      </a:lnTo>
                      <a:lnTo>
                        <a:pt x="132" y="134"/>
                      </a:lnTo>
                      <a:lnTo>
                        <a:pt x="146" y="134"/>
                      </a:lnTo>
                      <a:lnTo>
                        <a:pt x="151" y="141"/>
                      </a:lnTo>
                      <a:lnTo>
                        <a:pt x="151" y="150"/>
                      </a:lnTo>
                      <a:lnTo>
                        <a:pt x="150" y="159"/>
                      </a:lnTo>
                      <a:lnTo>
                        <a:pt x="137" y="161"/>
                      </a:lnTo>
                      <a:lnTo>
                        <a:pt x="131" y="173"/>
                      </a:lnTo>
                      <a:lnTo>
                        <a:pt x="119" y="176"/>
                      </a:lnTo>
                      <a:lnTo>
                        <a:pt x="110" y="176"/>
                      </a:lnTo>
                      <a:lnTo>
                        <a:pt x="100" y="178"/>
                      </a:lnTo>
                      <a:lnTo>
                        <a:pt x="100" y="184"/>
                      </a:lnTo>
                      <a:lnTo>
                        <a:pt x="100" y="195"/>
                      </a:lnTo>
                      <a:lnTo>
                        <a:pt x="99" y="202"/>
                      </a:lnTo>
                      <a:lnTo>
                        <a:pt x="93" y="203"/>
                      </a:lnTo>
                      <a:lnTo>
                        <a:pt x="86" y="205"/>
                      </a:lnTo>
                      <a:lnTo>
                        <a:pt x="80" y="213"/>
                      </a:lnTo>
                      <a:lnTo>
                        <a:pt x="73" y="213"/>
                      </a:lnTo>
                      <a:lnTo>
                        <a:pt x="66" y="212"/>
                      </a:lnTo>
                      <a:lnTo>
                        <a:pt x="54" y="207"/>
                      </a:lnTo>
                      <a:lnTo>
                        <a:pt x="43" y="209"/>
                      </a:lnTo>
                      <a:lnTo>
                        <a:pt x="31" y="214"/>
                      </a:lnTo>
                      <a:lnTo>
                        <a:pt x="20" y="210"/>
                      </a:lnTo>
                      <a:lnTo>
                        <a:pt x="12" y="199"/>
                      </a:lnTo>
                      <a:lnTo>
                        <a:pt x="13" y="187"/>
                      </a:lnTo>
                      <a:lnTo>
                        <a:pt x="9" y="172"/>
                      </a:lnTo>
                      <a:lnTo>
                        <a:pt x="8" y="152"/>
                      </a:lnTo>
                      <a:lnTo>
                        <a:pt x="4" y="135"/>
                      </a:lnTo>
                      <a:lnTo>
                        <a:pt x="0" y="108"/>
                      </a:lnTo>
                      <a:lnTo>
                        <a:pt x="0" y="81"/>
                      </a:lnTo>
                      <a:lnTo>
                        <a:pt x="0" y="56"/>
                      </a:lnTo>
                      <a:lnTo>
                        <a:pt x="1" y="40"/>
                      </a:lnTo>
                      <a:lnTo>
                        <a:pt x="4" y="32"/>
                      </a:lnTo>
                      <a:lnTo>
                        <a:pt x="11" y="27"/>
                      </a:lnTo>
                      <a:lnTo>
                        <a:pt x="18" y="16"/>
                      </a:lnTo>
                      <a:lnTo>
                        <a:pt x="27" y="11"/>
                      </a:lnTo>
                    </a:path>
                  </a:pathLst>
                </a:custGeom>
                <a:solidFill>
                  <a:srgbClr val="C0C0C0"/>
                </a:solidFill>
                <a:ln w="12700" cap="rnd" cmpd="sng">
                  <a:solidFill>
                    <a:srgbClr val="000000"/>
                  </a:solidFill>
                  <a:prstDash val="solid"/>
                  <a:round/>
                  <a:headEnd/>
                  <a:tailEnd/>
                </a:ln>
              </p:spPr>
              <p:txBody>
                <a:bodyPr/>
                <a:lstStyle/>
                <a:p>
                  <a:endParaRPr lang="en-US"/>
                </a:p>
              </p:txBody>
            </p:sp>
            <p:sp>
              <p:nvSpPr>
                <p:cNvPr id="1099" name="Freeform 79"/>
                <p:cNvSpPr>
                  <a:spLocks/>
                </p:cNvSpPr>
                <p:nvPr/>
              </p:nvSpPr>
              <p:spPr bwMode="auto">
                <a:xfrm>
                  <a:off x="5201" y="1108"/>
                  <a:ext cx="97" cy="200"/>
                </a:xfrm>
                <a:custGeom>
                  <a:avLst/>
                  <a:gdLst>
                    <a:gd name="T0" fmla="*/ 83 w 97"/>
                    <a:gd name="T1" fmla="*/ 164 h 200"/>
                    <a:gd name="T2" fmla="*/ 60 w 97"/>
                    <a:gd name="T3" fmla="*/ 162 h 200"/>
                    <a:gd name="T4" fmla="*/ 41 w 97"/>
                    <a:gd name="T5" fmla="*/ 155 h 200"/>
                    <a:gd name="T6" fmla="*/ 34 w 97"/>
                    <a:gd name="T7" fmla="*/ 136 h 200"/>
                    <a:gd name="T8" fmla="*/ 36 w 97"/>
                    <a:gd name="T9" fmla="*/ 124 h 200"/>
                    <a:gd name="T10" fmla="*/ 21 w 97"/>
                    <a:gd name="T11" fmla="*/ 99 h 200"/>
                    <a:gd name="T12" fmla="*/ 35 w 97"/>
                    <a:gd name="T13" fmla="*/ 110 h 200"/>
                    <a:gd name="T14" fmla="*/ 27 w 97"/>
                    <a:gd name="T15" fmla="*/ 88 h 200"/>
                    <a:gd name="T16" fmla="*/ 16 w 97"/>
                    <a:gd name="T17" fmla="*/ 58 h 200"/>
                    <a:gd name="T18" fmla="*/ 34 w 97"/>
                    <a:gd name="T19" fmla="*/ 83 h 200"/>
                    <a:gd name="T20" fmla="*/ 36 w 97"/>
                    <a:gd name="T21" fmla="*/ 44 h 200"/>
                    <a:gd name="T22" fmla="*/ 45 w 97"/>
                    <a:gd name="T23" fmla="*/ 31 h 200"/>
                    <a:gd name="T24" fmla="*/ 57 w 97"/>
                    <a:gd name="T25" fmla="*/ 25 h 200"/>
                    <a:gd name="T26" fmla="*/ 33 w 97"/>
                    <a:gd name="T27" fmla="*/ 15 h 200"/>
                    <a:gd name="T28" fmla="*/ 22 w 97"/>
                    <a:gd name="T29" fmla="*/ 27 h 200"/>
                    <a:gd name="T30" fmla="*/ 29 w 97"/>
                    <a:gd name="T31" fmla="*/ 15 h 200"/>
                    <a:gd name="T32" fmla="*/ 43 w 97"/>
                    <a:gd name="T33" fmla="*/ 9 h 200"/>
                    <a:gd name="T34" fmla="*/ 33 w 97"/>
                    <a:gd name="T35" fmla="*/ 5 h 200"/>
                    <a:gd name="T36" fmla="*/ 25 w 97"/>
                    <a:gd name="T37" fmla="*/ 0 h 200"/>
                    <a:gd name="T38" fmla="*/ 13 w 97"/>
                    <a:gd name="T39" fmla="*/ 11 h 200"/>
                    <a:gd name="T40" fmla="*/ 3 w 97"/>
                    <a:gd name="T41" fmla="*/ 21 h 200"/>
                    <a:gd name="T42" fmla="*/ 0 w 97"/>
                    <a:gd name="T43" fmla="*/ 39 h 200"/>
                    <a:gd name="T44" fmla="*/ 0 w 97"/>
                    <a:gd name="T45" fmla="*/ 74 h 200"/>
                    <a:gd name="T46" fmla="*/ 4 w 97"/>
                    <a:gd name="T47" fmla="*/ 116 h 200"/>
                    <a:gd name="T48" fmla="*/ 9 w 97"/>
                    <a:gd name="T49" fmla="*/ 156 h 200"/>
                    <a:gd name="T50" fmla="*/ 11 w 97"/>
                    <a:gd name="T51" fmla="*/ 182 h 200"/>
                    <a:gd name="T52" fmla="*/ 17 w 97"/>
                    <a:gd name="T53" fmla="*/ 193 h 200"/>
                    <a:gd name="T54" fmla="*/ 29 w 97"/>
                    <a:gd name="T55" fmla="*/ 199 h 200"/>
                    <a:gd name="T56" fmla="*/ 38 w 97"/>
                    <a:gd name="T57" fmla="*/ 196 h 200"/>
                    <a:gd name="T58" fmla="*/ 44 w 97"/>
                    <a:gd name="T59" fmla="*/ 185 h 200"/>
                    <a:gd name="T60" fmla="*/ 47 w 97"/>
                    <a:gd name="T61" fmla="*/ 182 h 200"/>
                    <a:gd name="T62" fmla="*/ 57 w 97"/>
                    <a:gd name="T63" fmla="*/ 193 h 200"/>
                    <a:gd name="T64" fmla="*/ 69 w 97"/>
                    <a:gd name="T65" fmla="*/ 197 h 200"/>
                    <a:gd name="T66" fmla="*/ 79 w 97"/>
                    <a:gd name="T67" fmla="*/ 195 h 200"/>
                    <a:gd name="T68" fmla="*/ 73 w 97"/>
                    <a:gd name="T69" fmla="*/ 186 h 200"/>
                    <a:gd name="T70" fmla="*/ 62 w 97"/>
                    <a:gd name="T71" fmla="*/ 171 h 200"/>
                    <a:gd name="T72" fmla="*/ 79 w 97"/>
                    <a:gd name="T73" fmla="*/ 183 h 200"/>
                    <a:gd name="T74" fmla="*/ 92 w 97"/>
                    <a:gd name="T75" fmla="*/ 189 h 200"/>
                    <a:gd name="T76" fmla="*/ 96 w 97"/>
                    <a:gd name="T77" fmla="*/ 182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7"/>
                    <a:gd name="T118" fmla="*/ 0 h 200"/>
                    <a:gd name="T119" fmla="*/ 97 w 97"/>
                    <a:gd name="T120" fmla="*/ 200 h 2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7" h="200">
                      <a:moveTo>
                        <a:pt x="96" y="167"/>
                      </a:moveTo>
                      <a:lnTo>
                        <a:pt x="83" y="164"/>
                      </a:lnTo>
                      <a:lnTo>
                        <a:pt x="72" y="163"/>
                      </a:lnTo>
                      <a:lnTo>
                        <a:pt x="60" y="162"/>
                      </a:lnTo>
                      <a:lnTo>
                        <a:pt x="47" y="159"/>
                      </a:lnTo>
                      <a:lnTo>
                        <a:pt x="41" y="155"/>
                      </a:lnTo>
                      <a:lnTo>
                        <a:pt x="25" y="129"/>
                      </a:lnTo>
                      <a:lnTo>
                        <a:pt x="34" y="136"/>
                      </a:lnTo>
                      <a:lnTo>
                        <a:pt x="38" y="143"/>
                      </a:lnTo>
                      <a:lnTo>
                        <a:pt x="36" y="124"/>
                      </a:lnTo>
                      <a:lnTo>
                        <a:pt x="29" y="118"/>
                      </a:lnTo>
                      <a:lnTo>
                        <a:pt x="21" y="99"/>
                      </a:lnTo>
                      <a:lnTo>
                        <a:pt x="29" y="108"/>
                      </a:lnTo>
                      <a:lnTo>
                        <a:pt x="35" y="110"/>
                      </a:lnTo>
                      <a:lnTo>
                        <a:pt x="34" y="97"/>
                      </a:lnTo>
                      <a:lnTo>
                        <a:pt x="27" y="88"/>
                      </a:lnTo>
                      <a:lnTo>
                        <a:pt x="22" y="81"/>
                      </a:lnTo>
                      <a:lnTo>
                        <a:pt x="16" y="58"/>
                      </a:lnTo>
                      <a:lnTo>
                        <a:pt x="27" y="77"/>
                      </a:lnTo>
                      <a:lnTo>
                        <a:pt x="34" y="83"/>
                      </a:lnTo>
                      <a:lnTo>
                        <a:pt x="34" y="55"/>
                      </a:lnTo>
                      <a:lnTo>
                        <a:pt x="36" y="44"/>
                      </a:lnTo>
                      <a:lnTo>
                        <a:pt x="39" y="39"/>
                      </a:lnTo>
                      <a:lnTo>
                        <a:pt x="45" y="31"/>
                      </a:lnTo>
                      <a:lnTo>
                        <a:pt x="53" y="27"/>
                      </a:lnTo>
                      <a:lnTo>
                        <a:pt x="57" y="25"/>
                      </a:lnTo>
                      <a:lnTo>
                        <a:pt x="45" y="11"/>
                      </a:lnTo>
                      <a:lnTo>
                        <a:pt x="33" y="15"/>
                      </a:lnTo>
                      <a:lnTo>
                        <a:pt x="25" y="20"/>
                      </a:lnTo>
                      <a:lnTo>
                        <a:pt x="22" y="27"/>
                      </a:lnTo>
                      <a:lnTo>
                        <a:pt x="24" y="17"/>
                      </a:lnTo>
                      <a:lnTo>
                        <a:pt x="29" y="15"/>
                      </a:lnTo>
                      <a:lnTo>
                        <a:pt x="36" y="11"/>
                      </a:lnTo>
                      <a:lnTo>
                        <a:pt x="43" y="9"/>
                      </a:lnTo>
                      <a:lnTo>
                        <a:pt x="38" y="7"/>
                      </a:lnTo>
                      <a:lnTo>
                        <a:pt x="33" y="5"/>
                      </a:lnTo>
                      <a:lnTo>
                        <a:pt x="27" y="2"/>
                      </a:lnTo>
                      <a:lnTo>
                        <a:pt x="25" y="0"/>
                      </a:lnTo>
                      <a:lnTo>
                        <a:pt x="18" y="5"/>
                      </a:lnTo>
                      <a:lnTo>
                        <a:pt x="13" y="11"/>
                      </a:lnTo>
                      <a:lnTo>
                        <a:pt x="9" y="17"/>
                      </a:lnTo>
                      <a:lnTo>
                        <a:pt x="3" y="21"/>
                      </a:lnTo>
                      <a:lnTo>
                        <a:pt x="2" y="28"/>
                      </a:lnTo>
                      <a:lnTo>
                        <a:pt x="0" y="39"/>
                      </a:lnTo>
                      <a:lnTo>
                        <a:pt x="0" y="56"/>
                      </a:lnTo>
                      <a:lnTo>
                        <a:pt x="0" y="74"/>
                      </a:lnTo>
                      <a:lnTo>
                        <a:pt x="1" y="95"/>
                      </a:lnTo>
                      <a:lnTo>
                        <a:pt x="4" y="116"/>
                      </a:lnTo>
                      <a:lnTo>
                        <a:pt x="7" y="137"/>
                      </a:lnTo>
                      <a:lnTo>
                        <a:pt x="9" y="156"/>
                      </a:lnTo>
                      <a:lnTo>
                        <a:pt x="12" y="169"/>
                      </a:lnTo>
                      <a:lnTo>
                        <a:pt x="11" y="182"/>
                      </a:lnTo>
                      <a:lnTo>
                        <a:pt x="13" y="188"/>
                      </a:lnTo>
                      <a:lnTo>
                        <a:pt x="17" y="193"/>
                      </a:lnTo>
                      <a:lnTo>
                        <a:pt x="22" y="198"/>
                      </a:lnTo>
                      <a:lnTo>
                        <a:pt x="29" y="199"/>
                      </a:lnTo>
                      <a:lnTo>
                        <a:pt x="33" y="197"/>
                      </a:lnTo>
                      <a:lnTo>
                        <a:pt x="38" y="196"/>
                      </a:lnTo>
                      <a:lnTo>
                        <a:pt x="49" y="193"/>
                      </a:lnTo>
                      <a:lnTo>
                        <a:pt x="44" y="185"/>
                      </a:lnTo>
                      <a:lnTo>
                        <a:pt x="38" y="175"/>
                      </a:lnTo>
                      <a:lnTo>
                        <a:pt x="47" y="182"/>
                      </a:lnTo>
                      <a:lnTo>
                        <a:pt x="52" y="189"/>
                      </a:lnTo>
                      <a:lnTo>
                        <a:pt x="57" y="193"/>
                      </a:lnTo>
                      <a:lnTo>
                        <a:pt x="63" y="197"/>
                      </a:lnTo>
                      <a:lnTo>
                        <a:pt x="69" y="197"/>
                      </a:lnTo>
                      <a:lnTo>
                        <a:pt x="75" y="197"/>
                      </a:lnTo>
                      <a:lnTo>
                        <a:pt x="79" y="195"/>
                      </a:lnTo>
                      <a:lnTo>
                        <a:pt x="81" y="192"/>
                      </a:lnTo>
                      <a:lnTo>
                        <a:pt x="73" y="186"/>
                      </a:lnTo>
                      <a:lnTo>
                        <a:pt x="64" y="176"/>
                      </a:lnTo>
                      <a:lnTo>
                        <a:pt x="62" y="171"/>
                      </a:lnTo>
                      <a:lnTo>
                        <a:pt x="68" y="174"/>
                      </a:lnTo>
                      <a:lnTo>
                        <a:pt x="79" y="183"/>
                      </a:lnTo>
                      <a:lnTo>
                        <a:pt x="83" y="188"/>
                      </a:lnTo>
                      <a:lnTo>
                        <a:pt x="92" y="189"/>
                      </a:lnTo>
                      <a:lnTo>
                        <a:pt x="96" y="187"/>
                      </a:lnTo>
                      <a:lnTo>
                        <a:pt x="96" y="182"/>
                      </a:lnTo>
                      <a:lnTo>
                        <a:pt x="96" y="167"/>
                      </a:lnTo>
                    </a:path>
                  </a:pathLst>
                </a:custGeom>
                <a:solidFill>
                  <a:srgbClr val="E0E0E0"/>
                </a:solidFill>
                <a:ln w="9525" cap="rnd">
                  <a:noFill/>
                  <a:round/>
                  <a:headEnd/>
                  <a:tailEnd/>
                </a:ln>
              </p:spPr>
              <p:txBody>
                <a:bodyPr/>
                <a:lstStyle/>
                <a:p>
                  <a:endParaRPr lang="en-US"/>
                </a:p>
              </p:txBody>
            </p:sp>
            <p:sp>
              <p:nvSpPr>
                <p:cNvPr id="1100" name="Freeform 80"/>
                <p:cNvSpPr>
                  <a:spLocks/>
                </p:cNvSpPr>
                <p:nvPr/>
              </p:nvSpPr>
              <p:spPr bwMode="auto">
                <a:xfrm>
                  <a:off x="5208" y="1207"/>
                  <a:ext cx="29" cy="93"/>
                </a:xfrm>
                <a:custGeom>
                  <a:avLst/>
                  <a:gdLst>
                    <a:gd name="T0" fmla="*/ 28 w 29"/>
                    <a:gd name="T1" fmla="*/ 92 h 93"/>
                    <a:gd name="T2" fmla="*/ 23 w 29"/>
                    <a:gd name="T3" fmla="*/ 88 h 93"/>
                    <a:gd name="T4" fmla="*/ 18 w 29"/>
                    <a:gd name="T5" fmla="*/ 81 h 93"/>
                    <a:gd name="T6" fmla="*/ 13 w 29"/>
                    <a:gd name="T7" fmla="*/ 68 h 93"/>
                    <a:gd name="T8" fmla="*/ 11 w 29"/>
                    <a:gd name="T9" fmla="*/ 57 h 93"/>
                    <a:gd name="T10" fmla="*/ 7 w 29"/>
                    <a:gd name="T11" fmla="*/ 44 h 93"/>
                    <a:gd name="T12" fmla="*/ 5 w 29"/>
                    <a:gd name="T13" fmla="*/ 32 h 93"/>
                    <a:gd name="T14" fmla="*/ 2 w 29"/>
                    <a:gd name="T15" fmla="*/ 13 h 93"/>
                    <a:gd name="T16" fmla="*/ 0 w 29"/>
                    <a:gd name="T17" fmla="*/ 0 h 93"/>
                    <a:gd name="T18" fmla="*/ 6 w 29"/>
                    <a:gd name="T19" fmla="*/ 26 h 93"/>
                    <a:gd name="T20" fmla="*/ 11 w 29"/>
                    <a:gd name="T21" fmla="*/ 47 h 93"/>
                    <a:gd name="T22" fmla="*/ 16 w 29"/>
                    <a:gd name="T23" fmla="*/ 61 h 93"/>
                    <a:gd name="T24" fmla="*/ 24 w 29"/>
                    <a:gd name="T25" fmla="*/ 76 h 93"/>
                    <a:gd name="T26" fmla="*/ 28 w 29"/>
                    <a:gd name="T27" fmla="*/ 92 h 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93"/>
                    <a:gd name="T44" fmla="*/ 29 w 29"/>
                    <a:gd name="T45" fmla="*/ 93 h 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93">
                      <a:moveTo>
                        <a:pt x="28" y="92"/>
                      </a:moveTo>
                      <a:lnTo>
                        <a:pt x="23" y="88"/>
                      </a:lnTo>
                      <a:lnTo>
                        <a:pt x="18" y="81"/>
                      </a:lnTo>
                      <a:lnTo>
                        <a:pt x="13" y="68"/>
                      </a:lnTo>
                      <a:lnTo>
                        <a:pt x="11" y="57"/>
                      </a:lnTo>
                      <a:lnTo>
                        <a:pt x="7" y="44"/>
                      </a:lnTo>
                      <a:lnTo>
                        <a:pt x="5" y="32"/>
                      </a:lnTo>
                      <a:lnTo>
                        <a:pt x="2" y="13"/>
                      </a:lnTo>
                      <a:lnTo>
                        <a:pt x="0" y="0"/>
                      </a:lnTo>
                      <a:lnTo>
                        <a:pt x="6" y="26"/>
                      </a:lnTo>
                      <a:lnTo>
                        <a:pt x="11" y="47"/>
                      </a:lnTo>
                      <a:lnTo>
                        <a:pt x="16" y="61"/>
                      </a:lnTo>
                      <a:lnTo>
                        <a:pt x="24" y="76"/>
                      </a:lnTo>
                      <a:lnTo>
                        <a:pt x="28" y="92"/>
                      </a:lnTo>
                    </a:path>
                  </a:pathLst>
                </a:custGeom>
                <a:solidFill>
                  <a:srgbClr val="C0C0C0"/>
                </a:solidFill>
                <a:ln w="9525" cap="rnd">
                  <a:noFill/>
                  <a:round/>
                  <a:headEnd/>
                  <a:tailEnd/>
                </a:ln>
              </p:spPr>
              <p:txBody>
                <a:bodyPr/>
                <a:lstStyle/>
                <a:p>
                  <a:endParaRPr lang="en-US"/>
                </a:p>
              </p:txBody>
            </p:sp>
            <p:sp>
              <p:nvSpPr>
                <p:cNvPr id="1101" name="Freeform 81"/>
                <p:cNvSpPr>
                  <a:spLocks/>
                </p:cNvSpPr>
                <p:nvPr/>
              </p:nvSpPr>
              <p:spPr bwMode="auto">
                <a:xfrm>
                  <a:off x="5236" y="1133"/>
                  <a:ext cx="112" cy="139"/>
                </a:xfrm>
                <a:custGeom>
                  <a:avLst/>
                  <a:gdLst>
                    <a:gd name="T0" fmla="*/ 33 w 112"/>
                    <a:gd name="T1" fmla="*/ 5 h 139"/>
                    <a:gd name="T2" fmla="*/ 43 w 112"/>
                    <a:gd name="T3" fmla="*/ 25 h 139"/>
                    <a:gd name="T4" fmla="*/ 41 w 112"/>
                    <a:gd name="T5" fmla="*/ 45 h 139"/>
                    <a:gd name="T6" fmla="*/ 42 w 112"/>
                    <a:gd name="T7" fmla="*/ 67 h 139"/>
                    <a:gd name="T8" fmla="*/ 42 w 112"/>
                    <a:gd name="T9" fmla="*/ 73 h 139"/>
                    <a:gd name="T10" fmla="*/ 41 w 112"/>
                    <a:gd name="T11" fmla="*/ 81 h 139"/>
                    <a:gd name="T12" fmla="*/ 46 w 112"/>
                    <a:gd name="T13" fmla="*/ 86 h 139"/>
                    <a:gd name="T14" fmla="*/ 50 w 112"/>
                    <a:gd name="T15" fmla="*/ 92 h 139"/>
                    <a:gd name="T16" fmla="*/ 57 w 112"/>
                    <a:gd name="T17" fmla="*/ 92 h 139"/>
                    <a:gd name="T18" fmla="*/ 82 w 112"/>
                    <a:gd name="T19" fmla="*/ 94 h 139"/>
                    <a:gd name="T20" fmla="*/ 94 w 112"/>
                    <a:gd name="T21" fmla="*/ 98 h 139"/>
                    <a:gd name="T22" fmla="*/ 111 w 112"/>
                    <a:gd name="T23" fmla="*/ 103 h 139"/>
                    <a:gd name="T24" fmla="*/ 110 w 112"/>
                    <a:gd name="T25" fmla="*/ 118 h 139"/>
                    <a:gd name="T26" fmla="*/ 101 w 112"/>
                    <a:gd name="T27" fmla="*/ 115 h 139"/>
                    <a:gd name="T28" fmla="*/ 98 w 112"/>
                    <a:gd name="T29" fmla="*/ 108 h 139"/>
                    <a:gd name="T30" fmla="*/ 97 w 112"/>
                    <a:gd name="T31" fmla="*/ 122 h 139"/>
                    <a:gd name="T32" fmla="*/ 90 w 112"/>
                    <a:gd name="T33" fmla="*/ 132 h 139"/>
                    <a:gd name="T34" fmla="*/ 73 w 112"/>
                    <a:gd name="T35" fmla="*/ 137 h 139"/>
                    <a:gd name="T36" fmla="*/ 75 w 112"/>
                    <a:gd name="T37" fmla="*/ 130 h 139"/>
                    <a:gd name="T38" fmla="*/ 85 w 112"/>
                    <a:gd name="T39" fmla="*/ 115 h 139"/>
                    <a:gd name="T40" fmla="*/ 77 w 112"/>
                    <a:gd name="T41" fmla="*/ 110 h 139"/>
                    <a:gd name="T42" fmla="*/ 73 w 112"/>
                    <a:gd name="T43" fmla="*/ 122 h 139"/>
                    <a:gd name="T44" fmla="*/ 60 w 112"/>
                    <a:gd name="T45" fmla="*/ 136 h 139"/>
                    <a:gd name="T46" fmla="*/ 43 w 112"/>
                    <a:gd name="T47" fmla="*/ 136 h 139"/>
                    <a:gd name="T48" fmla="*/ 62 w 112"/>
                    <a:gd name="T49" fmla="*/ 120 h 139"/>
                    <a:gd name="T50" fmla="*/ 69 w 112"/>
                    <a:gd name="T51" fmla="*/ 110 h 139"/>
                    <a:gd name="T52" fmla="*/ 66 w 112"/>
                    <a:gd name="T53" fmla="*/ 104 h 139"/>
                    <a:gd name="T54" fmla="*/ 59 w 112"/>
                    <a:gd name="T55" fmla="*/ 115 h 139"/>
                    <a:gd name="T56" fmla="*/ 47 w 112"/>
                    <a:gd name="T57" fmla="*/ 126 h 139"/>
                    <a:gd name="T58" fmla="*/ 37 w 112"/>
                    <a:gd name="T59" fmla="*/ 133 h 139"/>
                    <a:gd name="T60" fmla="*/ 24 w 112"/>
                    <a:gd name="T61" fmla="*/ 134 h 139"/>
                    <a:gd name="T62" fmla="*/ 32 w 112"/>
                    <a:gd name="T63" fmla="*/ 126 h 139"/>
                    <a:gd name="T64" fmla="*/ 42 w 112"/>
                    <a:gd name="T65" fmla="*/ 115 h 139"/>
                    <a:gd name="T66" fmla="*/ 39 w 112"/>
                    <a:gd name="T67" fmla="*/ 110 h 139"/>
                    <a:gd name="T68" fmla="*/ 34 w 112"/>
                    <a:gd name="T69" fmla="*/ 119 h 139"/>
                    <a:gd name="T70" fmla="*/ 25 w 112"/>
                    <a:gd name="T71" fmla="*/ 129 h 139"/>
                    <a:gd name="T72" fmla="*/ 12 w 112"/>
                    <a:gd name="T73" fmla="*/ 130 h 139"/>
                    <a:gd name="T74" fmla="*/ 5 w 112"/>
                    <a:gd name="T75" fmla="*/ 117 h 139"/>
                    <a:gd name="T76" fmla="*/ 28 w 112"/>
                    <a:gd name="T77" fmla="*/ 113 h 139"/>
                    <a:gd name="T78" fmla="*/ 41 w 112"/>
                    <a:gd name="T79" fmla="*/ 103 h 139"/>
                    <a:gd name="T80" fmla="*/ 44 w 112"/>
                    <a:gd name="T81" fmla="*/ 94 h 139"/>
                    <a:gd name="T82" fmla="*/ 39 w 112"/>
                    <a:gd name="T83" fmla="*/ 98 h 139"/>
                    <a:gd name="T84" fmla="*/ 23 w 112"/>
                    <a:gd name="T85" fmla="*/ 111 h 139"/>
                    <a:gd name="T86" fmla="*/ 5 w 112"/>
                    <a:gd name="T87" fmla="*/ 117 h 139"/>
                    <a:gd name="T88" fmla="*/ 2 w 112"/>
                    <a:gd name="T89" fmla="*/ 91 h 139"/>
                    <a:gd name="T90" fmla="*/ 12 w 112"/>
                    <a:gd name="T91" fmla="*/ 88 h 139"/>
                    <a:gd name="T92" fmla="*/ 33 w 112"/>
                    <a:gd name="T93" fmla="*/ 90 h 139"/>
                    <a:gd name="T94" fmla="*/ 37 w 112"/>
                    <a:gd name="T95" fmla="*/ 84 h 139"/>
                    <a:gd name="T96" fmla="*/ 25 w 112"/>
                    <a:gd name="T97" fmla="*/ 87 h 139"/>
                    <a:gd name="T98" fmla="*/ 2 w 112"/>
                    <a:gd name="T99" fmla="*/ 81 h 139"/>
                    <a:gd name="T100" fmla="*/ 0 w 112"/>
                    <a:gd name="T101" fmla="*/ 57 h 139"/>
                    <a:gd name="T102" fmla="*/ 1 w 112"/>
                    <a:gd name="T103" fmla="*/ 30 h 139"/>
                    <a:gd name="T104" fmla="*/ 13 w 112"/>
                    <a:gd name="T105" fmla="*/ 18 h 139"/>
                    <a:gd name="T106" fmla="*/ 1 w 112"/>
                    <a:gd name="T107" fmla="*/ 23 h 139"/>
                    <a:gd name="T108" fmla="*/ 8 w 112"/>
                    <a:gd name="T109" fmla="*/ 7 h 139"/>
                    <a:gd name="T110" fmla="*/ 20 w 112"/>
                    <a:gd name="T111" fmla="*/ 0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2"/>
                    <a:gd name="T169" fmla="*/ 0 h 139"/>
                    <a:gd name="T170" fmla="*/ 112 w 112"/>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2" h="139">
                      <a:moveTo>
                        <a:pt x="20" y="0"/>
                      </a:moveTo>
                      <a:lnTo>
                        <a:pt x="33" y="5"/>
                      </a:lnTo>
                      <a:lnTo>
                        <a:pt x="39" y="11"/>
                      </a:lnTo>
                      <a:lnTo>
                        <a:pt x="43" y="25"/>
                      </a:lnTo>
                      <a:lnTo>
                        <a:pt x="43" y="38"/>
                      </a:lnTo>
                      <a:lnTo>
                        <a:pt x="41" y="45"/>
                      </a:lnTo>
                      <a:lnTo>
                        <a:pt x="42" y="57"/>
                      </a:lnTo>
                      <a:lnTo>
                        <a:pt x="42" y="67"/>
                      </a:lnTo>
                      <a:lnTo>
                        <a:pt x="40" y="70"/>
                      </a:lnTo>
                      <a:lnTo>
                        <a:pt x="42" y="73"/>
                      </a:lnTo>
                      <a:lnTo>
                        <a:pt x="43" y="77"/>
                      </a:lnTo>
                      <a:lnTo>
                        <a:pt x="41" y="81"/>
                      </a:lnTo>
                      <a:lnTo>
                        <a:pt x="41" y="84"/>
                      </a:lnTo>
                      <a:lnTo>
                        <a:pt x="46" y="86"/>
                      </a:lnTo>
                      <a:lnTo>
                        <a:pt x="45" y="90"/>
                      </a:lnTo>
                      <a:lnTo>
                        <a:pt x="50" y="92"/>
                      </a:lnTo>
                      <a:lnTo>
                        <a:pt x="54" y="91"/>
                      </a:lnTo>
                      <a:lnTo>
                        <a:pt x="57" y="92"/>
                      </a:lnTo>
                      <a:lnTo>
                        <a:pt x="70" y="95"/>
                      </a:lnTo>
                      <a:lnTo>
                        <a:pt x="82" y="94"/>
                      </a:lnTo>
                      <a:lnTo>
                        <a:pt x="90" y="95"/>
                      </a:lnTo>
                      <a:lnTo>
                        <a:pt x="94" y="98"/>
                      </a:lnTo>
                      <a:lnTo>
                        <a:pt x="106" y="98"/>
                      </a:lnTo>
                      <a:lnTo>
                        <a:pt x="111" y="103"/>
                      </a:lnTo>
                      <a:lnTo>
                        <a:pt x="111" y="109"/>
                      </a:lnTo>
                      <a:lnTo>
                        <a:pt x="110" y="118"/>
                      </a:lnTo>
                      <a:lnTo>
                        <a:pt x="101" y="122"/>
                      </a:lnTo>
                      <a:lnTo>
                        <a:pt x="101" y="115"/>
                      </a:lnTo>
                      <a:lnTo>
                        <a:pt x="100" y="111"/>
                      </a:lnTo>
                      <a:lnTo>
                        <a:pt x="98" y="108"/>
                      </a:lnTo>
                      <a:lnTo>
                        <a:pt x="98" y="115"/>
                      </a:lnTo>
                      <a:lnTo>
                        <a:pt x="97" y="122"/>
                      </a:lnTo>
                      <a:lnTo>
                        <a:pt x="94" y="126"/>
                      </a:lnTo>
                      <a:lnTo>
                        <a:pt x="90" y="132"/>
                      </a:lnTo>
                      <a:lnTo>
                        <a:pt x="80" y="135"/>
                      </a:lnTo>
                      <a:lnTo>
                        <a:pt x="73" y="137"/>
                      </a:lnTo>
                      <a:lnTo>
                        <a:pt x="64" y="138"/>
                      </a:lnTo>
                      <a:lnTo>
                        <a:pt x="75" y="130"/>
                      </a:lnTo>
                      <a:lnTo>
                        <a:pt x="83" y="122"/>
                      </a:lnTo>
                      <a:lnTo>
                        <a:pt x="85" y="115"/>
                      </a:lnTo>
                      <a:lnTo>
                        <a:pt x="83" y="111"/>
                      </a:lnTo>
                      <a:lnTo>
                        <a:pt x="77" y="110"/>
                      </a:lnTo>
                      <a:lnTo>
                        <a:pt x="74" y="115"/>
                      </a:lnTo>
                      <a:lnTo>
                        <a:pt x="73" y="122"/>
                      </a:lnTo>
                      <a:lnTo>
                        <a:pt x="67" y="130"/>
                      </a:lnTo>
                      <a:lnTo>
                        <a:pt x="60" y="136"/>
                      </a:lnTo>
                      <a:lnTo>
                        <a:pt x="53" y="137"/>
                      </a:lnTo>
                      <a:lnTo>
                        <a:pt x="43" y="136"/>
                      </a:lnTo>
                      <a:lnTo>
                        <a:pt x="54" y="126"/>
                      </a:lnTo>
                      <a:lnTo>
                        <a:pt x="62" y="120"/>
                      </a:lnTo>
                      <a:lnTo>
                        <a:pt x="68" y="115"/>
                      </a:lnTo>
                      <a:lnTo>
                        <a:pt x="69" y="110"/>
                      </a:lnTo>
                      <a:lnTo>
                        <a:pt x="69" y="105"/>
                      </a:lnTo>
                      <a:lnTo>
                        <a:pt x="66" y="104"/>
                      </a:lnTo>
                      <a:lnTo>
                        <a:pt x="62" y="109"/>
                      </a:lnTo>
                      <a:lnTo>
                        <a:pt x="59" y="115"/>
                      </a:lnTo>
                      <a:lnTo>
                        <a:pt x="53" y="122"/>
                      </a:lnTo>
                      <a:lnTo>
                        <a:pt x="47" y="126"/>
                      </a:lnTo>
                      <a:lnTo>
                        <a:pt x="42" y="130"/>
                      </a:lnTo>
                      <a:lnTo>
                        <a:pt x="37" y="133"/>
                      </a:lnTo>
                      <a:lnTo>
                        <a:pt x="31" y="134"/>
                      </a:lnTo>
                      <a:lnTo>
                        <a:pt x="24" y="134"/>
                      </a:lnTo>
                      <a:lnTo>
                        <a:pt x="17" y="133"/>
                      </a:lnTo>
                      <a:lnTo>
                        <a:pt x="32" y="126"/>
                      </a:lnTo>
                      <a:lnTo>
                        <a:pt x="38" y="122"/>
                      </a:lnTo>
                      <a:lnTo>
                        <a:pt x="42" y="115"/>
                      </a:lnTo>
                      <a:lnTo>
                        <a:pt x="43" y="110"/>
                      </a:lnTo>
                      <a:lnTo>
                        <a:pt x="39" y="110"/>
                      </a:lnTo>
                      <a:lnTo>
                        <a:pt x="37" y="115"/>
                      </a:lnTo>
                      <a:lnTo>
                        <a:pt x="34" y="119"/>
                      </a:lnTo>
                      <a:lnTo>
                        <a:pt x="30" y="124"/>
                      </a:lnTo>
                      <a:lnTo>
                        <a:pt x="25" y="129"/>
                      </a:lnTo>
                      <a:lnTo>
                        <a:pt x="17" y="133"/>
                      </a:lnTo>
                      <a:lnTo>
                        <a:pt x="12" y="130"/>
                      </a:lnTo>
                      <a:lnTo>
                        <a:pt x="9" y="126"/>
                      </a:lnTo>
                      <a:lnTo>
                        <a:pt x="5" y="117"/>
                      </a:lnTo>
                      <a:lnTo>
                        <a:pt x="13" y="115"/>
                      </a:lnTo>
                      <a:lnTo>
                        <a:pt x="28" y="113"/>
                      </a:lnTo>
                      <a:lnTo>
                        <a:pt x="37" y="107"/>
                      </a:lnTo>
                      <a:lnTo>
                        <a:pt x="41" y="103"/>
                      </a:lnTo>
                      <a:lnTo>
                        <a:pt x="43" y="96"/>
                      </a:lnTo>
                      <a:lnTo>
                        <a:pt x="44" y="94"/>
                      </a:lnTo>
                      <a:lnTo>
                        <a:pt x="41" y="94"/>
                      </a:lnTo>
                      <a:lnTo>
                        <a:pt x="39" y="98"/>
                      </a:lnTo>
                      <a:lnTo>
                        <a:pt x="34" y="106"/>
                      </a:lnTo>
                      <a:lnTo>
                        <a:pt x="23" y="111"/>
                      </a:lnTo>
                      <a:lnTo>
                        <a:pt x="13" y="115"/>
                      </a:lnTo>
                      <a:lnTo>
                        <a:pt x="5" y="117"/>
                      </a:lnTo>
                      <a:lnTo>
                        <a:pt x="2" y="102"/>
                      </a:lnTo>
                      <a:lnTo>
                        <a:pt x="2" y="91"/>
                      </a:lnTo>
                      <a:lnTo>
                        <a:pt x="2" y="80"/>
                      </a:lnTo>
                      <a:lnTo>
                        <a:pt x="12" y="88"/>
                      </a:lnTo>
                      <a:lnTo>
                        <a:pt x="24" y="91"/>
                      </a:lnTo>
                      <a:lnTo>
                        <a:pt x="33" y="90"/>
                      </a:lnTo>
                      <a:lnTo>
                        <a:pt x="36" y="88"/>
                      </a:lnTo>
                      <a:lnTo>
                        <a:pt x="37" y="84"/>
                      </a:lnTo>
                      <a:lnTo>
                        <a:pt x="32" y="84"/>
                      </a:lnTo>
                      <a:lnTo>
                        <a:pt x="25" y="87"/>
                      </a:lnTo>
                      <a:lnTo>
                        <a:pt x="11" y="88"/>
                      </a:lnTo>
                      <a:lnTo>
                        <a:pt x="2" y="81"/>
                      </a:lnTo>
                      <a:lnTo>
                        <a:pt x="1" y="67"/>
                      </a:lnTo>
                      <a:lnTo>
                        <a:pt x="0" y="57"/>
                      </a:lnTo>
                      <a:lnTo>
                        <a:pt x="0" y="47"/>
                      </a:lnTo>
                      <a:lnTo>
                        <a:pt x="1" y="30"/>
                      </a:lnTo>
                      <a:lnTo>
                        <a:pt x="4" y="25"/>
                      </a:lnTo>
                      <a:lnTo>
                        <a:pt x="13" y="18"/>
                      </a:lnTo>
                      <a:lnTo>
                        <a:pt x="10" y="19"/>
                      </a:lnTo>
                      <a:lnTo>
                        <a:pt x="1" y="23"/>
                      </a:lnTo>
                      <a:lnTo>
                        <a:pt x="4" y="13"/>
                      </a:lnTo>
                      <a:lnTo>
                        <a:pt x="8" y="7"/>
                      </a:lnTo>
                      <a:lnTo>
                        <a:pt x="10" y="4"/>
                      </a:lnTo>
                      <a:lnTo>
                        <a:pt x="20" y="0"/>
                      </a:lnTo>
                    </a:path>
                  </a:pathLst>
                </a:custGeom>
                <a:solidFill>
                  <a:srgbClr val="E0E0E0"/>
                </a:solidFill>
                <a:ln w="9525" cap="rnd">
                  <a:noFill/>
                  <a:round/>
                  <a:headEnd/>
                  <a:tailEnd/>
                </a:ln>
              </p:spPr>
              <p:txBody>
                <a:bodyPr/>
                <a:lstStyle/>
                <a:p>
                  <a:endParaRPr lang="en-US"/>
                </a:p>
              </p:txBody>
            </p:sp>
            <p:sp>
              <p:nvSpPr>
                <p:cNvPr id="1102" name="Freeform 82"/>
                <p:cNvSpPr>
                  <a:spLocks/>
                </p:cNvSpPr>
                <p:nvPr/>
              </p:nvSpPr>
              <p:spPr bwMode="auto">
                <a:xfrm>
                  <a:off x="5244" y="1184"/>
                  <a:ext cx="28" cy="32"/>
                </a:xfrm>
                <a:custGeom>
                  <a:avLst/>
                  <a:gdLst>
                    <a:gd name="T0" fmla="*/ 27 w 28"/>
                    <a:gd name="T1" fmla="*/ 0 h 32"/>
                    <a:gd name="T2" fmla="*/ 27 w 28"/>
                    <a:gd name="T3" fmla="*/ 2 h 32"/>
                    <a:gd name="T4" fmla="*/ 23 w 28"/>
                    <a:gd name="T5" fmla="*/ 8 h 32"/>
                    <a:gd name="T6" fmla="*/ 20 w 28"/>
                    <a:gd name="T7" fmla="*/ 11 h 32"/>
                    <a:gd name="T8" fmla="*/ 12 w 28"/>
                    <a:gd name="T9" fmla="*/ 19 h 32"/>
                    <a:gd name="T10" fmla="*/ 10 w 28"/>
                    <a:gd name="T11" fmla="*/ 21 h 32"/>
                    <a:gd name="T12" fmla="*/ 3 w 28"/>
                    <a:gd name="T13" fmla="*/ 27 h 32"/>
                    <a:gd name="T14" fmla="*/ 10 w 28"/>
                    <a:gd name="T15" fmla="*/ 25 h 32"/>
                    <a:gd name="T16" fmla="*/ 18 w 28"/>
                    <a:gd name="T17" fmla="*/ 22 h 32"/>
                    <a:gd name="T18" fmla="*/ 25 w 28"/>
                    <a:gd name="T19" fmla="*/ 21 h 32"/>
                    <a:gd name="T20" fmla="*/ 24 w 28"/>
                    <a:gd name="T21" fmla="*/ 24 h 32"/>
                    <a:gd name="T22" fmla="*/ 12 w 28"/>
                    <a:gd name="T23" fmla="*/ 27 h 32"/>
                    <a:gd name="T24" fmla="*/ 6 w 28"/>
                    <a:gd name="T25" fmla="*/ 30 h 32"/>
                    <a:gd name="T26" fmla="*/ 3 w 28"/>
                    <a:gd name="T27" fmla="*/ 31 h 32"/>
                    <a:gd name="T28" fmla="*/ 0 w 28"/>
                    <a:gd name="T29" fmla="*/ 30 h 32"/>
                    <a:gd name="T30" fmla="*/ 0 w 28"/>
                    <a:gd name="T31" fmla="*/ 26 h 32"/>
                    <a:gd name="T32" fmla="*/ 2 w 28"/>
                    <a:gd name="T33" fmla="*/ 23 h 32"/>
                    <a:gd name="T34" fmla="*/ 6 w 28"/>
                    <a:gd name="T35" fmla="*/ 19 h 32"/>
                    <a:gd name="T36" fmla="*/ 10 w 28"/>
                    <a:gd name="T37" fmla="*/ 13 h 32"/>
                    <a:gd name="T38" fmla="*/ 14 w 28"/>
                    <a:gd name="T39" fmla="*/ 6 h 32"/>
                    <a:gd name="T40" fmla="*/ 18 w 28"/>
                    <a:gd name="T41" fmla="*/ 2 h 32"/>
                    <a:gd name="T42" fmla="*/ 23 w 28"/>
                    <a:gd name="T43" fmla="*/ 0 h 32"/>
                    <a:gd name="T44" fmla="*/ 27 w 28"/>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8"/>
                    <a:gd name="T70" fmla="*/ 0 h 32"/>
                    <a:gd name="T71" fmla="*/ 28 w 28"/>
                    <a:gd name="T72" fmla="*/ 32 h 3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8" h="32">
                      <a:moveTo>
                        <a:pt x="27" y="0"/>
                      </a:moveTo>
                      <a:lnTo>
                        <a:pt x="27" y="2"/>
                      </a:lnTo>
                      <a:lnTo>
                        <a:pt x="23" y="8"/>
                      </a:lnTo>
                      <a:lnTo>
                        <a:pt x="20" y="11"/>
                      </a:lnTo>
                      <a:lnTo>
                        <a:pt x="12" y="19"/>
                      </a:lnTo>
                      <a:lnTo>
                        <a:pt x="10" y="21"/>
                      </a:lnTo>
                      <a:lnTo>
                        <a:pt x="3" y="27"/>
                      </a:lnTo>
                      <a:lnTo>
                        <a:pt x="10" y="25"/>
                      </a:lnTo>
                      <a:lnTo>
                        <a:pt x="18" y="22"/>
                      </a:lnTo>
                      <a:lnTo>
                        <a:pt x="25" y="21"/>
                      </a:lnTo>
                      <a:lnTo>
                        <a:pt x="24" y="24"/>
                      </a:lnTo>
                      <a:lnTo>
                        <a:pt x="12" y="27"/>
                      </a:lnTo>
                      <a:lnTo>
                        <a:pt x="6" y="30"/>
                      </a:lnTo>
                      <a:lnTo>
                        <a:pt x="3" y="31"/>
                      </a:lnTo>
                      <a:lnTo>
                        <a:pt x="0" y="30"/>
                      </a:lnTo>
                      <a:lnTo>
                        <a:pt x="0" y="26"/>
                      </a:lnTo>
                      <a:lnTo>
                        <a:pt x="2" y="23"/>
                      </a:lnTo>
                      <a:lnTo>
                        <a:pt x="6" y="19"/>
                      </a:lnTo>
                      <a:lnTo>
                        <a:pt x="10" y="13"/>
                      </a:lnTo>
                      <a:lnTo>
                        <a:pt x="14" y="6"/>
                      </a:lnTo>
                      <a:lnTo>
                        <a:pt x="18" y="2"/>
                      </a:lnTo>
                      <a:lnTo>
                        <a:pt x="23" y="0"/>
                      </a:lnTo>
                      <a:lnTo>
                        <a:pt x="27" y="0"/>
                      </a:lnTo>
                    </a:path>
                  </a:pathLst>
                </a:custGeom>
                <a:solidFill>
                  <a:srgbClr val="C0C0C0"/>
                </a:solidFill>
                <a:ln w="9525" cap="rnd">
                  <a:noFill/>
                  <a:round/>
                  <a:headEnd/>
                  <a:tailEnd/>
                </a:ln>
              </p:spPr>
              <p:txBody>
                <a:bodyPr/>
                <a:lstStyle/>
                <a:p>
                  <a:endParaRPr lang="en-US"/>
                </a:p>
              </p:txBody>
            </p:sp>
            <p:sp>
              <p:nvSpPr>
                <p:cNvPr id="1103" name="Freeform 83"/>
                <p:cNvSpPr>
                  <a:spLocks/>
                </p:cNvSpPr>
                <p:nvPr/>
              </p:nvSpPr>
              <p:spPr bwMode="auto">
                <a:xfrm>
                  <a:off x="5245" y="1158"/>
                  <a:ext cx="26" cy="42"/>
                </a:xfrm>
                <a:custGeom>
                  <a:avLst/>
                  <a:gdLst>
                    <a:gd name="T0" fmla="*/ 20 w 26"/>
                    <a:gd name="T1" fmla="*/ 0 h 42"/>
                    <a:gd name="T2" fmla="*/ 23 w 26"/>
                    <a:gd name="T3" fmla="*/ 0 h 42"/>
                    <a:gd name="T4" fmla="*/ 25 w 26"/>
                    <a:gd name="T5" fmla="*/ 4 h 42"/>
                    <a:gd name="T6" fmla="*/ 25 w 26"/>
                    <a:gd name="T7" fmla="*/ 7 h 42"/>
                    <a:gd name="T8" fmla="*/ 22 w 26"/>
                    <a:gd name="T9" fmla="*/ 11 h 42"/>
                    <a:gd name="T10" fmla="*/ 19 w 26"/>
                    <a:gd name="T11" fmla="*/ 12 h 42"/>
                    <a:gd name="T12" fmla="*/ 13 w 26"/>
                    <a:gd name="T13" fmla="*/ 17 h 42"/>
                    <a:gd name="T14" fmla="*/ 9 w 26"/>
                    <a:gd name="T15" fmla="*/ 22 h 42"/>
                    <a:gd name="T16" fmla="*/ 4 w 26"/>
                    <a:gd name="T17" fmla="*/ 30 h 42"/>
                    <a:gd name="T18" fmla="*/ 0 w 26"/>
                    <a:gd name="T19" fmla="*/ 37 h 42"/>
                    <a:gd name="T20" fmla="*/ 0 w 26"/>
                    <a:gd name="T21" fmla="*/ 41 h 42"/>
                    <a:gd name="T22" fmla="*/ 0 w 26"/>
                    <a:gd name="T23" fmla="*/ 31 h 42"/>
                    <a:gd name="T24" fmla="*/ 2 w 26"/>
                    <a:gd name="T25" fmla="*/ 23 h 42"/>
                    <a:gd name="T26" fmla="*/ 3 w 26"/>
                    <a:gd name="T27" fmla="*/ 16 h 42"/>
                    <a:gd name="T28" fmla="*/ 6 w 26"/>
                    <a:gd name="T29" fmla="*/ 10 h 42"/>
                    <a:gd name="T30" fmla="*/ 16 w 26"/>
                    <a:gd name="T31" fmla="*/ 0 h 42"/>
                    <a:gd name="T32" fmla="*/ 20 w 26"/>
                    <a:gd name="T33" fmla="*/ 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42"/>
                    <a:gd name="T53" fmla="*/ 26 w 2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42">
                      <a:moveTo>
                        <a:pt x="20" y="0"/>
                      </a:moveTo>
                      <a:lnTo>
                        <a:pt x="23" y="0"/>
                      </a:lnTo>
                      <a:lnTo>
                        <a:pt x="25" y="4"/>
                      </a:lnTo>
                      <a:lnTo>
                        <a:pt x="25" y="7"/>
                      </a:lnTo>
                      <a:lnTo>
                        <a:pt x="22" y="11"/>
                      </a:lnTo>
                      <a:lnTo>
                        <a:pt x="19" y="12"/>
                      </a:lnTo>
                      <a:lnTo>
                        <a:pt x="13" y="17"/>
                      </a:lnTo>
                      <a:lnTo>
                        <a:pt x="9" y="22"/>
                      </a:lnTo>
                      <a:lnTo>
                        <a:pt x="4" y="30"/>
                      </a:lnTo>
                      <a:lnTo>
                        <a:pt x="0" y="37"/>
                      </a:lnTo>
                      <a:lnTo>
                        <a:pt x="0" y="41"/>
                      </a:lnTo>
                      <a:lnTo>
                        <a:pt x="0" y="31"/>
                      </a:lnTo>
                      <a:lnTo>
                        <a:pt x="2" y="23"/>
                      </a:lnTo>
                      <a:lnTo>
                        <a:pt x="3" y="16"/>
                      </a:lnTo>
                      <a:lnTo>
                        <a:pt x="6" y="10"/>
                      </a:lnTo>
                      <a:lnTo>
                        <a:pt x="16" y="0"/>
                      </a:lnTo>
                      <a:lnTo>
                        <a:pt x="20" y="0"/>
                      </a:lnTo>
                    </a:path>
                  </a:pathLst>
                </a:custGeom>
                <a:solidFill>
                  <a:srgbClr val="C0C0C0"/>
                </a:solidFill>
                <a:ln w="9525" cap="rnd">
                  <a:noFill/>
                  <a:round/>
                  <a:headEnd/>
                  <a:tailEnd/>
                </a:ln>
              </p:spPr>
              <p:txBody>
                <a:bodyPr/>
                <a:lstStyle/>
                <a:p>
                  <a:endParaRPr lang="en-US"/>
                </a:p>
              </p:txBody>
            </p:sp>
            <p:sp>
              <p:nvSpPr>
                <p:cNvPr id="1104" name="Freeform 84"/>
                <p:cNvSpPr>
                  <a:spLocks/>
                </p:cNvSpPr>
                <p:nvPr/>
              </p:nvSpPr>
              <p:spPr bwMode="auto">
                <a:xfrm>
                  <a:off x="5248" y="1118"/>
                  <a:ext cx="28" cy="24"/>
                </a:xfrm>
                <a:custGeom>
                  <a:avLst/>
                  <a:gdLst>
                    <a:gd name="T0" fmla="*/ 27 w 28"/>
                    <a:gd name="T1" fmla="*/ 23 h 24"/>
                    <a:gd name="T2" fmla="*/ 22 w 28"/>
                    <a:gd name="T3" fmla="*/ 17 h 24"/>
                    <a:gd name="T4" fmla="*/ 14 w 28"/>
                    <a:gd name="T5" fmla="*/ 14 h 24"/>
                    <a:gd name="T6" fmla="*/ 9 w 28"/>
                    <a:gd name="T7" fmla="*/ 13 h 24"/>
                    <a:gd name="T8" fmla="*/ 0 w 28"/>
                    <a:gd name="T9" fmla="*/ 0 h 24"/>
                    <a:gd name="T10" fmla="*/ 6 w 28"/>
                    <a:gd name="T11" fmla="*/ 5 h 24"/>
                    <a:gd name="T12" fmla="*/ 13 w 28"/>
                    <a:gd name="T13" fmla="*/ 8 h 24"/>
                    <a:gd name="T14" fmla="*/ 18 w 28"/>
                    <a:gd name="T15" fmla="*/ 11 h 24"/>
                    <a:gd name="T16" fmla="*/ 20 w 28"/>
                    <a:gd name="T17" fmla="*/ 14 h 24"/>
                    <a:gd name="T18" fmla="*/ 27 w 28"/>
                    <a:gd name="T19" fmla="*/ 2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4"/>
                    <a:gd name="T32" fmla="*/ 28 w 28"/>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4">
                      <a:moveTo>
                        <a:pt x="27" y="23"/>
                      </a:moveTo>
                      <a:lnTo>
                        <a:pt x="22" y="17"/>
                      </a:lnTo>
                      <a:lnTo>
                        <a:pt x="14" y="14"/>
                      </a:lnTo>
                      <a:lnTo>
                        <a:pt x="9" y="13"/>
                      </a:lnTo>
                      <a:lnTo>
                        <a:pt x="0" y="0"/>
                      </a:lnTo>
                      <a:lnTo>
                        <a:pt x="6" y="5"/>
                      </a:lnTo>
                      <a:lnTo>
                        <a:pt x="13" y="8"/>
                      </a:lnTo>
                      <a:lnTo>
                        <a:pt x="18" y="11"/>
                      </a:lnTo>
                      <a:lnTo>
                        <a:pt x="20" y="14"/>
                      </a:lnTo>
                      <a:lnTo>
                        <a:pt x="27" y="23"/>
                      </a:lnTo>
                    </a:path>
                  </a:pathLst>
                </a:custGeom>
                <a:solidFill>
                  <a:srgbClr val="E0E0E0"/>
                </a:solidFill>
                <a:ln w="9525" cap="rnd">
                  <a:noFill/>
                  <a:round/>
                  <a:headEnd/>
                  <a:tailEnd/>
                </a:ln>
              </p:spPr>
              <p:txBody>
                <a:bodyPr/>
                <a:lstStyle/>
                <a:p>
                  <a:endParaRPr lang="en-US"/>
                </a:p>
              </p:txBody>
            </p:sp>
            <p:sp>
              <p:nvSpPr>
                <p:cNvPr id="1105" name="Freeform 85"/>
                <p:cNvSpPr>
                  <a:spLocks/>
                </p:cNvSpPr>
                <p:nvPr/>
              </p:nvSpPr>
              <p:spPr bwMode="auto">
                <a:xfrm>
                  <a:off x="5280" y="1161"/>
                  <a:ext cx="17" cy="62"/>
                </a:xfrm>
                <a:custGeom>
                  <a:avLst/>
                  <a:gdLst>
                    <a:gd name="T0" fmla="*/ 16 w 17"/>
                    <a:gd name="T1" fmla="*/ 61 h 62"/>
                    <a:gd name="T2" fmla="*/ 8 w 17"/>
                    <a:gd name="T3" fmla="*/ 61 h 62"/>
                    <a:gd name="T4" fmla="*/ 5 w 17"/>
                    <a:gd name="T5" fmla="*/ 60 h 62"/>
                    <a:gd name="T6" fmla="*/ 5 w 17"/>
                    <a:gd name="T7" fmla="*/ 57 h 62"/>
                    <a:gd name="T8" fmla="*/ 3 w 17"/>
                    <a:gd name="T9" fmla="*/ 55 h 62"/>
                    <a:gd name="T10" fmla="*/ 1 w 17"/>
                    <a:gd name="T11" fmla="*/ 53 h 62"/>
                    <a:gd name="T12" fmla="*/ 2 w 17"/>
                    <a:gd name="T13" fmla="*/ 50 h 62"/>
                    <a:gd name="T14" fmla="*/ 2 w 17"/>
                    <a:gd name="T15" fmla="*/ 48 h 62"/>
                    <a:gd name="T16" fmla="*/ 0 w 17"/>
                    <a:gd name="T17" fmla="*/ 44 h 62"/>
                    <a:gd name="T18" fmla="*/ 0 w 17"/>
                    <a:gd name="T19" fmla="*/ 40 h 62"/>
                    <a:gd name="T20" fmla="*/ 2 w 17"/>
                    <a:gd name="T21" fmla="*/ 36 h 62"/>
                    <a:gd name="T22" fmla="*/ 2 w 17"/>
                    <a:gd name="T23" fmla="*/ 26 h 62"/>
                    <a:gd name="T24" fmla="*/ 0 w 17"/>
                    <a:gd name="T25" fmla="*/ 17 h 62"/>
                    <a:gd name="T26" fmla="*/ 0 w 17"/>
                    <a:gd name="T27" fmla="*/ 11 h 62"/>
                    <a:gd name="T28" fmla="*/ 0 w 17"/>
                    <a:gd name="T29" fmla="*/ 0 h 62"/>
                    <a:gd name="T30" fmla="*/ 5 w 17"/>
                    <a:gd name="T31" fmla="*/ 16 h 62"/>
                    <a:gd name="T32" fmla="*/ 9 w 17"/>
                    <a:gd name="T33" fmla="*/ 32 h 62"/>
                    <a:gd name="T34" fmla="*/ 13 w 17"/>
                    <a:gd name="T35" fmla="*/ 49 h 62"/>
                    <a:gd name="T36" fmla="*/ 16 w 17"/>
                    <a:gd name="T37" fmla="*/ 61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2"/>
                    <a:gd name="T59" fmla="*/ 17 w 17"/>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2">
                      <a:moveTo>
                        <a:pt x="16" y="61"/>
                      </a:moveTo>
                      <a:lnTo>
                        <a:pt x="8" y="61"/>
                      </a:lnTo>
                      <a:lnTo>
                        <a:pt x="5" y="60"/>
                      </a:lnTo>
                      <a:lnTo>
                        <a:pt x="5" y="57"/>
                      </a:lnTo>
                      <a:lnTo>
                        <a:pt x="3" y="55"/>
                      </a:lnTo>
                      <a:lnTo>
                        <a:pt x="1" y="53"/>
                      </a:lnTo>
                      <a:lnTo>
                        <a:pt x="2" y="50"/>
                      </a:lnTo>
                      <a:lnTo>
                        <a:pt x="2" y="48"/>
                      </a:lnTo>
                      <a:lnTo>
                        <a:pt x="0" y="44"/>
                      </a:lnTo>
                      <a:lnTo>
                        <a:pt x="0" y="40"/>
                      </a:lnTo>
                      <a:lnTo>
                        <a:pt x="2" y="36"/>
                      </a:lnTo>
                      <a:lnTo>
                        <a:pt x="2" y="26"/>
                      </a:lnTo>
                      <a:lnTo>
                        <a:pt x="0" y="17"/>
                      </a:lnTo>
                      <a:lnTo>
                        <a:pt x="0" y="11"/>
                      </a:lnTo>
                      <a:lnTo>
                        <a:pt x="0" y="0"/>
                      </a:lnTo>
                      <a:lnTo>
                        <a:pt x="5" y="16"/>
                      </a:lnTo>
                      <a:lnTo>
                        <a:pt x="9" y="32"/>
                      </a:lnTo>
                      <a:lnTo>
                        <a:pt x="13" y="49"/>
                      </a:lnTo>
                      <a:lnTo>
                        <a:pt x="16" y="61"/>
                      </a:lnTo>
                    </a:path>
                  </a:pathLst>
                </a:custGeom>
                <a:solidFill>
                  <a:srgbClr val="E0E0E0"/>
                </a:solidFill>
                <a:ln w="9525" cap="rnd">
                  <a:noFill/>
                  <a:round/>
                  <a:headEnd/>
                  <a:tailEnd/>
                </a:ln>
              </p:spPr>
              <p:txBody>
                <a:bodyPr/>
                <a:lstStyle/>
                <a:p>
                  <a:endParaRPr lang="en-US"/>
                </a:p>
              </p:txBody>
            </p:sp>
            <p:sp>
              <p:nvSpPr>
                <p:cNvPr id="1106" name="Freeform 86"/>
                <p:cNvSpPr>
                  <a:spLocks/>
                </p:cNvSpPr>
                <p:nvPr/>
              </p:nvSpPr>
              <p:spPr bwMode="auto">
                <a:xfrm>
                  <a:off x="5245" y="1227"/>
                  <a:ext cx="28" cy="17"/>
                </a:xfrm>
                <a:custGeom>
                  <a:avLst/>
                  <a:gdLst>
                    <a:gd name="T0" fmla="*/ 5 w 28"/>
                    <a:gd name="T1" fmla="*/ 8 h 17"/>
                    <a:gd name="T2" fmla="*/ 11 w 28"/>
                    <a:gd name="T3" fmla="*/ 3 h 17"/>
                    <a:gd name="T4" fmla="*/ 17 w 28"/>
                    <a:gd name="T5" fmla="*/ 1 h 17"/>
                    <a:gd name="T6" fmla="*/ 24 w 28"/>
                    <a:gd name="T7" fmla="*/ 0 h 17"/>
                    <a:gd name="T8" fmla="*/ 27 w 28"/>
                    <a:gd name="T9" fmla="*/ 1 h 17"/>
                    <a:gd name="T10" fmla="*/ 25 w 28"/>
                    <a:gd name="T11" fmla="*/ 5 h 17"/>
                    <a:gd name="T12" fmla="*/ 22 w 28"/>
                    <a:gd name="T13" fmla="*/ 10 h 17"/>
                    <a:gd name="T14" fmla="*/ 16 w 28"/>
                    <a:gd name="T15" fmla="*/ 13 h 17"/>
                    <a:gd name="T16" fmla="*/ 6 w 28"/>
                    <a:gd name="T17" fmla="*/ 16 h 17"/>
                    <a:gd name="T18" fmla="*/ 0 w 28"/>
                    <a:gd name="T19" fmla="*/ 14 h 17"/>
                    <a:gd name="T20" fmla="*/ 5 w 28"/>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17"/>
                    <a:gd name="T35" fmla="*/ 28 w 2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17">
                      <a:moveTo>
                        <a:pt x="5" y="8"/>
                      </a:moveTo>
                      <a:lnTo>
                        <a:pt x="11" y="3"/>
                      </a:lnTo>
                      <a:lnTo>
                        <a:pt x="17" y="1"/>
                      </a:lnTo>
                      <a:lnTo>
                        <a:pt x="24" y="0"/>
                      </a:lnTo>
                      <a:lnTo>
                        <a:pt x="27" y="1"/>
                      </a:lnTo>
                      <a:lnTo>
                        <a:pt x="25" y="5"/>
                      </a:lnTo>
                      <a:lnTo>
                        <a:pt x="22" y="10"/>
                      </a:lnTo>
                      <a:lnTo>
                        <a:pt x="16" y="13"/>
                      </a:lnTo>
                      <a:lnTo>
                        <a:pt x="6" y="16"/>
                      </a:lnTo>
                      <a:lnTo>
                        <a:pt x="0" y="14"/>
                      </a:lnTo>
                      <a:lnTo>
                        <a:pt x="5" y="8"/>
                      </a:lnTo>
                    </a:path>
                  </a:pathLst>
                </a:custGeom>
                <a:solidFill>
                  <a:srgbClr val="C0C0C0"/>
                </a:solidFill>
                <a:ln w="9525" cap="rnd">
                  <a:noFill/>
                  <a:round/>
                  <a:headEnd/>
                  <a:tailEnd/>
                </a:ln>
              </p:spPr>
              <p:txBody>
                <a:bodyPr/>
                <a:lstStyle/>
                <a:p>
                  <a:endParaRPr lang="en-US"/>
                </a:p>
              </p:txBody>
            </p:sp>
            <p:sp>
              <p:nvSpPr>
                <p:cNvPr id="1107" name="Freeform 87"/>
                <p:cNvSpPr>
                  <a:spLocks/>
                </p:cNvSpPr>
                <p:nvPr/>
              </p:nvSpPr>
              <p:spPr bwMode="auto">
                <a:xfrm>
                  <a:off x="5278" y="1234"/>
                  <a:ext cx="18" cy="26"/>
                </a:xfrm>
                <a:custGeom>
                  <a:avLst/>
                  <a:gdLst>
                    <a:gd name="T0" fmla="*/ 9 w 18"/>
                    <a:gd name="T1" fmla="*/ 6 h 26"/>
                    <a:gd name="T2" fmla="*/ 11 w 18"/>
                    <a:gd name="T3" fmla="*/ 1 h 26"/>
                    <a:gd name="T4" fmla="*/ 14 w 18"/>
                    <a:gd name="T5" fmla="*/ 0 h 26"/>
                    <a:gd name="T6" fmla="*/ 16 w 18"/>
                    <a:gd name="T7" fmla="*/ 0 h 26"/>
                    <a:gd name="T8" fmla="*/ 17 w 18"/>
                    <a:gd name="T9" fmla="*/ 3 h 26"/>
                    <a:gd name="T10" fmla="*/ 15 w 18"/>
                    <a:gd name="T11" fmla="*/ 8 h 26"/>
                    <a:gd name="T12" fmla="*/ 12 w 18"/>
                    <a:gd name="T13" fmla="*/ 13 h 26"/>
                    <a:gd name="T14" fmla="*/ 9 w 18"/>
                    <a:gd name="T15" fmla="*/ 17 h 26"/>
                    <a:gd name="T16" fmla="*/ 6 w 18"/>
                    <a:gd name="T17" fmla="*/ 21 h 26"/>
                    <a:gd name="T18" fmla="*/ 0 w 18"/>
                    <a:gd name="T19" fmla="*/ 25 h 26"/>
                    <a:gd name="T20" fmla="*/ 5 w 18"/>
                    <a:gd name="T21" fmla="*/ 17 h 26"/>
                    <a:gd name="T22" fmla="*/ 7 w 18"/>
                    <a:gd name="T23" fmla="*/ 12 h 26"/>
                    <a:gd name="T24" fmla="*/ 9 w 18"/>
                    <a:gd name="T25" fmla="*/ 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6"/>
                    <a:gd name="T41" fmla="*/ 18 w 18"/>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6">
                      <a:moveTo>
                        <a:pt x="9" y="6"/>
                      </a:moveTo>
                      <a:lnTo>
                        <a:pt x="11" y="1"/>
                      </a:lnTo>
                      <a:lnTo>
                        <a:pt x="14" y="0"/>
                      </a:lnTo>
                      <a:lnTo>
                        <a:pt x="16" y="0"/>
                      </a:lnTo>
                      <a:lnTo>
                        <a:pt x="17" y="3"/>
                      </a:lnTo>
                      <a:lnTo>
                        <a:pt x="15" y="8"/>
                      </a:lnTo>
                      <a:lnTo>
                        <a:pt x="12" y="13"/>
                      </a:lnTo>
                      <a:lnTo>
                        <a:pt x="9" y="17"/>
                      </a:lnTo>
                      <a:lnTo>
                        <a:pt x="6" y="21"/>
                      </a:lnTo>
                      <a:lnTo>
                        <a:pt x="0" y="25"/>
                      </a:lnTo>
                      <a:lnTo>
                        <a:pt x="5" y="17"/>
                      </a:lnTo>
                      <a:lnTo>
                        <a:pt x="7" y="12"/>
                      </a:lnTo>
                      <a:lnTo>
                        <a:pt x="9" y="6"/>
                      </a:lnTo>
                    </a:path>
                  </a:pathLst>
                </a:custGeom>
                <a:solidFill>
                  <a:srgbClr val="C0C0C0"/>
                </a:solidFill>
                <a:ln w="9525" cap="rnd">
                  <a:noFill/>
                  <a:round/>
                  <a:headEnd/>
                  <a:tailEnd/>
                </a:ln>
              </p:spPr>
              <p:txBody>
                <a:bodyPr/>
                <a:lstStyle/>
                <a:p>
                  <a:endParaRPr lang="en-US"/>
                </a:p>
              </p:txBody>
            </p:sp>
            <p:sp>
              <p:nvSpPr>
                <p:cNvPr id="1108" name="Freeform 88"/>
                <p:cNvSpPr>
                  <a:spLocks/>
                </p:cNvSpPr>
                <p:nvPr/>
              </p:nvSpPr>
              <p:spPr bwMode="auto">
                <a:xfrm>
                  <a:off x="5228" y="1098"/>
                  <a:ext cx="41" cy="32"/>
                </a:xfrm>
                <a:custGeom>
                  <a:avLst/>
                  <a:gdLst>
                    <a:gd name="T0" fmla="*/ 40 w 41"/>
                    <a:gd name="T1" fmla="*/ 31 h 32"/>
                    <a:gd name="T2" fmla="*/ 38 w 41"/>
                    <a:gd name="T3" fmla="*/ 18 h 32"/>
                    <a:gd name="T4" fmla="*/ 30 w 41"/>
                    <a:gd name="T5" fmla="*/ 13 h 32"/>
                    <a:gd name="T6" fmla="*/ 18 w 41"/>
                    <a:gd name="T7" fmla="*/ 7 h 32"/>
                    <a:gd name="T8" fmla="*/ 11 w 41"/>
                    <a:gd name="T9" fmla="*/ 3 h 32"/>
                    <a:gd name="T10" fmla="*/ 3 w 41"/>
                    <a:gd name="T11" fmla="*/ 0 h 32"/>
                    <a:gd name="T12" fmla="*/ 0 w 41"/>
                    <a:gd name="T13" fmla="*/ 8 h 32"/>
                    <a:gd name="T14" fmla="*/ 7 w 41"/>
                    <a:gd name="T15" fmla="*/ 14 h 32"/>
                    <a:gd name="T16" fmla="*/ 16 w 41"/>
                    <a:gd name="T17" fmla="*/ 17 h 32"/>
                    <a:gd name="T18" fmla="*/ 22 w 41"/>
                    <a:gd name="T19" fmla="*/ 19 h 32"/>
                    <a:gd name="T20" fmla="*/ 30 w 41"/>
                    <a:gd name="T21" fmla="*/ 25 h 32"/>
                    <a:gd name="T22" fmla="*/ 40 w 41"/>
                    <a:gd name="T23" fmla="*/ 31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32"/>
                    <a:gd name="T38" fmla="*/ 41 w 41"/>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32">
                      <a:moveTo>
                        <a:pt x="40" y="31"/>
                      </a:moveTo>
                      <a:lnTo>
                        <a:pt x="38" y="18"/>
                      </a:lnTo>
                      <a:lnTo>
                        <a:pt x="30" y="13"/>
                      </a:lnTo>
                      <a:lnTo>
                        <a:pt x="18" y="7"/>
                      </a:lnTo>
                      <a:lnTo>
                        <a:pt x="11" y="3"/>
                      </a:lnTo>
                      <a:lnTo>
                        <a:pt x="3" y="0"/>
                      </a:lnTo>
                      <a:lnTo>
                        <a:pt x="0" y="8"/>
                      </a:lnTo>
                      <a:lnTo>
                        <a:pt x="7" y="14"/>
                      </a:lnTo>
                      <a:lnTo>
                        <a:pt x="16" y="17"/>
                      </a:lnTo>
                      <a:lnTo>
                        <a:pt x="22" y="19"/>
                      </a:lnTo>
                      <a:lnTo>
                        <a:pt x="30" y="25"/>
                      </a:lnTo>
                      <a:lnTo>
                        <a:pt x="40" y="31"/>
                      </a:lnTo>
                    </a:path>
                  </a:pathLst>
                </a:custGeom>
                <a:solidFill>
                  <a:srgbClr val="E0E0E0"/>
                </a:solidFill>
                <a:ln w="9525" cap="rnd">
                  <a:noFill/>
                  <a:round/>
                  <a:headEnd/>
                  <a:tailEnd/>
                </a:ln>
              </p:spPr>
              <p:txBody>
                <a:bodyPr/>
                <a:lstStyle/>
                <a:p>
                  <a:endParaRPr lang="en-US"/>
                </a:p>
              </p:txBody>
            </p:sp>
          </p:grpSp>
          <p:grpSp>
            <p:nvGrpSpPr>
              <p:cNvPr id="1089" name="Group 89"/>
              <p:cNvGrpSpPr>
                <a:grpSpLocks/>
              </p:cNvGrpSpPr>
              <p:nvPr/>
            </p:nvGrpSpPr>
            <p:grpSpPr bwMode="auto">
              <a:xfrm>
                <a:off x="5184" y="1242"/>
                <a:ext cx="82" cy="140"/>
                <a:chOff x="5184" y="1242"/>
                <a:chExt cx="82" cy="140"/>
              </a:xfrm>
            </p:grpSpPr>
            <p:sp>
              <p:nvSpPr>
                <p:cNvPr id="1093" name="Freeform 90"/>
                <p:cNvSpPr>
                  <a:spLocks/>
                </p:cNvSpPr>
                <p:nvPr/>
              </p:nvSpPr>
              <p:spPr bwMode="auto">
                <a:xfrm>
                  <a:off x="5184" y="1242"/>
                  <a:ext cx="82" cy="140"/>
                </a:xfrm>
                <a:custGeom>
                  <a:avLst/>
                  <a:gdLst>
                    <a:gd name="T0" fmla="*/ 45 w 82"/>
                    <a:gd name="T1" fmla="*/ 20 h 140"/>
                    <a:gd name="T2" fmla="*/ 30 w 82"/>
                    <a:gd name="T3" fmla="*/ 19 h 140"/>
                    <a:gd name="T4" fmla="*/ 21 w 82"/>
                    <a:gd name="T5" fmla="*/ 15 h 140"/>
                    <a:gd name="T6" fmla="*/ 18 w 82"/>
                    <a:gd name="T7" fmla="*/ 10 h 140"/>
                    <a:gd name="T8" fmla="*/ 18 w 82"/>
                    <a:gd name="T9" fmla="*/ 6 h 140"/>
                    <a:gd name="T10" fmla="*/ 15 w 82"/>
                    <a:gd name="T11" fmla="*/ 2 h 140"/>
                    <a:gd name="T12" fmla="*/ 7 w 82"/>
                    <a:gd name="T13" fmla="*/ 0 h 140"/>
                    <a:gd name="T14" fmla="*/ 0 w 82"/>
                    <a:gd name="T15" fmla="*/ 0 h 140"/>
                    <a:gd name="T16" fmla="*/ 9 w 82"/>
                    <a:gd name="T17" fmla="*/ 108 h 140"/>
                    <a:gd name="T18" fmla="*/ 15 w 82"/>
                    <a:gd name="T19" fmla="*/ 117 h 140"/>
                    <a:gd name="T20" fmla="*/ 24 w 82"/>
                    <a:gd name="T21" fmla="*/ 127 h 140"/>
                    <a:gd name="T22" fmla="*/ 36 w 82"/>
                    <a:gd name="T23" fmla="*/ 135 h 140"/>
                    <a:gd name="T24" fmla="*/ 49 w 82"/>
                    <a:gd name="T25" fmla="*/ 137 h 140"/>
                    <a:gd name="T26" fmla="*/ 68 w 82"/>
                    <a:gd name="T27" fmla="*/ 139 h 140"/>
                    <a:gd name="T28" fmla="*/ 78 w 82"/>
                    <a:gd name="T29" fmla="*/ 136 h 140"/>
                    <a:gd name="T30" fmla="*/ 81 w 82"/>
                    <a:gd name="T31" fmla="*/ 128 h 140"/>
                    <a:gd name="T32" fmla="*/ 80 w 82"/>
                    <a:gd name="T33" fmla="*/ 119 h 140"/>
                    <a:gd name="T34" fmla="*/ 72 w 82"/>
                    <a:gd name="T35" fmla="*/ 88 h 140"/>
                    <a:gd name="T36" fmla="*/ 65 w 82"/>
                    <a:gd name="T37" fmla="*/ 59 h 140"/>
                    <a:gd name="T38" fmla="*/ 63 w 82"/>
                    <a:gd name="T39" fmla="*/ 36 h 140"/>
                    <a:gd name="T40" fmla="*/ 63 w 82"/>
                    <a:gd name="T41" fmla="*/ 30 h 140"/>
                    <a:gd name="T42" fmla="*/ 58 w 82"/>
                    <a:gd name="T43" fmla="*/ 22 h 140"/>
                    <a:gd name="T44" fmla="*/ 54 w 82"/>
                    <a:gd name="T45" fmla="*/ 20 h 140"/>
                    <a:gd name="T46" fmla="*/ 45 w 82"/>
                    <a:gd name="T47" fmla="*/ 20 h 1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
                    <a:gd name="T73" fmla="*/ 0 h 140"/>
                    <a:gd name="T74" fmla="*/ 82 w 82"/>
                    <a:gd name="T75" fmla="*/ 140 h 1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 h="140">
                      <a:moveTo>
                        <a:pt x="45" y="20"/>
                      </a:moveTo>
                      <a:lnTo>
                        <a:pt x="30" y="19"/>
                      </a:lnTo>
                      <a:lnTo>
                        <a:pt x="21" y="15"/>
                      </a:lnTo>
                      <a:lnTo>
                        <a:pt x="18" y="10"/>
                      </a:lnTo>
                      <a:lnTo>
                        <a:pt x="18" y="6"/>
                      </a:lnTo>
                      <a:lnTo>
                        <a:pt x="15" y="2"/>
                      </a:lnTo>
                      <a:lnTo>
                        <a:pt x="7" y="0"/>
                      </a:lnTo>
                      <a:lnTo>
                        <a:pt x="0" y="0"/>
                      </a:lnTo>
                      <a:lnTo>
                        <a:pt x="9" y="108"/>
                      </a:lnTo>
                      <a:lnTo>
                        <a:pt x="15" y="117"/>
                      </a:lnTo>
                      <a:lnTo>
                        <a:pt x="24" y="127"/>
                      </a:lnTo>
                      <a:lnTo>
                        <a:pt x="36" y="135"/>
                      </a:lnTo>
                      <a:lnTo>
                        <a:pt x="49" y="137"/>
                      </a:lnTo>
                      <a:lnTo>
                        <a:pt x="68" y="139"/>
                      </a:lnTo>
                      <a:lnTo>
                        <a:pt x="78" y="136"/>
                      </a:lnTo>
                      <a:lnTo>
                        <a:pt x="81" y="128"/>
                      </a:lnTo>
                      <a:lnTo>
                        <a:pt x="80" y="119"/>
                      </a:lnTo>
                      <a:lnTo>
                        <a:pt x="72" y="88"/>
                      </a:lnTo>
                      <a:lnTo>
                        <a:pt x="65" y="59"/>
                      </a:lnTo>
                      <a:lnTo>
                        <a:pt x="63" y="36"/>
                      </a:lnTo>
                      <a:lnTo>
                        <a:pt x="63" y="30"/>
                      </a:lnTo>
                      <a:lnTo>
                        <a:pt x="58" y="22"/>
                      </a:lnTo>
                      <a:lnTo>
                        <a:pt x="54" y="20"/>
                      </a:lnTo>
                      <a:lnTo>
                        <a:pt x="45" y="20"/>
                      </a:lnTo>
                    </a:path>
                  </a:pathLst>
                </a:custGeom>
                <a:solidFill>
                  <a:srgbClr val="404040"/>
                </a:solidFill>
                <a:ln w="12700" cap="rnd" cmpd="sng">
                  <a:solidFill>
                    <a:srgbClr val="000000"/>
                  </a:solidFill>
                  <a:prstDash val="solid"/>
                  <a:round/>
                  <a:headEnd/>
                  <a:tailEnd/>
                </a:ln>
              </p:spPr>
              <p:txBody>
                <a:bodyPr/>
                <a:lstStyle/>
                <a:p>
                  <a:endParaRPr lang="en-US"/>
                </a:p>
              </p:txBody>
            </p:sp>
            <p:sp>
              <p:nvSpPr>
                <p:cNvPr id="1094" name="Freeform 91"/>
                <p:cNvSpPr>
                  <a:spLocks/>
                </p:cNvSpPr>
                <p:nvPr/>
              </p:nvSpPr>
              <p:spPr bwMode="auto">
                <a:xfrm>
                  <a:off x="5186" y="1249"/>
                  <a:ext cx="70" cy="128"/>
                </a:xfrm>
                <a:custGeom>
                  <a:avLst/>
                  <a:gdLst>
                    <a:gd name="T0" fmla="*/ 45 w 70"/>
                    <a:gd name="T1" fmla="*/ 25 h 128"/>
                    <a:gd name="T2" fmla="*/ 32 w 70"/>
                    <a:gd name="T3" fmla="*/ 24 h 128"/>
                    <a:gd name="T4" fmla="*/ 18 w 70"/>
                    <a:gd name="T5" fmla="*/ 21 h 128"/>
                    <a:gd name="T6" fmla="*/ 10 w 70"/>
                    <a:gd name="T7" fmla="*/ 15 h 128"/>
                    <a:gd name="T8" fmla="*/ 5 w 70"/>
                    <a:gd name="T9" fmla="*/ 11 h 128"/>
                    <a:gd name="T10" fmla="*/ 0 w 70"/>
                    <a:gd name="T11" fmla="*/ 0 h 128"/>
                    <a:gd name="T12" fmla="*/ 8 w 70"/>
                    <a:gd name="T13" fmla="*/ 97 h 128"/>
                    <a:gd name="T14" fmla="*/ 14 w 70"/>
                    <a:gd name="T15" fmla="*/ 106 h 128"/>
                    <a:gd name="T16" fmla="*/ 20 w 70"/>
                    <a:gd name="T17" fmla="*/ 115 h 128"/>
                    <a:gd name="T18" fmla="*/ 28 w 70"/>
                    <a:gd name="T19" fmla="*/ 120 h 128"/>
                    <a:gd name="T20" fmla="*/ 36 w 70"/>
                    <a:gd name="T21" fmla="*/ 123 h 128"/>
                    <a:gd name="T22" fmla="*/ 45 w 70"/>
                    <a:gd name="T23" fmla="*/ 125 h 128"/>
                    <a:gd name="T24" fmla="*/ 53 w 70"/>
                    <a:gd name="T25" fmla="*/ 127 h 128"/>
                    <a:gd name="T26" fmla="*/ 62 w 70"/>
                    <a:gd name="T27" fmla="*/ 127 h 128"/>
                    <a:gd name="T28" fmla="*/ 66 w 70"/>
                    <a:gd name="T29" fmla="*/ 125 h 128"/>
                    <a:gd name="T30" fmla="*/ 69 w 70"/>
                    <a:gd name="T31" fmla="*/ 120 h 128"/>
                    <a:gd name="T32" fmla="*/ 68 w 70"/>
                    <a:gd name="T33" fmla="*/ 113 h 128"/>
                    <a:gd name="T34" fmla="*/ 62 w 70"/>
                    <a:gd name="T35" fmla="*/ 96 h 128"/>
                    <a:gd name="T36" fmla="*/ 52 w 70"/>
                    <a:gd name="T37" fmla="*/ 38 h 128"/>
                    <a:gd name="T38" fmla="*/ 50 w 70"/>
                    <a:gd name="T39" fmla="*/ 29 h 128"/>
                    <a:gd name="T40" fmla="*/ 45 w 70"/>
                    <a:gd name="T41" fmla="*/ 25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0"/>
                    <a:gd name="T64" fmla="*/ 0 h 128"/>
                    <a:gd name="T65" fmla="*/ 70 w 70"/>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0" h="128">
                      <a:moveTo>
                        <a:pt x="45" y="25"/>
                      </a:moveTo>
                      <a:lnTo>
                        <a:pt x="32" y="24"/>
                      </a:lnTo>
                      <a:lnTo>
                        <a:pt x="18" y="21"/>
                      </a:lnTo>
                      <a:lnTo>
                        <a:pt x="10" y="15"/>
                      </a:lnTo>
                      <a:lnTo>
                        <a:pt x="5" y="11"/>
                      </a:lnTo>
                      <a:lnTo>
                        <a:pt x="0" y="0"/>
                      </a:lnTo>
                      <a:lnTo>
                        <a:pt x="8" y="97"/>
                      </a:lnTo>
                      <a:lnTo>
                        <a:pt x="14" y="106"/>
                      </a:lnTo>
                      <a:lnTo>
                        <a:pt x="20" y="115"/>
                      </a:lnTo>
                      <a:lnTo>
                        <a:pt x="28" y="120"/>
                      </a:lnTo>
                      <a:lnTo>
                        <a:pt x="36" y="123"/>
                      </a:lnTo>
                      <a:lnTo>
                        <a:pt x="45" y="125"/>
                      </a:lnTo>
                      <a:lnTo>
                        <a:pt x="53" y="127"/>
                      </a:lnTo>
                      <a:lnTo>
                        <a:pt x="62" y="127"/>
                      </a:lnTo>
                      <a:lnTo>
                        <a:pt x="66" y="125"/>
                      </a:lnTo>
                      <a:lnTo>
                        <a:pt x="69" y="120"/>
                      </a:lnTo>
                      <a:lnTo>
                        <a:pt x="68" y="113"/>
                      </a:lnTo>
                      <a:lnTo>
                        <a:pt x="62" y="96"/>
                      </a:lnTo>
                      <a:lnTo>
                        <a:pt x="52" y="38"/>
                      </a:lnTo>
                      <a:lnTo>
                        <a:pt x="50" y="29"/>
                      </a:lnTo>
                      <a:lnTo>
                        <a:pt x="45" y="25"/>
                      </a:lnTo>
                    </a:path>
                  </a:pathLst>
                </a:custGeom>
                <a:solidFill>
                  <a:srgbClr val="606060"/>
                </a:solidFill>
                <a:ln w="9525" cap="rnd">
                  <a:noFill/>
                  <a:round/>
                  <a:headEnd/>
                  <a:tailEnd/>
                </a:ln>
              </p:spPr>
              <p:txBody>
                <a:bodyPr/>
                <a:lstStyle/>
                <a:p>
                  <a:endParaRPr lang="en-US"/>
                </a:p>
              </p:txBody>
            </p:sp>
          </p:grpSp>
          <p:sp>
            <p:nvSpPr>
              <p:cNvPr id="1090" name="Freeform 92"/>
              <p:cNvSpPr>
                <a:spLocks/>
              </p:cNvSpPr>
              <p:nvPr/>
            </p:nvSpPr>
            <p:spPr bwMode="auto">
              <a:xfrm>
                <a:off x="5383" y="1400"/>
                <a:ext cx="17" cy="117"/>
              </a:xfrm>
              <a:custGeom>
                <a:avLst/>
                <a:gdLst>
                  <a:gd name="T0" fmla="*/ 10 w 17"/>
                  <a:gd name="T1" fmla="*/ 0 h 117"/>
                  <a:gd name="T2" fmla="*/ 16 w 17"/>
                  <a:gd name="T3" fmla="*/ 5 h 117"/>
                  <a:gd name="T4" fmla="*/ 10 w 17"/>
                  <a:gd name="T5" fmla="*/ 10 h 117"/>
                  <a:gd name="T6" fmla="*/ 5 w 17"/>
                  <a:gd name="T7" fmla="*/ 19 h 117"/>
                  <a:gd name="T8" fmla="*/ 10 w 17"/>
                  <a:gd name="T9" fmla="*/ 28 h 117"/>
                  <a:gd name="T10" fmla="*/ 7 w 17"/>
                  <a:gd name="T11" fmla="*/ 81 h 117"/>
                  <a:gd name="T12" fmla="*/ 7 w 17"/>
                  <a:gd name="T13" fmla="*/ 114 h 117"/>
                  <a:gd name="T14" fmla="*/ 0 w 17"/>
                  <a:gd name="T15" fmla="*/ 116 h 117"/>
                  <a:gd name="T16" fmla="*/ 1 w 17"/>
                  <a:gd name="T17" fmla="*/ 46 h 117"/>
                  <a:gd name="T18" fmla="*/ 7 w 17"/>
                  <a:gd name="T19" fmla="*/ 30 h 117"/>
                  <a:gd name="T20" fmla="*/ 3 w 17"/>
                  <a:gd name="T21" fmla="*/ 22 h 117"/>
                  <a:gd name="T22" fmla="*/ 1 w 17"/>
                  <a:gd name="T23" fmla="*/ 19 h 117"/>
                  <a:gd name="T24" fmla="*/ 5 w 17"/>
                  <a:gd name="T25" fmla="*/ 11 h 117"/>
                  <a:gd name="T26" fmla="*/ 10 w 17"/>
                  <a:gd name="T27" fmla="*/ 6 h 117"/>
                  <a:gd name="T28" fmla="*/ 10 w 17"/>
                  <a:gd name="T29" fmla="*/ 0 h 1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17"/>
                  <a:gd name="T47" fmla="*/ 17 w 17"/>
                  <a:gd name="T48" fmla="*/ 117 h 1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17">
                    <a:moveTo>
                      <a:pt x="10" y="0"/>
                    </a:moveTo>
                    <a:lnTo>
                      <a:pt x="16" y="5"/>
                    </a:lnTo>
                    <a:lnTo>
                      <a:pt x="10" y="10"/>
                    </a:lnTo>
                    <a:lnTo>
                      <a:pt x="5" y="19"/>
                    </a:lnTo>
                    <a:lnTo>
                      <a:pt x="10" y="28"/>
                    </a:lnTo>
                    <a:lnTo>
                      <a:pt x="7" y="81"/>
                    </a:lnTo>
                    <a:lnTo>
                      <a:pt x="7" y="114"/>
                    </a:lnTo>
                    <a:lnTo>
                      <a:pt x="0" y="116"/>
                    </a:lnTo>
                    <a:lnTo>
                      <a:pt x="1" y="46"/>
                    </a:lnTo>
                    <a:lnTo>
                      <a:pt x="7" y="30"/>
                    </a:lnTo>
                    <a:lnTo>
                      <a:pt x="3" y="22"/>
                    </a:lnTo>
                    <a:lnTo>
                      <a:pt x="1" y="19"/>
                    </a:lnTo>
                    <a:lnTo>
                      <a:pt x="5" y="11"/>
                    </a:lnTo>
                    <a:lnTo>
                      <a:pt x="10" y="6"/>
                    </a:lnTo>
                    <a:lnTo>
                      <a:pt x="10" y="0"/>
                    </a:lnTo>
                  </a:path>
                </a:pathLst>
              </a:custGeom>
              <a:solidFill>
                <a:srgbClr val="606060"/>
              </a:solidFill>
              <a:ln w="9525" cap="rnd">
                <a:noFill/>
                <a:round/>
                <a:headEnd/>
                <a:tailEnd/>
              </a:ln>
            </p:spPr>
            <p:txBody>
              <a:bodyPr/>
              <a:lstStyle/>
              <a:p>
                <a:endParaRPr lang="en-US"/>
              </a:p>
            </p:txBody>
          </p:sp>
          <p:sp>
            <p:nvSpPr>
              <p:cNvPr id="1091" name="Freeform 93"/>
              <p:cNvSpPr>
                <a:spLocks/>
              </p:cNvSpPr>
              <p:nvPr/>
            </p:nvSpPr>
            <p:spPr bwMode="auto">
              <a:xfrm>
                <a:off x="5360" y="1401"/>
                <a:ext cx="17" cy="17"/>
              </a:xfrm>
              <a:custGeom>
                <a:avLst/>
                <a:gdLst>
                  <a:gd name="T0" fmla="*/ 16 w 17"/>
                  <a:gd name="T1" fmla="*/ 0 h 17"/>
                  <a:gd name="T2" fmla="*/ 8 w 17"/>
                  <a:gd name="T3" fmla="*/ 12 h 17"/>
                  <a:gd name="T4" fmla="*/ 1 w 17"/>
                  <a:gd name="T5" fmla="*/ 16 h 17"/>
                  <a:gd name="T6" fmla="*/ 0 w 17"/>
                  <a:gd name="T7" fmla="*/ 16 h 17"/>
                  <a:gd name="T8" fmla="*/ 3 w 17"/>
                  <a:gd name="T9" fmla="*/ 4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8" y="12"/>
                    </a:lnTo>
                    <a:lnTo>
                      <a:pt x="1" y="16"/>
                    </a:lnTo>
                    <a:lnTo>
                      <a:pt x="0" y="16"/>
                    </a:lnTo>
                    <a:lnTo>
                      <a:pt x="3" y="4"/>
                    </a:lnTo>
                    <a:lnTo>
                      <a:pt x="16" y="0"/>
                    </a:lnTo>
                  </a:path>
                </a:pathLst>
              </a:custGeom>
              <a:solidFill>
                <a:srgbClr val="606060"/>
              </a:solidFill>
              <a:ln w="9525" cap="rnd">
                <a:noFill/>
                <a:round/>
                <a:headEnd/>
                <a:tailEnd/>
              </a:ln>
            </p:spPr>
            <p:txBody>
              <a:bodyPr/>
              <a:lstStyle/>
              <a:p>
                <a:endParaRPr lang="en-US"/>
              </a:p>
            </p:txBody>
          </p:sp>
          <p:sp>
            <p:nvSpPr>
              <p:cNvPr id="1092" name="Freeform 94"/>
              <p:cNvSpPr>
                <a:spLocks/>
              </p:cNvSpPr>
              <p:nvPr/>
            </p:nvSpPr>
            <p:spPr bwMode="auto">
              <a:xfrm>
                <a:off x="5299" y="1098"/>
                <a:ext cx="20" cy="68"/>
              </a:xfrm>
              <a:custGeom>
                <a:avLst/>
                <a:gdLst>
                  <a:gd name="T0" fmla="*/ 0 w 20"/>
                  <a:gd name="T1" fmla="*/ 0 h 68"/>
                  <a:gd name="T2" fmla="*/ 2 w 20"/>
                  <a:gd name="T3" fmla="*/ 1 h 68"/>
                  <a:gd name="T4" fmla="*/ 2 w 20"/>
                  <a:gd name="T5" fmla="*/ 5 h 68"/>
                  <a:gd name="T6" fmla="*/ 4 w 20"/>
                  <a:gd name="T7" fmla="*/ 3 h 68"/>
                  <a:gd name="T8" fmla="*/ 4 w 20"/>
                  <a:gd name="T9" fmla="*/ 7 h 68"/>
                  <a:gd name="T10" fmla="*/ 7 w 20"/>
                  <a:gd name="T11" fmla="*/ 7 h 68"/>
                  <a:gd name="T12" fmla="*/ 4 w 20"/>
                  <a:gd name="T13" fmla="*/ 11 h 68"/>
                  <a:gd name="T14" fmla="*/ 11 w 20"/>
                  <a:gd name="T15" fmla="*/ 11 h 68"/>
                  <a:gd name="T16" fmla="*/ 8 w 20"/>
                  <a:gd name="T17" fmla="*/ 16 h 68"/>
                  <a:gd name="T18" fmla="*/ 13 w 20"/>
                  <a:gd name="T19" fmla="*/ 16 h 68"/>
                  <a:gd name="T20" fmla="*/ 9 w 20"/>
                  <a:gd name="T21" fmla="*/ 21 h 68"/>
                  <a:gd name="T22" fmla="*/ 15 w 20"/>
                  <a:gd name="T23" fmla="*/ 20 h 68"/>
                  <a:gd name="T24" fmla="*/ 11 w 20"/>
                  <a:gd name="T25" fmla="*/ 27 h 68"/>
                  <a:gd name="T26" fmla="*/ 16 w 20"/>
                  <a:gd name="T27" fmla="*/ 26 h 68"/>
                  <a:gd name="T28" fmla="*/ 12 w 20"/>
                  <a:gd name="T29" fmla="*/ 32 h 68"/>
                  <a:gd name="T30" fmla="*/ 19 w 20"/>
                  <a:gd name="T31" fmla="*/ 33 h 68"/>
                  <a:gd name="T32" fmla="*/ 13 w 20"/>
                  <a:gd name="T33" fmla="*/ 38 h 68"/>
                  <a:gd name="T34" fmla="*/ 19 w 20"/>
                  <a:gd name="T35" fmla="*/ 40 h 68"/>
                  <a:gd name="T36" fmla="*/ 12 w 20"/>
                  <a:gd name="T37" fmla="*/ 44 h 68"/>
                  <a:gd name="T38" fmla="*/ 19 w 20"/>
                  <a:gd name="T39" fmla="*/ 48 h 68"/>
                  <a:gd name="T40" fmla="*/ 12 w 20"/>
                  <a:gd name="T41" fmla="*/ 51 h 68"/>
                  <a:gd name="T42" fmla="*/ 17 w 20"/>
                  <a:gd name="T43" fmla="*/ 55 h 68"/>
                  <a:gd name="T44" fmla="*/ 12 w 20"/>
                  <a:gd name="T45" fmla="*/ 58 h 68"/>
                  <a:gd name="T46" fmla="*/ 15 w 20"/>
                  <a:gd name="T47" fmla="*/ 63 h 68"/>
                  <a:gd name="T48" fmla="*/ 11 w 20"/>
                  <a:gd name="T49" fmla="*/ 67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68"/>
                  <a:gd name="T77" fmla="*/ 20 w 20"/>
                  <a:gd name="T78" fmla="*/ 68 h 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68">
                    <a:moveTo>
                      <a:pt x="0" y="0"/>
                    </a:moveTo>
                    <a:lnTo>
                      <a:pt x="2" y="1"/>
                    </a:lnTo>
                    <a:lnTo>
                      <a:pt x="2" y="5"/>
                    </a:lnTo>
                    <a:lnTo>
                      <a:pt x="4" y="3"/>
                    </a:lnTo>
                    <a:lnTo>
                      <a:pt x="4" y="7"/>
                    </a:lnTo>
                    <a:lnTo>
                      <a:pt x="7" y="7"/>
                    </a:lnTo>
                    <a:lnTo>
                      <a:pt x="4" y="11"/>
                    </a:lnTo>
                    <a:lnTo>
                      <a:pt x="11" y="11"/>
                    </a:lnTo>
                    <a:lnTo>
                      <a:pt x="8" y="16"/>
                    </a:lnTo>
                    <a:lnTo>
                      <a:pt x="13" y="16"/>
                    </a:lnTo>
                    <a:lnTo>
                      <a:pt x="9" y="21"/>
                    </a:lnTo>
                    <a:lnTo>
                      <a:pt x="15" y="20"/>
                    </a:lnTo>
                    <a:lnTo>
                      <a:pt x="11" y="27"/>
                    </a:lnTo>
                    <a:lnTo>
                      <a:pt x="16" y="26"/>
                    </a:lnTo>
                    <a:lnTo>
                      <a:pt x="12" y="32"/>
                    </a:lnTo>
                    <a:lnTo>
                      <a:pt x="19" y="33"/>
                    </a:lnTo>
                    <a:lnTo>
                      <a:pt x="13" y="38"/>
                    </a:lnTo>
                    <a:lnTo>
                      <a:pt x="19" y="40"/>
                    </a:lnTo>
                    <a:lnTo>
                      <a:pt x="12" y="44"/>
                    </a:lnTo>
                    <a:lnTo>
                      <a:pt x="19" y="48"/>
                    </a:lnTo>
                    <a:lnTo>
                      <a:pt x="12" y="51"/>
                    </a:lnTo>
                    <a:lnTo>
                      <a:pt x="17" y="55"/>
                    </a:lnTo>
                    <a:lnTo>
                      <a:pt x="12" y="58"/>
                    </a:lnTo>
                    <a:lnTo>
                      <a:pt x="15" y="63"/>
                    </a:lnTo>
                    <a:lnTo>
                      <a:pt x="11" y="67"/>
                    </a:lnTo>
                  </a:path>
                </a:pathLst>
              </a:custGeom>
              <a:noFill/>
              <a:ln w="12700" cap="rnd" cmpd="sng">
                <a:solidFill>
                  <a:srgbClr val="000000"/>
                </a:solidFill>
                <a:prstDash val="solid"/>
                <a:round/>
                <a:headEnd type="none" w="sm" len="sm"/>
                <a:tailEnd type="none" w="sm" len="sm"/>
              </a:ln>
            </p:spPr>
            <p:txBody>
              <a:bodyPr/>
              <a:lstStyle/>
              <a:p>
                <a:endParaRPr lang="en-US"/>
              </a:p>
            </p:txBody>
          </p:sp>
        </p:grpSp>
      </p:grpSp>
      <p:sp>
        <p:nvSpPr>
          <p:cNvPr id="39007" name="AutoShape 95"/>
          <p:cNvSpPr>
            <a:spLocks noChangeArrowheads="1"/>
          </p:cNvSpPr>
          <p:nvPr/>
        </p:nvSpPr>
        <p:spPr bwMode="auto">
          <a:xfrm>
            <a:off x="1752600" y="2590800"/>
            <a:ext cx="2209800" cy="457200"/>
          </a:xfrm>
          <a:prstGeom prst="wedgeRoundRectCallout">
            <a:avLst>
              <a:gd name="adj1" fmla="val -45042"/>
              <a:gd name="adj2" fmla="val 96528"/>
              <a:gd name="adj3" fmla="val 16667"/>
            </a:avLst>
          </a:prstGeom>
          <a:solidFill>
            <a:schemeClr val="accent1"/>
          </a:solidFill>
          <a:ln w="9525">
            <a:solidFill>
              <a:schemeClr val="tx1"/>
            </a:solidFill>
            <a:miter lim="800000"/>
            <a:headEnd type="none" w="sm" len="sm"/>
            <a:tailEnd type="none" w="sm" len="sm"/>
          </a:ln>
        </p:spPr>
        <p:txBody>
          <a:bodyPr/>
          <a:lstStyle/>
          <a:p>
            <a:pPr algn="ctr">
              <a:spcBef>
                <a:spcPct val="20000"/>
              </a:spcBef>
            </a:pPr>
            <a:r>
              <a:rPr lang="en-US" sz="2000">
                <a:latin typeface="Times New Roman" pitchFamily="18" charset="0"/>
                <a:cs typeface="Angsana New" pitchFamily="18" charset="-34"/>
              </a:rPr>
              <a:t>Hi, how are you?</a:t>
            </a:r>
          </a:p>
        </p:txBody>
      </p:sp>
      <p:cxnSp>
        <p:nvCxnSpPr>
          <p:cNvPr id="39008" name="AutoShape 96"/>
          <p:cNvCxnSpPr>
            <a:cxnSpLocks noChangeShapeType="1"/>
          </p:cNvCxnSpPr>
          <p:nvPr/>
        </p:nvCxnSpPr>
        <p:spPr bwMode="auto">
          <a:xfrm rot="16200000" flipH="1">
            <a:off x="5495925" y="2590800"/>
            <a:ext cx="165100" cy="5016500"/>
          </a:xfrm>
          <a:prstGeom prst="bentConnector3">
            <a:avLst>
              <a:gd name="adj1" fmla="val 238463"/>
            </a:avLst>
          </a:prstGeom>
          <a:noFill/>
          <a:ln w="76200">
            <a:solidFill>
              <a:schemeClr val="tx1"/>
            </a:solidFill>
            <a:miter lim="800000"/>
            <a:headEnd type="none" w="sm" len="sm"/>
            <a:tailEnd type="none" w="sm" len="sm"/>
          </a:ln>
        </p:spPr>
      </p:cxnSp>
      <p:sp>
        <p:nvSpPr>
          <p:cNvPr id="59495" name="Rectangle 102"/>
          <p:cNvSpPr>
            <a:spLocks noChangeArrowheads="1"/>
          </p:cNvSpPr>
          <p:nvPr/>
        </p:nvSpPr>
        <p:spPr bwMode="auto">
          <a:xfrm>
            <a:off x="1524000" y="5638800"/>
            <a:ext cx="1752600" cy="304800"/>
          </a:xfrm>
          <a:prstGeom prst="rect">
            <a:avLst/>
          </a:prstGeom>
          <a:solidFill>
            <a:srgbClr val="FF9966"/>
          </a:solidFill>
          <a:ln w="9525">
            <a:solidFill>
              <a:schemeClr val="tx1"/>
            </a:solidFill>
            <a:miter lim="800000"/>
            <a:headEnd type="none" w="sm" len="sm"/>
            <a:tailEnd type="none" w="sm" len="sm"/>
          </a:ln>
        </p:spPr>
        <p:txBody>
          <a:bodyPr wrap="none" anchor="ctr"/>
          <a:lstStyle/>
          <a:p>
            <a:pPr algn="ctr">
              <a:spcBef>
                <a:spcPct val="20000"/>
              </a:spcBef>
            </a:pPr>
            <a:r>
              <a:rPr lang="en-US" sz="2000">
                <a:solidFill>
                  <a:schemeClr val="bg2"/>
                </a:solidFill>
                <a:latin typeface="Times New Roman" pitchFamily="18" charset="0"/>
                <a:cs typeface="Angsana New" pitchFamily="18" charset="-34"/>
              </a:rPr>
              <a:t>01010001</a:t>
            </a:r>
          </a:p>
        </p:txBody>
      </p:sp>
      <p:sp>
        <p:nvSpPr>
          <p:cNvPr id="39040" name="Rectangle 128"/>
          <p:cNvSpPr>
            <a:spLocks noChangeArrowheads="1"/>
          </p:cNvSpPr>
          <p:nvPr/>
        </p:nvSpPr>
        <p:spPr bwMode="auto">
          <a:xfrm>
            <a:off x="6553200" y="2590800"/>
            <a:ext cx="1752600" cy="457200"/>
          </a:xfrm>
          <a:prstGeom prst="rect">
            <a:avLst/>
          </a:prstGeom>
          <a:solidFill>
            <a:schemeClr val="accent1"/>
          </a:solidFill>
          <a:ln w="9525">
            <a:solidFill>
              <a:schemeClr val="tx1"/>
            </a:solidFill>
            <a:miter lim="800000"/>
            <a:headEnd type="none" w="sm" len="sm"/>
            <a:tailEnd type="none" w="sm" len="sm"/>
          </a:ln>
        </p:spPr>
        <p:txBody>
          <a:bodyPr wrap="none" anchor="ctr"/>
          <a:lstStyle/>
          <a:p>
            <a:pPr algn="ctr">
              <a:spcBef>
                <a:spcPct val="20000"/>
              </a:spcBef>
            </a:pPr>
            <a:r>
              <a:rPr lang="en-US">
                <a:latin typeface="Times New Roman" pitchFamily="18" charset="0"/>
                <a:cs typeface="Angsana New" pitchFamily="18" charset="-34"/>
              </a:rPr>
              <a:t>Hi, how are you?</a:t>
            </a:r>
          </a:p>
        </p:txBody>
      </p:sp>
      <p:grpSp>
        <p:nvGrpSpPr>
          <p:cNvPr id="1034" name="Group 129"/>
          <p:cNvGrpSpPr>
            <a:grpSpLocks/>
          </p:cNvGrpSpPr>
          <p:nvPr/>
        </p:nvGrpSpPr>
        <p:grpSpPr bwMode="auto">
          <a:xfrm>
            <a:off x="6953250" y="3962400"/>
            <a:ext cx="1962150" cy="1219200"/>
            <a:chOff x="4745" y="2736"/>
            <a:chExt cx="1339" cy="768"/>
          </a:xfrm>
        </p:grpSpPr>
        <p:graphicFrame>
          <p:nvGraphicFramePr>
            <p:cNvPr id="1026" name="Object 130"/>
            <p:cNvGraphicFramePr>
              <a:graphicFrameLocks noChangeAspect="1"/>
            </p:cNvGraphicFramePr>
            <p:nvPr/>
          </p:nvGraphicFramePr>
          <p:xfrm>
            <a:off x="5492" y="2863"/>
            <a:ext cx="592" cy="641"/>
          </p:xfrm>
          <a:graphic>
            <a:graphicData uri="http://schemas.openxmlformats.org/presentationml/2006/ole">
              <mc:AlternateContent xmlns:mc="http://schemas.openxmlformats.org/markup-compatibility/2006">
                <mc:Choice xmlns:v="urn:schemas-microsoft-com:vml" Requires="v">
                  <p:oleObj name="VISIO" r:id="rId3" imgW="1069560" imgH="1177200" progId="Visio.Drawing.6">
                    <p:embed/>
                  </p:oleObj>
                </mc:Choice>
                <mc:Fallback>
                  <p:oleObj name="VISIO" r:id="rId3" imgW="1069560" imgH="1177200" progId="Visio.Drawing.6">
                    <p:embed/>
                    <p:pic>
                      <p:nvPicPr>
                        <p:cNvPr id="1026" name="Object 1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 y="2863"/>
                          <a:ext cx="592"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45" name="Group 131"/>
            <p:cNvGrpSpPr>
              <a:grpSpLocks/>
            </p:cNvGrpSpPr>
            <p:nvPr/>
          </p:nvGrpSpPr>
          <p:grpSpPr bwMode="auto">
            <a:xfrm>
              <a:off x="4745" y="3239"/>
              <a:ext cx="698" cy="193"/>
              <a:chOff x="4745" y="3239"/>
              <a:chExt cx="698" cy="193"/>
            </a:xfrm>
          </p:grpSpPr>
          <p:sp>
            <p:nvSpPr>
              <p:cNvPr id="1055" name="Rectangle 132"/>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sz="2400">
                  <a:cs typeface="Angsana New" pitchFamily="18" charset="-34"/>
                </a:endParaRPr>
              </a:p>
            </p:txBody>
          </p:sp>
          <p:sp>
            <p:nvSpPr>
              <p:cNvPr id="1056" name="Rectangle 133"/>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sz="2400">
                  <a:cs typeface="Angsana New" pitchFamily="18" charset="-34"/>
                </a:endParaRPr>
              </a:p>
            </p:txBody>
          </p:sp>
          <p:sp>
            <p:nvSpPr>
              <p:cNvPr id="1057" name="Freeform 134"/>
              <p:cNvSpPr>
                <a:spLocks/>
              </p:cNvSpPr>
              <p:nvPr/>
            </p:nvSpPr>
            <p:spPr bwMode="auto">
              <a:xfrm>
                <a:off x="4745" y="3239"/>
                <a:ext cx="698" cy="193"/>
              </a:xfrm>
              <a:custGeom>
                <a:avLst/>
                <a:gdLst>
                  <a:gd name="T0" fmla="*/ 0 w 2094"/>
                  <a:gd name="T1" fmla="*/ 65 h 577"/>
                  <a:gd name="T2" fmla="*/ 7 w 2094"/>
                  <a:gd name="T3" fmla="*/ 58 h 577"/>
                  <a:gd name="T4" fmla="*/ 226 w 2094"/>
                  <a:gd name="T5" fmla="*/ 58 h 577"/>
                  <a:gd name="T6" fmla="*/ 226 w 2094"/>
                  <a:gd name="T7" fmla="*/ 7 h 577"/>
                  <a:gd name="T8" fmla="*/ 233 w 2094"/>
                  <a:gd name="T9" fmla="*/ 0 h 577"/>
                  <a:gd name="T10" fmla="*/ 233 w 2094"/>
                  <a:gd name="T11" fmla="*/ 65 h 577"/>
                  <a:gd name="T12" fmla="*/ 0 w 2094"/>
                  <a:gd name="T13" fmla="*/ 65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a:p>
            </p:txBody>
          </p:sp>
          <p:sp>
            <p:nvSpPr>
              <p:cNvPr id="1058" name="Freeform 135"/>
              <p:cNvSpPr>
                <a:spLocks/>
              </p:cNvSpPr>
              <p:nvPr/>
            </p:nvSpPr>
            <p:spPr bwMode="auto">
              <a:xfrm>
                <a:off x="4745" y="3239"/>
                <a:ext cx="698" cy="193"/>
              </a:xfrm>
              <a:custGeom>
                <a:avLst/>
                <a:gdLst>
                  <a:gd name="T0" fmla="*/ 0 w 2094"/>
                  <a:gd name="T1" fmla="*/ 65 h 577"/>
                  <a:gd name="T2" fmla="*/ 7 w 2094"/>
                  <a:gd name="T3" fmla="*/ 58 h 577"/>
                  <a:gd name="T4" fmla="*/ 7 w 2094"/>
                  <a:gd name="T5" fmla="*/ 7 h 577"/>
                  <a:gd name="T6" fmla="*/ 226 w 2094"/>
                  <a:gd name="T7" fmla="*/ 7 h 577"/>
                  <a:gd name="T8" fmla="*/ 233 w 2094"/>
                  <a:gd name="T9" fmla="*/ 0 h 577"/>
                  <a:gd name="T10" fmla="*/ 0 w 2094"/>
                  <a:gd name="T11" fmla="*/ 0 h 577"/>
                  <a:gd name="T12" fmla="*/ 0 w 2094"/>
                  <a:gd name="T13" fmla="*/ 65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a:p>
            </p:txBody>
          </p:sp>
          <p:sp>
            <p:nvSpPr>
              <p:cNvPr id="1059" name="Freeform 136"/>
              <p:cNvSpPr>
                <a:spLocks/>
              </p:cNvSpPr>
              <p:nvPr/>
            </p:nvSpPr>
            <p:spPr bwMode="auto">
              <a:xfrm>
                <a:off x="5181" y="3293"/>
                <a:ext cx="219" cy="42"/>
              </a:xfrm>
              <a:custGeom>
                <a:avLst/>
                <a:gdLst>
                  <a:gd name="T0" fmla="*/ 15 w 655"/>
                  <a:gd name="T1" fmla="*/ 11 h 127"/>
                  <a:gd name="T2" fmla="*/ 15 w 655"/>
                  <a:gd name="T3" fmla="*/ 14 h 127"/>
                  <a:gd name="T4" fmla="*/ 59 w 655"/>
                  <a:gd name="T5" fmla="*/ 14 h 127"/>
                  <a:gd name="T6" fmla="*/ 59 w 655"/>
                  <a:gd name="T7" fmla="*/ 11 h 127"/>
                  <a:gd name="T8" fmla="*/ 73 w 655"/>
                  <a:gd name="T9" fmla="*/ 11 h 127"/>
                  <a:gd name="T10" fmla="*/ 73 w 655"/>
                  <a:gd name="T11" fmla="*/ 4 h 127"/>
                  <a:gd name="T12" fmla="*/ 59 w 655"/>
                  <a:gd name="T13" fmla="*/ 4 h 127"/>
                  <a:gd name="T14" fmla="*/ 59 w 655"/>
                  <a:gd name="T15" fmla="*/ 0 h 127"/>
                  <a:gd name="T16" fmla="*/ 15 w 655"/>
                  <a:gd name="T17" fmla="*/ 0 h 127"/>
                  <a:gd name="T18" fmla="*/ 15 w 655"/>
                  <a:gd name="T19" fmla="*/ 4 h 127"/>
                  <a:gd name="T20" fmla="*/ 0 w 655"/>
                  <a:gd name="T21" fmla="*/ 4 h 127"/>
                  <a:gd name="T22" fmla="*/ 0 w 655"/>
                  <a:gd name="T23" fmla="*/ 11 h 127"/>
                  <a:gd name="T24" fmla="*/ 15 w 655"/>
                  <a:gd name="T25" fmla="*/ 11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a:p>
            </p:txBody>
          </p:sp>
        </p:grpSp>
        <p:sp>
          <p:nvSpPr>
            <p:cNvPr id="1046" name="Rectangle 137"/>
            <p:cNvSpPr>
              <a:spLocks noChangeArrowheads="1"/>
            </p:cNvSpPr>
            <p:nvPr/>
          </p:nvSpPr>
          <p:spPr bwMode="auto">
            <a:xfrm>
              <a:off x="4963" y="3176"/>
              <a:ext cx="262" cy="44"/>
            </a:xfrm>
            <a:prstGeom prst="rect">
              <a:avLst/>
            </a:prstGeom>
            <a:solidFill>
              <a:srgbClr val="000000"/>
            </a:solidFill>
            <a:ln w="9525">
              <a:noFill/>
              <a:miter lim="800000"/>
              <a:headEnd/>
              <a:tailEnd/>
            </a:ln>
          </p:spPr>
          <p:txBody>
            <a:bodyPr/>
            <a:lstStyle/>
            <a:p>
              <a:endParaRPr lang="en-US" sz="2400">
                <a:cs typeface="Angsana New" pitchFamily="18" charset="-34"/>
              </a:endParaRPr>
            </a:p>
          </p:txBody>
        </p:sp>
        <p:sp>
          <p:nvSpPr>
            <p:cNvPr id="1047" name="Rectangle 138"/>
            <p:cNvSpPr>
              <a:spLocks noChangeArrowheads="1"/>
            </p:cNvSpPr>
            <p:nvPr/>
          </p:nvSpPr>
          <p:spPr bwMode="auto">
            <a:xfrm>
              <a:off x="4789" y="3282"/>
              <a:ext cx="43" cy="32"/>
            </a:xfrm>
            <a:prstGeom prst="rect">
              <a:avLst/>
            </a:prstGeom>
            <a:solidFill>
              <a:srgbClr val="008000"/>
            </a:solidFill>
            <a:ln w="9525">
              <a:noFill/>
              <a:miter lim="800000"/>
              <a:headEnd/>
              <a:tailEnd/>
            </a:ln>
          </p:spPr>
          <p:txBody>
            <a:bodyPr/>
            <a:lstStyle/>
            <a:p>
              <a:endParaRPr lang="en-US" sz="2400">
                <a:cs typeface="Angsana New" pitchFamily="18" charset="-34"/>
              </a:endParaRPr>
            </a:p>
          </p:txBody>
        </p:sp>
        <p:sp>
          <p:nvSpPr>
            <p:cNvPr id="1048" name="Rectangle 139"/>
            <p:cNvSpPr>
              <a:spLocks noChangeArrowheads="1"/>
            </p:cNvSpPr>
            <p:nvPr/>
          </p:nvSpPr>
          <p:spPr bwMode="auto">
            <a:xfrm>
              <a:off x="4789" y="3282"/>
              <a:ext cx="22" cy="16"/>
            </a:xfrm>
            <a:prstGeom prst="rect">
              <a:avLst/>
            </a:prstGeom>
            <a:solidFill>
              <a:srgbClr val="00FF00"/>
            </a:solidFill>
            <a:ln w="9525">
              <a:noFill/>
              <a:miter lim="800000"/>
              <a:headEnd/>
              <a:tailEnd/>
            </a:ln>
          </p:spPr>
          <p:txBody>
            <a:bodyPr/>
            <a:lstStyle/>
            <a:p>
              <a:endParaRPr lang="en-US" sz="2400">
                <a:cs typeface="Angsana New" pitchFamily="18" charset="-34"/>
              </a:endParaRPr>
            </a:p>
          </p:txBody>
        </p:sp>
        <p:sp>
          <p:nvSpPr>
            <p:cNvPr id="1049" name="Rectangle 140"/>
            <p:cNvSpPr>
              <a:spLocks noChangeArrowheads="1"/>
            </p:cNvSpPr>
            <p:nvPr/>
          </p:nvSpPr>
          <p:spPr bwMode="auto">
            <a:xfrm>
              <a:off x="5001" y="3443"/>
              <a:ext cx="188" cy="48"/>
            </a:xfrm>
            <a:prstGeom prst="rect">
              <a:avLst/>
            </a:prstGeom>
            <a:noFill/>
            <a:ln w="9525">
              <a:noFill/>
              <a:miter lim="800000"/>
              <a:headEnd/>
              <a:tailEnd/>
            </a:ln>
          </p:spPr>
          <p:txBody>
            <a:bodyPr wrap="none" lIns="0" tIns="0" rIns="0" bIns="0">
              <a:spAutoFit/>
            </a:bodyPr>
            <a:lstStyle/>
            <a:p>
              <a:pPr>
                <a:spcBef>
                  <a:spcPct val="20000"/>
                </a:spcBef>
              </a:pPr>
              <a:r>
                <a:rPr lang="en-US" sz="500">
                  <a:solidFill>
                    <a:srgbClr val="000000"/>
                  </a:solidFill>
                  <a:latin typeface="Arial" charset="0"/>
                </a:rPr>
                <a:t>Computer</a:t>
              </a:r>
              <a:endParaRPr lang="en-US" sz="2400">
                <a:latin typeface="Times New Roman" pitchFamily="18" charset="0"/>
                <a:cs typeface="Angsana New" pitchFamily="18" charset="-34"/>
              </a:endParaRPr>
            </a:p>
          </p:txBody>
        </p:sp>
        <p:grpSp>
          <p:nvGrpSpPr>
            <p:cNvPr id="1050" name="Group 141"/>
            <p:cNvGrpSpPr>
              <a:grpSpLocks/>
            </p:cNvGrpSpPr>
            <p:nvPr/>
          </p:nvGrpSpPr>
          <p:grpSpPr bwMode="auto">
            <a:xfrm>
              <a:off x="4800" y="2736"/>
              <a:ext cx="611" cy="428"/>
              <a:chOff x="3744" y="2592"/>
              <a:chExt cx="611" cy="428"/>
            </a:xfrm>
          </p:grpSpPr>
          <p:sp>
            <p:nvSpPr>
              <p:cNvPr id="1051" name="Rectangle 142"/>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sz="2400">
                  <a:cs typeface="Angsana New" pitchFamily="18" charset="-34"/>
                </a:endParaRPr>
              </a:p>
            </p:txBody>
          </p:sp>
          <p:sp>
            <p:nvSpPr>
              <p:cNvPr id="1052" name="Freeform 143"/>
              <p:cNvSpPr>
                <a:spLocks noEditPoints="1"/>
              </p:cNvSpPr>
              <p:nvPr/>
            </p:nvSpPr>
            <p:spPr bwMode="auto">
              <a:xfrm>
                <a:off x="3744" y="2592"/>
                <a:ext cx="611" cy="428"/>
              </a:xfrm>
              <a:custGeom>
                <a:avLst/>
                <a:gdLst>
                  <a:gd name="T0" fmla="*/ 0 w 1833"/>
                  <a:gd name="T1" fmla="*/ 143 h 1282"/>
                  <a:gd name="T2" fmla="*/ 204 w 1833"/>
                  <a:gd name="T3" fmla="*/ 143 h 1282"/>
                  <a:gd name="T4" fmla="*/ 204 w 1833"/>
                  <a:gd name="T5" fmla="*/ 0 h 1282"/>
                  <a:gd name="T6" fmla="*/ 0 w 1833"/>
                  <a:gd name="T7" fmla="*/ 0 h 1282"/>
                  <a:gd name="T8" fmla="*/ 0 w 1833"/>
                  <a:gd name="T9" fmla="*/ 143 h 1282"/>
                  <a:gd name="T10" fmla="*/ 7 w 1833"/>
                  <a:gd name="T11" fmla="*/ 136 h 1282"/>
                  <a:gd name="T12" fmla="*/ 196 w 1833"/>
                  <a:gd name="T13" fmla="*/ 136 h 1282"/>
                  <a:gd name="T14" fmla="*/ 196 w 1833"/>
                  <a:gd name="T15" fmla="*/ 7 h 1282"/>
                  <a:gd name="T16" fmla="*/ 7 w 1833"/>
                  <a:gd name="T17" fmla="*/ 7 h 1282"/>
                  <a:gd name="T18" fmla="*/ 7 w 1833"/>
                  <a:gd name="T19" fmla="*/ 13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a:p>
            </p:txBody>
          </p:sp>
          <p:sp>
            <p:nvSpPr>
              <p:cNvPr id="1053" name="Freeform 144"/>
              <p:cNvSpPr>
                <a:spLocks/>
              </p:cNvSpPr>
              <p:nvPr/>
            </p:nvSpPr>
            <p:spPr bwMode="auto">
              <a:xfrm>
                <a:off x="3744" y="2592"/>
                <a:ext cx="567" cy="384"/>
              </a:xfrm>
              <a:custGeom>
                <a:avLst/>
                <a:gdLst>
                  <a:gd name="T0" fmla="*/ 7 w 1701"/>
                  <a:gd name="T1" fmla="*/ 121 h 1152"/>
                  <a:gd name="T2" fmla="*/ 0 w 1701"/>
                  <a:gd name="T3" fmla="*/ 128 h 1152"/>
                  <a:gd name="T4" fmla="*/ 0 w 1701"/>
                  <a:gd name="T5" fmla="*/ 0 h 1152"/>
                  <a:gd name="T6" fmla="*/ 189 w 1701"/>
                  <a:gd name="T7" fmla="*/ 0 h 1152"/>
                  <a:gd name="T8" fmla="*/ 182 w 1701"/>
                  <a:gd name="T9" fmla="*/ 7 h 1152"/>
                  <a:gd name="T10" fmla="*/ 7 w 1701"/>
                  <a:gd name="T11" fmla="*/ 7 h 1152"/>
                  <a:gd name="T12" fmla="*/ 7 w 1701"/>
                  <a:gd name="T13" fmla="*/ 121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a:p>
            </p:txBody>
          </p:sp>
          <p:sp>
            <p:nvSpPr>
              <p:cNvPr id="1054" name="Rectangle 145"/>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sz="2400">
                  <a:cs typeface="Angsana New" pitchFamily="18" charset="-34"/>
                </a:endParaRPr>
              </a:p>
            </p:txBody>
          </p:sp>
        </p:grpSp>
      </p:grpSp>
      <p:pic>
        <p:nvPicPr>
          <p:cNvPr id="39059" name="Picture 147" descr="t1"/>
          <p:cNvPicPr>
            <a:picLocks noGrp="1" noChangeAspect="1" noChangeArrowheads="1"/>
          </p:cNvPicPr>
          <p:nvPr>
            <p:ph sz="quarter" idx="4294967295"/>
          </p:nvPr>
        </p:nvPicPr>
        <p:blipFill>
          <a:blip r:embed="rId5" cstate="print">
            <a:clrChange>
              <a:clrFrom>
                <a:srgbClr val="FEFEFE"/>
              </a:clrFrom>
              <a:clrTo>
                <a:srgbClr val="FEFEFE">
                  <a:alpha val="0"/>
                </a:srgbClr>
              </a:clrTo>
            </a:clrChange>
          </a:blip>
          <a:srcRect/>
          <a:stretch>
            <a:fillRect/>
          </a:stretch>
        </p:blipFill>
        <p:spPr>
          <a:xfrm>
            <a:off x="4648200" y="5513388"/>
            <a:ext cx="1524000" cy="658812"/>
          </a:xfrm>
          <a:noFill/>
        </p:spPr>
      </p:pic>
      <p:sp>
        <p:nvSpPr>
          <p:cNvPr id="59556" name="Rectangle 164"/>
          <p:cNvSpPr>
            <a:spLocks noChangeArrowheads="1"/>
          </p:cNvSpPr>
          <p:nvPr/>
        </p:nvSpPr>
        <p:spPr bwMode="auto">
          <a:xfrm>
            <a:off x="2057400" y="2286000"/>
            <a:ext cx="1143000" cy="304800"/>
          </a:xfrm>
          <a:prstGeom prst="rect">
            <a:avLst/>
          </a:prstGeom>
          <a:solidFill>
            <a:schemeClr val="bg1"/>
          </a:solidFill>
          <a:ln w="9525">
            <a:solidFill>
              <a:schemeClr val="tx1"/>
            </a:solidFill>
            <a:miter lim="800000"/>
            <a:headEnd/>
            <a:tailEnd/>
          </a:ln>
        </p:spPr>
        <p:txBody>
          <a:bodyPr wrap="none" anchor="ctr"/>
          <a:lstStyle/>
          <a:p>
            <a:pPr algn="ctr"/>
            <a:r>
              <a:rPr lang="en-US" sz="1600" b="1">
                <a:latin typeface="Courier" pitchFamily="49" charset="0"/>
              </a:rPr>
              <a:t>you?</a:t>
            </a:r>
          </a:p>
        </p:txBody>
      </p:sp>
      <p:sp>
        <p:nvSpPr>
          <p:cNvPr id="59557" name="Rectangle 165"/>
          <p:cNvSpPr>
            <a:spLocks noChangeArrowheads="1"/>
          </p:cNvSpPr>
          <p:nvPr/>
        </p:nvSpPr>
        <p:spPr bwMode="auto">
          <a:xfrm>
            <a:off x="2057400" y="1676400"/>
            <a:ext cx="1143000" cy="304800"/>
          </a:xfrm>
          <a:prstGeom prst="rect">
            <a:avLst/>
          </a:prstGeom>
          <a:solidFill>
            <a:srgbClr val="339966"/>
          </a:solidFill>
          <a:ln w="9525">
            <a:solidFill>
              <a:schemeClr val="tx1"/>
            </a:solidFill>
            <a:miter lim="800000"/>
            <a:headEnd/>
            <a:tailEnd/>
          </a:ln>
        </p:spPr>
        <p:txBody>
          <a:bodyPr wrap="none" anchor="ctr"/>
          <a:lstStyle/>
          <a:p>
            <a:pPr algn="ctr"/>
            <a:r>
              <a:rPr lang="en-US" sz="1600" b="1">
                <a:latin typeface="Courier" pitchFamily="49" charset="0"/>
              </a:rPr>
              <a:t>how</a:t>
            </a:r>
          </a:p>
        </p:txBody>
      </p:sp>
      <p:sp>
        <p:nvSpPr>
          <p:cNvPr id="59558" name="Rectangle 166"/>
          <p:cNvSpPr>
            <a:spLocks noChangeArrowheads="1"/>
          </p:cNvSpPr>
          <p:nvPr/>
        </p:nvSpPr>
        <p:spPr bwMode="auto">
          <a:xfrm>
            <a:off x="2057400" y="1981200"/>
            <a:ext cx="1143000" cy="304800"/>
          </a:xfrm>
          <a:prstGeom prst="rect">
            <a:avLst/>
          </a:prstGeom>
          <a:solidFill>
            <a:srgbClr val="FF9900"/>
          </a:solidFill>
          <a:ln w="9525">
            <a:solidFill>
              <a:schemeClr val="tx1"/>
            </a:solidFill>
            <a:miter lim="800000"/>
            <a:headEnd/>
            <a:tailEnd/>
          </a:ln>
        </p:spPr>
        <p:txBody>
          <a:bodyPr wrap="none" anchor="ctr"/>
          <a:lstStyle/>
          <a:p>
            <a:pPr algn="ctr"/>
            <a:r>
              <a:rPr lang="en-US" sz="1600" b="1">
                <a:latin typeface="Courier" pitchFamily="49" charset="0"/>
              </a:rPr>
              <a:t>are</a:t>
            </a:r>
          </a:p>
        </p:txBody>
      </p:sp>
      <p:sp>
        <p:nvSpPr>
          <p:cNvPr id="59559" name="Rectangle 167"/>
          <p:cNvSpPr>
            <a:spLocks noChangeArrowheads="1"/>
          </p:cNvSpPr>
          <p:nvPr/>
        </p:nvSpPr>
        <p:spPr bwMode="auto">
          <a:xfrm>
            <a:off x="2057400" y="1371600"/>
            <a:ext cx="1143000" cy="304800"/>
          </a:xfrm>
          <a:prstGeom prst="rect">
            <a:avLst/>
          </a:prstGeom>
          <a:solidFill>
            <a:srgbClr val="3366FF"/>
          </a:solidFill>
          <a:ln w="9525">
            <a:solidFill>
              <a:schemeClr val="tx1"/>
            </a:solidFill>
            <a:miter lim="800000"/>
            <a:headEnd/>
            <a:tailEnd/>
          </a:ln>
        </p:spPr>
        <p:txBody>
          <a:bodyPr wrap="none" anchor="ctr"/>
          <a:lstStyle/>
          <a:p>
            <a:pPr algn="ctr"/>
            <a:r>
              <a:rPr lang="en-US" sz="1600" b="1">
                <a:latin typeface="Courier" pitchFamily="49" charset="0"/>
              </a:rPr>
              <a:t>Hi,</a:t>
            </a:r>
          </a:p>
        </p:txBody>
      </p:sp>
      <p:sp>
        <p:nvSpPr>
          <p:cNvPr id="59560" name="Rectangle 168"/>
          <p:cNvSpPr>
            <a:spLocks noChangeArrowheads="1"/>
          </p:cNvSpPr>
          <p:nvPr/>
        </p:nvSpPr>
        <p:spPr bwMode="auto">
          <a:xfrm>
            <a:off x="6934200" y="2286000"/>
            <a:ext cx="1143000" cy="304800"/>
          </a:xfrm>
          <a:prstGeom prst="rect">
            <a:avLst/>
          </a:prstGeom>
          <a:solidFill>
            <a:schemeClr val="bg1"/>
          </a:solidFill>
          <a:ln w="9525">
            <a:solidFill>
              <a:schemeClr val="tx1"/>
            </a:solidFill>
            <a:miter lim="800000"/>
            <a:headEnd/>
            <a:tailEnd/>
          </a:ln>
        </p:spPr>
        <p:txBody>
          <a:bodyPr wrap="none" anchor="ctr"/>
          <a:lstStyle/>
          <a:p>
            <a:pPr algn="ctr"/>
            <a:r>
              <a:rPr lang="en-US" sz="1600" b="1">
                <a:latin typeface="Courier" pitchFamily="49" charset="0"/>
              </a:rPr>
              <a:t>you?</a:t>
            </a:r>
          </a:p>
        </p:txBody>
      </p:sp>
      <p:sp>
        <p:nvSpPr>
          <p:cNvPr id="59561" name="Rectangle 169"/>
          <p:cNvSpPr>
            <a:spLocks noChangeArrowheads="1"/>
          </p:cNvSpPr>
          <p:nvPr/>
        </p:nvSpPr>
        <p:spPr bwMode="auto">
          <a:xfrm>
            <a:off x="6934200" y="1676400"/>
            <a:ext cx="1143000" cy="304800"/>
          </a:xfrm>
          <a:prstGeom prst="rect">
            <a:avLst/>
          </a:prstGeom>
          <a:solidFill>
            <a:srgbClr val="339966"/>
          </a:solidFill>
          <a:ln w="9525">
            <a:solidFill>
              <a:schemeClr val="tx1"/>
            </a:solidFill>
            <a:miter lim="800000"/>
            <a:headEnd/>
            <a:tailEnd/>
          </a:ln>
        </p:spPr>
        <p:txBody>
          <a:bodyPr wrap="none" anchor="ctr"/>
          <a:lstStyle/>
          <a:p>
            <a:pPr algn="ctr"/>
            <a:r>
              <a:rPr lang="en-US" sz="1600" b="1">
                <a:latin typeface="Courier" pitchFamily="49" charset="0"/>
              </a:rPr>
              <a:t>how</a:t>
            </a:r>
          </a:p>
        </p:txBody>
      </p:sp>
      <p:sp>
        <p:nvSpPr>
          <p:cNvPr id="59562" name="Rectangle 170"/>
          <p:cNvSpPr>
            <a:spLocks noChangeArrowheads="1"/>
          </p:cNvSpPr>
          <p:nvPr/>
        </p:nvSpPr>
        <p:spPr bwMode="auto">
          <a:xfrm>
            <a:off x="6934200" y="1981200"/>
            <a:ext cx="1143000" cy="304800"/>
          </a:xfrm>
          <a:prstGeom prst="rect">
            <a:avLst/>
          </a:prstGeom>
          <a:solidFill>
            <a:srgbClr val="FF9900"/>
          </a:solidFill>
          <a:ln w="9525">
            <a:solidFill>
              <a:schemeClr val="tx1"/>
            </a:solidFill>
            <a:miter lim="800000"/>
            <a:headEnd/>
            <a:tailEnd/>
          </a:ln>
        </p:spPr>
        <p:txBody>
          <a:bodyPr wrap="none" anchor="ctr"/>
          <a:lstStyle/>
          <a:p>
            <a:pPr algn="ctr"/>
            <a:r>
              <a:rPr lang="en-US" sz="1600" b="1">
                <a:latin typeface="Courier" pitchFamily="49" charset="0"/>
              </a:rPr>
              <a:t>are</a:t>
            </a:r>
          </a:p>
        </p:txBody>
      </p:sp>
      <p:sp>
        <p:nvSpPr>
          <p:cNvPr id="59563" name="Rectangle 171"/>
          <p:cNvSpPr>
            <a:spLocks noChangeArrowheads="1"/>
          </p:cNvSpPr>
          <p:nvPr/>
        </p:nvSpPr>
        <p:spPr bwMode="auto">
          <a:xfrm>
            <a:off x="6934200" y="1371600"/>
            <a:ext cx="1143000" cy="304800"/>
          </a:xfrm>
          <a:prstGeom prst="rect">
            <a:avLst/>
          </a:prstGeom>
          <a:solidFill>
            <a:srgbClr val="3366FF"/>
          </a:solidFill>
          <a:ln w="9525">
            <a:solidFill>
              <a:schemeClr val="tx1"/>
            </a:solidFill>
            <a:miter lim="800000"/>
            <a:headEnd/>
            <a:tailEnd/>
          </a:ln>
        </p:spPr>
        <p:txBody>
          <a:bodyPr wrap="none" anchor="ctr"/>
          <a:lstStyle/>
          <a:p>
            <a:pPr algn="ctr"/>
            <a:r>
              <a:rPr lang="en-US" sz="1600" b="1">
                <a:latin typeface="Courier" pitchFamily="49" charset="0"/>
              </a:rPr>
              <a:t>Hi,</a:t>
            </a:r>
          </a:p>
        </p:txBody>
      </p:sp>
      <p:sp>
        <p:nvSpPr>
          <p:cNvPr id="59564" name="Rectangle 102"/>
          <p:cNvSpPr>
            <a:spLocks noChangeArrowheads="1"/>
          </p:cNvSpPr>
          <p:nvPr/>
        </p:nvSpPr>
        <p:spPr bwMode="auto">
          <a:xfrm>
            <a:off x="6553200" y="5638800"/>
            <a:ext cx="1752600" cy="304800"/>
          </a:xfrm>
          <a:prstGeom prst="rect">
            <a:avLst/>
          </a:prstGeom>
          <a:solidFill>
            <a:srgbClr val="FF9966"/>
          </a:solidFill>
          <a:ln w="9525">
            <a:solidFill>
              <a:schemeClr val="tx1"/>
            </a:solidFill>
            <a:miter lim="800000"/>
            <a:headEnd type="none" w="sm" len="sm"/>
            <a:tailEnd type="none" w="sm" len="sm"/>
          </a:ln>
        </p:spPr>
        <p:txBody>
          <a:bodyPr wrap="none" anchor="ctr"/>
          <a:lstStyle/>
          <a:p>
            <a:pPr algn="ctr">
              <a:spcBef>
                <a:spcPct val="20000"/>
              </a:spcBef>
            </a:pPr>
            <a:r>
              <a:rPr lang="en-US" sz="2000">
                <a:solidFill>
                  <a:schemeClr val="bg2"/>
                </a:solidFill>
                <a:latin typeface="Times New Roman" pitchFamily="18" charset="0"/>
                <a:cs typeface="Angsana New" pitchFamily="18" charset="-34"/>
              </a:rPr>
              <a:t>01010001</a:t>
            </a:r>
          </a:p>
        </p:txBody>
      </p:sp>
    </p:spTree>
    <p:extLst>
      <p:ext uri="{BB962C8B-B14F-4D97-AF65-F5344CB8AC3E}">
        <p14:creationId xmlns:p14="http://schemas.microsoft.com/office/powerpoint/2010/main" val="52287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008"/>
                                        </p:tgtEl>
                                        <p:attrNameLst>
                                          <p:attrName>style.visibility</p:attrName>
                                        </p:attrNameLst>
                                      </p:cBhvr>
                                      <p:to>
                                        <p:strVal val="visible"/>
                                      </p:to>
                                    </p:set>
                                    <p:animEffect transition="in" filter="dissolve">
                                      <p:cBhvr>
                                        <p:cTn id="7" dur="500"/>
                                        <p:tgtEl>
                                          <p:spTgt spid="390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007"/>
                                        </p:tgtEl>
                                        <p:attrNameLst>
                                          <p:attrName>style.visibility</p:attrName>
                                        </p:attrNameLst>
                                      </p:cBhvr>
                                      <p:to>
                                        <p:strVal val="visible"/>
                                      </p:to>
                                    </p:set>
                                    <p:animEffect transition="in" filter="dissolve">
                                      <p:cBhvr>
                                        <p:cTn id="12" dur="500"/>
                                        <p:tgtEl>
                                          <p:spTgt spid="39007"/>
                                        </p:tgtEl>
                                      </p:cBhvr>
                                    </p:animEffect>
                                  </p:childTnLst>
                                  <p:subTnLst>
                                    <p:set>
                                      <p:cBhvr override="childStyle">
                                        <p:cTn dur="1" fill="hold" display="0" masterRel="nextClick" afterEffect="1"/>
                                        <p:tgtEl>
                                          <p:spTgt spid="3900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9007"/>
                                        </p:tgtEl>
                                      </p:cBhvr>
                                    </p:animEffect>
                                    <p:set>
                                      <p:cBhvr>
                                        <p:cTn id="17" dur="1" fill="hold">
                                          <p:stCondLst>
                                            <p:cond delay="499"/>
                                          </p:stCondLst>
                                        </p:cTn>
                                        <p:tgtEl>
                                          <p:spTgt spid="39007"/>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9556"/>
                                        </p:tgtEl>
                                        <p:attrNameLst>
                                          <p:attrName>style.visibility</p:attrName>
                                        </p:attrNameLst>
                                      </p:cBhvr>
                                      <p:to>
                                        <p:strVal val="visible"/>
                                      </p:to>
                                    </p:set>
                                    <p:animEffect transition="in" filter="fade">
                                      <p:cBhvr>
                                        <p:cTn id="20" dur="500"/>
                                        <p:tgtEl>
                                          <p:spTgt spid="595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557"/>
                                        </p:tgtEl>
                                        <p:attrNameLst>
                                          <p:attrName>style.visibility</p:attrName>
                                        </p:attrNameLst>
                                      </p:cBhvr>
                                      <p:to>
                                        <p:strVal val="visible"/>
                                      </p:to>
                                    </p:set>
                                    <p:animEffect transition="in" filter="fade">
                                      <p:cBhvr>
                                        <p:cTn id="23" dur="500"/>
                                        <p:tgtEl>
                                          <p:spTgt spid="595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9558"/>
                                        </p:tgtEl>
                                        <p:attrNameLst>
                                          <p:attrName>style.visibility</p:attrName>
                                        </p:attrNameLst>
                                      </p:cBhvr>
                                      <p:to>
                                        <p:strVal val="visible"/>
                                      </p:to>
                                    </p:set>
                                    <p:animEffect transition="in" filter="fade">
                                      <p:cBhvr>
                                        <p:cTn id="26" dur="500"/>
                                        <p:tgtEl>
                                          <p:spTgt spid="595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9559"/>
                                        </p:tgtEl>
                                        <p:attrNameLst>
                                          <p:attrName>style.visibility</p:attrName>
                                        </p:attrNameLst>
                                      </p:cBhvr>
                                      <p:to>
                                        <p:strVal val="visible"/>
                                      </p:to>
                                    </p:set>
                                    <p:animEffect transition="in" filter="fade">
                                      <p:cBhvr>
                                        <p:cTn id="29" dur="500"/>
                                        <p:tgtEl>
                                          <p:spTgt spid="5955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1" nodeType="clickEffect">
                                  <p:stCondLst>
                                    <p:cond delay="0"/>
                                  </p:stCondLst>
                                  <p:childTnLst>
                                    <p:anim calcmode="lin" valueType="num">
                                      <p:cBhvr additive="base">
                                        <p:cTn id="33" dur="500"/>
                                        <p:tgtEl>
                                          <p:spTgt spid="59559"/>
                                        </p:tgtEl>
                                        <p:attrNameLst>
                                          <p:attrName>ppt_x</p:attrName>
                                        </p:attrNameLst>
                                      </p:cBhvr>
                                      <p:tavLst>
                                        <p:tav tm="0">
                                          <p:val>
                                            <p:strVal val="ppt_x"/>
                                          </p:val>
                                        </p:tav>
                                        <p:tav tm="100000">
                                          <p:val>
                                            <p:strVal val="ppt_x"/>
                                          </p:val>
                                        </p:tav>
                                      </p:tavLst>
                                    </p:anim>
                                    <p:anim calcmode="lin" valueType="num">
                                      <p:cBhvr additive="base">
                                        <p:cTn id="34" dur="500"/>
                                        <p:tgtEl>
                                          <p:spTgt spid="59559"/>
                                        </p:tgtEl>
                                        <p:attrNameLst>
                                          <p:attrName>ppt_y</p:attrName>
                                        </p:attrNameLst>
                                      </p:cBhvr>
                                      <p:tavLst>
                                        <p:tav tm="0">
                                          <p:val>
                                            <p:strVal val="ppt_y"/>
                                          </p:val>
                                        </p:tav>
                                        <p:tav tm="100000">
                                          <p:val>
                                            <p:strVal val="1+ppt_h/2"/>
                                          </p:val>
                                        </p:tav>
                                      </p:tavLst>
                                    </p:anim>
                                    <p:set>
                                      <p:cBhvr>
                                        <p:cTn id="35" dur="1" fill="hold">
                                          <p:stCondLst>
                                            <p:cond delay="499"/>
                                          </p:stCondLst>
                                        </p:cTn>
                                        <p:tgtEl>
                                          <p:spTgt spid="59559"/>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59559"/>
                                        </p:tgtEl>
                                      </p:cBhvr>
                                    </p:animEffect>
                                    <p:set>
                                      <p:cBhvr>
                                        <p:cTn id="38" dur="1" fill="hold">
                                          <p:stCondLst>
                                            <p:cond delay="499"/>
                                          </p:stCondLst>
                                        </p:cTn>
                                        <p:tgtEl>
                                          <p:spTgt spid="59559"/>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59495"/>
                                        </p:tgtEl>
                                        <p:attrNameLst>
                                          <p:attrName>style.visibility</p:attrName>
                                        </p:attrNameLst>
                                      </p:cBhvr>
                                      <p:to>
                                        <p:strVal val="visible"/>
                                      </p:to>
                                    </p:set>
                                    <p:animEffect transition="in" filter="fade">
                                      <p:cBhvr>
                                        <p:cTn id="41" dur="500"/>
                                        <p:tgtEl>
                                          <p:spTgt spid="5949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59495"/>
                                        </p:tgtEl>
                                      </p:cBhvr>
                                    </p:animEffect>
                                    <p:set>
                                      <p:cBhvr>
                                        <p:cTn id="46" dur="1" fill="hold">
                                          <p:stCondLst>
                                            <p:cond delay="499"/>
                                          </p:stCondLst>
                                        </p:cTn>
                                        <p:tgtEl>
                                          <p:spTgt spid="59495"/>
                                        </p:tgtEl>
                                        <p:attrNameLst>
                                          <p:attrName>style.visibility</p:attrName>
                                        </p:attrNameLst>
                                      </p:cBhvr>
                                      <p:to>
                                        <p:strVal val="hidden"/>
                                      </p:to>
                                    </p:set>
                                  </p:childTnLst>
                                </p:cTn>
                              </p:par>
                              <p:par>
                                <p:cTn id="47" presetID="22" presetClass="entr" presetSubtype="8" fill="hold" nodeType="withEffect">
                                  <p:stCondLst>
                                    <p:cond delay="0"/>
                                  </p:stCondLst>
                                  <p:childTnLst>
                                    <p:set>
                                      <p:cBhvr>
                                        <p:cTn id="48" dur="1" fill="hold">
                                          <p:stCondLst>
                                            <p:cond delay="0"/>
                                          </p:stCondLst>
                                        </p:cTn>
                                        <p:tgtEl>
                                          <p:spTgt spid="39059"/>
                                        </p:tgtEl>
                                        <p:attrNameLst>
                                          <p:attrName>style.visibility</p:attrName>
                                        </p:attrNameLst>
                                      </p:cBhvr>
                                      <p:to>
                                        <p:strVal val="visible"/>
                                      </p:to>
                                    </p:set>
                                    <p:animEffect transition="in" filter="wipe(left)">
                                      <p:cBhvr>
                                        <p:cTn id="49" dur="500"/>
                                        <p:tgtEl>
                                          <p:spTgt spid="39059"/>
                                        </p:tgtEl>
                                      </p:cBhvr>
                                    </p:animEffect>
                                  </p:childTnLst>
                                  <p:subTnLst>
                                    <p:set>
                                      <p:cBhvr override="childStyle">
                                        <p:cTn dur="1" fill="hold" display="0" masterRel="nextClick" afterEffect="1"/>
                                        <p:tgtEl>
                                          <p:spTgt spid="39059"/>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39059"/>
                                        </p:tgtEl>
                                      </p:cBhvr>
                                    </p:animEffect>
                                    <p:set>
                                      <p:cBhvr>
                                        <p:cTn id="54" dur="1" fill="hold">
                                          <p:stCondLst>
                                            <p:cond delay="499"/>
                                          </p:stCondLst>
                                        </p:cTn>
                                        <p:tgtEl>
                                          <p:spTgt spid="39059"/>
                                        </p:tgtEl>
                                        <p:attrNameLst>
                                          <p:attrName>style.visibility</p:attrName>
                                        </p:attrNameLst>
                                      </p:cBhvr>
                                      <p:to>
                                        <p:strVal val="hidden"/>
                                      </p:to>
                                    </p:set>
                                  </p:childTnLst>
                                </p:cTn>
                              </p:par>
                              <p:par>
                                <p:cTn id="55" presetID="22" presetClass="entr" presetSubtype="8" fill="hold" grpId="0" nodeType="withEffect">
                                  <p:stCondLst>
                                    <p:cond delay="0"/>
                                  </p:stCondLst>
                                  <p:childTnLst>
                                    <p:set>
                                      <p:cBhvr>
                                        <p:cTn id="56" dur="1" fill="hold">
                                          <p:stCondLst>
                                            <p:cond delay="0"/>
                                          </p:stCondLst>
                                        </p:cTn>
                                        <p:tgtEl>
                                          <p:spTgt spid="59564"/>
                                        </p:tgtEl>
                                        <p:attrNameLst>
                                          <p:attrName>style.visibility</p:attrName>
                                        </p:attrNameLst>
                                      </p:cBhvr>
                                      <p:to>
                                        <p:strVal val="visible"/>
                                      </p:to>
                                    </p:set>
                                    <p:animEffect transition="in" filter="wipe(left)">
                                      <p:cBhvr>
                                        <p:cTn id="57" dur="500"/>
                                        <p:tgtEl>
                                          <p:spTgt spid="5956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1" fill="hold" grpId="1" nodeType="clickEffect">
                                  <p:stCondLst>
                                    <p:cond delay="0"/>
                                  </p:stCondLst>
                                  <p:childTnLst>
                                    <p:anim calcmode="lin" valueType="num">
                                      <p:cBhvr additive="base">
                                        <p:cTn id="61" dur="500"/>
                                        <p:tgtEl>
                                          <p:spTgt spid="59564"/>
                                        </p:tgtEl>
                                        <p:attrNameLst>
                                          <p:attrName>ppt_x</p:attrName>
                                        </p:attrNameLst>
                                      </p:cBhvr>
                                      <p:tavLst>
                                        <p:tav tm="0">
                                          <p:val>
                                            <p:strVal val="ppt_x"/>
                                          </p:val>
                                        </p:tav>
                                        <p:tav tm="100000">
                                          <p:val>
                                            <p:strVal val="ppt_x"/>
                                          </p:val>
                                        </p:tav>
                                      </p:tavLst>
                                    </p:anim>
                                    <p:anim calcmode="lin" valueType="num">
                                      <p:cBhvr additive="base">
                                        <p:cTn id="62" dur="500"/>
                                        <p:tgtEl>
                                          <p:spTgt spid="59564"/>
                                        </p:tgtEl>
                                        <p:attrNameLst>
                                          <p:attrName>ppt_y</p:attrName>
                                        </p:attrNameLst>
                                      </p:cBhvr>
                                      <p:tavLst>
                                        <p:tav tm="0">
                                          <p:val>
                                            <p:strVal val="ppt_y"/>
                                          </p:val>
                                        </p:tav>
                                        <p:tav tm="100000">
                                          <p:val>
                                            <p:strVal val="0-ppt_h/2"/>
                                          </p:val>
                                        </p:tav>
                                      </p:tavLst>
                                    </p:anim>
                                    <p:set>
                                      <p:cBhvr>
                                        <p:cTn id="63" dur="1" fill="hold">
                                          <p:stCondLst>
                                            <p:cond delay="499"/>
                                          </p:stCondLst>
                                        </p:cTn>
                                        <p:tgtEl>
                                          <p:spTgt spid="59564"/>
                                        </p:tgtEl>
                                        <p:attrNameLst>
                                          <p:attrName>style.visibility</p:attrName>
                                        </p:attrNameLst>
                                      </p:cBhvr>
                                      <p:to>
                                        <p:strVal val="hidden"/>
                                      </p:to>
                                    </p:set>
                                  </p:childTnLst>
                                </p:cTn>
                              </p:par>
                              <p:par>
                                <p:cTn id="64" presetID="10" presetClass="exit" presetSubtype="0" fill="hold" grpId="2" nodeType="withEffect">
                                  <p:stCondLst>
                                    <p:cond delay="0"/>
                                  </p:stCondLst>
                                  <p:childTnLst>
                                    <p:animEffect transition="out" filter="fade">
                                      <p:cBhvr>
                                        <p:cTn id="65" dur="500"/>
                                        <p:tgtEl>
                                          <p:spTgt spid="59564"/>
                                        </p:tgtEl>
                                      </p:cBhvr>
                                    </p:animEffect>
                                    <p:set>
                                      <p:cBhvr>
                                        <p:cTn id="66" dur="1" fill="hold">
                                          <p:stCondLst>
                                            <p:cond delay="499"/>
                                          </p:stCondLst>
                                        </p:cTn>
                                        <p:tgtEl>
                                          <p:spTgt spid="59564"/>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59563"/>
                                        </p:tgtEl>
                                        <p:attrNameLst>
                                          <p:attrName>style.visibility</p:attrName>
                                        </p:attrNameLst>
                                      </p:cBhvr>
                                      <p:to>
                                        <p:strVal val="visible"/>
                                      </p:to>
                                    </p:set>
                                    <p:animEffect transition="in" filter="fade">
                                      <p:cBhvr>
                                        <p:cTn id="69" dur="500"/>
                                        <p:tgtEl>
                                          <p:spTgt spid="5956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59557"/>
                                        </p:tgtEl>
                                      </p:cBhvr>
                                    </p:animEffect>
                                    <p:set>
                                      <p:cBhvr>
                                        <p:cTn id="74" dur="1" fill="hold">
                                          <p:stCondLst>
                                            <p:cond delay="499"/>
                                          </p:stCondLst>
                                        </p:cTn>
                                        <p:tgtEl>
                                          <p:spTgt spid="59557"/>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59561"/>
                                        </p:tgtEl>
                                        <p:attrNameLst>
                                          <p:attrName>style.visibility</p:attrName>
                                        </p:attrNameLst>
                                      </p:cBhvr>
                                      <p:to>
                                        <p:strVal val="visible"/>
                                      </p:to>
                                    </p:set>
                                    <p:animEffect transition="in" filter="fade">
                                      <p:cBhvr>
                                        <p:cTn id="77" dur="500"/>
                                        <p:tgtEl>
                                          <p:spTgt spid="5956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59558"/>
                                        </p:tgtEl>
                                      </p:cBhvr>
                                    </p:animEffect>
                                    <p:set>
                                      <p:cBhvr>
                                        <p:cTn id="82" dur="1" fill="hold">
                                          <p:stCondLst>
                                            <p:cond delay="499"/>
                                          </p:stCondLst>
                                        </p:cTn>
                                        <p:tgtEl>
                                          <p:spTgt spid="59558"/>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59562"/>
                                        </p:tgtEl>
                                        <p:attrNameLst>
                                          <p:attrName>style.visibility</p:attrName>
                                        </p:attrNameLst>
                                      </p:cBhvr>
                                      <p:to>
                                        <p:strVal val="visible"/>
                                      </p:to>
                                    </p:set>
                                    <p:animEffect transition="in" filter="fade">
                                      <p:cBhvr>
                                        <p:cTn id="85" dur="500"/>
                                        <p:tgtEl>
                                          <p:spTgt spid="5956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59556"/>
                                        </p:tgtEl>
                                      </p:cBhvr>
                                    </p:animEffect>
                                    <p:set>
                                      <p:cBhvr>
                                        <p:cTn id="90" dur="1" fill="hold">
                                          <p:stCondLst>
                                            <p:cond delay="499"/>
                                          </p:stCondLst>
                                        </p:cTn>
                                        <p:tgtEl>
                                          <p:spTgt spid="5955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59560"/>
                                        </p:tgtEl>
                                        <p:attrNameLst>
                                          <p:attrName>style.visibility</p:attrName>
                                        </p:attrNameLst>
                                      </p:cBhvr>
                                      <p:to>
                                        <p:strVal val="visible"/>
                                      </p:to>
                                    </p:set>
                                    <p:animEffect transition="in" filter="fade">
                                      <p:cBhvr>
                                        <p:cTn id="93" dur="500"/>
                                        <p:tgtEl>
                                          <p:spTgt spid="5956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59560"/>
                                        </p:tgtEl>
                                      </p:cBhvr>
                                    </p:animEffect>
                                    <p:set>
                                      <p:cBhvr>
                                        <p:cTn id="98" dur="1" fill="hold">
                                          <p:stCondLst>
                                            <p:cond delay="499"/>
                                          </p:stCondLst>
                                        </p:cTn>
                                        <p:tgtEl>
                                          <p:spTgt spid="59560"/>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59561"/>
                                        </p:tgtEl>
                                      </p:cBhvr>
                                    </p:animEffect>
                                    <p:set>
                                      <p:cBhvr>
                                        <p:cTn id="101" dur="1" fill="hold">
                                          <p:stCondLst>
                                            <p:cond delay="499"/>
                                          </p:stCondLst>
                                        </p:cTn>
                                        <p:tgtEl>
                                          <p:spTgt spid="5956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59562"/>
                                        </p:tgtEl>
                                      </p:cBhvr>
                                    </p:animEffect>
                                    <p:set>
                                      <p:cBhvr>
                                        <p:cTn id="104" dur="1" fill="hold">
                                          <p:stCondLst>
                                            <p:cond delay="499"/>
                                          </p:stCondLst>
                                        </p:cTn>
                                        <p:tgtEl>
                                          <p:spTgt spid="59562"/>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59563"/>
                                        </p:tgtEl>
                                      </p:cBhvr>
                                    </p:animEffect>
                                    <p:set>
                                      <p:cBhvr>
                                        <p:cTn id="107" dur="1" fill="hold">
                                          <p:stCondLst>
                                            <p:cond delay="499"/>
                                          </p:stCondLst>
                                        </p:cTn>
                                        <p:tgtEl>
                                          <p:spTgt spid="59563"/>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39040"/>
                                        </p:tgtEl>
                                        <p:attrNameLst>
                                          <p:attrName>style.visibility</p:attrName>
                                        </p:attrNameLst>
                                      </p:cBhvr>
                                      <p:to>
                                        <p:strVal val="visible"/>
                                      </p:to>
                                    </p:set>
                                    <p:animEffect transition="in" filter="fade">
                                      <p:cBhvr>
                                        <p:cTn id="110" dur="500"/>
                                        <p:tgtEl>
                                          <p:spTgt spid="39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7" grpId="0" animBg="1" autoUpdateAnimBg="0"/>
      <p:bldP spid="39007" grpId="1" animBg="1"/>
      <p:bldP spid="59495" grpId="0" animBg="1"/>
      <p:bldP spid="59495" grpId="1" animBg="1"/>
      <p:bldP spid="39040" grpId="0" animBg="1"/>
      <p:bldP spid="59556" grpId="0" animBg="1"/>
      <p:bldP spid="59556" grpId="1" animBg="1"/>
      <p:bldP spid="59557" grpId="0" animBg="1"/>
      <p:bldP spid="59557" grpId="1" animBg="1"/>
      <p:bldP spid="59558" grpId="0" animBg="1"/>
      <p:bldP spid="59558" grpId="1" animBg="1"/>
      <p:bldP spid="59559" grpId="0" animBg="1"/>
      <p:bldP spid="59559" grpId="1" animBg="1"/>
      <p:bldP spid="59559" grpId="2" animBg="1"/>
      <p:bldP spid="59560" grpId="0" animBg="1"/>
      <p:bldP spid="59560" grpId="1" animBg="1"/>
      <p:bldP spid="59561" grpId="0" animBg="1"/>
      <p:bldP spid="59561" grpId="1" animBg="1"/>
      <p:bldP spid="59562" grpId="0" animBg="1"/>
      <p:bldP spid="59562" grpId="1" animBg="1"/>
      <p:bldP spid="59563" grpId="0" animBg="1"/>
      <p:bldP spid="59563" grpId="1" animBg="1"/>
      <p:bldP spid="59564" grpId="0" animBg="1"/>
      <p:bldP spid="59564" grpId="1" animBg="1"/>
      <p:bldP spid="59564"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46" name="Oval 110">
            <a:extLst>
              <a:ext uri="{FF2B5EF4-FFF2-40B4-BE49-F238E27FC236}">
                <a16:creationId xmlns:a16="http://schemas.microsoft.com/office/drawing/2014/main" id="{690655B1-1B88-4F01-A5DD-360604DA9A54}"/>
              </a:ext>
            </a:extLst>
          </p:cNvPr>
          <p:cNvSpPr>
            <a:spLocks noChangeArrowheads="1"/>
          </p:cNvSpPr>
          <p:nvPr/>
        </p:nvSpPr>
        <p:spPr bwMode="auto">
          <a:xfrm rot="5400000">
            <a:off x="3290094" y="2366168"/>
            <a:ext cx="2478088" cy="4638675"/>
          </a:xfrm>
          <a:prstGeom prst="ellipse">
            <a:avLst/>
          </a:prstGeom>
          <a:gradFill rotWithShape="0">
            <a:gsLst>
              <a:gs pos="0">
                <a:srgbClr val="FFFF99"/>
              </a:gs>
              <a:gs pos="100000">
                <a:srgbClr val="FFFF99">
                  <a:gamma/>
                  <a:tint val="0"/>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0045" name="Oval 109">
            <a:extLst>
              <a:ext uri="{FF2B5EF4-FFF2-40B4-BE49-F238E27FC236}">
                <a16:creationId xmlns:a16="http://schemas.microsoft.com/office/drawing/2014/main" id="{92904972-E200-4077-AD35-3EA5FD0E3C53}"/>
              </a:ext>
            </a:extLst>
          </p:cNvPr>
          <p:cNvSpPr>
            <a:spLocks noChangeArrowheads="1"/>
          </p:cNvSpPr>
          <p:nvPr/>
        </p:nvSpPr>
        <p:spPr bwMode="auto">
          <a:xfrm>
            <a:off x="5784850" y="1214437"/>
            <a:ext cx="2840038" cy="4768850"/>
          </a:xfrm>
          <a:prstGeom prst="ellipse">
            <a:avLst/>
          </a:prstGeom>
          <a:gradFill rotWithShape="0">
            <a:gsLst>
              <a:gs pos="0">
                <a:srgbClr val="FFFF99"/>
              </a:gs>
              <a:gs pos="100000">
                <a:srgbClr val="FFFF99">
                  <a:gamma/>
                  <a:tint val="0"/>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0044" name="Oval 108">
            <a:extLst>
              <a:ext uri="{FF2B5EF4-FFF2-40B4-BE49-F238E27FC236}">
                <a16:creationId xmlns:a16="http://schemas.microsoft.com/office/drawing/2014/main" id="{49CCF323-391E-4C56-B088-519307CF7785}"/>
              </a:ext>
            </a:extLst>
          </p:cNvPr>
          <p:cNvSpPr>
            <a:spLocks noChangeArrowheads="1"/>
          </p:cNvSpPr>
          <p:nvPr/>
        </p:nvSpPr>
        <p:spPr bwMode="auto">
          <a:xfrm>
            <a:off x="357188" y="1327150"/>
            <a:ext cx="2840037" cy="4768850"/>
          </a:xfrm>
          <a:prstGeom prst="ellipse">
            <a:avLst/>
          </a:prstGeom>
          <a:gradFill rotWithShape="0">
            <a:gsLst>
              <a:gs pos="0">
                <a:srgbClr val="FFFF99"/>
              </a:gs>
              <a:gs pos="100000">
                <a:srgbClr val="FFFF99">
                  <a:gamma/>
                  <a:tint val="0"/>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39938" name="Rectangle 2">
            <a:extLst>
              <a:ext uri="{FF2B5EF4-FFF2-40B4-BE49-F238E27FC236}">
                <a16:creationId xmlns:a16="http://schemas.microsoft.com/office/drawing/2014/main" id="{A201ECF6-FFC8-4B56-8DB8-B3949FCCF4A6}"/>
              </a:ext>
            </a:extLst>
          </p:cNvPr>
          <p:cNvSpPr>
            <a:spLocks noGrp="1" noChangeArrowheads="1"/>
          </p:cNvSpPr>
          <p:nvPr>
            <p:ph type="title"/>
          </p:nvPr>
        </p:nvSpPr>
        <p:spPr/>
        <p:txBody>
          <a:bodyPr/>
          <a:lstStyle/>
          <a:p>
            <a:r>
              <a:rPr lang="en-US" altLang="en-US" dirty="0"/>
              <a:t>Communication Model</a:t>
            </a:r>
            <a:endParaRPr lang="en-US" altLang="en-US" dirty="0">
              <a:solidFill>
                <a:schemeClr val="tx1"/>
              </a:solidFill>
            </a:endParaRPr>
          </a:p>
        </p:txBody>
      </p:sp>
      <p:sp>
        <p:nvSpPr>
          <p:cNvPr id="40007" name="Rectangle 71">
            <a:extLst>
              <a:ext uri="{FF2B5EF4-FFF2-40B4-BE49-F238E27FC236}">
                <a16:creationId xmlns:a16="http://schemas.microsoft.com/office/drawing/2014/main" id="{E797D317-AE0F-4E69-AE1D-5E2535735985}"/>
              </a:ext>
            </a:extLst>
          </p:cNvPr>
          <p:cNvSpPr>
            <a:spLocks noChangeArrowheads="1"/>
          </p:cNvSpPr>
          <p:nvPr/>
        </p:nvSpPr>
        <p:spPr bwMode="auto">
          <a:xfrm>
            <a:off x="725488" y="2095500"/>
            <a:ext cx="21304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dirty="0">
                <a:latin typeface="Arial" charset="0"/>
              </a:rPr>
              <a:t>input message</a:t>
            </a:r>
          </a:p>
        </p:txBody>
      </p:sp>
      <p:sp>
        <p:nvSpPr>
          <p:cNvPr id="40012" name="Line 76">
            <a:extLst>
              <a:ext uri="{FF2B5EF4-FFF2-40B4-BE49-F238E27FC236}">
                <a16:creationId xmlns:a16="http://schemas.microsoft.com/office/drawing/2014/main" id="{DE3F7126-0C4F-4C8C-A38D-223BC0E3436B}"/>
              </a:ext>
            </a:extLst>
          </p:cNvPr>
          <p:cNvSpPr>
            <a:spLocks noChangeShapeType="1"/>
          </p:cNvSpPr>
          <p:nvPr/>
        </p:nvSpPr>
        <p:spPr bwMode="auto">
          <a:xfrm flipH="1">
            <a:off x="1676400" y="2455862"/>
            <a:ext cx="0" cy="48895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0013" name="Line 77">
            <a:extLst>
              <a:ext uri="{FF2B5EF4-FFF2-40B4-BE49-F238E27FC236}">
                <a16:creationId xmlns:a16="http://schemas.microsoft.com/office/drawing/2014/main" id="{A20076A6-3E92-466C-AE13-BFC7C3DB6226}"/>
              </a:ext>
            </a:extLst>
          </p:cNvPr>
          <p:cNvSpPr>
            <a:spLocks noChangeShapeType="1"/>
          </p:cNvSpPr>
          <p:nvPr/>
        </p:nvSpPr>
        <p:spPr bwMode="auto">
          <a:xfrm flipH="1">
            <a:off x="1676400" y="3522662"/>
            <a:ext cx="0" cy="76200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0014" name="Line 78">
            <a:extLst>
              <a:ext uri="{FF2B5EF4-FFF2-40B4-BE49-F238E27FC236}">
                <a16:creationId xmlns:a16="http://schemas.microsoft.com/office/drawing/2014/main" id="{17A6878E-EE3C-440E-B5C3-FB10A8EDF9A6}"/>
              </a:ext>
            </a:extLst>
          </p:cNvPr>
          <p:cNvSpPr>
            <a:spLocks noChangeShapeType="1"/>
          </p:cNvSpPr>
          <p:nvPr/>
        </p:nvSpPr>
        <p:spPr bwMode="auto">
          <a:xfrm>
            <a:off x="2514600" y="4589462"/>
            <a:ext cx="1219200" cy="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0015" name="Line 79">
            <a:extLst>
              <a:ext uri="{FF2B5EF4-FFF2-40B4-BE49-F238E27FC236}">
                <a16:creationId xmlns:a16="http://schemas.microsoft.com/office/drawing/2014/main" id="{CFE25B49-8633-41AE-9108-581FB7A34B26}"/>
              </a:ext>
            </a:extLst>
          </p:cNvPr>
          <p:cNvSpPr>
            <a:spLocks noChangeShapeType="1"/>
          </p:cNvSpPr>
          <p:nvPr/>
        </p:nvSpPr>
        <p:spPr bwMode="auto">
          <a:xfrm flipV="1">
            <a:off x="7239000" y="2532062"/>
            <a:ext cx="0" cy="461963"/>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0016" name="Line 80">
            <a:extLst>
              <a:ext uri="{FF2B5EF4-FFF2-40B4-BE49-F238E27FC236}">
                <a16:creationId xmlns:a16="http://schemas.microsoft.com/office/drawing/2014/main" id="{42407006-66CC-4CBA-AB06-1947C54551C6}"/>
              </a:ext>
            </a:extLst>
          </p:cNvPr>
          <p:cNvSpPr>
            <a:spLocks noChangeShapeType="1"/>
          </p:cNvSpPr>
          <p:nvPr/>
        </p:nvSpPr>
        <p:spPr bwMode="auto">
          <a:xfrm flipV="1">
            <a:off x="7239000" y="3563937"/>
            <a:ext cx="0" cy="83820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0017" name="Line 81">
            <a:extLst>
              <a:ext uri="{FF2B5EF4-FFF2-40B4-BE49-F238E27FC236}">
                <a16:creationId xmlns:a16="http://schemas.microsoft.com/office/drawing/2014/main" id="{39E59B0C-B365-40DA-85A4-E452E3E8E53F}"/>
              </a:ext>
            </a:extLst>
          </p:cNvPr>
          <p:cNvSpPr>
            <a:spLocks noChangeShapeType="1"/>
          </p:cNvSpPr>
          <p:nvPr/>
        </p:nvSpPr>
        <p:spPr bwMode="auto">
          <a:xfrm>
            <a:off x="5181600" y="4589462"/>
            <a:ext cx="1371600" cy="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40022" name="Rectangle 86">
            <a:extLst>
              <a:ext uri="{FF2B5EF4-FFF2-40B4-BE49-F238E27FC236}">
                <a16:creationId xmlns:a16="http://schemas.microsoft.com/office/drawing/2014/main" id="{926D4CB0-195D-439F-9F13-785D3E9D109A}"/>
              </a:ext>
            </a:extLst>
          </p:cNvPr>
          <p:cNvSpPr>
            <a:spLocks noChangeArrowheads="1"/>
          </p:cNvSpPr>
          <p:nvPr/>
        </p:nvSpPr>
        <p:spPr bwMode="auto">
          <a:xfrm>
            <a:off x="3619500" y="3097212"/>
            <a:ext cx="19510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solidFill>
                  <a:srgbClr val="000099"/>
                </a:solidFill>
                <a:latin typeface="Arial" charset="0"/>
              </a:rPr>
              <a:t>Communications </a:t>
            </a:r>
          </a:p>
          <a:p>
            <a:pPr algn="ctr" eaLnBrk="1" hangingPunct="1">
              <a:defRPr/>
            </a:pPr>
            <a:r>
              <a:rPr lang="en-US" altLang="en-US" sz="1600" b="1">
                <a:solidFill>
                  <a:srgbClr val="000099"/>
                </a:solidFill>
                <a:latin typeface="Arial" charset="0"/>
              </a:rPr>
              <a:t>system</a:t>
            </a:r>
            <a:endParaRPr lang="en-US" altLang="en-US" sz="2400" b="1">
              <a:solidFill>
                <a:srgbClr val="000099"/>
              </a:solidFill>
              <a:latin typeface="Times New Roman" charset="0"/>
              <a:cs typeface="FreesiaUPC" charset="0"/>
            </a:endParaRPr>
          </a:p>
        </p:txBody>
      </p:sp>
      <p:sp>
        <p:nvSpPr>
          <p:cNvPr id="40023" name="Rectangle 87">
            <a:extLst>
              <a:ext uri="{FF2B5EF4-FFF2-40B4-BE49-F238E27FC236}">
                <a16:creationId xmlns:a16="http://schemas.microsoft.com/office/drawing/2014/main" id="{0C3EFC78-4153-433C-83C8-E29743545A50}"/>
              </a:ext>
            </a:extLst>
          </p:cNvPr>
          <p:cNvSpPr>
            <a:spLocks noChangeArrowheads="1"/>
          </p:cNvSpPr>
          <p:nvPr/>
        </p:nvSpPr>
        <p:spPr bwMode="auto">
          <a:xfrm>
            <a:off x="990600" y="1597025"/>
            <a:ext cx="180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1800" b="1">
                <a:solidFill>
                  <a:srgbClr val="000099"/>
                </a:solidFill>
                <a:latin typeface="Arial" charset="0"/>
              </a:rPr>
              <a:t>Source system</a:t>
            </a:r>
          </a:p>
        </p:txBody>
      </p:sp>
      <p:sp>
        <p:nvSpPr>
          <p:cNvPr id="40024" name="Rectangle 88">
            <a:extLst>
              <a:ext uri="{FF2B5EF4-FFF2-40B4-BE49-F238E27FC236}">
                <a16:creationId xmlns:a16="http://schemas.microsoft.com/office/drawing/2014/main" id="{B092EFCE-3882-4936-96B8-8A96A8A26F1A}"/>
              </a:ext>
            </a:extLst>
          </p:cNvPr>
          <p:cNvSpPr>
            <a:spLocks noChangeArrowheads="1"/>
          </p:cNvSpPr>
          <p:nvPr/>
        </p:nvSpPr>
        <p:spPr bwMode="auto">
          <a:xfrm>
            <a:off x="6110288" y="1633537"/>
            <a:ext cx="2279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1800" b="1">
                <a:solidFill>
                  <a:srgbClr val="000099"/>
                </a:solidFill>
                <a:latin typeface="Arial" charset="0"/>
              </a:rPr>
              <a:t>Destination system</a:t>
            </a:r>
            <a:endParaRPr lang="en-US" altLang="en-US" b="1">
              <a:solidFill>
                <a:srgbClr val="000099"/>
              </a:solidFill>
              <a:latin typeface="Times New Roman" charset="0"/>
              <a:cs typeface="FreesiaUPC" charset="0"/>
            </a:endParaRPr>
          </a:p>
        </p:txBody>
      </p:sp>
      <p:sp>
        <p:nvSpPr>
          <p:cNvPr id="40031" name="Rectangle 95">
            <a:extLst>
              <a:ext uri="{FF2B5EF4-FFF2-40B4-BE49-F238E27FC236}">
                <a16:creationId xmlns:a16="http://schemas.microsoft.com/office/drawing/2014/main" id="{72C84AB8-A28D-4632-938E-F06E28887D18}"/>
              </a:ext>
            </a:extLst>
          </p:cNvPr>
          <p:cNvSpPr>
            <a:spLocks noChangeArrowheads="1"/>
          </p:cNvSpPr>
          <p:nvPr/>
        </p:nvSpPr>
        <p:spPr bwMode="auto">
          <a:xfrm>
            <a:off x="914400" y="2913062"/>
            <a:ext cx="1616075" cy="549275"/>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Source </a:t>
            </a:r>
          </a:p>
          <a:p>
            <a:pPr algn="ctr" eaLnBrk="1" hangingPunct="1">
              <a:defRPr/>
            </a:pPr>
            <a:r>
              <a:rPr lang="en-US" altLang="en-US" sz="1600" b="1">
                <a:latin typeface="Arial" charset="0"/>
              </a:rPr>
              <a:t>Device</a:t>
            </a:r>
            <a:endParaRPr lang="en-US" altLang="en-US" sz="2000">
              <a:latin typeface="Times New Roman" charset="0"/>
              <a:cs typeface="CordiaUPC" charset="0"/>
            </a:endParaRPr>
          </a:p>
        </p:txBody>
      </p:sp>
      <p:sp>
        <p:nvSpPr>
          <p:cNvPr id="40032" name="Rectangle 96">
            <a:extLst>
              <a:ext uri="{FF2B5EF4-FFF2-40B4-BE49-F238E27FC236}">
                <a16:creationId xmlns:a16="http://schemas.microsoft.com/office/drawing/2014/main" id="{73069EC2-6842-4990-899D-88FEF5906E9F}"/>
              </a:ext>
            </a:extLst>
          </p:cNvPr>
          <p:cNvSpPr>
            <a:spLocks noChangeArrowheads="1"/>
          </p:cNvSpPr>
          <p:nvPr/>
        </p:nvSpPr>
        <p:spPr bwMode="auto">
          <a:xfrm>
            <a:off x="914400" y="4284662"/>
            <a:ext cx="1600200" cy="482600"/>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Transmitter</a:t>
            </a:r>
            <a:endParaRPr lang="en-US" altLang="en-US" sz="2000">
              <a:latin typeface="Times New Roman" charset="0"/>
              <a:cs typeface="CordiaUPC" charset="0"/>
            </a:endParaRPr>
          </a:p>
        </p:txBody>
      </p:sp>
      <p:sp>
        <p:nvSpPr>
          <p:cNvPr id="40033" name="Rectangle 97">
            <a:extLst>
              <a:ext uri="{FF2B5EF4-FFF2-40B4-BE49-F238E27FC236}">
                <a16:creationId xmlns:a16="http://schemas.microsoft.com/office/drawing/2014/main" id="{7FDBEB13-06B9-4ED6-9145-5112455119A5}"/>
              </a:ext>
            </a:extLst>
          </p:cNvPr>
          <p:cNvSpPr>
            <a:spLocks noChangeArrowheads="1"/>
          </p:cNvSpPr>
          <p:nvPr/>
        </p:nvSpPr>
        <p:spPr bwMode="auto">
          <a:xfrm>
            <a:off x="3733800" y="4284662"/>
            <a:ext cx="1676400" cy="609600"/>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Transmission</a:t>
            </a:r>
          </a:p>
          <a:p>
            <a:pPr algn="ctr" eaLnBrk="1" hangingPunct="1">
              <a:defRPr/>
            </a:pPr>
            <a:r>
              <a:rPr lang="en-US" altLang="en-US" sz="1600" b="1">
                <a:latin typeface="Arial" charset="0"/>
              </a:rPr>
              <a:t>medium</a:t>
            </a:r>
            <a:endParaRPr lang="en-US" altLang="en-US" sz="2400">
              <a:latin typeface="Times New Roman" charset="0"/>
              <a:cs typeface="CordiaUPC" charset="0"/>
            </a:endParaRPr>
          </a:p>
        </p:txBody>
      </p:sp>
      <p:sp>
        <p:nvSpPr>
          <p:cNvPr id="40034" name="Rectangle 98">
            <a:extLst>
              <a:ext uri="{FF2B5EF4-FFF2-40B4-BE49-F238E27FC236}">
                <a16:creationId xmlns:a16="http://schemas.microsoft.com/office/drawing/2014/main" id="{1BDE196C-D0A4-4082-AA11-65F35624E216}"/>
              </a:ext>
            </a:extLst>
          </p:cNvPr>
          <p:cNvSpPr>
            <a:spLocks noChangeArrowheads="1"/>
          </p:cNvSpPr>
          <p:nvPr/>
        </p:nvSpPr>
        <p:spPr bwMode="auto">
          <a:xfrm>
            <a:off x="6553200" y="4360862"/>
            <a:ext cx="1412875" cy="473075"/>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Receiver</a:t>
            </a:r>
            <a:endParaRPr lang="en-US" altLang="en-US" sz="2400">
              <a:latin typeface="Times New Roman" charset="0"/>
              <a:cs typeface="CordiaUPC" charset="0"/>
            </a:endParaRPr>
          </a:p>
        </p:txBody>
      </p:sp>
      <p:sp>
        <p:nvSpPr>
          <p:cNvPr id="40035" name="Rectangle 99">
            <a:extLst>
              <a:ext uri="{FF2B5EF4-FFF2-40B4-BE49-F238E27FC236}">
                <a16:creationId xmlns:a16="http://schemas.microsoft.com/office/drawing/2014/main" id="{5A5BEE82-B1FE-4B70-B65B-E203A76EAD70}"/>
              </a:ext>
            </a:extLst>
          </p:cNvPr>
          <p:cNvSpPr>
            <a:spLocks noChangeArrowheads="1"/>
          </p:cNvSpPr>
          <p:nvPr/>
        </p:nvSpPr>
        <p:spPr bwMode="auto">
          <a:xfrm>
            <a:off x="6477000" y="2989262"/>
            <a:ext cx="1524000" cy="533400"/>
          </a:xfrm>
          <a:prstGeom prst="rect">
            <a:avLst/>
          </a:prstGeom>
          <a:gradFill rotWithShape="0">
            <a:gsLst>
              <a:gs pos="0">
                <a:srgbClr val="FFFFCC"/>
              </a:gs>
              <a:gs pos="50000">
                <a:srgbClr val="FFFFCC">
                  <a:gamma/>
                  <a:tint val="0"/>
                  <a:invGamma/>
                </a:srgbClr>
              </a:gs>
              <a:gs pos="100000">
                <a:srgbClr val="FFFFCC"/>
              </a:gs>
            </a:gsLst>
            <a:lin ang="2700000" scaled="1"/>
          </a:gradFill>
          <a:ln w="12700">
            <a:solidFill>
              <a:schemeClr val="tx1"/>
            </a:solidFill>
            <a:miter lim="800000"/>
            <a:headEnd type="none" w="sm" len="sm"/>
            <a:tailEnd type="none" w="sm" len="sm"/>
          </a:ln>
          <a:effectLst>
            <a:outerShdw blurRad="63500" dist="71842"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latin typeface="Arial" charset="0"/>
              </a:rPr>
              <a:t>Destination </a:t>
            </a:r>
          </a:p>
          <a:p>
            <a:pPr algn="ctr" eaLnBrk="1" hangingPunct="1">
              <a:defRPr/>
            </a:pPr>
            <a:r>
              <a:rPr lang="en-US" altLang="en-US" sz="1600" b="1">
                <a:latin typeface="Arial" charset="0"/>
              </a:rPr>
              <a:t>device</a:t>
            </a:r>
            <a:endParaRPr lang="en-US" altLang="en-US" sz="2000">
              <a:latin typeface="Times New Roman" charset="0"/>
              <a:cs typeface="CordiaUPC" charset="0"/>
            </a:endParaRPr>
          </a:p>
        </p:txBody>
      </p:sp>
      <p:sp>
        <p:nvSpPr>
          <p:cNvPr id="40036" name="Rectangle 100">
            <a:extLst>
              <a:ext uri="{FF2B5EF4-FFF2-40B4-BE49-F238E27FC236}">
                <a16:creationId xmlns:a16="http://schemas.microsoft.com/office/drawing/2014/main" id="{0929259C-F20A-4FBA-AADD-5D31694B685B}"/>
              </a:ext>
            </a:extLst>
          </p:cNvPr>
          <p:cNvSpPr>
            <a:spLocks noChangeArrowheads="1"/>
          </p:cNvSpPr>
          <p:nvPr/>
        </p:nvSpPr>
        <p:spPr bwMode="auto">
          <a:xfrm>
            <a:off x="1676400" y="3668712"/>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a:latin typeface="Arial" charset="0"/>
              </a:rPr>
              <a:t>input  data</a:t>
            </a:r>
          </a:p>
        </p:txBody>
      </p:sp>
      <p:sp>
        <p:nvSpPr>
          <p:cNvPr id="40037" name="Rectangle 101">
            <a:extLst>
              <a:ext uri="{FF2B5EF4-FFF2-40B4-BE49-F238E27FC236}">
                <a16:creationId xmlns:a16="http://schemas.microsoft.com/office/drawing/2014/main" id="{F219DF19-7AEF-409A-8A78-408DDE549F0F}"/>
              </a:ext>
            </a:extLst>
          </p:cNvPr>
          <p:cNvSpPr>
            <a:spLocks noChangeArrowheads="1"/>
          </p:cNvSpPr>
          <p:nvPr/>
        </p:nvSpPr>
        <p:spPr bwMode="auto">
          <a:xfrm>
            <a:off x="2209800" y="4741862"/>
            <a:ext cx="17780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a:latin typeface="Arial" charset="0"/>
              </a:rPr>
              <a:t>transmitted  </a:t>
            </a:r>
          </a:p>
          <a:p>
            <a:pPr algn="ctr">
              <a:defRPr/>
            </a:pPr>
            <a:r>
              <a:rPr lang="en-US" altLang="en-US" sz="1400">
                <a:latin typeface="Arial" charset="0"/>
              </a:rPr>
              <a:t>signal</a:t>
            </a:r>
          </a:p>
        </p:txBody>
      </p:sp>
      <p:sp>
        <p:nvSpPr>
          <p:cNvPr id="40038" name="Rectangle 102">
            <a:extLst>
              <a:ext uri="{FF2B5EF4-FFF2-40B4-BE49-F238E27FC236}">
                <a16:creationId xmlns:a16="http://schemas.microsoft.com/office/drawing/2014/main" id="{A50B339D-1C8F-4D51-87E9-9C96F938737B}"/>
              </a:ext>
            </a:extLst>
          </p:cNvPr>
          <p:cNvSpPr>
            <a:spLocks noChangeArrowheads="1"/>
          </p:cNvSpPr>
          <p:nvPr/>
        </p:nvSpPr>
        <p:spPr bwMode="auto">
          <a:xfrm>
            <a:off x="5192713" y="4683125"/>
            <a:ext cx="15636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a:latin typeface="Arial" charset="0"/>
              </a:rPr>
              <a:t>received </a:t>
            </a:r>
          </a:p>
          <a:p>
            <a:pPr algn="ctr">
              <a:defRPr/>
            </a:pPr>
            <a:r>
              <a:rPr lang="en-US" altLang="en-US" sz="1400">
                <a:latin typeface="Arial" charset="0"/>
              </a:rPr>
              <a:t>signal</a:t>
            </a:r>
          </a:p>
        </p:txBody>
      </p:sp>
      <p:sp>
        <p:nvSpPr>
          <p:cNvPr id="40039" name="Rectangle 103">
            <a:extLst>
              <a:ext uri="{FF2B5EF4-FFF2-40B4-BE49-F238E27FC236}">
                <a16:creationId xmlns:a16="http://schemas.microsoft.com/office/drawing/2014/main" id="{D1C24434-674F-479F-9A0C-F0C3312866BC}"/>
              </a:ext>
            </a:extLst>
          </p:cNvPr>
          <p:cNvSpPr>
            <a:spLocks noChangeArrowheads="1"/>
          </p:cNvSpPr>
          <p:nvPr/>
        </p:nvSpPr>
        <p:spPr bwMode="auto">
          <a:xfrm>
            <a:off x="5943600" y="3783012"/>
            <a:ext cx="12525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a:latin typeface="Arial" charset="0"/>
              </a:rPr>
              <a:t>output data</a:t>
            </a:r>
            <a:endParaRPr lang="en-US" altLang="en-US" sz="1200">
              <a:latin typeface="Arial" charset="0"/>
            </a:endParaRPr>
          </a:p>
        </p:txBody>
      </p:sp>
      <p:sp>
        <p:nvSpPr>
          <p:cNvPr id="40040" name="Rectangle 104">
            <a:extLst>
              <a:ext uri="{FF2B5EF4-FFF2-40B4-BE49-F238E27FC236}">
                <a16:creationId xmlns:a16="http://schemas.microsoft.com/office/drawing/2014/main" id="{2231982C-5D24-43F5-9D53-D1B78D72C855}"/>
              </a:ext>
            </a:extLst>
          </p:cNvPr>
          <p:cNvSpPr>
            <a:spLocks noChangeArrowheads="1"/>
          </p:cNvSpPr>
          <p:nvPr/>
        </p:nvSpPr>
        <p:spPr bwMode="auto">
          <a:xfrm>
            <a:off x="6484938" y="2217737"/>
            <a:ext cx="15097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a:defRPr/>
            </a:pPr>
            <a:r>
              <a:rPr lang="en-US" altLang="en-US" sz="1400" dirty="0">
                <a:latin typeface="Arial" charset="0"/>
              </a:rPr>
              <a:t>output  message</a:t>
            </a:r>
            <a:endParaRPr lang="en-US" altLang="en-US" sz="1200" dirty="0">
              <a:solidFill>
                <a:srgbClr val="4D4D4D"/>
              </a:solidFill>
              <a:latin typeface="Arial" charset="0"/>
            </a:endParaRPr>
          </a:p>
        </p:txBody>
      </p:sp>
    </p:spTree>
    <p:extLst>
      <p:ext uri="{BB962C8B-B14F-4D97-AF65-F5344CB8AC3E}">
        <p14:creationId xmlns:p14="http://schemas.microsoft.com/office/powerpoint/2010/main" val="263015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592CC6E-1205-4AE2-82F4-FEF26777BED8}"/>
              </a:ext>
            </a:extLst>
          </p:cNvPr>
          <p:cNvSpPr>
            <a:spLocks noChangeArrowheads="1"/>
          </p:cNvSpPr>
          <p:nvPr/>
        </p:nvSpPr>
        <p:spPr bwMode="auto">
          <a:xfrm>
            <a:off x="3035300" y="2967038"/>
            <a:ext cx="3036888" cy="2530475"/>
          </a:xfrm>
          <a:prstGeom prst="rect">
            <a:avLst/>
          </a:prstGeom>
          <a:gradFill rotWithShape="0">
            <a:gsLst>
              <a:gs pos="0">
                <a:srgbClr val="FFFFCC"/>
              </a:gs>
              <a:gs pos="100000">
                <a:srgbClr val="FFFFCC">
                  <a:gamma/>
                  <a:tint val="7059"/>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395" name="Rectangle 3">
            <a:extLst>
              <a:ext uri="{FF2B5EF4-FFF2-40B4-BE49-F238E27FC236}">
                <a16:creationId xmlns:a16="http://schemas.microsoft.com/office/drawing/2014/main" id="{0475458C-552A-451C-8139-965778BCA4FC}"/>
              </a:ext>
            </a:extLst>
          </p:cNvPr>
          <p:cNvSpPr>
            <a:spLocks noChangeArrowheads="1"/>
          </p:cNvSpPr>
          <p:nvPr/>
        </p:nvSpPr>
        <p:spPr bwMode="auto">
          <a:xfrm>
            <a:off x="6013450" y="1446213"/>
            <a:ext cx="2424113" cy="3705225"/>
          </a:xfrm>
          <a:prstGeom prst="rect">
            <a:avLst/>
          </a:prstGeom>
          <a:gradFill rotWithShape="0">
            <a:gsLst>
              <a:gs pos="0">
                <a:srgbClr val="FFFFCC"/>
              </a:gs>
              <a:gs pos="100000">
                <a:srgbClr val="FFFFCC">
                  <a:gamma/>
                  <a:tint val="11765"/>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396" name="Rectangle 4">
            <a:extLst>
              <a:ext uri="{FF2B5EF4-FFF2-40B4-BE49-F238E27FC236}">
                <a16:creationId xmlns:a16="http://schemas.microsoft.com/office/drawing/2014/main" id="{F19A65C3-C0AC-4417-8B64-E729413E9024}"/>
              </a:ext>
            </a:extLst>
          </p:cNvPr>
          <p:cNvSpPr>
            <a:spLocks noChangeArrowheads="1"/>
          </p:cNvSpPr>
          <p:nvPr/>
        </p:nvSpPr>
        <p:spPr bwMode="auto">
          <a:xfrm>
            <a:off x="457200" y="1447800"/>
            <a:ext cx="2424113" cy="3684588"/>
          </a:xfrm>
          <a:prstGeom prst="rect">
            <a:avLst/>
          </a:prstGeom>
          <a:gradFill rotWithShape="0">
            <a:gsLst>
              <a:gs pos="0">
                <a:srgbClr val="FFFFCC"/>
              </a:gs>
              <a:gs pos="100000">
                <a:srgbClr val="FFFFCC">
                  <a:gamma/>
                  <a:tint val="11765"/>
                  <a:invGamma/>
                </a:srgbClr>
              </a:gs>
            </a:gsLst>
            <a:path path="shape">
              <a:fillToRect l="50000" t="50000" r="50000" b="50000"/>
            </a:path>
          </a:gradFill>
          <a:ln>
            <a:noFill/>
          </a:ln>
          <a:effectLst/>
          <a:extLst>
            <a:ext uri="{91240B29-F687-4F45-9708-019B960494DF}">
              <a14:hiddenLine xmlns:a14="http://schemas.microsoft.com/office/drawing/2010/main" w="12700">
                <a:solidFill>
                  <a:schemeClr val="folHlink"/>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397" name="Rectangle 5">
            <a:extLst>
              <a:ext uri="{FF2B5EF4-FFF2-40B4-BE49-F238E27FC236}">
                <a16:creationId xmlns:a16="http://schemas.microsoft.com/office/drawing/2014/main" id="{7B057E16-9F73-4B47-A64F-2D9C30CD9681}"/>
              </a:ext>
            </a:extLst>
          </p:cNvPr>
          <p:cNvSpPr>
            <a:spLocks noGrp="1" noChangeArrowheads="1"/>
          </p:cNvSpPr>
          <p:nvPr>
            <p:ph type="title"/>
          </p:nvPr>
        </p:nvSpPr>
        <p:spPr/>
        <p:txBody>
          <a:bodyPr/>
          <a:lstStyle/>
          <a:p>
            <a:r>
              <a:rPr lang="en-US" altLang="en-US" dirty="0"/>
              <a:t>Example of Communication System</a:t>
            </a:r>
            <a:endParaRPr lang="en-US" altLang="en-US" dirty="0">
              <a:solidFill>
                <a:schemeClr val="tx1"/>
              </a:solidFill>
            </a:endParaRPr>
          </a:p>
        </p:txBody>
      </p:sp>
      <p:sp>
        <p:nvSpPr>
          <p:cNvPr id="59399" name="Line 7">
            <a:extLst>
              <a:ext uri="{FF2B5EF4-FFF2-40B4-BE49-F238E27FC236}">
                <a16:creationId xmlns:a16="http://schemas.microsoft.com/office/drawing/2014/main" id="{9A210A6F-0ABE-4F9A-8764-D186413BA3C3}"/>
              </a:ext>
            </a:extLst>
          </p:cNvPr>
          <p:cNvSpPr>
            <a:spLocks noChangeShapeType="1"/>
          </p:cNvSpPr>
          <p:nvPr/>
        </p:nvSpPr>
        <p:spPr bwMode="auto">
          <a:xfrm flipH="1">
            <a:off x="1676400" y="2286000"/>
            <a:ext cx="0" cy="48895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00" name="Line 8">
            <a:extLst>
              <a:ext uri="{FF2B5EF4-FFF2-40B4-BE49-F238E27FC236}">
                <a16:creationId xmlns:a16="http://schemas.microsoft.com/office/drawing/2014/main" id="{6551BCA0-2755-4CA4-AD3D-F50384BCBDAA}"/>
              </a:ext>
            </a:extLst>
          </p:cNvPr>
          <p:cNvSpPr>
            <a:spLocks noChangeShapeType="1"/>
          </p:cNvSpPr>
          <p:nvPr/>
        </p:nvSpPr>
        <p:spPr bwMode="auto">
          <a:xfrm>
            <a:off x="1676400" y="3352800"/>
            <a:ext cx="1588" cy="841375"/>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01" name="Line 9">
            <a:extLst>
              <a:ext uri="{FF2B5EF4-FFF2-40B4-BE49-F238E27FC236}">
                <a16:creationId xmlns:a16="http://schemas.microsoft.com/office/drawing/2014/main" id="{F48739F8-E67E-44B7-A85B-47B6766C79FD}"/>
              </a:ext>
            </a:extLst>
          </p:cNvPr>
          <p:cNvSpPr>
            <a:spLocks noChangeShapeType="1"/>
          </p:cNvSpPr>
          <p:nvPr/>
        </p:nvSpPr>
        <p:spPr bwMode="auto">
          <a:xfrm>
            <a:off x="2109788" y="4419600"/>
            <a:ext cx="1138237" cy="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02" name="Line 10">
            <a:extLst>
              <a:ext uri="{FF2B5EF4-FFF2-40B4-BE49-F238E27FC236}">
                <a16:creationId xmlns:a16="http://schemas.microsoft.com/office/drawing/2014/main" id="{96E00ABF-142B-4F6A-800B-D557881AD6DA}"/>
              </a:ext>
            </a:extLst>
          </p:cNvPr>
          <p:cNvSpPr>
            <a:spLocks noChangeShapeType="1"/>
          </p:cNvSpPr>
          <p:nvPr/>
        </p:nvSpPr>
        <p:spPr bwMode="auto">
          <a:xfrm flipV="1">
            <a:off x="7239000" y="2362200"/>
            <a:ext cx="0" cy="461963"/>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03" name="Line 11">
            <a:extLst>
              <a:ext uri="{FF2B5EF4-FFF2-40B4-BE49-F238E27FC236}">
                <a16:creationId xmlns:a16="http://schemas.microsoft.com/office/drawing/2014/main" id="{963B226A-7A47-4E45-89D1-88CE2EB8616D}"/>
              </a:ext>
            </a:extLst>
          </p:cNvPr>
          <p:cNvSpPr>
            <a:spLocks noChangeShapeType="1"/>
          </p:cNvSpPr>
          <p:nvPr/>
        </p:nvSpPr>
        <p:spPr bwMode="auto">
          <a:xfrm flipV="1">
            <a:off x="7239000" y="3394075"/>
            <a:ext cx="0" cy="838200"/>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04" name="Line 12">
            <a:extLst>
              <a:ext uri="{FF2B5EF4-FFF2-40B4-BE49-F238E27FC236}">
                <a16:creationId xmlns:a16="http://schemas.microsoft.com/office/drawing/2014/main" id="{B7164B8E-937E-46B1-85CD-0B26A2777705}"/>
              </a:ext>
            </a:extLst>
          </p:cNvPr>
          <p:cNvSpPr>
            <a:spLocks noChangeShapeType="1"/>
          </p:cNvSpPr>
          <p:nvPr/>
        </p:nvSpPr>
        <p:spPr bwMode="auto">
          <a:xfrm>
            <a:off x="5492750" y="4419600"/>
            <a:ext cx="1384300" cy="11113"/>
          </a:xfrm>
          <a:prstGeom prst="line">
            <a:avLst/>
          </a:prstGeom>
          <a:noFill/>
          <a:ln w="5715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05" name="Rectangle 13">
            <a:extLst>
              <a:ext uri="{FF2B5EF4-FFF2-40B4-BE49-F238E27FC236}">
                <a16:creationId xmlns:a16="http://schemas.microsoft.com/office/drawing/2014/main" id="{1780DCD9-5504-48FB-84D0-853F8E957B1C}"/>
              </a:ext>
            </a:extLst>
          </p:cNvPr>
          <p:cNvSpPr>
            <a:spLocks noChangeArrowheads="1"/>
          </p:cNvSpPr>
          <p:nvPr/>
        </p:nvSpPr>
        <p:spPr bwMode="auto">
          <a:xfrm>
            <a:off x="3303588" y="3089275"/>
            <a:ext cx="2290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r>
              <a:rPr lang="en-US" altLang="en-US" sz="1600" b="1">
                <a:solidFill>
                  <a:srgbClr val="000099"/>
                </a:solidFill>
                <a:latin typeface="Arial" charset="0"/>
              </a:rPr>
              <a:t>Telephone Networks</a:t>
            </a:r>
            <a:endParaRPr lang="en-US" altLang="en-US" sz="2400" b="1">
              <a:solidFill>
                <a:srgbClr val="000099"/>
              </a:solidFill>
              <a:latin typeface="Times New Roman" charset="0"/>
              <a:cs typeface="FreesiaUPC" charset="0"/>
            </a:endParaRPr>
          </a:p>
        </p:txBody>
      </p:sp>
      <p:sp>
        <p:nvSpPr>
          <p:cNvPr id="59406" name="Rectangle 14">
            <a:extLst>
              <a:ext uri="{FF2B5EF4-FFF2-40B4-BE49-F238E27FC236}">
                <a16:creationId xmlns:a16="http://schemas.microsoft.com/office/drawing/2014/main" id="{216388C5-C746-4F78-BDAA-871557F1DBB8}"/>
              </a:ext>
            </a:extLst>
          </p:cNvPr>
          <p:cNvSpPr>
            <a:spLocks noChangeArrowheads="1"/>
          </p:cNvSpPr>
          <p:nvPr/>
        </p:nvSpPr>
        <p:spPr bwMode="auto">
          <a:xfrm>
            <a:off x="990600" y="1427163"/>
            <a:ext cx="180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1800" b="1">
                <a:solidFill>
                  <a:srgbClr val="000099"/>
                </a:solidFill>
                <a:latin typeface="Arial" charset="0"/>
              </a:rPr>
              <a:t>Source system</a:t>
            </a:r>
          </a:p>
        </p:txBody>
      </p:sp>
      <p:sp>
        <p:nvSpPr>
          <p:cNvPr id="59407" name="Rectangle 15">
            <a:extLst>
              <a:ext uri="{FF2B5EF4-FFF2-40B4-BE49-F238E27FC236}">
                <a16:creationId xmlns:a16="http://schemas.microsoft.com/office/drawing/2014/main" id="{6064818E-E5F6-4446-9426-35E88B0E702C}"/>
              </a:ext>
            </a:extLst>
          </p:cNvPr>
          <p:cNvSpPr>
            <a:spLocks noChangeArrowheads="1"/>
          </p:cNvSpPr>
          <p:nvPr/>
        </p:nvSpPr>
        <p:spPr bwMode="auto">
          <a:xfrm>
            <a:off x="6110288" y="1463675"/>
            <a:ext cx="2279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1800" b="1">
                <a:solidFill>
                  <a:srgbClr val="000099"/>
                </a:solidFill>
                <a:latin typeface="Arial" charset="0"/>
              </a:rPr>
              <a:t>Destination system</a:t>
            </a:r>
            <a:endParaRPr lang="en-US" altLang="en-US" b="1">
              <a:solidFill>
                <a:srgbClr val="000099"/>
              </a:solidFill>
              <a:latin typeface="Times New Roman" charset="0"/>
              <a:cs typeface="FreesiaUPC" charset="0"/>
            </a:endParaRPr>
          </a:p>
        </p:txBody>
      </p:sp>
      <p:grpSp>
        <p:nvGrpSpPr>
          <p:cNvPr id="13326" name="Group 26">
            <a:extLst>
              <a:ext uri="{FF2B5EF4-FFF2-40B4-BE49-F238E27FC236}">
                <a16:creationId xmlns:a16="http://schemas.microsoft.com/office/drawing/2014/main" id="{891C36C7-BB2E-4775-879A-B4AF0443B56C}"/>
              </a:ext>
            </a:extLst>
          </p:cNvPr>
          <p:cNvGrpSpPr>
            <a:grpSpLocks/>
          </p:cNvGrpSpPr>
          <p:nvPr/>
        </p:nvGrpSpPr>
        <p:grpSpPr bwMode="auto">
          <a:xfrm>
            <a:off x="1431925" y="1870075"/>
            <a:ext cx="449263" cy="411163"/>
            <a:chOff x="4058" y="3221"/>
            <a:chExt cx="263" cy="277"/>
          </a:xfrm>
        </p:grpSpPr>
        <p:sp>
          <p:nvSpPr>
            <p:cNvPr id="59419" name="Rectangle 27">
              <a:extLst>
                <a:ext uri="{FF2B5EF4-FFF2-40B4-BE49-F238E27FC236}">
                  <a16:creationId xmlns:a16="http://schemas.microsoft.com/office/drawing/2014/main" id="{FE7E50CC-A18B-4151-AA03-5C4F5711ED62}"/>
                </a:ext>
              </a:extLst>
            </p:cNvPr>
            <p:cNvSpPr>
              <a:spLocks noChangeArrowheads="1"/>
            </p:cNvSpPr>
            <p:nvPr/>
          </p:nvSpPr>
          <p:spPr bwMode="auto">
            <a:xfrm>
              <a:off x="4087" y="3251"/>
              <a:ext cx="234" cy="247"/>
            </a:xfrm>
            <a:prstGeom prst="rect">
              <a:avLst/>
            </a:prstGeom>
            <a:solidFill>
              <a:srgbClr val="FFFF99"/>
            </a:solidFill>
            <a:ln w="12700">
              <a:solidFill>
                <a:schemeClr val="tx1"/>
              </a:solidFill>
              <a:miter lim="800000"/>
              <a:headEnd type="none" w="sm" len="sm"/>
              <a:tailEnd type="none" w="sm" len="sm"/>
            </a:ln>
            <a:effectLst>
              <a:outerShdw blurRad="63500" dist="38099"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endParaRPr lang="en-US" altLang="en-US" sz="2000">
                <a:latin typeface="Arial" charset="0"/>
              </a:endParaRPr>
            </a:p>
          </p:txBody>
        </p:sp>
        <p:sp>
          <p:nvSpPr>
            <p:cNvPr id="59420" name="Text Box 28">
              <a:extLst>
                <a:ext uri="{FF2B5EF4-FFF2-40B4-BE49-F238E27FC236}">
                  <a16:creationId xmlns:a16="http://schemas.microsoft.com/office/drawing/2014/main" id="{1F44FCC2-3A25-463B-92FE-C1C62334B655}"/>
                </a:ext>
              </a:extLst>
            </p:cNvPr>
            <p:cNvSpPr txBox="1">
              <a:spLocks noChangeArrowheads="1"/>
            </p:cNvSpPr>
            <p:nvPr/>
          </p:nvSpPr>
          <p:spPr bwMode="auto">
            <a:xfrm>
              <a:off x="4058" y="3221"/>
              <a:ext cx="263"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1200" b="1">
                  <a:latin typeface="Arial" charset="0"/>
                </a:rPr>
                <a:t>A</a:t>
              </a:r>
              <a:endParaRPr lang="en-US" altLang="en-US" sz="1400" b="1">
                <a:latin typeface="Arial" charset="0"/>
              </a:endParaRPr>
            </a:p>
          </p:txBody>
        </p:sp>
        <p:sp>
          <p:nvSpPr>
            <p:cNvPr id="59421" name="Line 29">
              <a:extLst>
                <a:ext uri="{FF2B5EF4-FFF2-40B4-BE49-F238E27FC236}">
                  <a16:creationId xmlns:a16="http://schemas.microsoft.com/office/drawing/2014/main" id="{63C48D28-A9A4-4ED2-A217-8E2740CD3FA9}"/>
                </a:ext>
              </a:extLst>
            </p:cNvPr>
            <p:cNvSpPr>
              <a:spLocks noChangeShapeType="1"/>
            </p:cNvSpPr>
            <p:nvPr/>
          </p:nvSpPr>
          <p:spPr bwMode="auto">
            <a:xfrm>
              <a:off x="4200" y="3288"/>
              <a:ext cx="8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22" name="Line 30">
              <a:extLst>
                <a:ext uri="{FF2B5EF4-FFF2-40B4-BE49-F238E27FC236}">
                  <a16:creationId xmlns:a16="http://schemas.microsoft.com/office/drawing/2014/main" id="{5434F6DD-3FB2-4B4F-A476-BB2AFDC1D965}"/>
                </a:ext>
              </a:extLst>
            </p:cNvPr>
            <p:cNvSpPr>
              <a:spLocks noChangeShapeType="1"/>
            </p:cNvSpPr>
            <p:nvPr/>
          </p:nvSpPr>
          <p:spPr bwMode="auto">
            <a:xfrm>
              <a:off x="4203" y="3312"/>
              <a:ext cx="8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23" name="Line 31">
              <a:extLst>
                <a:ext uri="{FF2B5EF4-FFF2-40B4-BE49-F238E27FC236}">
                  <a16:creationId xmlns:a16="http://schemas.microsoft.com/office/drawing/2014/main" id="{A316CA74-107D-4242-8420-7093C79C9614}"/>
                </a:ext>
              </a:extLst>
            </p:cNvPr>
            <p:cNvSpPr>
              <a:spLocks noChangeShapeType="1"/>
            </p:cNvSpPr>
            <p:nvPr/>
          </p:nvSpPr>
          <p:spPr bwMode="auto">
            <a:xfrm>
              <a:off x="4202" y="3338"/>
              <a:ext cx="8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24" name="Line 32">
              <a:extLst>
                <a:ext uri="{FF2B5EF4-FFF2-40B4-BE49-F238E27FC236}">
                  <a16:creationId xmlns:a16="http://schemas.microsoft.com/office/drawing/2014/main" id="{4E378FFD-8496-4930-BAFE-49D87758835C}"/>
                </a:ext>
              </a:extLst>
            </p:cNvPr>
            <p:cNvSpPr>
              <a:spLocks noChangeShapeType="1"/>
            </p:cNvSpPr>
            <p:nvPr/>
          </p:nvSpPr>
          <p:spPr bwMode="auto">
            <a:xfrm>
              <a:off x="4109" y="3374"/>
              <a:ext cx="18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25" name="Line 33">
              <a:extLst>
                <a:ext uri="{FF2B5EF4-FFF2-40B4-BE49-F238E27FC236}">
                  <a16:creationId xmlns:a16="http://schemas.microsoft.com/office/drawing/2014/main" id="{05247DEC-84C7-408C-8345-D1EE6865F830}"/>
                </a:ext>
              </a:extLst>
            </p:cNvPr>
            <p:cNvSpPr>
              <a:spLocks noChangeShapeType="1"/>
            </p:cNvSpPr>
            <p:nvPr/>
          </p:nvSpPr>
          <p:spPr bwMode="auto">
            <a:xfrm>
              <a:off x="4108" y="3402"/>
              <a:ext cx="18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26" name="Line 34">
              <a:extLst>
                <a:ext uri="{FF2B5EF4-FFF2-40B4-BE49-F238E27FC236}">
                  <a16:creationId xmlns:a16="http://schemas.microsoft.com/office/drawing/2014/main" id="{2BD96267-9659-4251-A1B3-2EDB1AC0BC1F}"/>
                </a:ext>
              </a:extLst>
            </p:cNvPr>
            <p:cNvSpPr>
              <a:spLocks noChangeShapeType="1"/>
            </p:cNvSpPr>
            <p:nvPr/>
          </p:nvSpPr>
          <p:spPr bwMode="auto">
            <a:xfrm>
              <a:off x="4110" y="3431"/>
              <a:ext cx="18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27" name="Line 35">
              <a:extLst>
                <a:ext uri="{FF2B5EF4-FFF2-40B4-BE49-F238E27FC236}">
                  <a16:creationId xmlns:a16="http://schemas.microsoft.com/office/drawing/2014/main" id="{89CB3CEE-E08E-49CD-8035-7307E842806A}"/>
                </a:ext>
              </a:extLst>
            </p:cNvPr>
            <p:cNvSpPr>
              <a:spLocks noChangeShapeType="1"/>
            </p:cNvSpPr>
            <p:nvPr/>
          </p:nvSpPr>
          <p:spPr bwMode="auto">
            <a:xfrm>
              <a:off x="4108" y="3465"/>
              <a:ext cx="18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sp>
        <p:nvSpPr>
          <p:cNvPr id="59429" name="Rectangle 37">
            <a:extLst>
              <a:ext uri="{FF2B5EF4-FFF2-40B4-BE49-F238E27FC236}">
                <a16:creationId xmlns:a16="http://schemas.microsoft.com/office/drawing/2014/main" id="{22FC41FD-2E27-4D79-827F-1747606914CD}"/>
              </a:ext>
            </a:extLst>
          </p:cNvPr>
          <p:cNvSpPr>
            <a:spLocks noChangeArrowheads="1"/>
          </p:cNvSpPr>
          <p:nvPr/>
        </p:nvSpPr>
        <p:spPr bwMode="auto">
          <a:xfrm>
            <a:off x="1836738" y="3509963"/>
            <a:ext cx="679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1200">
                <a:latin typeface="Arial" charset="0"/>
                <a:cs typeface="Angsana New" charset="0"/>
              </a:rPr>
              <a:t>110011</a:t>
            </a:r>
          </a:p>
        </p:txBody>
      </p:sp>
      <p:grpSp>
        <p:nvGrpSpPr>
          <p:cNvPr id="13328" name="Group 38">
            <a:extLst>
              <a:ext uri="{FF2B5EF4-FFF2-40B4-BE49-F238E27FC236}">
                <a16:creationId xmlns:a16="http://schemas.microsoft.com/office/drawing/2014/main" id="{917E39AC-6E00-4DE1-B36B-C7FC9915162B}"/>
              </a:ext>
            </a:extLst>
          </p:cNvPr>
          <p:cNvGrpSpPr>
            <a:grpSpLocks/>
          </p:cNvGrpSpPr>
          <p:nvPr/>
        </p:nvGrpSpPr>
        <p:grpSpPr bwMode="auto">
          <a:xfrm>
            <a:off x="1366838" y="4233863"/>
            <a:ext cx="638175" cy="288925"/>
            <a:chOff x="288" y="2721"/>
            <a:chExt cx="2119" cy="753"/>
          </a:xfrm>
        </p:grpSpPr>
        <p:sp>
          <p:nvSpPr>
            <p:cNvPr id="13406" name="Freeform 39">
              <a:extLst>
                <a:ext uri="{FF2B5EF4-FFF2-40B4-BE49-F238E27FC236}">
                  <a16:creationId xmlns:a16="http://schemas.microsoft.com/office/drawing/2014/main" id="{D6FC5066-88CA-4EC8-8643-32556FA9F314}"/>
                </a:ext>
              </a:extLst>
            </p:cNvPr>
            <p:cNvSpPr>
              <a:spLocks/>
            </p:cNvSpPr>
            <p:nvPr/>
          </p:nvSpPr>
          <p:spPr bwMode="auto">
            <a:xfrm>
              <a:off x="309" y="2966"/>
              <a:ext cx="2077" cy="494"/>
            </a:xfrm>
            <a:custGeom>
              <a:avLst/>
              <a:gdLst>
                <a:gd name="T0" fmla="*/ 1008 w 4154"/>
                <a:gd name="T1" fmla="*/ 0 h 988"/>
                <a:gd name="T2" fmla="*/ 1024 w 4154"/>
                <a:gd name="T3" fmla="*/ 5 h 988"/>
                <a:gd name="T4" fmla="*/ 1035 w 4154"/>
                <a:gd name="T5" fmla="*/ 15 h 988"/>
                <a:gd name="T6" fmla="*/ 1039 w 4154"/>
                <a:gd name="T7" fmla="*/ 28 h 988"/>
                <a:gd name="T8" fmla="*/ 1039 w 4154"/>
                <a:gd name="T9" fmla="*/ 223 h 988"/>
                <a:gd name="T10" fmla="*/ 1029 w 4154"/>
                <a:gd name="T11" fmla="*/ 239 h 988"/>
                <a:gd name="T12" fmla="*/ 1014 w 4154"/>
                <a:gd name="T13" fmla="*/ 247 h 988"/>
                <a:gd name="T14" fmla="*/ 1005 w 4154"/>
                <a:gd name="T15" fmla="*/ 247 h 988"/>
                <a:gd name="T16" fmla="*/ 33 w 4154"/>
                <a:gd name="T17" fmla="*/ 247 h 988"/>
                <a:gd name="T18" fmla="*/ 25 w 4154"/>
                <a:gd name="T19" fmla="*/ 247 h 988"/>
                <a:gd name="T20" fmla="*/ 11 w 4154"/>
                <a:gd name="T21" fmla="*/ 239 h 988"/>
                <a:gd name="T22" fmla="*/ 0 w 4154"/>
                <a:gd name="T23" fmla="*/ 223 h 988"/>
                <a:gd name="T24" fmla="*/ 0 w 4154"/>
                <a:gd name="T25" fmla="*/ 28 h 988"/>
                <a:gd name="T26" fmla="*/ 5 w 4154"/>
                <a:gd name="T27" fmla="*/ 15 h 988"/>
                <a:gd name="T28" fmla="*/ 15 w 4154"/>
                <a:gd name="T29" fmla="*/ 5 h 988"/>
                <a:gd name="T30" fmla="*/ 31 w 4154"/>
                <a:gd name="T31" fmla="*/ 0 h 988"/>
                <a:gd name="T32" fmla="*/ 1008 w 4154"/>
                <a:gd name="T33" fmla="*/ 0 h 9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54" h="988">
                  <a:moveTo>
                    <a:pt x="4029" y="0"/>
                  </a:moveTo>
                  <a:lnTo>
                    <a:pt x="4096" y="17"/>
                  </a:lnTo>
                  <a:lnTo>
                    <a:pt x="4137" y="59"/>
                  </a:lnTo>
                  <a:lnTo>
                    <a:pt x="4154" y="109"/>
                  </a:lnTo>
                  <a:lnTo>
                    <a:pt x="4154" y="889"/>
                  </a:lnTo>
                  <a:lnTo>
                    <a:pt x="4113" y="956"/>
                  </a:lnTo>
                  <a:lnTo>
                    <a:pt x="4055" y="988"/>
                  </a:lnTo>
                  <a:lnTo>
                    <a:pt x="4020" y="988"/>
                  </a:lnTo>
                  <a:lnTo>
                    <a:pt x="132" y="988"/>
                  </a:lnTo>
                  <a:lnTo>
                    <a:pt x="99" y="988"/>
                  </a:lnTo>
                  <a:lnTo>
                    <a:pt x="41" y="956"/>
                  </a:lnTo>
                  <a:lnTo>
                    <a:pt x="0" y="889"/>
                  </a:lnTo>
                  <a:lnTo>
                    <a:pt x="0" y="109"/>
                  </a:lnTo>
                  <a:lnTo>
                    <a:pt x="17" y="59"/>
                  </a:lnTo>
                  <a:lnTo>
                    <a:pt x="58" y="17"/>
                  </a:lnTo>
                  <a:lnTo>
                    <a:pt x="124" y="0"/>
                  </a:lnTo>
                  <a:lnTo>
                    <a:pt x="4029"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07" name="Freeform 40">
              <a:extLst>
                <a:ext uri="{FF2B5EF4-FFF2-40B4-BE49-F238E27FC236}">
                  <a16:creationId xmlns:a16="http://schemas.microsoft.com/office/drawing/2014/main" id="{8ABD82A8-E073-49F6-AB4D-074B314DB4CF}"/>
                </a:ext>
              </a:extLst>
            </p:cNvPr>
            <p:cNvSpPr>
              <a:spLocks/>
            </p:cNvSpPr>
            <p:nvPr/>
          </p:nvSpPr>
          <p:spPr bwMode="auto">
            <a:xfrm>
              <a:off x="547" y="3149"/>
              <a:ext cx="132" cy="133"/>
            </a:xfrm>
            <a:custGeom>
              <a:avLst/>
              <a:gdLst>
                <a:gd name="T0" fmla="*/ 66 w 265"/>
                <a:gd name="T1" fmla="*/ 34 h 266"/>
                <a:gd name="T2" fmla="*/ 66 w 265"/>
                <a:gd name="T3" fmla="*/ 30 h 266"/>
                <a:gd name="T4" fmla="*/ 65 w 265"/>
                <a:gd name="T5" fmla="*/ 27 h 266"/>
                <a:gd name="T6" fmla="*/ 64 w 265"/>
                <a:gd name="T7" fmla="*/ 23 h 266"/>
                <a:gd name="T8" fmla="*/ 63 w 265"/>
                <a:gd name="T9" fmla="*/ 20 h 266"/>
                <a:gd name="T10" fmla="*/ 61 w 265"/>
                <a:gd name="T11" fmla="*/ 17 h 266"/>
                <a:gd name="T12" fmla="*/ 59 w 265"/>
                <a:gd name="T13" fmla="*/ 14 h 266"/>
                <a:gd name="T14" fmla="*/ 57 w 265"/>
                <a:gd name="T15" fmla="*/ 11 h 266"/>
                <a:gd name="T16" fmla="*/ 55 w 265"/>
                <a:gd name="T17" fmla="*/ 9 h 266"/>
                <a:gd name="T18" fmla="*/ 52 w 265"/>
                <a:gd name="T19" fmla="*/ 6 h 266"/>
                <a:gd name="T20" fmla="*/ 49 w 265"/>
                <a:gd name="T21" fmla="*/ 5 h 266"/>
                <a:gd name="T22" fmla="*/ 46 w 265"/>
                <a:gd name="T23" fmla="*/ 3 h 266"/>
                <a:gd name="T24" fmla="*/ 42 w 265"/>
                <a:gd name="T25" fmla="*/ 2 h 266"/>
                <a:gd name="T26" fmla="*/ 39 w 265"/>
                <a:gd name="T27" fmla="*/ 1 h 266"/>
                <a:gd name="T28" fmla="*/ 35 w 265"/>
                <a:gd name="T29" fmla="*/ 0 h 266"/>
                <a:gd name="T30" fmla="*/ 32 w 265"/>
                <a:gd name="T31" fmla="*/ 0 h 266"/>
                <a:gd name="T32" fmla="*/ 28 w 265"/>
                <a:gd name="T33" fmla="*/ 1 h 266"/>
                <a:gd name="T34" fmla="*/ 25 w 265"/>
                <a:gd name="T35" fmla="*/ 2 h 266"/>
                <a:gd name="T36" fmla="*/ 21 w 265"/>
                <a:gd name="T37" fmla="*/ 3 h 266"/>
                <a:gd name="T38" fmla="*/ 18 w 265"/>
                <a:gd name="T39" fmla="*/ 4 h 266"/>
                <a:gd name="T40" fmla="*/ 15 w 265"/>
                <a:gd name="T41" fmla="*/ 6 h 266"/>
                <a:gd name="T42" fmla="*/ 12 w 265"/>
                <a:gd name="T43" fmla="*/ 8 h 266"/>
                <a:gd name="T44" fmla="*/ 9 w 265"/>
                <a:gd name="T45" fmla="*/ 10 h 266"/>
                <a:gd name="T46" fmla="*/ 7 w 265"/>
                <a:gd name="T47" fmla="*/ 13 h 266"/>
                <a:gd name="T48" fmla="*/ 5 w 265"/>
                <a:gd name="T49" fmla="*/ 15 h 266"/>
                <a:gd name="T50" fmla="*/ 3 w 265"/>
                <a:gd name="T51" fmla="*/ 19 h 266"/>
                <a:gd name="T52" fmla="*/ 2 w 265"/>
                <a:gd name="T53" fmla="*/ 22 h 266"/>
                <a:gd name="T54" fmla="*/ 1 w 265"/>
                <a:gd name="T55" fmla="*/ 25 h 266"/>
                <a:gd name="T56" fmla="*/ 0 w 265"/>
                <a:gd name="T57" fmla="*/ 29 h 266"/>
                <a:gd name="T58" fmla="*/ 0 w 265"/>
                <a:gd name="T59" fmla="*/ 32 h 266"/>
                <a:gd name="T60" fmla="*/ 0 w 265"/>
                <a:gd name="T61" fmla="*/ 36 h 266"/>
                <a:gd name="T62" fmla="*/ 0 w 265"/>
                <a:gd name="T63" fmla="*/ 39 h 266"/>
                <a:gd name="T64" fmla="*/ 1 w 265"/>
                <a:gd name="T65" fmla="*/ 43 h 266"/>
                <a:gd name="T66" fmla="*/ 2 w 265"/>
                <a:gd name="T67" fmla="*/ 46 h 266"/>
                <a:gd name="T68" fmla="*/ 3 w 265"/>
                <a:gd name="T69" fmla="*/ 49 h 266"/>
                <a:gd name="T70" fmla="*/ 5 w 265"/>
                <a:gd name="T71" fmla="*/ 52 h 266"/>
                <a:gd name="T72" fmla="*/ 8 w 265"/>
                <a:gd name="T73" fmla="*/ 55 h 266"/>
                <a:gd name="T74" fmla="*/ 10 w 265"/>
                <a:gd name="T75" fmla="*/ 58 h 266"/>
                <a:gd name="T76" fmla="*/ 13 w 265"/>
                <a:gd name="T77" fmla="*/ 60 h 266"/>
                <a:gd name="T78" fmla="*/ 15 w 265"/>
                <a:gd name="T79" fmla="*/ 62 h 266"/>
                <a:gd name="T80" fmla="*/ 19 w 265"/>
                <a:gd name="T81" fmla="*/ 64 h 266"/>
                <a:gd name="T82" fmla="*/ 22 w 265"/>
                <a:gd name="T83" fmla="*/ 65 h 266"/>
                <a:gd name="T84" fmla="*/ 25 w 265"/>
                <a:gd name="T85" fmla="*/ 66 h 266"/>
                <a:gd name="T86" fmla="*/ 29 w 265"/>
                <a:gd name="T87" fmla="*/ 67 h 266"/>
                <a:gd name="T88" fmla="*/ 32 w 265"/>
                <a:gd name="T89" fmla="*/ 67 h 266"/>
                <a:gd name="T90" fmla="*/ 36 w 265"/>
                <a:gd name="T91" fmla="*/ 67 h 266"/>
                <a:gd name="T92" fmla="*/ 39 w 265"/>
                <a:gd name="T93" fmla="*/ 66 h 266"/>
                <a:gd name="T94" fmla="*/ 43 w 265"/>
                <a:gd name="T95" fmla="*/ 65 h 266"/>
                <a:gd name="T96" fmla="*/ 46 w 265"/>
                <a:gd name="T97" fmla="*/ 64 h 266"/>
                <a:gd name="T98" fmla="*/ 49 w 265"/>
                <a:gd name="T99" fmla="*/ 63 h 266"/>
                <a:gd name="T100" fmla="*/ 52 w 265"/>
                <a:gd name="T101" fmla="*/ 61 h 266"/>
                <a:gd name="T102" fmla="*/ 55 w 265"/>
                <a:gd name="T103" fmla="*/ 58 h 266"/>
                <a:gd name="T104" fmla="*/ 57 w 265"/>
                <a:gd name="T105" fmla="*/ 56 h 266"/>
                <a:gd name="T106" fmla="*/ 59 w 265"/>
                <a:gd name="T107" fmla="*/ 53 h 266"/>
                <a:gd name="T108" fmla="*/ 62 w 265"/>
                <a:gd name="T109" fmla="*/ 50 h 266"/>
                <a:gd name="T110" fmla="*/ 63 w 265"/>
                <a:gd name="T111" fmla="*/ 47 h 266"/>
                <a:gd name="T112" fmla="*/ 64 w 265"/>
                <a:gd name="T113" fmla="*/ 44 h 266"/>
                <a:gd name="T114" fmla="*/ 65 w 265"/>
                <a:gd name="T115" fmla="*/ 40 h 266"/>
                <a:gd name="T116" fmla="*/ 66 w 265"/>
                <a:gd name="T117" fmla="*/ 37 h 266"/>
                <a:gd name="T118" fmla="*/ 66 w 265"/>
                <a:gd name="T119" fmla="*/ 34 h 266"/>
                <a:gd name="T120" fmla="*/ 66 w 265"/>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5" h="266">
                  <a:moveTo>
                    <a:pt x="265" y="133"/>
                  </a:moveTo>
                  <a:lnTo>
                    <a:pt x="265" y="118"/>
                  </a:lnTo>
                  <a:lnTo>
                    <a:pt x="262" y="106"/>
                  </a:lnTo>
                  <a:lnTo>
                    <a:pt x="258" y="91"/>
                  </a:lnTo>
                  <a:lnTo>
                    <a:pt x="254" y="79"/>
                  </a:lnTo>
                  <a:lnTo>
                    <a:pt x="247" y="66"/>
                  </a:lnTo>
                  <a:lnTo>
                    <a:pt x="239" y="54"/>
                  </a:lnTo>
                  <a:lnTo>
                    <a:pt x="230" y="43"/>
                  </a:lnTo>
                  <a:lnTo>
                    <a:pt x="220" y="33"/>
                  </a:lnTo>
                  <a:lnTo>
                    <a:pt x="208" y="24"/>
                  </a:lnTo>
                  <a:lnTo>
                    <a:pt x="197" y="17"/>
                  </a:lnTo>
                  <a:lnTo>
                    <a:pt x="184" y="10"/>
                  </a:lnTo>
                  <a:lnTo>
                    <a:pt x="171" y="6"/>
                  </a:lnTo>
                  <a:lnTo>
                    <a:pt x="157" y="3"/>
                  </a:lnTo>
                  <a:lnTo>
                    <a:pt x="143" y="0"/>
                  </a:lnTo>
                  <a:lnTo>
                    <a:pt x="128" y="0"/>
                  </a:lnTo>
                  <a:lnTo>
                    <a:pt x="114" y="2"/>
                  </a:lnTo>
                  <a:lnTo>
                    <a:pt x="100" y="5"/>
                  </a:lnTo>
                  <a:lnTo>
                    <a:pt x="87" y="9"/>
                  </a:lnTo>
                  <a:lnTo>
                    <a:pt x="74" y="14"/>
                  </a:lnTo>
                  <a:lnTo>
                    <a:pt x="62" y="22"/>
                  </a:lnTo>
                  <a:lnTo>
                    <a:pt x="50" y="29"/>
                  </a:lnTo>
                  <a:lnTo>
                    <a:pt x="39" y="39"/>
                  </a:lnTo>
                  <a:lnTo>
                    <a:pt x="30" y="49"/>
                  </a:lnTo>
                  <a:lnTo>
                    <a:pt x="22" y="60"/>
                  </a:lnTo>
                  <a:lnTo>
                    <a:pt x="15" y="73"/>
                  </a:lnTo>
                  <a:lnTo>
                    <a:pt x="9" y="86"/>
                  </a:lnTo>
                  <a:lnTo>
                    <a:pt x="5" y="100"/>
                  </a:lnTo>
                  <a:lnTo>
                    <a:pt x="2" y="113"/>
                  </a:lnTo>
                  <a:lnTo>
                    <a:pt x="0" y="127"/>
                  </a:lnTo>
                  <a:lnTo>
                    <a:pt x="0" y="141"/>
                  </a:lnTo>
                  <a:lnTo>
                    <a:pt x="2" y="155"/>
                  </a:lnTo>
                  <a:lnTo>
                    <a:pt x="5" y="170"/>
                  </a:lnTo>
                  <a:lnTo>
                    <a:pt x="9" y="182"/>
                  </a:lnTo>
                  <a:lnTo>
                    <a:pt x="15" y="195"/>
                  </a:lnTo>
                  <a:lnTo>
                    <a:pt x="23" y="208"/>
                  </a:lnTo>
                  <a:lnTo>
                    <a:pt x="32" y="220"/>
                  </a:lnTo>
                  <a:lnTo>
                    <a:pt x="40" y="229"/>
                  </a:lnTo>
                  <a:lnTo>
                    <a:pt x="52" y="239"/>
                  </a:lnTo>
                  <a:lnTo>
                    <a:pt x="63" y="247"/>
                  </a:lnTo>
                  <a:lnTo>
                    <a:pt x="76" y="254"/>
                  </a:lnTo>
                  <a:lnTo>
                    <a:pt x="89" y="259"/>
                  </a:lnTo>
                  <a:lnTo>
                    <a:pt x="103" y="264"/>
                  </a:lnTo>
                  <a:lnTo>
                    <a:pt x="116" y="265"/>
                  </a:lnTo>
                  <a:lnTo>
                    <a:pt x="130" y="266"/>
                  </a:lnTo>
                  <a:lnTo>
                    <a:pt x="144" y="265"/>
                  </a:lnTo>
                  <a:lnTo>
                    <a:pt x="158" y="264"/>
                  </a:lnTo>
                  <a:lnTo>
                    <a:pt x="173" y="259"/>
                  </a:lnTo>
                  <a:lnTo>
                    <a:pt x="185" y="255"/>
                  </a:lnTo>
                  <a:lnTo>
                    <a:pt x="198" y="249"/>
                  </a:lnTo>
                  <a:lnTo>
                    <a:pt x="210" y="241"/>
                  </a:lnTo>
                  <a:lnTo>
                    <a:pt x="221" y="232"/>
                  </a:lnTo>
                  <a:lnTo>
                    <a:pt x="231" y="222"/>
                  </a:lnTo>
                  <a:lnTo>
                    <a:pt x="239" y="211"/>
                  </a:lnTo>
                  <a:lnTo>
                    <a:pt x="248" y="200"/>
                  </a:lnTo>
                  <a:lnTo>
                    <a:pt x="254" y="187"/>
                  </a:lnTo>
                  <a:lnTo>
                    <a:pt x="259" y="174"/>
                  </a:lnTo>
                  <a:lnTo>
                    <a:pt x="262" y="160"/>
                  </a:lnTo>
                  <a:lnTo>
                    <a:pt x="265" y="145"/>
                  </a:lnTo>
                  <a:lnTo>
                    <a:pt x="265"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08" name="Freeform 41">
              <a:extLst>
                <a:ext uri="{FF2B5EF4-FFF2-40B4-BE49-F238E27FC236}">
                  <a16:creationId xmlns:a16="http://schemas.microsoft.com/office/drawing/2014/main" id="{1B130238-9900-4A5C-8923-E84B2943880A}"/>
                </a:ext>
              </a:extLst>
            </p:cNvPr>
            <p:cNvSpPr>
              <a:spLocks/>
            </p:cNvSpPr>
            <p:nvPr/>
          </p:nvSpPr>
          <p:spPr bwMode="auto">
            <a:xfrm>
              <a:off x="784" y="3149"/>
              <a:ext cx="132" cy="133"/>
            </a:xfrm>
            <a:custGeom>
              <a:avLst/>
              <a:gdLst>
                <a:gd name="T0" fmla="*/ 66 w 265"/>
                <a:gd name="T1" fmla="*/ 34 h 266"/>
                <a:gd name="T2" fmla="*/ 66 w 265"/>
                <a:gd name="T3" fmla="*/ 30 h 266"/>
                <a:gd name="T4" fmla="*/ 65 w 265"/>
                <a:gd name="T5" fmla="*/ 27 h 266"/>
                <a:gd name="T6" fmla="*/ 64 w 265"/>
                <a:gd name="T7" fmla="*/ 23 h 266"/>
                <a:gd name="T8" fmla="*/ 63 w 265"/>
                <a:gd name="T9" fmla="*/ 20 h 266"/>
                <a:gd name="T10" fmla="*/ 61 w 265"/>
                <a:gd name="T11" fmla="*/ 17 h 266"/>
                <a:gd name="T12" fmla="*/ 60 w 265"/>
                <a:gd name="T13" fmla="*/ 14 h 266"/>
                <a:gd name="T14" fmla="*/ 57 w 265"/>
                <a:gd name="T15" fmla="*/ 11 h 266"/>
                <a:gd name="T16" fmla="*/ 55 w 265"/>
                <a:gd name="T17" fmla="*/ 9 h 266"/>
                <a:gd name="T18" fmla="*/ 52 w 265"/>
                <a:gd name="T19" fmla="*/ 6 h 266"/>
                <a:gd name="T20" fmla="*/ 49 w 265"/>
                <a:gd name="T21" fmla="*/ 5 h 266"/>
                <a:gd name="T22" fmla="*/ 46 w 265"/>
                <a:gd name="T23" fmla="*/ 3 h 266"/>
                <a:gd name="T24" fmla="*/ 42 w 265"/>
                <a:gd name="T25" fmla="*/ 2 h 266"/>
                <a:gd name="T26" fmla="*/ 39 w 265"/>
                <a:gd name="T27" fmla="*/ 1 h 266"/>
                <a:gd name="T28" fmla="*/ 35 w 265"/>
                <a:gd name="T29" fmla="*/ 0 h 266"/>
                <a:gd name="T30" fmla="*/ 32 w 265"/>
                <a:gd name="T31" fmla="*/ 0 h 266"/>
                <a:gd name="T32" fmla="*/ 28 w 265"/>
                <a:gd name="T33" fmla="*/ 1 h 266"/>
                <a:gd name="T34" fmla="*/ 25 w 265"/>
                <a:gd name="T35" fmla="*/ 2 h 266"/>
                <a:gd name="T36" fmla="*/ 21 w 265"/>
                <a:gd name="T37" fmla="*/ 3 h 266"/>
                <a:gd name="T38" fmla="*/ 18 w 265"/>
                <a:gd name="T39" fmla="*/ 4 h 266"/>
                <a:gd name="T40" fmla="*/ 15 w 265"/>
                <a:gd name="T41" fmla="*/ 6 h 266"/>
                <a:gd name="T42" fmla="*/ 12 w 265"/>
                <a:gd name="T43" fmla="*/ 8 h 266"/>
                <a:gd name="T44" fmla="*/ 10 w 265"/>
                <a:gd name="T45" fmla="*/ 10 h 266"/>
                <a:gd name="T46" fmla="*/ 7 w 265"/>
                <a:gd name="T47" fmla="*/ 13 h 266"/>
                <a:gd name="T48" fmla="*/ 5 w 265"/>
                <a:gd name="T49" fmla="*/ 15 h 266"/>
                <a:gd name="T50" fmla="*/ 3 w 265"/>
                <a:gd name="T51" fmla="*/ 19 h 266"/>
                <a:gd name="T52" fmla="*/ 2 w 265"/>
                <a:gd name="T53" fmla="*/ 22 h 266"/>
                <a:gd name="T54" fmla="*/ 1 w 265"/>
                <a:gd name="T55" fmla="*/ 25 h 266"/>
                <a:gd name="T56" fmla="*/ 0 w 265"/>
                <a:gd name="T57" fmla="*/ 29 h 266"/>
                <a:gd name="T58" fmla="*/ 0 w 265"/>
                <a:gd name="T59" fmla="*/ 32 h 266"/>
                <a:gd name="T60" fmla="*/ 0 w 265"/>
                <a:gd name="T61" fmla="*/ 36 h 266"/>
                <a:gd name="T62" fmla="*/ 0 w 265"/>
                <a:gd name="T63" fmla="*/ 39 h 266"/>
                <a:gd name="T64" fmla="*/ 1 w 265"/>
                <a:gd name="T65" fmla="*/ 43 h 266"/>
                <a:gd name="T66" fmla="*/ 2 w 265"/>
                <a:gd name="T67" fmla="*/ 46 h 266"/>
                <a:gd name="T68" fmla="*/ 4 w 265"/>
                <a:gd name="T69" fmla="*/ 49 h 266"/>
                <a:gd name="T70" fmla="*/ 5 w 265"/>
                <a:gd name="T71" fmla="*/ 52 h 266"/>
                <a:gd name="T72" fmla="*/ 8 w 265"/>
                <a:gd name="T73" fmla="*/ 55 h 266"/>
                <a:gd name="T74" fmla="*/ 10 w 265"/>
                <a:gd name="T75" fmla="*/ 58 h 266"/>
                <a:gd name="T76" fmla="*/ 13 w 265"/>
                <a:gd name="T77" fmla="*/ 60 h 266"/>
                <a:gd name="T78" fmla="*/ 15 w 265"/>
                <a:gd name="T79" fmla="*/ 62 h 266"/>
                <a:gd name="T80" fmla="*/ 19 w 265"/>
                <a:gd name="T81" fmla="*/ 64 h 266"/>
                <a:gd name="T82" fmla="*/ 22 w 265"/>
                <a:gd name="T83" fmla="*/ 65 h 266"/>
                <a:gd name="T84" fmla="*/ 25 w 265"/>
                <a:gd name="T85" fmla="*/ 66 h 266"/>
                <a:gd name="T86" fmla="*/ 29 w 265"/>
                <a:gd name="T87" fmla="*/ 67 h 266"/>
                <a:gd name="T88" fmla="*/ 32 w 265"/>
                <a:gd name="T89" fmla="*/ 67 h 266"/>
                <a:gd name="T90" fmla="*/ 36 w 265"/>
                <a:gd name="T91" fmla="*/ 67 h 266"/>
                <a:gd name="T92" fmla="*/ 39 w 265"/>
                <a:gd name="T93" fmla="*/ 66 h 266"/>
                <a:gd name="T94" fmla="*/ 43 w 265"/>
                <a:gd name="T95" fmla="*/ 65 h 266"/>
                <a:gd name="T96" fmla="*/ 46 w 265"/>
                <a:gd name="T97" fmla="*/ 64 h 266"/>
                <a:gd name="T98" fmla="*/ 49 w 265"/>
                <a:gd name="T99" fmla="*/ 63 h 266"/>
                <a:gd name="T100" fmla="*/ 52 w 265"/>
                <a:gd name="T101" fmla="*/ 61 h 266"/>
                <a:gd name="T102" fmla="*/ 55 w 265"/>
                <a:gd name="T103" fmla="*/ 58 h 266"/>
                <a:gd name="T104" fmla="*/ 57 w 265"/>
                <a:gd name="T105" fmla="*/ 56 h 266"/>
                <a:gd name="T106" fmla="*/ 60 w 265"/>
                <a:gd name="T107" fmla="*/ 53 h 266"/>
                <a:gd name="T108" fmla="*/ 62 w 265"/>
                <a:gd name="T109" fmla="*/ 50 h 266"/>
                <a:gd name="T110" fmla="*/ 63 w 265"/>
                <a:gd name="T111" fmla="*/ 47 h 266"/>
                <a:gd name="T112" fmla="*/ 65 w 265"/>
                <a:gd name="T113" fmla="*/ 44 h 266"/>
                <a:gd name="T114" fmla="*/ 65 w 265"/>
                <a:gd name="T115" fmla="*/ 40 h 266"/>
                <a:gd name="T116" fmla="*/ 66 w 265"/>
                <a:gd name="T117" fmla="*/ 37 h 266"/>
                <a:gd name="T118" fmla="*/ 66 w 265"/>
                <a:gd name="T119" fmla="*/ 34 h 266"/>
                <a:gd name="T120" fmla="*/ 66 w 265"/>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5" h="266">
                  <a:moveTo>
                    <a:pt x="265" y="133"/>
                  </a:moveTo>
                  <a:lnTo>
                    <a:pt x="265" y="118"/>
                  </a:lnTo>
                  <a:lnTo>
                    <a:pt x="262" y="106"/>
                  </a:lnTo>
                  <a:lnTo>
                    <a:pt x="258" y="91"/>
                  </a:lnTo>
                  <a:lnTo>
                    <a:pt x="254" y="79"/>
                  </a:lnTo>
                  <a:lnTo>
                    <a:pt x="247" y="66"/>
                  </a:lnTo>
                  <a:lnTo>
                    <a:pt x="240" y="54"/>
                  </a:lnTo>
                  <a:lnTo>
                    <a:pt x="230" y="43"/>
                  </a:lnTo>
                  <a:lnTo>
                    <a:pt x="220" y="33"/>
                  </a:lnTo>
                  <a:lnTo>
                    <a:pt x="208" y="24"/>
                  </a:lnTo>
                  <a:lnTo>
                    <a:pt x="197" y="17"/>
                  </a:lnTo>
                  <a:lnTo>
                    <a:pt x="184" y="10"/>
                  </a:lnTo>
                  <a:lnTo>
                    <a:pt x="171" y="6"/>
                  </a:lnTo>
                  <a:lnTo>
                    <a:pt x="157" y="3"/>
                  </a:lnTo>
                  <a:lnTo>
                    <a:pt x="143" y="0"/>
                  </a:lnTo>
                  <a:lnTo>
                    <a:pt x="129" y="0"/>
                  </a:lnTo>
                  <a:lnTo>
                    <a:pt x="114" y="2"/>
                  </a:lnTo>
                  <a:lnTo>
                    <a:pt x="100" y="5"/>
                  </a:lnTo>
                  <a:lnTo>
                    <a:pt x="87" y="9"/>
                  </a:lnTo>
                  <a:lnTo>
                    <a:pt x="74" y="14"/>
                  </a:lnTo>
                  <a:lnTo>
                    <a:pt x="62" y="22"/>
                  </a:lnTo>
                  <a:lnTo>
                    <a:pt x="50" y="29"/>
                  </a:lnTo>
                  <a:lnTo>
                    <a:pt x="40" y="39"/>
                  </a:lnTo>
                  <a:lnTo>
                    <a:pt x="30" y="49"/>
                  </a:lnTo>
                  <a:lnTo>
                    <a:pt x="22" y="60"/>
                  </a:lnTo>
                  <a:lnTo>
                    <a:pt x="15" y="73"/>
                  </a:lnTo>
                  <a:lnTo>
                    <a:pt x="9" y="86"/>
                  </a:lnTo>
                  <a:lnTo>
                    <a:pt x="5" y="100"/>
                  </a:lnTo>
                  <a:lnTo>
                    <a:pt x="2" y="113"/>
                  </a:lnTo>
                  <a:lnTo>
                    <a:pt x="0" y="127"/>
                  </a:lnTo>
                  <a:lnTo>
                    <a:pt x="0" y="141"/>
                  </a:lnTo>
                  <a:lnTo>
                    <a:pt x="2" y="155"/>
                  </a:lnTo>
                  <a:lnTo>
                    <a:pt x="5" y="170"/>
                  </a:lnTo>
                  <a:lnTo>
                    <a:pt x="9" y="182"/>
                  </a:lnTo>
                  <a:lnTo>
                    <a:pt x="16" y="195"/>
                  </a:lnTo>
                  <a:lnTo>
                    <a:pt x="23" y="208"/>
                  </a:lnTo>
                  <a:lnTo>
                    <a:pt x="32" y="220"/>
                  </a:lnTo>
                  <a:lnTo>
                    <a:pt x="42" y="229"/>
                  </a:lnTo>
                  <a:lnTo>
                    <a:pt x="52" y="239"/>
                  </a:lnTo>
                  <a:lnTo>
                    <a:pt x="63" y="247"/>
                  </a:lnTo>
                  <a:lnTo>
                    <a:pt x="76" y="254"/>
                  </a:lnTo>
                  <a:lnTo>
                    <a:pt x="89" y="259"/>
                  </a:lnTo>
                  <a:lnTo>
                    <a:pt x="103" y="264"/>
                  </a:lnTo>
                  <a:lnTo>
                    <a:pt x="116" y="265"/>
                  </a:lnTo>
                  <a:lnTo>
                    <a:pt x="130" y="266"/>
                  </a:lnTo>
                  <a:lnTo>
                    <a:pt x="144" y="265"/>
                  </a:lnTo>
                  <a:lnTo>
                    <a:pt x="158" y="264"/>
                  </a:lnTo>
                  <a:lnTo>
                    <a:pt x="173" y="259"/>
                  </a:lnTo>
                  <a:lnTo>
                    <a:pt x="185" y="255"/>
                  </a:lnTo>
                  <a:lnTo>
                    <a:pt x="198" y="249"/>
                  </a:lnTo>
                  <a:lnTo>
                    <a:pt x="210" y="241"/>
                  </a:lnTo>
                  <a:lnTo>
                    <a:pt x="221" y="232"/>
                  </a:lnTo>
                  <a:lnTo>
                    <a:pt x="231" y="222"/>
                  </a:lnTo>
                  <a:lnTo>
                    <a:pt x="240" y="211"/>
                  </a:lnTo>
                  <a:lnTo>
                    <a:pt x="248" y="200"/>
                  </a:lnTo>
                  <a:lnTo>
                    <a:pt x="254" y="187"/>
                  </a:lnTo>
                  <a:lnTo>
                    <a:pt x="260" y="174"/>
                  </a:lnTo>
                  <a:lnTo>
                    <a:pt x="262" y="160"/>
                  </a:lnTo>
                  <a:lnTo>
                    <a:pt x="265" y="145"/>
                  </a:lnTo>
                  <a:lnTo>
                    <a:pt x="265"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09" name="Freeform 42">
              <a:extLst>
                <a:ext uri="{FF2B5EF4-FFF2-40B4-BE49-F238E27FC236}">
                  <a16:creationId xmlns:a16="http://schemas.microsoft.com/office/drawing/2014/main" id="{E2AFD2F9-10A6-4918-97B5-A55112C1DADA}"/>
                </a:ext>
              </a:extLst>
            </p:cNvPr>
            <p:cNvSpPr>
              <a:spLocks/>
            </p:cNvSpPr>
            <p:nvPr/>
          </p:nvSpPr>
          <p:spPr bwMode="auto">
            <a:xfrm>
              <a:off x="1021" y="3149"/>
              <a:ext cx="132" cy="133"/>
            </a:xfrm>
            <a:custGeom>
              <a:avLst/>
              <a:gdLst>
                <a:gd name="T0" fmla="*/ 66 w 264"/>
                <a:gd name="T1" fmla="*/ 34 h 266"/>
                <a:gd name="T2" fmla="*/ 66 w 264"/>
                <a:gd name="T3" fmla="*/ 30 h 266"/>
                <a:gd name="T4" fmla="*/ 66 w 264"/>
                <a:gd name="T5" fmla="*/ 27 h 266"/>
                <a:gd name="T6" fmla="*/ 65 w 264"/>
                <a:gd name="T7" fmla="*/ 23 h 266"/>
                <a:gd name="T8" fmla="*/ 64 w 264"/>
                <a:gd name="T9" fmla="*/ 20 h 266"/>
                <a:gd name="T10" fmla="*/ 62 w 264"/>
                <a:gd name="T11" fmla="*/ 17 h 266"/>
                <a:gd name="T12" fmla="*/ 60 w 264"/>
                <a:gd name="T13" fmla="*/ 14 h 266"/>
                <a:gd name="T14" fmla="*/ 58 w 264"/>
                <a:gd name="T15" fmla="*/ 11 h 266"/>
                <a:gd name="T16" fmla="*/ 55 w 264"/>
                <a:gd name="T17" fmla="*/ 9 h 266"/>
                <a:gd name="T18" fmla="*/ 53 w 264"/>
                <a:gd name="T19" fmla="*/ 6 h 266"/>
                <a:gd name="T20" fmla="*/ 49 w 264"/>
                <a:gd name="T21" fmla="*/ 5 h 266"/>
                <a:gd name="T22" fmla="*/ 46 w 264"/>
                <a:gd name="T23" fmla="*/ 3 h 266"/>
                <a:gd name="T24" fmla="*/ 43 w 264"/>
                <a:gd name="T25" fmla="*/ 2 h 266"/>
                <a:gd name="T26" fmla="*/ 39 w 264"/>
                <a:gd name="T27" fmla="*/ 1 h 266"/>
                <a:gd name="T28" fmla="*/ 36 w 264"/>
                <a:gd name="T29" fmla="*/ 0 h 266"/>
                <a:gd name="T30" fmla="*/ 32 w 264"/>
                <a:gd name="T31" fmla="*/ 0 h 266"/>
                <a:gd name="T32" fmla="*/ 29 w 264"/>
                <a:gd name="T33" fmla="*/ 1 h 266"/>
                <a:gd name="T34" fmla="*/ 26 w 264"/>
                <a:gd name="T35" fmla="*/ 2 h 266"/>
                <a:gd name="T36" fmla="*/ 22 w 264"/>
                <a:gd name="T37" fmla="*/ 3 h 266"/>
                <a:gd name="T38" fmla="*/ 19 w 264"/>
                <a:gd name="T39" fmla="*/ 4 h 266"/>
                <a:gd name="T40" fmla="*/ 16 w 264"/>
                <a:gd name="T41" fmla="*/ 6 h 266"/>
                <a:gd name="T42" fmla="*/ 13 w 264"/>
                <a:gd name="T43" fmla="*/ 8 h 266"/>
                <a:gd name="T44" fmla="*/ 10 w 264"/>
                <a:gd name="T45" fmla="*/ 10 h 266"/>
                <a:gd name="T46" fmla="*/ 8 w 264"/>
                <a:gd name="T47" fmla="*/ 13 h 266"/>
                <a:gd name="T48" fmla="*/ 6 w 264"/>
                <a:gd name="T49" fmla="*/ 15 h 266"/>
                <a:gd name="T50" fmla="*/ 4 w 264"/>
                <a:gd name="T51" fmla="*/ 19 h 266"/>
                <a:gd name="T52" fmla="*/ 2 w 264"/>
                <a:gd name="T53" fmla="*/ 22 h 266"/>
                <a:gd name="T54" fmla="*/ 1 w 264"/>
                <a:gd name="T55" fmla="*/ 25 h 266"/>
                <a:gd name="T56" fmla="*/ 1 w 264"/>
                <a:gd name="T57" fmla="*/ 29 h 266"/>
                <a:gd name="T58" fmla="*/ 0 w 264"/>
                <a:gd name="T59" fmla="*/ 32 h 266"/>
                <a:gd name="T60" fmla="*/ 0 w 264"/>
                <a:gd name="T61" fmla="*/ 36 h 266"/>
                <a:gd name="T62" fmla="*/ 1 w 264"/>
                <a:gd name="T63" fmla="*/ 39 h 266"/>
                <a:gd name="T64" fmla="*/ 2 w 264"/>
                <a:gd name="T65" fmla="*/ 43 h 266"/>
                <a:gd name="T66" fmla="*/ 3 w 264"/>
                <a:gd name="T67" fmla="*/ 46 h 266"/>
                <a:gd name="T68" fmla="*/ 4 w 264"/>
                <a:gd name="T69" fmla="*/ 49 h 266"/>
                <a:gd name="T70" fmla="*/ 6 w 264"/>
                <a:gd name="T71" fmla="*/ 52 h 266"/>
                <a:gd name="T72" fmla="*/ 8 w 264"/>
                <a:gd name="T73" fmla="*/ 55 h 266"/>
                <a:gd name="T74" fmla="*/ 11 w 264"/>
                <a:gd name="T75" fmla="*/ 58 h 266"/>
                <a:gd name="T76" fmla="*/ 13 w 264"/>
                <a:gd name="T77" fmla="*/ 60 h 266"/>
                <a:gd name="T78" fmla="*/ 16 w 264"/>
                <a:gd name="T79" fmla="*/ 62 h 266"/>
                <a:gd name="T80" fmla="*/ 19 w 264"/>
                <a:gd name="T81" fmla="*/ 64 h 266"/>
                <a:gd name="T82" fmla="*/ 22 w 264"/>
                <a:gd name="T83" fmla="*/ 65 h 266"/>
                <a:gd name="T84" fmla="*/ 26 w 264"/>
                <a:gd name="T85" fmla="*/ 66 h 266"/>
                <a:gd name="T86" fmla="*/ 29 w 264"/>
                <a:gd name="T87" fmla="*/ 67 h 266"/>
                <a:gd name="T88" fmla="*/ 33 w 264"/>
                <a:gd name="T89" fmla="*/ 67 h 266"/>
                <a:gd name="T90" fmla="*/ 37 w 264"/>
                <a:gd name="T91" fmla="*/ 67 h 266"/>
                <a:gd name="T92" fmla="*/ 40 w 264"/>
                <a:gd name="T93" fmla="*/ 66 h 266"/>
                <a:gd name="T94" fmla="*/ 43 w 264"/>
                <a:gd name="T95" fmla="*/ 65 h 266"/>
                <a:gd name="T96" fmla="*/ 47 w 264"/>
                <a:gd name="T97" fmla="*/ 64 h 266"/>
                <a:gd name="T98" fmla="*/ 50 w 264"/>
                <a:gd name="T99" fmla="*/ 63 h 266"/>
                <a:gd name="T100" fmla="*/ 53 w 264"/>
                <a:gd name="T101" fmla="*/ 61 h 266"/>
                <a:gd name="T102" fmla="*/ 56 w 264"/>
                <a:gd name="T103" fmla="*/ 58 h 266"/>
                <a:gd name="T104" fmla="*/ 58 w 264"/>
                <a:gd name="T105" fmla="*/ 56 h 266"/>
                <a:gd name="T106" fmla="*/ 60 w 264"/>
                <a:gd name="T107" fmla="*/ 53 h 266"/>
                <a:gd name="T108" fmla="*/ 62 w 264"/>
                <a:gd name="T109" fmla="*/ 50 h 266"/>
                <a:gd name="T110" fmla="*/ 64 w 264"/>
                <a:gd name="T111" fmla="*/ 47 h 266"/>
                <a:gd name="T112" fmla="*/ 65 w 264"/>
                <a:gd name="T113" fmla="*/ 44 h 266"/>
                <a:gd name="T114" fmla="*/ 66 w 264"/>
                <a:gd name="T115" fmla="*/ 40 h 266"/>
                <a:gd name="T116" fmla="*/ 66 w 264"/>
                <a:gd name="T117" fmla="*/ 37 h 266"/>
                <a:gd name="T118" fmla="*/ 66 w 264"/>
                <a:gd name="T119" fmla="*/ 34 h 266"/>
                <a:gd name="T120" fmla="*/ 66 w 264"/>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4" h="266">
                  <a:moveTo>
                    <a:pt x="264" y="133"/>
                  </a:moveTo>
                  <a:lnTo>
                    <a:pt x="264" y="118"/>
                  </a:lnTo>
                  <a:lnTo>
                    <a:pt x="261" y="106"/>
                  </a:lnTo>
                  <a:lnTo>
                    <a:pt x="259" y="91"/>
                  </a:lnTo>
                  <a:lnTo>
                    <a:pt x="253" y="79"/>
                  </a:lnTo>
                  <a:lnTo>
                    <a:pt x="246" y="66"/>
                  </a:lnTo>
                  <a:lnTo>
                    <a:pt x="239" y="54"/>
                  </a:lnTo>
                  <a:lnTo>
                    <a:pt x="230" y="43"/>
                  </a:lnTo>
                  <a:lnTo>
                    <a:pt x="219" y="33"/>
                  </a:lnTo>
                  <a:lnTo>
                    <a:pt x="209" y="24"/>
                  </a:lnTo>
                  <a:lnTo>
                    <a:pt x="196" y="17"/>
                  </a:lnTo>
                  <a:lnTo>
                    <a:pt x="183" y="10"/>
                  </a:lnTo>
                  <a:lnTo>
                    <a:pt x="170" y="6"/>
                  </a:lnTo>
                  <a:lnTo>
                    <a:pt x="156" y="3"/>
                  </a:lnTo>
                  <a:lnTo>
                    <a:pt x="142" y="0"/>
                  </a:lnTo>
                  <a:lnTo>
                    <a:pt x="128" y="0"/>
                  </a:lnTo>
                  <a:lnTo>
                    <a:pt x="113" y="2"/>
                  </a:lnTo>
                  <a:lnTo>
                    <a:pt x="101" y="5"/>
                  </a:lnTo>
                  <a:lnTo>
                    <a:pt x="86" y="9"/>
                  </a:lnTo>
                  <a:lnTo>
                    <a:pt x="74" y="14"/>
                  </a:lnTo>
                  <a:lnTo>
                    <a:pt x="61" y="22"/>
                  </a:lnTo>
                  <a:lnTo>
                    <a:pt x="49" y="29"/>
                  </a:lnTo>
                  <a:lnTo>
                    <a:pt x="39" y="39"/>
                  </a:lnTo>
                  <a:lnTo>
                    <a:pt x="29" y="49"/>
                  </a:lnTo>
                  <a:lnTo>
                    <a:pt x="21" y="60"/>
                  </a:lnTo>
                  <a:lnTo>
                    <a:pt x="14" y="73"/>
                  </a:lnTo>
                  <a:lnTo>
                    <a:pt x="8" y="86"/>
                  </a:lnTo>
                  <a:lnTo>
                    <a:pt x="4" y="100"/>
                  </a:lnTo>
                  <a:lnTo>
                    <a:pt x="1" y="113"/>
                  </a:lnTo>
                  <a:lnTo>
                    <a:pt x="0" y="127"/>
                  </a:lnTo>
                  <a:lnTo>
                    <a:pt x="0" y="141"/>
                  </a:lnTo>
                  <a:lnTo>
                    <a:pt x="1" y="155"/>
                  </a:lnTo>
                  <a:lnTo>
                    <a:pt x="5" y="170"/>
                  </a:lnTo>
                  <a:lnTo>
                    <a:pt x="9" y="182"/>
                  </a:lnTo>
                  <a:lnTo>
                    <a:pt x="15" y="195"/>
                  </a:lnTo>
                  <a:lnTo>
                    <a:pt x="22" y="208"/>
                  </a:lnTo>
                  <a:lnTo>
                    <a:pt x="31" y="220"/>
                  </a:lnTo>
                  <a:lnTo>
                    <a:pt x="41" y="229"/>
                  </a:lnTo>
                  <a:lnTo>
                    <a:pt x="51" y="239"/>
                  </a:lnTo>
                  <a:lnTo>
                    <a:pt x="62" y="247"/>
                  </a:lnTo>
                  <a:lnTo>
                    <a:pt x="75" y="254"/>
                  </a:lnTo>
                  <a:lnTo>
                    <a:pt x="88" y="259"/>
                  </a:lnTo>
                  <a:lnTo>
                    <a:pt x="102" y="264"/>
                  </a:lnTo>
                  <a:lnTo>
                    <a:pt x="116" y="265"/>
                  </a:lnTo>
                  <a:lnTo>
                    <a:pt x="130" y="266"/>
                  </a:lnTo>
                  <a:lnTo>
                    <a:pt x="145" y="265"/>
                  </a:lnTo>
                  <a:lnTo>
                    <a:pt x="158" y="264"/>
                  </a:lnTo>
                  <a:lnTo>
                    <a:pt x="172" y="259"/>
                  </a:lnTo>
                  <a:lnTo>
                    <a:pt x="185" y="255"/>
                  </a:lnTo>
                  <a:lnTo>
                    <a:pt x="197" y="249"/>
                  </a:lnTo>
                  <a:lnTo>
                    <a:pt x="210" y="241"/>
                  </a:lnTo>
                  <a:lnTo>
                    <a:pt x="222" y="232"/>
                  </a:lnTo>
                  <a:lnTo>
                    <a:pt x="232" y="222"/>
                  </a:lnTo>
                  <a:lnTo>
                    <a:pt x="240" y="211"/>
                  </a:lnTo>
                  <a:lnTo>
                    <a:pt x="247" y="200"/>
                  </a:lnTo>
                  <a:lnTo>
                    <a:pt x="253" y="187"/>
                  </a:lnTo>
                  <a:lnTo>
                    <a:pt x="259" y="174"/>
                  </a:lnTo>
                  <a:lnTo>
                    <a:pt x="261" y="160"/>
                  </a:lnTo>
                  <a:lnTo>
                    <a:pt x="264" y="145"/>
                  </a:lnTo>
                  <a:lnTo>
                    <a:pt x="264"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0" name="Freeform 43">
              <a:extLst>
                <a:ext uri="{FF2B5EF4-FFF2-40B4-BE49-F238E27FC236}">
                  <a16:creationId xmlns:a16="http://schemas.microsoft.com/office/drawing/2014/main" id="{E61B4834-D8A1-4F18-8A80-DC09C35A1945}"/>
                </a:ext>
              </a:extLst>
            </p:cNvPr>
            <p:cNvSpPr>
              <a:spLocks/>
            </p:cNvSpPr>
            <p:nvPr/>
          </p:nvSpPr>
          <p:spPr bwMode="auto">
            <a:xfrm>
              <a:off x="1258" y="3149"/>
              <a:ext cx="133" cy="133"/>
            </a:xfrm>
            <a:custGeom>
              <a:avLst/>
              <a:gdLst>
                <a:gd name="T0" fmla="*/ 67 w 266"/>
                <a:gd name="T1" fmla="*/ 34 h 266"/>
                <a:gd name="T2" fmla="*/ 66 w 266"/>
                <a:gd name="T3" fmla="*/ 30 h 266"/>
                <a:gd name="T4" fmla="*/ 66 w 266"/>
                <a:gd name="T5" fmla="*/ 27 h 266"/>
                <a:gd name="T6" fmla="*/ 65 w 266"/>
                <a:gd name="T7" fmla="*/ 23 h 266"/>
                <a:gd name="T8" fmla="*/ 64 w 266"/>
                <a:gd name="T9" fmla="*/ 20 h 266"/>
                <a:gd name="T10" fmla="*/ 62 w 266"/>
                <a:gd name="T11" fmla="*/ 17 h 266"/>
                <a:gd name="T12" fmla="*/ 60 w 266"/>
                <a:gd name="T13" fmla="*/ 14 h 266"/>
                <a:gd name="T14" fmla="*/ 58 w 266"/>
                <a:gd name="T15" fmla="*/ 11 h 266"/>
                <a:gd name="T16" fmla="*/ 55 w 266"/>
                <a:gd name="T17" fmla="*/ 9 h 266"/>
                <a:gd name="T18" fmla="*/ 53 w 266"/>
                <a:gd name="T19" fmla="*/ 6 h 266"/>
                <a:gd name="T20" fmla="*/ 50 w 266"/>
                <a:gd name="T21" fmla="*/ 5 h 266"/>
                <a:gd name="T22" fmla="*/ 47 w 266"/>
                <a:gd name="T23" fmla="*/ 3 h 266"/>
                <a:gd name="T24" fmla="*/ 43 w 266"/>
                <a:gd name="T25" fmla="*/ 2 h 266"/>
                <a:gd name="T26" fmla="*/ 39 w 266"/>
                <a:gd name="T27" fmla="*/ 1 h 266"/>
                <a:gd name="T28" fmla="*/ 36 w 266"/>
                <a:gd name="T29" fmla="*/ 0 h 266"/>
                <a:gd name="T30" fmla="*/ 33 w 266"/>
                <a:gd name="T31" fmla="*/ 0 h 266"/>
                <a:gd name="T32" fmla="*/ 29 w 266"/>
                <a:gd name="T33" fmla="*/ 1 h 266"/>
                <a:gd name="T34" fmla="*/ 26 w 266"/>
                <a:gd name="T35" fmla="*/ 2 h 266"/>
                <a:gd name="T36" fmla="*/ 22 w 266"/>
                <a:gd name="T37" fmla="*/ 3 h 266"/>
                <a:gd name="T38" fmla="*/ 19 w 266"/>
                <a:gd name="T39" fmla="*/ 4 h 266"/>
                <a:gd name="T40" fmla="*/ 16 w 266"/>
                <a:gd name="T41" fmla="*/ 6 h 266"/>
                <a:gd name="T42" fmla="*/ 13 w 266"/>
                <a:gd name="T43" fmla="*/ 8 h 266"/>
                <a:gd name="T44" fmla="*/ 10 w 266"/>
                <a:gd name="T45" fmla="*/ 10 h 266"/>
                <a:gd name="T46" fmla="*/ 8 w 266"/>
                <a:gd name="T47" fmla="*/ 13 h 266"/>
                <a:gd name="T48" fmla="*/ 6 w 266"/>
                <a:gd name="T49" fmla="*/ 15 h 266"/>
                <a:gd name="T50" fmla="*/ 4 w 266"/>
                <a:gd name="T51" fmla="*/ 19 h 266"/>
                <a:gd name="T52" fmla="*/ 2 w 266"/>
                <a:gd name="T53" fmla="*/ 22 h 266"/>
                <a:gd name="T54" fmla="*/ 2 w 266"/>
                <a:gd name="T55" fmla="*/ 25 h 266"/>
                <a:gd name="T56" fmla="*/ 1 w 266"/>
                <a:gd name="T57" fmla="*/ 29 h 266"/>
                <a:gd name="T58" fmla="*/ 0 w 266"/>
                <a:gd name="T59" fmla="*/ 32 h 266"/>
                <a:gd name="T60" fmla="*/ 0 w 266"/>
                <a:gd name="T61" fmla="*/ 36 h 266"/>
                <a:gd name="T62" fmla="*/ 1 w 266"/>
                <a:gd name="T63" fmla="*/ 39 h 266"/>
                <a:gd name="T64" fmla="*/ 2 w 266"/>
                <a:gd name="T65" fmla="*/ 43 h 266"/>
                <a:gd name="T66" fmla="*/ 3 w 266"/>
                <a:gd name="T67" fmla="*/ 46 h 266"/>
                <a:gd name="T68" fmla="*/ 4 w 266"/>
                <a:gd name="T69" fmla="*/ 49 h 266"/>
                <a:gd name="T70" fmla="*/ 6 w 266"/>
                <a:gd name="T71" fmla="*/ 52 h 266"/>
                <a:gd name="T72" fmla="*/ 8 w 266"/>
                <a:gd name="T73" fmla="*/ 55 h 266"/>
                <a:gd name="T74" fmla="*/ 11 w 266"/>
                <a:gd name="T75" fmla="*/ 58 h 266"/>
                <a:gd name="T76" fmla="*/ 13 w 266"/>
                <a:gd name="T77" fmla="*/ 60 h 266"/>
                <a:gd name="T78" fmla="*/ 16 w 266"/>
                <a:gd name="T79" fmla="*/ 62 h 266"/>
                <a:gd name="T80" fmla="*/ 19 w 266"/>
                <a:gd name="T81" fmla="*/ 64 h 266"/>
                <a:gd name="T82" fmla="*/ 23 w 266"/>
                <a:gd name="T83" fmla="*/ 65 h 266"/>
                <a:gd name="T84" fmla="*/ 26 w 266"/>
                <a:gd name="T85" fmla="*/ 66 h 266"/>
                <a:gd name="T86" fmla="*/ 29 w 266"/>
                <a:gd name="T87" fmla="*/ 67 h 266"/>
                <a:gd name="T88" fmla="*/ 33 w 266"/>
                <a:gd name="T89" fmla="*/ 67 h 266"/>
                <a:gd name="T90" fmla="*/ 37 w 266"/>
                <a:gd name="T91" fmla="*/ 67 h 266"/>
                <a:gd name="T92" fmla="*/ 40 w 266"/>
                <a:gd name="T93" fmla="*/ 66 h 266"/>
                <a:gd name="T94" fmla="*/ 43 w 266"/>
                <a:gd name="T95" fmla="*/ 65 h 266"/>
                <a:gd name="T96" fmla="*/ 47 w 266"/>
                <a:gd name="T97" fmla="*/ 64 h 266"/>
                <a:gd name="T98" fmla="*/ 50 w 266"/>
                <a:gd name="T99" fmla="*/ 63 h 266"/>
                <a:gd name="T100" fmla="*/ 53 w 266"/>
                <a:gd name="T101" fmla="*/ 61 h 266"/>
                <a:gd name="T102" fmla="*/ 56 w 266"/>
                <a:gd name="T103" fmla="*/ 58 h 266"/>
                <a:gd name="T104" fmla="*/ 58 w 266"/>
                <a:gd name="T105" fmla="*/ 56 h 266"/>
                <a:gd name="T106" fmla="*/ 60 w 266"/>
                <a:gd name="T107" fmla="*/ 53 h 266"/>
                <a:gd name="T108" fmla="*/ 62 w 266"/>
                <a:gd name="T109" fmla="*/ 50 h 266"/>
                <a:gd name="T110" fmla="*/ 64 w 266"/>
                <a:gd name="T111" fmla="*/ 47 h 266"/>
                <a:gd name="T112" fmla="*/ 65 w 266"/>
                <a:gd name="T113" fmla="*/ 44 h 266"/>
                <a:gd name="T114" fmla="*/ 66 w 266"/>
                <a:gd name="T115" fmla="*/ 40 h 266"/>
                <a:gd name="T116" fmla="*/ 66 w 266"/>
                <a:gd name="T117" fmla="*/ 37 h 266"/>
                <a:gd name="T118" fmla="*/ 67 w 266"/>
                <a:gd name="T119" fmla="*/ 34 h 266"/>
                <a:gd name="T120" fmla="*/ 67 w 266"/>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6" h="266">
                  <a:moveTo>
                    <a:pt x="266" y="133"/>
                  </a:moveTo>
                  <a:lnTo>
                    <a:pt x="264" y="118"/>
                  </a:lnTo>
                  <a:lnTo>
                    <a:pt x="263" y="106"/>
                  </a:lnTo>
                  <a:lnTo>
                    <a:pt x="259" y="91"/>
                  </a:lnTo>
                  <a:lnTo>
                    <a:pt x="253" y="79"/>
                  </a:lnTo>
                  <a:lnTo>
                    <a:pt x="247" y="66"/>
                  </a:lnTo>
                  <a:lnTo>
                    <a:pt x="239" y="54"/>
                  </a:lnTo>
                  <a:lnTo>
                    <a:pt x="230" y="43"/>
                  </a:lnTo>
                  <a:lnTo>
                    <a:pt x="220" y="33"/>
                  </a:lnTo>
                  <a:lnTo>
                    <a:pt x="209" y="24"/>
                  </a:lnTo>
                  <a:lnTo>
                    <a:pt x="198" y="17"/>
                  </a:lnTo>
                  <a:lnTo>
                    <a:pt x="185" y="10"/>
                  </a:lnTo>
                  <a:lnTo>
                    <a:pt x="170" y="6"/>
                  </a:lnTo>
                  <a:lnTo>
                    <a:pt x="156" y="3"/>
                  </a:lnTo>
                  <a:lnTo>
                    <a:pt x="143" y="0"/>
                  </a:lnTo>
                  <a:lnTo>
                    <a:pt x="129" y="0"/>
                  </a:lnTo>
                  <a:lnTo>
                    <a:pt x="115" y="2"/>
                  </a:lnTo>
                  <a:lnTo>
                    <a:pt x="101" y="5"/>
                  </a:lnTo>
                  <a:lnTo>
                    <a:pt x="88" y="9"/>
                  </a:lnTo>
                  <a:lnTo>
                    <a:pt x="74" y="14"/>
                  </a:lnTo>
                  <a:lnTo>
                    <a:pt x="62" y="22"/>
                  </a:lnTo>
                  <a:lnTo>
                    <a:pt x="51" y="29"/>
                  </a:lnTo>
                  <a:lnTo>
                    <a:pt x="39" y="39"/>
                  </a:lnTo>
                  <a:lnTo>
                    <a:pt x="30" y="49"/>
                  </a:lnTo>
                  <a:lnTo>
                    <a:pt x="21" y="60"/>
                  </a:lnTo>
                  <a:lnTo>
                    <a:pt x="14" y="73"/>
                  </a:lnTo>
                  <a:lnTo>
                    <a:pt x="8" y="86"/>
                  </a:lnTo>
                  <a:lnTo>
                    <a:pt x="5" y="100"/>
                  </a:lnTo>
                  <a:lnTo>
                    <a:pt x="1" y="113"/>
                  </a:lnTo>
                  <a:lnTo>
                    <a:pt x="0" y="127"/>
                  </a:lnTo>
                  <a:lnTo>
                    <a:pt x="0" y="141"/>
                  </a:lnTo>
                  <a:lnTo>
                    <a:pt x="1" y="155"/>
                  </a:lnTo>
                  <a:lnTo>
                    <a:pt x="5" y="170"/>
                  </a:lnTo>
                  <a:lnTo>
                    <a:pt x="10" y="182"/>
                  </a:lnTo>
                  <a:lnTo>
                    <a:pt x="15" y="195"/>
                  </a:lnTo>
                  <a:lnTo>
                    <a:pt x="22" y="208"/>
                  </a:lnTo>
                  <a:lnTo>
                    <a:pt x="31" y="220"/>
                  </a:lnTo>
                  <a:lnTo>
                    <a:pt x="41" y="229"/>
                  </a:lnTo>
                  <a:lnTo>
                    <a:pt x="52" y="239"/>
                  </a:lnTo>
                  <a:lnTo>
                    <a:pt x="64" y="247"/>
                  </a:lnTo>
                  <a:lnTo>
                    <a:pt x="76" y="254"/>
                  </a:lnTo>
                  <a:lnTo>
                    <a:pt x="89" y="259"/>
                  </a:lnTo>
                  <a:lnTo>
                    <a:pt x="102" y="264"/>
                  </a:lnTo>
                  <a:lnTo>
                    <a:pt x="116" y="265"/>
                  </a:lnTo>
                  <a:lnTo>
                    <a:pt x="131" y="266"/>
                  </a:lnTo>
                  <a:lnTo>
                    <a:pt x="145" y="265"/>
                  </a:lnTo>
                  <a:lnTo>
                    <a:pt x="159" y="264"/>
                  </a:lnTo>
                  <a:lnTo>
                    <a:pt x="172" y="259"/>
                  </a:lnTo>
                  <a:lnTo>
                    <a:pt x="186" y="255"/>
                  </a:lnTo>
                  <a:lnTo>
                    <a:pt x="199" y="249"/>
                  </a:lnTo>
                  <a:lnTo>
                    <a:pt x="210" y="241"/>
                  </a:lnTo>
                  <a:lnTo>
                    <a:pt x="222" y="232"/>
                  </a:lnTo>
                  <a:lnTo>
                    <a:pt x="232" y="222"/>
                  </a:lnTo>
                  <a:lnTo>
                    <a:pt x="240" y="211"/>
                  </a:lnTo>
                  <a:lnTo>
                    <a:pt x="247" y="200"/>
                  </a:lnTo>
                  <a:lnTo>
                    <a:pt x="254" y="187"/>
                  </a:lnTo>
                  <a:lnTo>
                    <a:pt x="259" y="174"/>
                  </a:lnTo>
                  <a:lnTo>
                    <a:pt x="263" y="160"/>
                  </a:lnTo>
                  <a:lnTo>
                    <a:pt x="264" y="145"/>
                  </a:lnTo>
                  <a:lnTo>
                    <a:pt x="266"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1" name="Freeform 44">
              <a:extLst>
                <a:ext uri="{FF2B5EF4-FFF2-40B4-BE49-F238E27FC236}">
                  <a16:creationId xmlns:a16="http://schemas.microsoft.com/office/drawing/2014/main" id="{8DCA6077-03A4-4DD1-B592-62674F5DC713}"/>
                </a:ext>
              </a:extLst>
            </p:cNvPr>
            <p:cNvSpPr>
              <a:spLocks/>
            </p:cNvSpPr>
            <p:nvPr/>
          </p:nvSpPr>
          <p:spPr bwMode="auto">
            <a:xfrm>
              <a:off x="1496" y="3149"/>
              <a:ext cx="132" cy="133"/>
            </a:xfrm>
            <a:custGeom>
              <a:avLst/>
              <a:gdLst>
                <a:gd name="T0" fmla="*/ 66 w 265"/>
                <a:gd name="T1" fmla="*/ 34 h 266"/>
                <a:gd name="T2" fmla="*/ 66 w 265"/>
                <a:gd name="T3" fmla="*/ 30 h 266"/>
                <a:gd name="T4" fmla="*/ 65 w 265"/>
                <a:gd name="T5" fmla="*/ 27 h 266"/>
                <a:gd name="T6" fmla="*/ 64 w 265"/>
                <a:gd name="T7" fmla="*/ 23 h 266"/>
                <a:gd name="T8" fmla="*/ 63 w 265"/>
                <a:gd name="T9" fmla="*/ 20 h 266"/>
                <a:gd name="T10" fmla="*/ 61 w 265"/>
                <a:gd name="T11" fmla="*/ 17 h 266"/>
                <a:gd name="T12" fmla="*/ 59 w 265"/>
                <a:gd name="T13" fmla="*/ 14 h 266"/>
                <a:gd name="T14" fmla="*/ 57 w 265"/>
                <a:gd name="T15" fmla="*/ 11 h 266"/>
                <a:gd name="T16" fmla="*/ 54 w 265"/>
                <a:gd name="T17" fmla="*/ 9 h 266"/>
                <a:gd name="T18" fmla="*/ 52 w 265"/>
                <a:gd name="T19" fmla="*/ 6 h 266"/>
                <a:gd name="T20" fmla="*/ 49 w 265"/>
                <a:gd name="T21" fmla="*/ 5 h 266"/>
                <a:gd name="T22" fmla="*/ 46 w 265"/>
                <a:gd name="T23" fmla="*/ 3 h 266"/>
                <a:gd name="T24" fmla="*/ 42 w 265"/>
                <a:gd name="T25" fmla="*/ 2 h 266"/>
                <a:gd name="T26" fmla="*/ 39 w 265"/>
                <a:gd name="T27" fmla="*/ 1 h 266"/>
                <a:gd name="T28" fmla="*/ 35 w 265"/>
                <a:gd name="T29" fmla="*/ 0 h 266"/>
                <a:gd name="T30" fmla="*/ 32 w 265"/>
                <a:gd name="T31" fmla="*/ 0 h 266"/>
                <a:gd name="T32" fmla="*/ 28 w 265"/>
                <a:gd name="T33" fmla="*/ 1 h 266"/>
                <a:gd name="T34" fmla="*/ 25 w 265"/>
                <a:gd name="T35" fmla="*/ 2 h 266"/>
                <a:gd name="T36" fmla="*/ 21 w 265"/>
                <a:gd name="T37" fmla="*/ 3 h 266"/>
                <a:gd name="T38" fmla="*/ 18 w 265"/>
                <a:gd name="T39" fmla="*/ 4 h 266"/>
                <a:gd name="T40" fmla="*/ 15 w 265"/>
                <a:gd name="T41" fmla="*/ 6 h 266"/>
                <a:gd name="T42" fmla="*/ 12 w 265"/>
                <a:gd name="T43" fmla="*/ 8 h 266"/>
                <a:gd name="T44" fmla="*/ 9 w 265"/>
                <a:gd name="T45" fmla="*/ 10 h 266"/>
                <a:gd name="T46" fmla="*/ 7 w 265"/>
                <a:gd name="T47" fmla="*/ 13 h 266"/>
                <a:gd name="T48" fmla="*/ 5 w 265"/>
                <a:gd name="T49" fmla="*/ 15 h 266"/>
                <a:gd name="T50" fmla="*/ 3 w 265"/>
                <a:gd name="T51" fmla="*/ 19 h 266"/>
                <a:gd name="T52" fmla="*/ 2 w 265"/>
                <a:gd name="T53" fmla="*/ 22 h 266"/>
                <a:gd name="T54" fmla="*/ 1 w 265"/>
                <a:gd name="T55" fmla="*/ 25 h 266"/>
                <a:gd name="T56" fmla="*/ 0 w 265"/>
                <a:gd name="T57" fmla="*/ 29 h 266"/>
                <a:gd name="T58" fmla="*/ 0 w 265"/>
                <a:gd name="T59" fmla="*/ 32 h 266"/>
                <a:gd name="T60" fmla="*/ 0 w 265"/>
                <a:gd name="T61" fmla="*/ 36 h 266"/>
                <a:gd name="T62" fmla="*/ 0 w 265"/>
                <a:gd name="T63" fmla="*/ 39 h 266"/>
                <a:gd name="T64" fmla="*/ 1 w 265"/>
                <a:gd name="T65" fmla="*/ 43 h 266"/>
                <a:gd name="T66" fmla="*/ 2 w 265"/>
                <a:gd name="T67" fmla="*/ 46 h 266"/>
                <a:gd name="T68" fmla="*/ 3 w 265"/>
                <a:gd name="T69" fmla="*/ 49 h 266"/>
                <a:gd name="T70" fmla="*/ 5 w 265"/>
                <a:gd name="T71" fmla="*/ 52 h 266"/>
                <a:gd name="T72" fmla="*/ 7 w 265"/>
                <a:gd name="T73" fmla="*/ 55 h 266"/>
                <a:gd name="T74" fmla="*/ 10 w 265"/>
                <a:gd name="T75" fmla="*/ 58 h 266"/>
                <a:gd name="T76" fmla="*/ 12 w 265"/>
                <a:gd name="T77" fmla="*/ 60 h 266"/>
                <a:gd name="T78" fmla="*/ 15 w 265"/>
                <a:gd name="T79" fmla="*/ 62 h 266"/>
                <a:gd name="T80" fmla="*/ 19 w 265"/>
                <a:gd name="T81" fmla="*/ 64 h 266"/>
                <a:gd name="T82" fmla="*/ 22 w 265"/>
                <a:gd name="T83" fmla="*/ 65 h 266"/>
                <a:gd name="T84" fmla="*/ 25 w 265"/>
                <a:gd name="T85" fmla="*/ 66 h 266"/>
                <a:gd name="T86" fmla="*/ 28 w 265"/>
                <a:gd name="T87" fmla="*/ 67 h 266"/>
                <a:gd name="T88" fmla="*/ 32 w 265"/>
                <a:gd name="T89" fmla="*/ 67 h 266"/>
                <a:gd name="T90" fmla="*/ 36 w 265"/>
                <a:gd name="T91" fmla="*/ 67 h 266"/>
                <a:gd name="T92" fmla="*/ 39 w 265"/>
                <a:gd name="T93" fmla="*/ 66 h 266"/>
                <a:gd name="T94" fmla="*/ 43 w 265"/>
                <a:gd name="T95" fmla="*/ 65 h 266"/>
                <a:gd name="T96" fmla="*/ 46 w 265"/>
                <a:gd name="T97" fmla="*/ 64 h 266"/>
                <a:gd name="T98" fmla="*/ 49 w 265"/>
                <a:gd name="T99" fmla="*/ 63 h 266"/>
                <a:gd name="T100" fmla="*/ 52 w 265"/>
                <a:gd name="T101" fmla="*/ 61 h 266"/>
                <a:gd name="T102" fmla="*/ 55 w 265"/>
                <a:gd name="T103" fmla="*/ 58 h 266"/>
                <a:gd name="T104" fmla="*/ 57 w 265"/>
                <a:gd name="T105" fmla="*/ 56 h 266"/>
                <a:gd name="T106" fmla="*/ 59 w 265"/>
                <a:gd name="T107" fmla="*/ 53 h 266"/>
                <a:gd name="T108" fmla="*/ 62 w 265"/>
                <a:gd name="T109" fmla="*/ 50 h 266"/>
                <a:gd name="T110" fmla="*/ 63 w 265"/>
                <a:gd name="T111" fmla="*/ 47 h 266"/>
                <a:gd name="T112" fmla="*/ 64 w 265"/>
                <a:gd name="T113" fmla="*/ 44 h 266"/>
                <a:gd name="T114" fmla="*/ 65 w 265"/>
                <a:gd name="T115" fmla="*/ 40 h 266"/>
                <a:gd name="T116" fmla="*/ 66 w 265"/>
                <a:gd name="T117" fmla="*/ 37 h 266"/>
                <a:gd name="T118" fmla="*/ 66 w 265"/>
                <a:gd name="T119" fmla="*/ 34 h 266"/>
                <a:gd name="T120" fmla="*/ 66 w 265"/>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5" h="266">
                  <a:moveTo>
                    <a:pt x="265" y="133"/>
                  </a:moveTo>
                  <a:lnTo>
                    <a:pt x="265" y="118"/>
                  </a:lnTo>
                  <a:lnTo>
                    <a:pt x="262" y="106"/>
                  </a:lnTo>
                  <a:lnTo>
                    <a:pt x="258" y="91"/>
                  </a:lnTo>
                  <a:lnTo>
                    <a:pt x="254" y="79"/>
                  </a:lnTo>
                  <a:lnTo>
                    <a:pt x="246" y="66"/>
                  </a:lnTo>
                  <a:lnTo>
                    <a:pt x="239" y="54"/>
                  </a:lnTo>
                  <a:lnTo>
                    <a:pt x="229" y="43"/>
                  </a:lnTo>
                  <a:lnTo>
                    <a:pt x="219" y="33"/>
                  </a:lnTo>
                  <a:lnTo>
                    <a:pt x="208" y="24"/>
                  </a:lnTo>
                  <a:lnTo>
                    <a:pt x="197" y="17"/>
                  </a:lnTo>
                  <a:lnTo>
                    <a:pt x="184" y="10"/>
                  </a:lnTo>
                  <a:lnTo>
                    <a:pt x="171" y="6"/>
                  </a:lnTo>
                  <a:lnTo>
                    <a:pt x="157" y="3"/>
                  </a:lnTo>
                  <a:lnTo>
                    <a:pt x="143" y="0"/>
                  </a:lnTo>
                  <a:lnTo>
                    <a:pt x="128" y="0"/>
                  </a:lnTo>
                  <a:lnTo>
                    <a:pt x="114" y="2"/>
                  </a:lnTo>
                  <a:lnTo>
                    <a:pt x="100" y="5"/>
                  </a:lnTo>
                  <a:lnTo>
                    <a:pt x="87" y="9"/>
                  </a:lnTo>
                  <a:lnTo>
                    <a:pt x="73" y="14"/>
                  </a:lnTo>
                  <a:lnTo>
                    <a:pt x="61" y="22"/>
                  </a:lnTo>
                  <a:lnTo>
                    <a:pt x="50" y="29"/>
                  </a:lnTo>
                  <a:lnTo>
                    <a:pt x="39" y="39"/>
                  </a:lnTo>
                  <a:lnTo>
                    <a:pt x="30" y="49"/>
                  </a:lnTo>
                  <a:lnTo>
                    <a:pt x="21" y="60"/>
                  </a:lnTo>
                  <a:lnTo>
                    <a:pt x="14" y="73"/>
                  </a:lnTo>
                  <a:lnTo>
                    <a:pt x="9" y="86"/>
                  </a:lnTo>
                  <a:lnTo>
                    <a:pt x="4" y="100"/>
                  </a:lnTo>
                  <a:lnTo>
                    <a:pt x="2" y="113"/>
                  </a:lnTo>
                  <a:lnTo>
                    <a:pt x="0" y="127"/>
                  </a:lnTo>
                  <a:lnTo>
                    <a:pt x="0" y="141"/>
                  </a:lnTo>
                  <a:lnTo>
                    <a:pt x="2" y="155"/>
                  </a:lnTo>
                  <a:lnTo>
                    <a:pt x="4" y="170"/>
                  </a:lnTo>
                  <a:lnTo>
                    <a:pt x="9" y="182"/>
                  </a:lnTo>
                  <a:lnTo>
                    <a:pt x="14" y="195"/>
                  </a:lnTo>
                  <a:lnTo>
                    <a:pt x="23" y="208"/>
                  </a:lnTo>
                  <a:lnTo>
                    <a:pt x="31" y="220"/>
                  </a:lnTo>
                  <a:lnTo>
                    <a:pt x="40" y="229"/>
                  </a:lnTo>
                  <a:lnTo>
                    <a:pt x="51" y="239"/>
                  </a:lnTo>
                  <a:lnTo>
                    <a:pt x="63" y="247"/>
                  </a:lnTo>
                  <a:lnTo>
                    <a:pt x="76" y="254"/>
                  </a:lnTo>
                  <a:lnTo>
                    <a:pt x="88" y="259"/>
                  </a:lnTo>
                  <a:lnTo>
                    <a:pt x="103" y="264"/>
                  </a:lnTo>
                  <a:lnTo>
                    <a:pt x="115" y="265"/>
                  </a:lnTo>
                  <a:lnTo>
                    <a:pt x="130" y="266"/>
                  </a:lnTo>
                  <a:lnTo>
                    <a:pt x="144" y="265"/>
                  </a:lnTo>
                  <a:lnTo>
                    <a:pt x="158" y="264"/>
                  </a:lnTo>
                  <a:lnTo>
                    <a:pt x="172" y="259"/>
                  </a:lnTo>
                  <a:lnTo>
                    <a:pt x="185" y="255"/>
                  </a:lnTo>
                  <a:lnTo>
                    <a:pt x="198" y="249"/>
                  </a:lnTo>
                  <a:lnTo>
                    <a:pt x="209" y="241"/>
                  </a:lnTo>
                  <a:lnTo>
                    <a:pt x="221" y="232"/>
                  </a:lnTo>
                  <a:lnTo>
                    <a:pt x="231" y="222"/>
                  </a:lnTo>
                  <a:lnTo>
                    <a:pt x="239" y="211"/>
                  </a:lnTo>
                  <a:lnTo>
                    <a:pt x="248" y="200"/>
                  </a:lnTo>
                  <a:lnTo>
                    <a:pt x="254" y="187"/>
                  </a:lnTo>
                  <a:lnTo>
                    <a:pt x="259" y="174"/>
                  </a:lnTo>
                  <a:lnTo>
                    <a:pt x="262" y="160"/>
                  </a:lnTo>
                  <a:lnTo>
                    <a:pt x="265" y="145"/>
                  </a:lnTo>
                  <a:lnTo>
                    <a:pt x="265"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2" name="Freeform 45">
              <a:extLst>
                <a:ext uri="{FF2B5EF4-FFF2-40B4-BE49-F238E27FC236}">
                  <a16:creationId xmlns:a16="http://schemas.microsoft.com/office/drawing/2014/main" id="{CFAA6D7A-EBF7-4D1E-8E2F-D60DA5D7464E}"/>
                </a:ext>
              </a:extLst>
            </p:cNvPr>
            <p:cNvSpPr>
              <a:spLocks/>
            </p:cNvSpPr>
            <p:nvPr/>
          </p:nvSpPr>
          <p:spPr bwMode="auto">
            <a:xfrm>
              <a:off x="2003" y="3149"/>
              <a:ext cx="133" cy="133"/>
            </a:xfrm>
            <a:custGeom>
              <a:avLst/>
              <a:gdLst>
                <a:gd name="T0" fmla="*/ 66 w 267"/>
                <a:gd name="T1" fmla="*/ 34 h 266"/>
                <a:gd name="T2" fmla="*/ 66 w 267"/>
                <a:gd name="T3" fmla="*/ 30 h 266"/>
                <a:gd name="T4" fmla="*/ 65 w 267"/>
                <a:gd name="T5" fmla="*/ 27 h 266"/>
                <a:gd name="T6" fmla="*/ 64 w 267"/>
                <a:gd name="T7" fmla="*/ 23 h 266"/>
                <a:gd name="T8" fmla="*/ 63 w 267"/>
                <a:gd name="T9" fmla="*/ 20 h 266"/>
                <a:gd name="T10" fmla="*/ 62 w 267"/>
                <a:gd name="T11" fmla="*/ 17 h 266"/>
                <a:gd name="T12" fmla="*/ 59 w 267"/>
                <a:gd name="T13" fmla="*/ 14 h 266"/>
                <a:gd name="T14" fmla="*/ 57 w 267"/>
                <a:gd name="T15" fmla="*/ 11 h 266"/>
                <a:gd name="T16" fmla="*/ 55 w 267"/>
                <a:gd name="T17" fmla="*/ 9 h 266"/>
                <a:gd name="T18" fmla="*/ 52 w 267"/>
                <a:gd name="T19" fmla="*/ 6 h 266"/>
                <a:gd name="T20" fmla="*/ 49 w 267"/>
                <a:gd name="T21" fmla="*/ 5 h 266"/>
                <a:gd name="T22" fmla="*/ 46 w 267"/>
                <a:gd name="T23" fmla="*/ 3 h 266"/>
                <a:gd name="T24" fmla="*/ 42 w 267"/>
                <a:gd name="T25" fmla="*/ 2 h 266"/>
                <a:gd name="T26" fmla="*/ 39 w 267"/>
                <a:gd name="T27" fmla="*/ 1 h 266"/>
                <a:gd name="T28" fmla="*/ 35 w 267"/>
                <a:gd name="T29" fmla="*/ 0 h 266"/>
                <a:gd name="T30" fmla="*/ 32 w 267"/>
                <a:gd name="T31" fmla="*/ 0 h 266"/>
                <a:gd name="T32" fmla="*/ 28 w 267"/>
                <a:gd name="T33" fmla="*/ 1 h 266"/>
                <a:gd name="T34" fmla="*/ 25 w 267"/>
                <a:gd name="T35" fmla="*/ 2 h 266"/>
                <a:gd name="T36" fmla="*/ 21 w 267"/>
                <a:gd name="T37" fmla="*/ 3 h 266"/>
                <a:gd name="T38" fmla="*/ 18 w 267"/>
                <a:gd name="T39" fmla="*/ 4 h 266"/>
                <a:gd name="T40" fmla="*/ 15 w 267"/>
                <a:gd name="T41" fmla="*/ 6 h 266"/>
                <a:gd name="T42" fmla="*/ 12 w 267"/>
                <a:gd name="T43" fmla="*/ 8 h 266"/>
                <a:gd name="T44" fmla="*/ 10 w 267"/>
                <a:gd name="T45" fmla="*/ 10 h 266"/>
                <a:gd name="T46" fmla="*/ 7 w 267"/>
                <a:gd name="T47" fmla="*/ 13 h 266"/>
                <a:gd name="T48" fmla="*/ 5 w 267"/>
                <a:gd name="T49" fmla="*/ 15 h 266"/>
                <a:gd name="T50" fmla="*/ 3 w 267"/>
                <a:gd name="T51" fmla="*/ 19 h 266"/>
                <a:gd name="T52" fmla="*/ 2 w 267"/>
                <a:gd name="T53" fmla="*/ 22 h 266"/>
                <a:gd name="T54" fmla="*/ 1 w 267"/>
                <a:gd name="T55" fmla="*/ 25 h 266"/>
                <a:gd name="T56" fmla="*/ 0 w 267"/>
                <a:gd name="T57" fmla="*/ 29 h 266"/>
                <a:gd name="T58" fmla="*/ 0 w 267"/>
                <a:gd name="T59" fmla="*/ 32 h 266"/>
                <a:gd name="T60" fmla="*/ 0 w 267"/>
                <a:gd name="T61" fmla="*/ 36 h 266"/>
                <a:gd name="T62" fmla="*/ 0 w 267"/>
                <a:gd name="T63" fmla="*/ 39 h 266"/>
                <a:gd name="T64" fmla="*/ 1 w 267"/>
                <a:gd name="T65" fmla="*/ 43 h 266"/>
                <a:gd name="T66" fmla="*/ 2 w 267"/>
                <a:gd name="T67" fmla="*/ 46 h 266"/>
                <a:gd name="T68" fmla="*/ 4 w 267"/>
                <a:gd name="T69" fmla="*/ 49 h 266"/>
                <a:gd name="T70" fmla="*/ 5 w 267"/>
                <a:gd name="T71" fmla="*/ 52 h 266"/>
                <a:gd name="T72" fmla="*/ 8 w 267"/>
                <a:gd name="T73" fmla="*/ 55 h 266"/>
                <a:gd name="T74" fmla="*/ 10 w 267"/>
                <a:gd name="T75" fmla="*/ 58 h 266"/>
                <a:gd name="T76" fmla="*/ 13 w 267"/>
                <a:gd name="T77" fmla="*/ 60 h 266"/>
                <a:gd name="T78" fmla="*/ 15 w 267"/>
                <a:gd name="T79" fmla="*/ 62 h 266"/>
                <a:gd name="T80" fmla="*/ 19 w 267"/>
                <a:gd name="T81" fmla="*/ 64 h 266"/>
                <a:gd name="T82" fmla="*/ 22 w 267"/>
                <a:gd name="T83" fmla="*/ 65 h 266"/>
                <a:gd name="T84" fmla="*/ 25 w 267"/>
                <a:gd name="T85" fmla="*/ 66 h 266"/>
                <a:gd name="T86" fmla="*/ 29 w 267"/>
                <a:gd name="T87" fmla="*/ 67 h 266"/>
                <a:gd name="T88" fmla="*/ 32 w 267"/>
                <a:gd name="T89" fmla="*/ 67 h 266"/>
                <a:gd name="T90" fmla="*/ 36 w 267"/>
                <a:gd name="T91" fmla="*/ 67 h 266"/>
                <a:gd name="T92" fmla="*/ 40 w 267"/>
                <a:gd name="T93" fmla="*/ 66 h 266"/>
                <a:gd name="T94" fmla="*/ 43 w 267"/>
                <a:gd name="T95" fmla="*/ 65 h 266"/>
                <a:gd name="T96" fmla="*/ 46 w 267"/>
                <a:gd name="T97" fmla="*/ 64 h 266"/>
                <a:gd name="T98" fmla="*/ 49 w 267"/>
                <a:gd name="T99" fmla="*/ 63 h 266"/>
                <a:gd name="T100" fmla="*/ 52 w 267"/>
                <a:gd name="T101" fmla="*/ 61 h 266"/>
                <a:gd name="T102" fmla="*/ 55 w 267"/>
                <a:gd name="T103" fmla="*/ 58 h 266"/>
                <a:gd name="T104" fmla="*/ 58 w 267"/>
                <a:gd name="T105" fmla="*/ 56 h 266"/>
                <a:gd name="T106" fmla="*/ 60 w 267"/>
                <a:gd name="T107" fmla="*/ 53 h 266"/>
                <a:gd name="T108" fmla="*/ 62 w 267"/>
                <a:gd name="T109" fmla="*/ 50 h 266"/>
                <a:gd name="T110" fmla="*/ 63 w 267"/>
                <a:gd name="T111" fmla="*/ 47 h 266"/>
                <a:gd name="T112" fmla="*/ 64 w 267"/>
                <a:gd name="T113" fmla="*/ 44 h 266"/>
                <a:gd name="T114" fmla="*/ 66 w 267"/>
                <a:gd name="T115" fmla="*/ 40 h 266"/>
                <a:gd name="T116" fmla="*/ 66 w 267"/>
                <a:gd name="T117" fmla="*/ 37 h 266"/>
                <a:gd name="T118" fmla="*/ 66 w 267"/>
                <a:gd name="T119" fmla="*/ 34 h 266"/>
                <a:gd name="T120" fmla="*/ 66 w 267"/>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7" h="266">
                  <a:moveTo>
                    <a:pt x="267" y="133"/>
                  </a:moveTo>
                  <a:lnTo>
                    <a:pt x="265" y="118"/>
                  </a:lnTo>
                  <a:lnTo>
                    <a:pt x="262" y="106"/>
                  </a:lnTo>
                  <a:lnTo>
                    <a:pt x="259" y="91"/>
                  </a:lnTo>
                  <a:lnTo>
                    <a:pt x="254" y="79"/>
                  </a:lnTo>
                  <a:lnTo>
                    <a:pt x="248" y="66"/>
                  </a:lnTo>
                  <a:lnTo>
                    <a:pt x="239" y="54"/>
                  </a:lnTo>
                  <a:lnTo>
                    <a:pt x="231" y="43"/>
                  </a:lnTo>
                  <a:lnTo>
                    <a:pt x="220" y="33"/>
                  </a:lnTo>
                  <a:lnTo>
                    <a:pt x="210" y="24"/>
                  </a:lnTo>
                  <a:lnTo>
                    <a:pt x="197" y="17"/>
                  </a:lnTo>
                  <a:lnTo>
                    <a:pt x="184" y="10"/>
                  </a:lnTo>
                  <a:lnTo>
                    <a:pt x="171" y="6"/>
                  </a:lnTo>
                  <a:lnTo>
                    <a:pt x="157" y="3"/>
                  </a:lnTo>
                  <a:lnTo>
                    <a:pt x="143" y="0"/>
                  </a:lnTo>
                  <a:lnTo>
                    <a:pt x="128" y="0"/>
                  </a:lnTo>
                  <a:lnTo>
                    <a:pt x="114" y="2"/>
                  </a:lnTo>
                  <a:lnTo>
                    <a:pt x="101" y="5"/>
                  </a:lnTo>
                  <a:lnTo>
                    <a:pt x="87" y="9"/>
                  </a:lnTo>
                  <a:lnTo>
                    <a:pt x="74" y="14"/>
                  </a:lnTo>
                  <a:lnTo>
                    <a:pt x="61" y="22"/>
                  </a:lnTo>
                  <a:lnTo>
                    <a:pt x="50" y="29"/>
                  </a:lnTo>
                  <a:lnTo>
                    <a:pt x="40" y="39"/>
                  </a:lnTo>
                  <a:lnTo>
                    <a:pt x="30" y="49"/>
                  </a:lnTo>
                  <a:lnTo>
                    <a:pt x="22" y="60"/>
                  </a:lnTo>
                  <a:lnTo>
                    <a:pt x="15" y="73"/>
                  </a:lnTo>
                  <a:lnTo>
                    <a:pt x="9" y="86"/>
                  </a:lnTo>
                  <a:lnTo>
                    <a:pt x="5" y="100"/>
                  </a:lnTo>
                  <a:lnTo>
                    <a:pt x="2" y="113"/>
                  </a:lnTo>
                  <a:lnTo>
                    <a:pt x="0" y="127"/>
                  </a:lnTo>
                  <a:lnTo>
                    <a:pt x="0" y="141"/>
                  </a:lnTo>
                  <a:lnTo>
                    <a:pt x="2" y="155"/>
                  </a:lnTo>
                  <a:lnTo>
                    <a:pt x="5" y="170"/>
                  </a:lnTo>
                  <a:lnTo>
                    <a:pt x="10" y="182"/>
                  </a:lnTo>
                  <a:lnTo>
                    <a:pt x="16" y="195"/>
                  </a:lnTo>
                  <a:lnTo>
                    <a:pt x="23" y="208"/>
                  </a:lnTo>
                  <a:lnTo>
                    <a:pt x="32" y="220"/>
                  </a:lnTo>
                  <a:lnTo>
                    <a:pt x="42" y="229"/>
                  </a:lnTo>
                  <a:lnTo>
                    <a:pt x="52" y="239"/>
                  </a:lnTo>
                  <a:lnTo>
                    <a:pt x="63" y="247"/>
                  </a:lnTo>
                  <a:lnTo>
                    <a:pt x="76" y="254"/>
                  </a:lnTo>
                  <a:lnTo>
                    <a:pt x="89" y="259"/>
                  </a:lnTo>
                  <a:lnTo>
                    <a:pt x="103" y="264"/>
                  </a:lnTo>
                  <a:lnTo>
                    <a:pt x="117" y="265"/>
                  </a:lnTo>
                  <a:lnTo>
                    <a:pt x="131" y="266"/>
                  </a:lnTo>
                  <a:lnTo>
                    <a:pt x="145" y="265"/>
                  </a:lnTo>
                  <a:lnTo>
                    <a:pt x="160" y="264"/>
                  </a:lnTo>
                  <a:lnTo>
                    <a:pt x="173" y="259"/>
                  </a:lnTo>
                  <a:lnTo>
                    <a:pt x="185" y="255"/>
                  </a:lnTo>
                  <a:lnTo>
                    <a:pt x="198" y="249"/>
                  </a:lnTo>
                  <a:lnTo>
                    <a:pt x="211" y="241"/>
                  </a:lnTo>
                  <a:lnTo>
                    <a:pt x="222" y="232"/>
                  </a:lnTo>
                  <a:lnTo>
                    <a:pt x="232" y="222"/>
                  </a:lnTo>
                  <a:lnTo>
                    <a:pt x="241" y="211"/>
                  </a:lnTo>
                  <a:lnTo>
                    <a:pt x="248" y="200"/>
                  </a:lnTo>
                  <a:lnTo>
                    <a:pt x="255" y="187"/>
                  </a:lnTo>
                  <a:lnTo>
                    <a:pt x="259" y="174"/>
                  </a:lnTo>
                  <a:lnTo>
                    <a:pt x="264" y="160"/>
                  </a:lnTo>
                  <a:lnTo>
                    <a:pt x="265" y="145"/>
                  </a:lnTo>
                  <a:lnTo>
                    <a:pt x="267" y="133"/>
                  </a:lnTo>
                  <a:close/>
                </a:path>
              </a:pathLst>
            </a:custGeom>
            <a:solidFill>
              <a:srgbClr val="0CC10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3" name="Freeform 46">
              <a:extLst>
                <a:ext uri="{FF2B5EF4-FFF2-40B4-BE49-F238E27FC236}">
                  <a16:creationId xmlns:a16="http://schemas.microsoft.com/office/drawing/2014/main" id="{1393EE3A-9FD8-4140-B30B-C100BA04D4F3}"/>
                </a:ext>
              </a:extLst>
            </p:cNvPr>
            <p:cNvSpPr>
              <a:spLocks/>
            </p:cNvSpPr>
            <p:nvPr/>
          </p:nvSpPr>
          <p:spPr bwMode="auto">
            <a:xfrm>
              <a:off x="288" y="3365"/>
              <a:ext cx="2119" cy="109"/>
            </a:xfrm>
            <a:custGeom>
              <a:avLst/>
              <a:gdLst>
                <a:gd name="T0" fmla="*/ 1025 w 4238"/>
                <a:gd name="T1" fmla="*/ 54 h 218"/>
                <a:gd name="T2" fmla="*/ 1032 w 4238"/>
                <a:gd name="T3" fmla="*/ 52 h 218"/>
                <a:gd name="T4" fmla="*/ 1039 w 4238"/>
                <a:gd name="T5" fmla="*/ 48 h 218"/>
                <a:gd name="T6" fmla="*/ 1046 w 4238"/>
                <a:gd name="T7" fmla="*/ 43 h 218"/>
                <a:gd name="T8" fmla="*/ 1051 w 4238"/>
                <a:gd name="T9" fmla="*/ 37 h 218"/>
                <a:gd name="T10" fmla="*/ 1055 w 4238"/>
                <a:gd name="T11" fmla="*/ 30 h 218"/>
                <a:gd name="T12" fmla="*/ 1058 w 4238"/>
                <a:gd name="T13" fmla="*/ 22 h 218"/>
                <a:gd name="T14" fmla="*/ 1059 w 4238"/>
                <a:gd name="T15" fmla="*/ 14 h 218"/>
                <a:gd name="T16" fmla="*/ 1047 w 4238"/>
                <a:gd name="T17" fmla="*/ 0 h 218"/>
                <a:gd name="T18" fmla="*/ 1047 w 4238"/>
                <a:gd name="T19" fmla="*/ 16 h 218"/>
                <a:gd name="T20" fmla="*/ 1045 w 4238"/>
                <a:gd name="T21" fmla="*/ 23 h 218"/>
                <a:gd name="T22" fmla="*/ 1042 w 4238"/>
                <a:gd name="T23" fmla="*/ 29 h 218"/>
                <a:gd name="T24" fmla="*/ 1037 w 4238"/>
                <a:gd name="T25" fmla="*/ 34 h 218"/>
                <a:gd name="T26" fmla="*/ 1032 w 4238"/>
                <a:gd name="T27" fmla="*/ 38 h 218"/>
                <a:gd name="T28" fmla="*/ 1025 w 4238"/>
                <a:gd name="T29" fmla="*/ 41 h 218"/>
                <a:gd name="T30" fmla="*/ 1018 w 4238"/>
                <a:gd name="T31" fmla="*/ 42 h 218"/>
                <a:gd name="T32" fmla="*/ 45 w 4238"/>
                <a:gd name="T33" fmla="*/ 43 h 218"/>
                <a:gd name="T34" fmla="*/ 38 w 4238"/>
                <a:gd name="T35" fmla="*/ 42 h 218"/>
                <a:gd name="T36" fmla="*/ 31 w 4238"/>
                <a:gd name="T37" fmla="*/ 40 h 218"/>
                <a:gd name="T38" fmla="*/ 25 w 4238"/>
                <a:gd name="T39" fmla="*/ 37 h 218"/>
                <a:gd name="T40" fmla="*/ 20 w 4238"/>
                <a:gd name="T41" fmla="*/ 32 h 218"/>
                <a:gd name="T42" fmla="*/ 17 w 4238"/>
                <a:gd name="T43" fmla="*/ 26 h 218"/>
                <a:gd name="T44" fmla="*/ 14 w 4238"/>
                <a:gd name="T45" fmla="*/ 20 h 218"/>
                <a:gd name="T46" fmla="*/ 13 w 4238"/>
                <a:gd name="T47" fmla="*/ 13 h 218"/>
                <a:gd name="T48" fmla="*/ 0 w 4238"/>
                <a:gd name="T49" fmla="*/ 0 h 218"/>
                <a:gd name="T50" fmla="*/ 1 w 4238"/>
                <a:gd name="T51" fmla="*/ 18 h 218"/>
                <a:gd name="T52" fmla="*/ 3 w 4238"/>
                <a:gd name="T53" fmla="*/ 26 h 218"/>
                <a:gd name="T54" fmla="*/ 6 w 4238"/>
                <a:gd name="T55" fmla="*/ 33 h 218"/>
                <a:gd name="T56" fmla="*/ 11 w 4238"/>
                <a:gd name="T57" fmla="*/ 40 h 218"/>
                <a:gd name="T58" fmla="*/ 17 w 4238"/>
                <a:gd name="T59" fmla="*/ 46 h 218"/>
                <a:gd name="T60" fmla="*/ 24 w 4238"/>
                <a:gd name="T61" fmla="*/ 50 h 218"/>
                <a:gd name="T62" fmla="*/ 31 w 4238"/>
                <a:gd name="T63" fmla="*/ 53 h 218"/>
                <a:gd name="T64" fmla="*/ 39 w 4238"/>
                <a:gd name="T65" fmla="*/ 55 h 2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238" h="218">
                  <a:moveTo>
                    <a:pt x="4081" y="216"/>
                  </a:moveTo>
                  <a:lnTo>
                    <a:pt x="4097" y="215"/>
                  </a:lnTo>
                  <a:lnTo>
                    <a:pt x="4114" y="210"/>
                  </a:lnTo>
                  <a:lnTo>
                    <a:pt x="4128" y="205"/>
                  </a:lnTo>
                  <a:lnTo>
                    <a:pt x="4144" y="198"/>
                  </a:lnTo>
                  <a:lnTo>
                    <a:pt x="4156" y="189"/>
                  </a:lnTo>
                  <a:lnTo>
                    <a:pt x="4171" y="181"/>
                  </a:lnTo>
                  <a:lnTo>
                    <a:pt x="4182" y="169"/>
                  </a:lnTo>
                  <a:lnTo>
                    <a:pt x="4193" y="158"/>
                  </a:lnTo>
                  <a:lnTo>
                    <a:pt x="4203" y="145"/>
                  </a:lnTo>
                  <a:lnTo>
                    <a:pt x="4213" y="132"/>
                  </a:lnTo>
                  <a:lnTo>
                    <a:pt x="4220" y="118"/>
                  </a:lnTo>
                  <a:lnTo>
                    <a:pt x="4226" y="102"/>
                  </a:lnTo>
                  <a:lnTo>
                    <a:pt x="4232" y="87"/>
                  </a:lnTo>
                  <a:lnTo>
                    <a:pt x="4235" y="71"/>
                  </a:lnTo>
                  <a:lnTo>
                    <a:pt x="4236" y="55"/>
                  </a:lnTo>
                  <a:lnTo>
                    <a:pt x="4238" y="0"/>
                  </a:lnTo>
                  <a:lnTo>
                    <a:pt x="4188" y="0"/>
                  </a:lnTo>
                  <a:lnTo>
                    <a:pt x="4186" y="50"/>
                  </a:lnTo>
                  <a:lnTo>
                    <a:pt x="4185" y="64"/>
                  </a:lnTo>
                  <a:lnTo>
                    <a:pt x="4182" y="77"/>
                  </a:lnTo>
                  <a:lnTo>
                    <a:pt x="4178" y="89"/>
                  </a:lnTo>
                  <a:lnTo>
                    <a:pt x="4172" y="102"/>
                  </a:lnTo>
                  <a:lnTo>
                    <a:pt x="4165" y="114"/>
                  </a:lnTo>
                  <a:lnTo>
                    <a:pt x="4156" y="125"/>
                  </a:lnTo>
                  <a:lnTo>
                    <a:pt x="4148" y="135"/>
                  </a:lnTo>
                  <a:lnTo>
                    <a:pt x="4136" y="143"/>
                  </a:lnTo>
                  <a:lnTo>
                    <a:pt x="4125" y="151"/>
                  </a:lnTo>
                  <a:lnTo>
                    <a:pt x="4112" y="158"/>
                  </a:lnTo>
                  <a:lnTo>
                    <a:pt x="4099" y="162"/>
                  </a:lnTo>
                  <a:lnTo>
                    <a:pt x="4087" y="165"/>
                  </a:lnTo>
                  <a:lnTo>
                    <a:pt x="4072" y="168"/>
                  </a:lnTo>
                  <a:lnTo>
                    <a:pt x="4060" y="168"/>
                  </a:lnTo>
                  <a:lnTo>
                    <a:pt x="177" y="169"/>
                  </a:lnTo>
                  <a:lnTo>
                    <a:pt x="164" y="168"/>
                  </a:lnTo>
                  <a:lnTo>
                    <a:pt x="150" y="166"/>
                  </a:lnTo>
                  <a:lnTo>
                    <a:pt x="137" y="163"/>
                  </a:lnTo>
                  <a:lnTo>
                    <a:pt x="124" y="158"/>
                  </a:lnTo>
                  <a:lnTo>
                    <a:pt x="112" y="152"/>
                  </a:lnTo>
                  <a:lnTo>
                    <a:pt x="100" y="145"/>
                  </a:lnTo>
                  <a:lnTo>
                    <a:pt x="89" y="135"/>
                  </a:lnTo>
                  <a:lnTo>
                    <a:pt x="80" y="125"/>
                  </a:lnTo>
                  <a:lnTo>
                    <a:pt x="72" y="115"/>
                  </a:lnTo>
                  <a:lnTo>
                    <a:pt x="65" y="104"/>
                  </a:lnTo>
                  <a:lnTo>
                    <a:pt x="59" y="91"/>
                  </a:lnTo>
                  <a:lnTo>
                    <a:pt x="53" y="78"/>
                  </a:lnTo>
                  <a:lnTo>
                    <a:pt x="52" y="65"/>
                  </a:lnTo>
                  <a:lnTo>
                    <a:pt x="50" y="51"/>
                  </a:lnTo>
                  <a:lnTo>
                    <a:pt x="50" y="0"/>
                  </a:lnTo>
                  <a:lnTo>
                    <a:pt x="0" y="0"/>
                  </a:lnTo>
                  <a:lnTo>
                    <a:pt x="0" y="55"/>
                  </a:lnTo>
                  <a:lnTo>
                    <a:pt x="2" y="72"/>
                  </a:lnTo>
                  <a:lnTo>
                    <a:pt x="5" y="88"/>
                  </a:lnTo>
                  <a:lnTo>
                    <a:pt x="10" y="104"/>
                  </a:lnTo>
                  <a:lnTo>
                    <a:pt x="16" y="118"/>
                  </a:lnTo>
                  <a:lnTo>
                    <a:pt x="23" y="132"/>
                  </a:lnTo>
                  <a:lnTo>
                    <a:pt x="33" y="146"/>
                  </a:lnTo>
                  <a:lnTo>
                    <a:pt x="43" y="159"/>
                  </a:lnTo>
                  <a:lnTo>
                    <a:pt x="53" y="171"/>
                  </a:lnTo>
                  <a:lnTo>
                    <a:pt x="66" y="181"/>
                  </a:lnTo>
                  <a:lnTo>
                    <a:pt x="79" y="190"/>
                  </a:lnTo>
                  <a:lnTo>
                    <a:pt x="93" y="199"/>
                  </a:lnTo>
                  <a:lnTo>
                    <a:pt x="109" y="206"/>
                  </a:lnTo>
                  <a:lnTo>
                    <a:pt x="123" y="210"/>
                  </a:lnTo>
                  <a:lnTo>
                    <a:pt x="140" y="215"/>
                  </a:lnTo>
                  <a:lnTo>
                    <a:pt x="156" y="218"/>
                  </a:lnTo>
                  <a:lnTo>
                    <a:pt x="4081"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4" name="Freeform 47">
              <a:extLst>
                <a:ext uri="{FF2B5EF4-FFF2-40B4-BE49-F238E27FC236}">
                  <a16:creationId xmlns:a16="http://schemas.microsoft.com/office/drawing/2014/main" id="{4229A255-4028-423A-A7DC-94711BAE6B71}"/>
                </a:ext>
              </a:extLst>
            </p:cNvPr>
            <p:cNvSpPr>
              <a:spLocks/>
            </p:cNvSpPr>
            <p:nvPr/>
          </p:nvSpPr>
          <p:spPr bwMode="auto">
            <a:xfrm>
              <a:off x="288" y="2721"/>
              <a:ext cx="2119" cy="657"/>
            </a:xfrm>
            <a:custGeom>
              <a:avLst/>
              <a:gdLst>
                <a:gd name="T0" fmla="*/ 1036 w 4238"/>
                <a:gd name="T1" fmla="*/ 122 h 1313"/>
                <a:gd name="T2" fmla="*/ 1039 w 4238"/>
                <a:gd name="T3" fmla="*/ 124 h 1313"/>
                <a:gd name="T4" fmla="*/ 1043 w 4238"/>
                <a:gd name="T5" fmla="*/ 126 h 1313"/>
                <a:gd name="T6" fmla="*/ 1046 w 4238"/>
                <a:gd name="T7" fmla="*/ 129 h 1313"/>
                <a:gd name="T8" fmla="*/ 1049 w 4238"/>
                <a:gd name="T9" fmla="*/ 132 h 1313"/>
                <a:gd name="T10" fmla="*/ 1051 w 4238"/>
                <a:gd name="T11" fmla="*/ 135 h 1313"/>
                <a:gd name="T12" fmla="*/ 1054 w 4238"/>
                <a:gd name="T13" fmla="*/ 138 h 1313"/>
                <a:gd name="T14" fmla="*/ 1055 w 4238"/>
                <a:gd name="T15" fmla="*/ 142 h 1313"/>
                <a:gd name="T16" fmla="*/ 1057 w 4238"/>
                <a:gd name="T17" fmla="*/ 145 h 1313"/>
                <a:gd name="T18" fmla="*/ 1058 w 4238"/>
                <a:gd name="T19" fmla="*/ 149 h 1313"/>
                <a:gd name="T20" fmla="*/ 1059 w 4238"/>
                <a:gd name="T21" fmla="*/ 154 h 1313"/>
                <a:gd name="T22" fmla="*/ 1059 w 4238"/>
                <a:gd name="T23" fmla="*/ 157 h 1313"/>
                <a:gd name="T24" fmla="*/ 1060 w 4238"/>
                <a:gd name="T25" fmla="*/ 329 h 1313"/>
                <a:gd name="T26" fmla="*/ 1047 w 4238"/>
                <a:gd name="T27" fmla="*/ 329 h 1313"/>
                <a:gd name="T28" fmla="*/ 1047 w 4238"/>
                <a:gd name="T29" fmla="*/ 159 h 1313"/>
                <a:gd name="T30" fmla="*/ 1047 w 4238"/>
                <a:gd name="T31" fmla="*/ 155 h 1313"/>
                <a:gd name="T32" fmla="*/ 1046 w 4238"/>
                <a:gd name="T33" fmla="*/ 152 h 1313"/>
                <a:gd name="T34" fmla="*/ 1045 w 4238"/>
                <a:gd name="T35" fmla="*/ 149 h 1313"/>
                <a:gd name="T36" fmla="*/ 1043 w 4238"/>
                <a:gd name="T37" fmla="*/ 145 h 1313"/>
                <a:gd name="T38" fmla="*/ 1042 w 4238"/>
                <a:gd name="T39" fmla="*/ 143 h 1313"/>
                <a:gd name="T40" fmla="*/ 1039 w 4238"/>
                <a:gd name="T41" fmla="*/ 140 h 1313"/>
                <a:gd name="T42" fmla="*/ 1037 w 4238"/>
                <a:gd name="T43" fmla="*/ 138 h 1313"/>
                <a:gd name="T44" fmla="*/ 1034 w 4238"/>
                <a:gd name="T45" fmla="*/ 135 h 1313"/>
                <a:gd name="T46" fmla="*/ 1032 w 4238"/>
                <a:gd name="T47" fmla="*/ 134 h 1313"/>
                <a:gd name="T48" fmla="*/ 1028 w 4238"/>
                <a:gd name="T49" fmla="*/ 132 h 1313"/>
                <a:gd name="T50" fmla="*/ 1025 w 4238"/>
                <a:gd name="T51" fmla="*/ 131 h 1313"/>
                <a:gd name="T52" fmla="*/ 1022 w 4238"/>
                <a:gd name="T53" fmla="*/ 130 h 1313"/>
                <a:gd name="T54" fmla="*/ 1018 w 4238"/>
                <a:gd name="T55" fmla="*/ 129 h 1313"/>
                <a:gd name="T56" fmla="*/ 1015 w 4238"/>
                <a:gd name="T57" fmla="*/ 129 h 1313"/>
                <a:gd name="T58" fmla="*/ 45 w 4238"/>
                <a:gd name="T59" fmla="*/ 129 h 1313"/>
                <a:gd name="T60" fmla="*/ 41 w 4238"/>
                <a:gd name="T61" fmla="*/ 129 h 1313"/>
                <a:gd name="T62" fmla="*/ 38 w 4238"/>
                <a:gd name="T63" fmla="*/ 130 h 1313"/>
                <a:gd name="T64" fmla="*/ 35 w 4238"/>
                <a:gd name="T65" fmla="*/ 130 h 1313"/>
                <a:gd name="T66" fmla="*/ 31 w 4238"/>
                <a:gd name="T67" fmla="*/ 131 h 1313"/>
                <a:gd name="T68" fmla="*/ 28 w 4238"/>
                <a:gd name="T69" fmla="*/ 133 h 1313"/>
                <a:gd name="T70" fmla="*/ 25 w 4238"/>
                <a:gd name="T71" fmla="*/ 135 h 1313"/>
                <a:gd name="T72" fmla="*/ 23 w 4238"/>
                <a:gd name="T73" fmla="*/ 137 h 1313"/>
                <a:gd name="T74" fmla="*/ 20 w 4238"/>
                <a:gd name="T75" fmla="*/ 140 h 1313"/>
                <a:gd name="T76" fmla="*/ 18 w 4238"/>
                <a:gd name="T77" fmla="*/ 143 h 1313"/>
                <a:gd name="T78" fmla="*/ 17 w 4238"/>
                <a:gd name="T79" fmla="*/ 145 h 1313"/>
                <a:gd name="T80" fmla="*/ 15 w 4238"/>
                <a:gd name="T81" fmla="*/ 149 h 1313"/>
                <a:gd name="T82" fmla="*/ 14 w 4238"/>
                <a:gd name="T83" fmla="*/ 152 h 1313"/>
                <a:gd name="T84" fmla="*/ 13 w 4238"/>
                <a:gd name="T85" fmla="*/ 155 h 1313"/>
                <a:gd name="T86" fmla="*/ 13 w 4238"/>
                <a:gd name="T87" fmla="*/ 159 h 1313"/>
                <a:gd name="T88" fmla="*/ 13 w 4238"/>
                <a:gd name="T89" fmla="*/ 329 h 1313"/>
                <a:gd name="T90" fmla="*/ 0 w 4238"/>
                <a:gd name="T91" fmla="*/ 329 h 1313"/>
                <a:gd name="T92" fmla="*/ 0 w 4238"/>
                <a:gd name="T93" fmla="*/ 157 h 1313"/>
                <a:gd name="T94" fmla="*/ 1 w 4238"/>
                <a:gd name="T95" fmla="*/ 153 h 1313"/>
                <a:gd name="T96" fmla="*/ 2 w 4238"/>
                <a:gd name="T97" fmla="*/ 149 h 1313"/>
                <a:gd name="T98" fmla="*/ 3 w 4238"/>
                <a:gd name="T99" fmla="*/ 145 h 1313"/>
                <a:gd name="T100" fmla="*/ 4 w 4238"/>
                <a:gd name="T101" fmla="*/ 141 h 1313"/>
                <a:gd name="T102" fmla="*/ 6 w 4238"/>
                <a:gd name="T103" fmla="*/ 138 h 1313"/>
                <a:gd name="T104" fmla="*/ 9 w 4238"/>
                <a:gd name="T105" fmla="*/ 135 h 1313"/>
                <a:gd name="T106" fmla="*/ 11 w 4238"/>
                <a:gd name="T107" fmla="*/ 131 h 1313"/>
                <a:gd name="T108" fmla="*/ 14 w 4238"/>
                <a:gd name="T109" fmla="*/ 129 h 1313"/>
                <a:gd name="T110" fmla="*/ 17 w 4238"/>
                <a:gd name="T111" fmla="*/ 126 h 1313"/>
                <a:gd name="T112" fmla="*/ 20 w 4238"/>
                <a:gd name="T113" fmla="*/ 124 h 1313"/>
                <a:gd name="T114" fmla="*/ 24 w 4238"/>
                <a:gd name="T115" fmla="*/ 122 h 1313"/>
                <a:gd name="T116" fmla="*/ 215 w 4238"/>
                <a:gd name="T117" fmla="*/ 0 h 1313"/>
                <a:gd name="T118" fmla="*/ 845 w 4238"/>
                <a:gd name="T119" fmla="*/ 0 h 1313"/>
                <a:gd name="T120" fmla="*/ 1036 w 4238"/>
                <a:gd name="T121" fmla="*/ 122 h 131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38" h="1313">
                  <a:moveTo>
                    <a:pt x="4144" y="485"/>
                  </a:moveTo>
                  <a:lnTo>
                    <a:pt x="4156" y="493"/>
                  </a:lnTo>
                  <a:lnTo>
                    <a:pt x="4171" y="503"/>
                  </a:lnTo>
                  <a:lnTo>
                    <a:pt x="4182" y="513"/>
                  </a:lnTo>
                  <a:lnTo>
                    <a:pt x="4193" y="526"/>
                  </a:lnTo>
                  <a:lnTo>
                    <a:pt x="4203" y="539"/>
                  </a:lnTo>
                  <a:lnTo>
                    <a:pt x="4213" y="552"/>
                  </a:lnTo>
                  <a:lnTo>
                    <a:pt x="4220" y="566"/>
                  </a:lnTo>
                  <a:lnTo>
                    <a:pt x="4226" y="580"/>
                  </a:lnTo>
                  <a:lnTo>
                    <a:pt x="4232" y="596"/>
                  </a:lnTo>
                  <a:lnTo>
                    <a:pt x="4235" y="613"/>
                  </a:lnTo>
                  <a:lnTo>
                    <a:pt x="4236" y="628"/>
                  </a:lnTo>
                  <a:lnTo>
                    <a:pt x="4238" y="1313"/>
                  </a:lnTo>
                  <a:lnTo>
                    <a:pt x="4188" y="1313"/>
                  </a:lnTo>
                  <a:lnTo>
                    <a:pt x="4186" y="633"/>
                  </a:lnTo>
                  <a:lnTo>
                    <a:pt x="4185" y="620"/>
                  </a:lnTo>
                  <a:lnTo>
                    <a:pt x="4182" y="606"/>
                  </a:lnTo>
                  <a:lnTo>
                    <a:pt x="4178" y="593"/>
                  </a:lnTo>
                  <a:lnTo>
                    <a:pt x="4172" y="580"/>
                  </a:lnTo>
                  <a:lnTo>
                    <a:pt x="4165" y="569"/>
                  </a:lnTo>
                  <a:lnTo>
                    <a:pt x="4156" y="559"/>
                  </a:lnTo>
                  <a:lnTo>
                    <a:pt x="4148" y="549"/>
                  </a:lnTo>
                  <a:lnTo>
                    <a:pt x="4136" y="540"/>
                  </a:lnTo>
                  <a:lnTo>
                    <a:pt x="4125" y="533"/>
                  </a:lnTo>
                  <a:lnTo>
                    <a:pt x="4112" y="526"/>
                  </a:lnTo>
                  <a:lnTo>
                    <a:pt x="4099" y="522"/>
                  </a:lnTo>
                  <a:lnTo>
                    <a:pt x="4087" y="517"/>
                  </a:lnTo>
                  <a:lnTo>
                    <a:pt x="4072" y="516"/>
                  </a:lnTo>
                  <a:lnTo>
                    <a:pt x="4060" y="516"/>
                  </a:lnTo>
                  <a:lnTo>
                    <a:pt x="177" y="514"/>
                  </a:lnTo>
                  <a:lnTo>
                    <a:pt x="164" y="514"/>
                  </a:lnTo>
                  <a:lnTo>
                    <a:pt x="150" y="517"/>
                  </a:lnTo>
                  <a:lnTo>
                    <a:pt x="137" y="520"/>
                  </a:lnTo>
                  <a:lnTo>
                    <a:pt x="124" y="524"/>
                  </a:lnTo>
                  <a:lnTo>
                    <a:pt x="112" y="532"/>
                  </a:lnTo>
                  <a:lnTo>
                    <a:pt x="100" y="539"/>
                  </a:lnTo>
                  <a:lnTo>
                    <a:pt x="89" y="547"/>
                  </a:lnTo>
                  <a:lnTo>
                    <a:pt x="80" y="557"/>
                  </a:lnTo>
                  <a:lnTo>
                    <a:pt x="72" y="569"/>
                  </a:lnTo>
                  <a:lnTo>
                    <a:pt x="65" y="580"/>
                  </a:lnTo>
                  <a:lnTo>
                    <a:pt x="59" y="593"/>
                  </a:lnTo>
                  <a:lnTo>
                    <a:pt x="53" y="606"/>
                  </a:lnTo>
                  <a:lnTo>
                    <a:pt x="52" y="618"/>
                  </a:lnTo>
                  <a:lnTo>
                    <a:pt x="50" y="633"/>
                  </a:lnTo>
                  <a:lnTo>
                    <a:pt x="50" y="1313"/>
                  </a:lnTo>
                  <a:lnTo>
                    <a:pt x="0" y="1313"/>
                  </a:lnTo>
                  <a:lnTo>
                    <a:pt x="0" y="627"/>
                  </a:lnTo>
                  <a:lnTo>
                    <a:pt x="2" y="611"/>
                  </a:lnTo>
                  <a:lnTo>
                    <a:pt x="5" y="596"/>
                  </a:lnTo>
                  <a:lnTo>
                    <a:pt x="10" y="580"/>
                  </a:lnTo>
                  <a:lnTo>
                    <a:pt x="16" y="564"/>
                  </a:lnTo>
                  <a:lnTo>
                    <a:pt x="23" y="550"/>
                  </a:lnTo>
                  <a:lnTo>
                    <a:pt x="33" y="537"/>
                  </a:lnTo>
                  <a:lnTo>
                    <a:pt x="43" y="524"/>
                  </a:lnTo>
                  <a:lnTo>
                    <a:pt x="53" y="513"/>
                  </a:lnTo>
                  <a:lnTo>
                    <a:pt x="66" y="502"/>
                  </a:lnTo>
                  <a:lnTo>
                    <a:pt x="79" y="493"/>
                  </a:lnTo>
                  <a:lnTo>
                    <a:pt x="93" y="485"/>
                  </a:lnTo>
                  <a:lnTo>
                    <a:pt x="858" y="0"/>
                  </a:lnTo>
                  <a:lnTo>
                    <a:pt x="3380" y="0"/>
                  </a:lnTo>
                  <a:lnTo>
                    <a:pt x="4144" y="485"/>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5" name="Freeform 48">
              <a:extLst>
                <a:ext uri="{FF2B5EF4-FFF2-40B4-BE49-F238E27FC236}">
                  <a16:creationId xmlns:a16="http://schemas.microsoft.com/office/drawing/2014/main" id="{442B2704-F68F-4477-A962-975E6B3B2FD5}"/>
                </a:ext>
              </a:extLst>
            </p:cNvPr>
            <p:cNvSpPr>
              <a:spLocks/>
            </p:cNvSpPr>
            <p:nvPr/>
          </p:nvSpPr>
          <p:spPr bwMode="auto">
            <a:xfrm>
              <a:off x="384" y="3057"/>
              <a:ext cx="1923" cy="175"/>
            </a:xfrm>
            <a:custGeom>
              <a:avLst/>
              <a:gdLst>
                <a:gd name="T0" fmla="*/ 872 w 3847"/>
                <a:gd name="T1" fmla="*/ 76 h 348"/>
                <a:gd name="T2" fmla="*/ 867 w 3847"/>
                <a:gd name="T3" fmla="*/ 64 h 348"/>
                <a:gd name="T4" fmla="*/ 858 w 3847"/>
                <a:gd name="T5" fmla="*/ 55 h 348"/>
                <a:gd name="T6" fmla="*/ 845 w 3847"/>
                <a:gd name="T7" fmla="*/ 50 h 348"/>
                <a:gd name="T8" fmla="*/ 832 w 3847"/>
                <a:gd name="T9" fmla="*/ 52 h 348"/>
                <a:gd name="T10" fmla="*/ 821 w 3847"/>
                <a:gd name="T11" fmla="*/ 60 h 348"/>
                <a:gd name="T12" fmla="*/ 815 w 3847"/>
                <a:gd name="T13" fmla="*/ 71 h 348"/>
                <a:gd name="T14" fmla="*/ 814 w 3847"/>
                <a:gd name="T15" fmla="*/ 88 h 348"/>
                <a:gd name="T16" fmla="*/ 617 w 3847"/>
                <a:gd name="T17" fmla="*/ 73 h 348"/>
                <a:gd name="T18" fmla="*/ 611 w 3847"/>
                <a:gd name="T19" fmla="*/ 61 h 348"/>
                <a:gd name="T20" fmla="*/ 601 w 3847"/>
                <a:gd name="T21" fmla="*/ 53 h 348"/>
                <a:gd name="T22" fmla="*/ 588 w 3847"/>
                <a:gd name="T23" fmla="*/ 50 h 348"/>
                <a:gd name="T24" fmla="*/ 575 w 3847"/>
                <a:gd name="T25" fmla="*/ 54 h 348"/>
                <a:gd name="T26" fmla="*/ 565 w 3847"/>
                <a:gd name="T27" fmla="*/ 62 h 348"/>
                <a:gd name="T28" fmla="*/ 560 w 3847"/>
                <a:gd name="T29" fmla="*/ 75 h 348"/>
                <a:gd name="T30" fmla="*/ 499 w 3847"/>
                <a:gd name="T31" fmla="*/ 88 h 348"/>
                <a:gd name="T32" fmla="*/ 497 w 3847"/>
                <a:gd name="T33" fmla="*/ 70 h 348"/>
                <a:gd name="T34" fmla="*/ 490 w 3847"/>
                <a:gd name="T35" fmla="*/ 59 h 348"/>
                <a:gd name="T36" fmla="*/ 479 w 3847"/>
                <a:gd name="T37" fmla="*/ 52 h 348"/>
                <a:gd name="T38" fmla="*/ 466 w 3847"/>
                <a:gd name="T39" fmla="*/ 51 h 348"/>
                <a:gd name="T40" fmla="*/ 454 w 3847"/>
                <a:gd name="T41" fmla="*/ 55 h 348"/>
                <a:gd name="T42" fmla="*/ 445 w 3847"/>
                <a:gd name="T43" fmla="*/ 65 h 348"/>
                <a:gd name="T44" fmla="*/ 441 w 3847"/>
                <a:gd name="T45" fmla="*/ 78 h 348"/>
                <a:gd name="T46" fmla="*/ 381 w 3847"/>
                <a:gd name="T47" fmla="*/ 80 h 348"/>
                <a:gd name="T48" fmla="*/ 378 w 3847"/>
                <a:gd name="T49" fmla="*/ 67 h 348"/>
                <a:gd name="T50" fmla="*/ 369 w 3847"/>
                <a:gd name="T51" fmla="*/ 56 h 348"/>
                <a:gd name="T52" fmla="*/ 357 w 3847"/>
                <a:gd name="T53" fmla="*/ 51 h 348"/>
                <a:gd name="T54" fmla="*/ 344 w 3847"/>
                <a:gd name="T55" fmla="*/ 51 h 348"/>
                <a:gd name="T56" fmla="*/ 332 w 3847"/>
                <a:gd name="T57" fmla="*/ 57 h 348"/>
                <a:gd name="T58" fmla="*/ 325 w 3847"/>
                <a:gd name="T59" fmla="*/ 68 h 348"/>
                <a:gd name="T60" fmla="*/ 323 w 3847"/>
                <a:gd name="T61" fmla="*/ 80 h 348"/>
                <a:gd name="T62" fmla="*/ 262 w 3847"/>
                <a:gd name="T63" fmla="*/ 76 h 348"/>
                <a:gd name="T64" fmla="*/ 257 w 3847"/>
                <a:gd name="T65" fmla="*/ 64 h 348"/>
                <a:gd name="T66" fmla="*/ 248 w 3847"/>
                <a:gd name="T67" fmla="*/ 55 h 348"/>
                <a:gd name="T68" fmla="*/ 235 w 3847"/>
                <a:gd name="T69" fmla="*/ 50 h 348"/>
                <a:gd name="T70" fmla="*/ 222 w 3847"/>
                <a:gd name="T71" fmla="*/ 52 h 348"/>
                <a:gd name="T72" fmla="*/ 211 w 3847"/>
                <a:gd name="T73" fmla="*/ 60 h 348"/>
                <a:gd name="T74" fmla="*/ 205 w 3847"/>
                <a:gd name="T75" fmla="*/ 71 h 348"/>
                <a:gd name="T76" fmla="*/ 204 w 3847"/>
                <a:gd name="T77" fmla="*/ 88 h 348"/>
                <a:gd name="T78" fmla="*/ 142 w 3847"/>
                <a:gd name="T79" fmla="*/ 73 h 348"/>
                <a:gd name="T80" fmla="*/ 137 w 3847"/>
                <a:gd name="T81" fmla="*/ 61 h 348"/>
                <a:gd name="T82" fmla="*/ 126 w 3847"/>
                <a:gd name="T83" fmla="*/ 53 h 348"/>
                <a:gd name="T84" fmla="*/ 114 w 3847"/>
                <a:gd name="T85" fmla="*/ 50 h 348"/>
                <a:gd name="T86" fmla="*/ 101 w 3847"/>
                <a:gd name="T87" fmla="*/ 54 h 348"/>
                <a:gd name="T88" fmla="*/ 91 w 3847"/>
                <a:gd name="T89" fmla="*/ 62 h 348"/>
                <a:gd name="T90" fmla="*/ 85 w 3847"/>
                <a:gd name="T91" fmla="*/ 75 h 348"/>
                <a:gd name="T92" fmla="*/ 0 w 3847"/>
                <a:gd name="T93" fmla="*/ 88 h 348"/>
                <a:gd name="T94" fmla="*/ 2 w 3847"/>
                <a:gd name="T95" fmla="*/ 7 h 348"/>
                <a:gd name="T96" fmla="*/ 9 w 3847"/>
                <a:gd name="T97" fmla="*/ 1 h 348"/>
                <a:gd name="T98" fmla="*/ 953 w 3847"/>
                <a:gd name="T99" fmla="*/ 2 h 348"/>
                <a:gd name="T100" fmla="*/ 959 w 3847"/>
                <a:gd name="T101" fmla="*/ 9 h 3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847" h="348">
                  <a:moveTo>
                    <a:pt x="3847" y="348"/>
                  </a:moveTo>
                  <a:lnTo>
                    <a:pt x="3488" y="348"/>
                  </a:lnTo>
                  <a:lnTo>
                    <a:pt x="3488" y="316"/>
                  </a:lnTo>
                  <a:lnTo>
                    <a:pt x="3488" y="301"/>
                  </a:lnTo>
                  <a:lnTo>
                    <a:pt x="3486" y="289"/>
                  </a:lnTo>
                  <a:lnTo>
                    <a:pt x="3481" y="276"/>
                  </a:lnTo>
                  <a:lnTo>
                    <a:pt x="3477" y="264"/>
                  </a:lnTo>
                  <a:lnTo>
                    <a:pt x="3470" y="253"/>
                  </a:lnTo>
                  <a:lnTo>
                    <a:pt x="3463" y="242"/>
                  </a:lnTo>
                  <a:lnTo>
                    <a:pt x="3453" y="232"/>
                  </a:lnTo>
                  <a:lnTo>
                    <a:pt x="3443" y="223"/>
                  </a:lnTo>
                  <a:lnTo>
                    <a:pt x="3433" y="216"/>
                  </a:lnTo>
                  <a:lnTo>
                    <a:pt x="3420" y="209"/>
                  </a:lnTo>
                  <a:lnTo>
                    <a:pt x="3409" y="205"/>
                  </a:lnTo>
                  <a:lnTo>
                    <a:pt x="3396" y="202"/>
                  </a:lnTo>
                  <a:lnTo>
                    <a:pt x="3383" y="199"/>
                  </a:lnTo>
                  <a:lnTo>
                    <a:pt x="3369" y="199"/>
                  </a:lnTo>
                  <a:lnTo>
                    <a:pt x="3356" y="200"/>
                  </a:lnTo>
                  <a:lnTo>
                    <a:pt x="3343" y="203"/>
                  </a:lnTo>
                  <a:lnTo>
                    <a:pt x="3330" y="207"/>
                  </a:lnTo>
                  <a:lnTo>
                    <a:pt x="3318" y="212"/>
                  </a:lnTo>
                  <a:lnTo>
                    <a:pt x="3306" y="219"/>
                  </a:lnTo>
                  <a:lnTo>
                    <a:pt x="3296" y="227"/>
                  </a:lnTo>
                  <a:lnTo>
                    <a:pt x="3286" y="236"/>
                  </a:lnTo>
                  <a:lnTo>
                    <a:pt x="3278" y="247"/>
                  </a:lnTo>
                  <a:lnTo>
                    <a:pt x="3271" y="259"/>
                  </a:lnTo>
                  <a:lnTo>
                    <a:pt x="3265" y="270"/>
                  </a:lnTo>
                  <a:lnTo>
                    <a:pt x="3261" y="283"/>
                  </a:lnTo>
                  <a:lnTo>
                    <a:pt x="3258" y="296"/>
                  </a:lnTo>
                  <a:lnTo>
                    <a:pt x="3256" y="309"/>
                  </a:lnTo>
                  <a:lnTo>
                    <a:pt x="3256" y="316"/>
                  </a:lnTo>
                  <a:lnTo>
                    <a:pt x="3256" y="348"/>
                  </a:lnTo>
                  <a:lnTo>
                    <a:pt x="2473" y="348"/>
                  </a:lnTo>
                  <a:lnTo>
                    <a:pt x="2473" y="316"/>
                  </a:lnTo>
                  <a:lnTo>
                    <a:pt x="2472" y="301"/>
                  </a:lnTo>
                  <a:lnTo>
                    <a:pt x="2470" y="289"/>
                  </a:lnTo>
                  <a:lnTo>
                    <a:pt x="2466" y="276"/>
                  </a:lnTo>
                  <a:lnTo>
                    <a:pt x="2460" y="264"/>
                  </a:lnTo>
                  <a:lnTo>
                    <a:pt x="2455" y="253"/>
                  </a:lnTo>
                  <a:lnTo>
                    <a:pt x="2446" y="242"/>
                  </a:lnTo>
                  <a:lnTo>
                    <a:pt x="2438" y="232"/>
                  </a:lnTo>
                  <a:lnTo>
                    <a:pt x="2428" y="223"/>
                  </a:lnTo>
                  <a:lnTo>
                    <a:pt x="2416" y="216"/>
                  </a:lnTo>
                  <a:lnTo>
                    <a:pt x="2405" y="209"/>
                  </a:lnTo>
                  <a:lnTo>
                    <a:pt x="2394" y="205"/>
                  </a:lnTo>
                  <a:lnTo>
                    <a:pt x="2379" y="202"/>
                  </a:lnTo>
                  <a:lnTo>
                    <a:pt x="2367" y="199"/>
                  </a:lnTo>
                  <a:lnTo>
                    <a:pt x="2354" y="199"/>
                  </a:lnTo>
                  <a:lnTo>
                    <a:pt x="2341" y="200"/>
                  </a:lnTo>
                  <a:lnTo>
                    <a:pt x="2327" y="203"/>
                  </a:lnTo>
                  <a:lnTo>
                    <a:pt x="2314" y="207"/>
                  </a:lnTo>
                  <a:lnTo>
                    <a:pt x="2302" y="212"/>
                  </a:lnTo>
                  <a:lnTo>
                    <a:pt x="2291" y="219"/>
                  </a:lnTo>
                  <a:lnTo>
                    <a:pt x="2281" y="227"/>
                  </a:lnTo>
                  <a:lnTo>
                    <a:pt x="2271" y="236"/>
                  </a:lnTo>
                  <a:lnTo>
                    <a:pt x="2263" y="247"/>
                  </a:lnTo>
                  <a:lnTo>
                    <a:pt x="2255" y="259"/>
                  </a:lnTo>
                  <a:lnTo>
                    <a:pt x="2250" y="270"/>
                  </a:lnTo>
                  <a:lnTo>
                    <a:pt x="2245" y="283"/>
                  </a:lnTo>
                  <a:lnTo>
                    <a:pt x="2241" y="296"/>
                  </a:lnTo>
                  <a:lnTo>
                    <a:pt x="2240" y="309"/>
                  </a:lnTo>
                  <a:lnTo>
                    <a:pt x="2240" y="316"/>
                  </a:lnTo>
                  <a:lnTo>
                    <a:pt x="2240" y="348"/>
                  </a:lnTo>
                  <a:lnTo>
                    <a:pt x="1998" y="348"/>
                  </a:lnTo>
                  <a:lnTo>
                    <a:pt x="1998" y="316"/>
                  </a:lnTo>
                  <a:lnTo>
                    <a:pt x="1998" y="301"/>
                  </a:lnTo>
                  <a:lnTo>
                    <a:pt x="1995" y="289"/>
                  </a:lnTo>
                  <a:lnTo>
                    <a:pt x="1991" y="276"/>
                  </a:lnTo>
                  <a:lnTo>
                    <a:pt x="1986" y="264"/>
                  </a:lnTo>
                  <a:lnTo>
                    <a:pt x="1979" y="253"/>
                  </a:lnTo>
                  <a:lnTo>
                    <a:pt x="1972" y="242"/>
                  </a:lnTo>
                  <a:lnTo>
                    <a:pt x="1962" y="232"/>
                  </a:lnTo>
                  <a:lnTo>
                    <a:pt x="1954" y="223"/>
                  </a:lnTo>
                  <a:lnTo>
                    <a:pt x="1942" y="216"/>
                  </a:lnTo>
                  <a:lnTo>
                    <a:pt x="1931" y="209"/>
                  </a:lnTo>
                  <a:lnTo>
                    <a:pt x="1918" y="205"/>
                  </a:lnTo>
                  <a:lnTo>
                    <a:pt x="1905" y="202"/>
                  </a:lnTo>
                  <a:lnTo>
                    <a:pt x="1892" y="199"/>
                  </a:lnTo>
                  <a:lnTo>
                    <a:pt x="1878" y="199"/>
                  </a:lnTo>
                  <a:lnTo>
                    <a:pt x="1865" y="200"/>
                  </a:lnTo>
                  <a:lnTo>
                    <a:pt x="1853" y="203"/>
                  </a:lnTo>
                  <a:lnTo>
                    <a:pt x="1840" y="207"/>
                  </a:lnTo>
                  <a:lnTo>
                    <a:pt x="1828" y="212"/>
                  </a:lnTo>
                  <a:lnTo>
                    <a:pt x="1817" y="219"/>
                  </a:lnTo>
                  <a:lnTo>
                    <a:pt x="1806" y="227"/>
                  </a:lnTo>
                  <a:lnTo>
                    <a:pt x="1796" y="236"/>
                  </a:lnTo>
                  <a:lnTo>
                    <a:pt x="1787" y="247"/>
                  </a:lnTo>
                  <a:lnTo>
                    <a:pt x="1780" y="259"/>
                  </a:lnTo>
                  <a:lnTo>
                    <a:pt x="1774" y="270"/>
                  </a:lnTo>
                  <a:lnTo>
                    <a:pt x="1770" y="283"/>
                  </a:lnTo>
                  <a:lnTo>
                    <a:pt x="1767" y="296"/>
                  </a:lnTo>
                  <a:lnTo>
                    <a:pt x="1766" y="309"/>
                  </a:lnTo>
                  <a:lnTo>
                    <a:pt x="1766" y="316"/>
                  </a:lnTo>
                  <a:lnTo>
                    <a:pt x="1766" y="348"/>
                  </a:lnTo>
                  <a:lnTo>
                    <a:pt x="1524" y="348"/>
                  </a:lnTo>
                  <a:lnTo>
                    <a:pt x="1524" y="316"/>
                  </a:lnTo>
                  <a:lnTo>
                    <a:pt x="1524" y="301"/>
                  </a:lnTo>
                  <a:lnTo>
                    <a:pt x="1521" y="289"/>
                  </a:lnTo>
                  <a:lnTo>
                    <a:pt x="1517" y="276"/>
                  </a:lnTo>
                  <a:lnTo>
                    <a:pt x="1512" y="264"/>
                  </a:lnTo>
                  <a:lnTo>
                    <a:pt x="1505" y="253"/>
                  </a:lnTo>
                  <a:lnTo>
                    <a:pt x="1498" y="242"/>
                  </a:lnTo>
                  <a:lnTo>
                    <a:pt x="1488" y="232"/>
                  </a:lnTo>
                  <a:lnTo>
                    <a:pt x="1478" y="223"/>
                  </a:lnTo>
                  <a:lnTo>
                    <a:pt x="1468" y="216"/>
                  </a:lnTo>
                  <a:lnTo>
                    <a:pt x="1455" y="209"/>
                  </a:lnTo>
                  <a:lnTo>
                    <a:pt x="1444" y="205"/>
                  </a:lnTo>
                  <a:lnTo>
                    <a:pt x="1430" y="202"/>
                  </a:lnTo>
                  <a:lnTo>
                    <a:pt x="1418" y="199"/>
                  </a:lnTo>
                  <a:lnTo>
                    <a:pt x="1404" y="199"/>
                  </a:lnTo>
                  <a:lnTo>
                    <a:pt x="1391" y="200"/>
                  </a:lnTo>
                  <a:lnTo>
                    <a:pt x="1378" y="203"/>
                  </a:lnTo>
                  <a:lnTo>
                    <a:pt x="1366" y="207"/>
                  </a:lnTo>
                  <a:lnTo>
                    <a:pt x="1353" y="212"/>
                  </a:lnTo>
                  <a:lnTo>
                    <a:pt x="1341" y="219"/>
                  </a:lnTo>
                  <a:lnTo>
                    <a:pt x="1331" y="227"/>
                  </a:lnTo>
                  <a:lnTo>
                    <a:pt x="1321" y="236"/>
                  </a:lnTo>
                  <a:lnTo>
                    <a:pt x="1313" y="247"/>
                  </a:lnTo>
                  <a:lnTo>
                    <a:pt x="1306" y="259"/>
                  </a:lnTo>
                  <a:lnTo>
                    <a:pt x="1300" y="270"/>
                  </a:lnTo>
                  <a:lnTo>
                    <a:pt x="1296" y="283"/>
                  </a:lnTo>
                  <a:lnTo>
                    <a:pt x="1293" y="296"/>
                  </a:lnTo>
                  <a:lnTo>
                    <a:pt x="1292" y="309"/>
                  </a:lnTo>
                  <a:lnTo>
                    <a:pt x="1292" y="316"/>
                  </a:lnTo>
                  <a:lnTo>
                    <a:pt x="1292" y="348"/>
                  </a:lnTo>
                  <a:lnTo>
                    <a:pt x="1050" y="348"/>
                  </a:lnTo>
                  <a:lnTo>
                    <a:pt x="1050" y="316"/>
                  </a:lnTo>
                  <a:lnTo>
                    <a:pt x="1048" y="301"/>
                  </a:lnTo>
                  <a:lnTo>
                    <a:pt x="1047" y="289"/>
                  </a:lnTo>
                  <a:lnTo>
                    <a:pt x="1042" y="276"/>
                  </a:lnTo>
                  <a:lnTo>
                    <a:pt x="1037" y="264"/>
                  </a:lnTo>
                  <a:lnTo>
                    <a:pt x="1031" y="253"/>
                  </a:lnTo>
                  <a:lnTo>
                    <a:pt x="1023" y="242"/>
                  </a:lnTo>
                  <a:lnTo>
                    <a:pt x="1014" y="232"/>
                  </a:lnTo>
                  <a:lnTo>
                    <a:pt x="1004" y="223"/>
                  </a:lnTo>
                  <a:lnTo>
                    <a:pt x="993" y="216"/>
                  </a:lnTo>
                  <a:lnTo>
                    <a:pt x="981" y="209"/>
                  </a:lnTo>
                  <a:lnTo>
                    <a:pt x="968" y="205"/>
                  </a:lnTo>
                  <a:lnTo>
                    <a:pt x="956" y="202"/>
                  </a:lnTo>
                  <a:lnTo>
                    <a:pt x="943" y="199"/>
                  </a:lnTo>
                  <a:lnTo>
                    <a:pt x="930" y="199"/>
                  </a:lnTo>
                  <a:lnTo>
                    <a:pt x="917" y="200"/>
                  </a:lnTo>
                  <a:lnTo>
                    <a:pt x="903" y="203"/>
                  </a:lnTo>
                  <a:lnTo>
                    <a:pt x="890" y="207"/>
                  </a:lnTo>
                  <a:lnTo>
                    <a:pt x="879" y="212"/>
                  </a:lnTo>
                  <a:lnTo>
                    <a:pt x="867" y="219"/>
                  </a:lnTo>
                  <a:lnTo>
                    <a:pt x="856" y="227"/>
                  </a:lnTo>
                  <a:lnTo>
                    <a:pt x="847" y="236"/>
                  </a:lnTo>
                  <a:lnTo>
                    <a:pt x="839" y="247"/>
                  </a:lnTo>
                  <a:lnTo>
                    <a:pt x="832" y="259"/>
                  </a:lnTo>
                  <a:lnTo>
                    <a:pt x="826" y="270"/>
                  </a:lnTo>
                  <a:lnTo>
                    <a:pt x="822" y="283"/>
                  </a:lnTo>
                  <a:lnTo>
                    <a:pt x="817" y="296"/>
                  </a:lnTo>
                  <a:lnTo>
                    <a:pt x="816" y="309"/>
                  </a:lnTo>
                  <a:lnTo>
                    <a:pt x="816" y="316"/>
                  </a:lnTo>
                  <a:lnTo>
                    <a:pt x="816" y="348"/>
                  </a:lnTo>
                  <a:lnTo>
                    <a:pt x="575" y="348"/>
                  </a:lnTo>
                  <a:lnTo>
                    <a:pt x="575" y="316"/>
                  </a:lnTo>
                  <a:lnTo>
                    <a:pt x="574" y="301"/>
                  </a:lnTo>
                  <a:lnTo>
                    <a:pt x="571" y="289"/>
                  </a:lnTo>
                  <a:lnTo>
                    <a:pt x="568" y="276"/>
                  </a:lnTo>
                  <a:lnTo>
                    <a:pt x="563" y="264"/>
                  </a:lnTo>
                  <a:lnTo>
                    <a:pt x="557" y="253"/>
                  </a:lnTo>
                  <a:lnTo>
                    <a:pt x="548" y="242"/>
                  </a:lnTo>
                  <a:lnTo>
                    <a:pt x="540" y="232"/>
                  </a:lnTo>
                  <a:lnTo>
                    <a:pt x="530" y="223"/>
                  </a:lnTo>
                  <a:lnTo>
                    <a:pt x="518" y="216"/>
                  </a:lnTo>
                  <a:lnTo>
                    <a:pt x="507" y="209"/>
                  </a:lnTo>
                  <a:lnTo>
                    <a:pt x="494" y="205"/>
                  </a:lnTo>
                  <a:lnTo>
                    <a:pt x="481" y="202"/>
                  </a:lnTo>
                  <a:lnTo>
                    <a:pt x="469" y="199"/>
                  </a:lnTo>
                  <a:lnTo>
                    <a:pt x="456" y="199"/>
                  </a:lnTo>
                  <a:lnTo>
                    <a:pt x="442" y="200"/>
                  </a:lnTo>
                  <a:lnTo>
                    <a:pt x="429" y="203"/>
                  </a:lnTo>
                  <a:lnTo>
                    <a:pt x="416" y="207"/>
                  </a:lnTo>
                  <a:lnTo>
                    <a:pt x="405" y="212"/>
                  </a:lnTo>
                  <a:lnTo>
                    <a:pt x="393" y="219"/>
                  </a:lnTo>
                  <a:lnTo>
                    <a:pt x="382" y="227"/>
                  </a:lnTo>
                  <a:lnTo>
                    <a:pt x="373" y="236"/>
                  </a:lnTo>
                  <a:lnTo>
                    <a:pt x="365" y="247"/>
                  </a:lnTo>
                  <a:lnTo>
                    <a:pt x="358" y="259"/>
                  </a:lnTo>
                  <a:lnTo>
                    <a:pt x="352" y="270"/>
                  </a:lnTo>
                  <a:lnTo>
                    <a:pt x="346" y="283"/>
                  </a:lnTo>
                  <a:lnTo>
                    <a:pt x="343" y="296"/>
                  </a:lnTo>
                  <a:lnTo>
                    <a:pt x="342" y="309"/>
                  </a:lnTo>
                  <a:lnTo>
                    <a:pt x="342" y="316"/>
                  </a:lnTo>
                  <a:lnTo>
                    <a:pt x="342" y="348"/>
                  </a:lnTo>
                  <a:lnTo>
                    <a:pt x="0" y="348"/>
                  </a:lnTo>
                  <a:lnTo>
                    <a:pt x="0" y="54"/>
                  </a:lnTo>
                  <a:lnTo>
                    <a:pt x="2" y="44"/>
                  </a:lnTo>
                  <a:lnTo>
                    <a:pt x="5" y="35"/>
                  </a:lnTo>
                  <a:lnTo>
                    <a:pt x="9" y="27"/>
                  </a:lnTo>
                  <a:lnTo>
                    <a:pt x="14" y="19"/>
                  </a:lnTo>
                  <a:lnTo>
                    <a:pt x="22" y="14"/>
                  </a:lnTo>
                  <a:lnTo>
                    <a:pt x="29" y="8"/>
                  </a:lnTo>
                  <a:lnTo>
                    <a:pt x="37" y="4"/>
                  </a:lnTo>
                  <a:lnTo>
                    <a:pt x="47" y="1"/>
                  </a:lnTo>
                  <a:lnTo>
                    <a:pt x="3797" y="0"/>
                  </a:lnTo>
                  <a:lnTo>
                    <a:pt x="3806" y="2"/>
                  </a:lnTo>
                  <a:lnTo>
                    <a:pt x="3814" y="7"/>
                  </a:lnTo>
                  <a:lnTo>
                    <a:pt x="3823" y="12"/>
                  </a:lnTo>
                  <a:lnTo>
                    <a:pt x="3829" y="18"/>
                  </a:lnTo>
                  <a:lnTo>
                    <a:pt x="3834" y="27"/>
                  </a:lnTo>
                  <a:lnTo>
                    <a:pt x="3839" y="34"/>
                  </a:lnTo>
                  <a:lnTo>
                    <a:pt x="3842" y="44"/>
                  </a:lnTo>
                  <a:lnTo>
                    <a:pt x="3843" y="52"/>
                  </a:lnTo>
                  <a:lnTo>
                    <a:pt x="3847" y="3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6" name="Freeform 49">
              <a:extLst>
                <a:ext uri="{FF2B5EF4-FFF2-40B4-BE49-F238E27FC236}">
                  <a16:creationId xmlns:a16="http://schemas.microsoft.com/office/drawing/2014/main" id="{07358678-183F-44E9-9C73-FDA0C7983DA7}"/>
                </a:ext>
              </a:extLst>
            </p:cNvPr>
            <p:cNvSpPr>
              <a:spLocks/>
            </p:cNvSpPr>
            <p:nvPr/>
          </p:nvSpPr>
          <p:spPr bwMode="auto">
            <a:xfrm>
              <a:off x="384" y="3199"/>
              <a:ext cx="1923" cy="174"/>
            </a:xfrm>
            <a:custGeom>
              <a:avLst/>
              <a:gdLst>
                <a:gd name="T0" fmla="*/ 872 w 3847"/>
                <a:gd name="T1" fmla="*/ 12 h 347"/>
                <a:gd name="T2" fmla="*/ 867 w 3847"/>
                <a:gd name="T3" fmla="*/ 24 h 347"/>
                <a:gd name="T4" fmla="*/ 858 w 3847"/>
                <a:gd name="T5" fmla="*/ 33 h 347"/>
                <a:gd name="T6" fmla="*/ 845 w 3847"/>
                <a:gd name="T7" fmla="*/ 37 h 347"/>
                <a:gd name="T8" fmla="*/ 832 w 3847"/>
                <a:gd name="T9" fmla="*/ 36 h 347"/>
                <a:gd name="T10" fmla="*/ 821 w 3847"/>
                <a:gd name="T11" fmla="*/ 28 h 347"/>
                <a:gd name="T12" fmla="*/ 815 w 3847"/>
                <a:gd name="T13" fmla="*/ 17 h 347"/>
                <a:gd name="T14" fmla="*/ 814 w 3847"/>
                <a:gd name="T15" fmla="*/ 0 h 347"/>
                <a:gd name="T16" fmla="*/ 617 w 3847"/>
                <a:gd name="T17" fmla="*/ 15 h 347"/>
                <a:gd name="T18" fmla="*/ 611 w 3847"/>
                <a:gd name="T19" fmla="*/ 27 h 347"/>
                <a:gd name="T20" fmla="*/ 601 w 3847"/>
                <a:gd name="T21" fmla="*/ 35 h 347"/>
                <a:gd name="T22" fmla="*/ 588 w 3847"/>
                <a:gd name="T23" fmla="*/ 38 h 347"/>
                <a:gd name="T24" fmla="*/ 575 w 3847"/>
                <a:gd name="T25" fmla="*/ 34 h 347"/>
                <a:gd name="T26" fmla="*/ 565 w 3847"/>
                <a:gd name="T27" fmla="*/ 26 h 347"/>
                <a:gd name="T28" fmla="*/ 560 w 3847"/>
                <a:gd name="T29" fmla="*/ 14 h 347"/>
                <a:gd name="T30" fmla="*/ 499 w 3847"/>
                <a:gd name="T31" fmla="*/ 0 h 347"/>
                <a:gd name="T32" fmla="*/ 497 w 3847"/>
                <a:gd name="T33" fmla="*/ 18 h 347"/>
                <a:gd name="T34" fmla="*/ 490 w 3847"/>
                <a:gd name="T35" fmla="*/ 29 h 347"/>
                <a:gd name="T36" fmla="*/ 479 w 3847"/>
                <a:gd name="T37" fmla="*/ 36 h 347"/>
                <a:gd name="T38" fmla="*/ 466 w 3847"/>
                <a:gd name="T39" fmla="*/ 37 h 347"/>
                <a:gd name="T40" fmla="*/ 454 w 3847"/>
                <a:gd name="T41" fmla="*/ 32 h 347"/>
                <a:gd name="T42" fmla="*/ 445 w 3847"/>
                <a:gd name="T43" fmla="*/ 23 h 347"/>
                <a:gd name="T44" fmla="*/ 441 w 3847"/>
                <a:gd name="T45" fmla="*/ 10 h 347"/>
                <a:gd name="T46" fmla="*/ 381 w 3847"/>
                <a:gd name="T47" fmla="*/ 9 h 347"/>
                <a:gd name="T48" fmla="*/ 378 w 3847"/>
                <a:gd name="T49" fmla="*/ 21 h 347"/>
                <a:gd name="T50" fmla="*/ 369 w 3847"/>
                <a:gd name="T51" fmla="*/ 32 h 347"/>
                <a:gd name="T52" fmla="*/ 357 w 3847"/>
                <a:gd name="T53" fmla="*/ 37 h 347"/>
                <a:gd name="T54" fmla="*/ 344 w 3847"/>
                <a:gd name="T55" fmla="*/ 37 h 347"/>
                <a:gd name="T56" fmla="*/ 332 w 3847"/>
                <a:gd name="T57" fmla="*/ 31 h 347"/>
                <a:gd name="T58" fmla="*/ 325 w 3847"/>
                <a:gd name="T59" fmla="*/ 20 h 347"/>
                <a:gd name="T60" fmla="*/ 323 w 3847"/>
                <a:gd name="T61" fmla="*/ 9 h 347"/>
                <a:gd name="T62" fmla="*/ 262 w 3847"/>
                <a:gd name="T63" fmla="*/ 12 h 347"/>
                <a:gd name="T64" fmla="*/ 257 w 3847"/>
                <a:gd name="T65" fmla="*/ 24 h 347"/>
                <a:gd name="T66" fmla="*/ 248 w 3847"/>
                <a:gd name="T67" fmla="*/ 33 h 347"/>
                <a:gd name="T68" fmla="*/ 235 w 3847"/>
                <a:gd name="T69" fmla="*/ 37 h 347"/>
                <a:gd name="T70" fmla="*/ 222 w 3847"/>
                <a:gd name="T71" fmla="*/ 36 h 347"/>
                <a:gd name="T72" fmla="*/ 211 w 3847"/>
                <a:gd name="T73" fmla="*/ 28 h 347"/>
                <a:gd name="T74" fmla="*/ 205 w 3847"/>
                <a:gd name="T75" fmla="*/ 17 h 347"/>
                <a:gd name="T76" fmla="*/ 204 w 3847"/>
                <a:gd name="T77" fmla="*/ 0 h 347"/>
                <a:gd name="T78" fmla="*/ 142 w 3847"/>
                <a:gd name="T79" fmla="*/ 15 h 347"/>
                <a:gd name="T80" fmla="*/ 137 w 3847"/>
                <a:gd name="T81" fmla="*/ 27 h 347"/>
                <a:gd name="T82" fmla="*/ 126 w 3847"/>
                <a:gd name="T83" fmla="*/ 35 h 347"/>
                <a:gd name="T84" fmla="*/ 114 w 3847"/>
                <a:gd name="T85" fmla="*/ 38 h 347"/>
                <a:gd name="T86" fmla="*/ 101 w 3847"/>
                <a:gd name="T87" fmla="*/ 34 h 347"/>
                <a:gd name="T88" fmla="*/ 91 w 3847"/>
                <a:gd name="T89" fmla="*/ 26 h 347"/>
                <a:gd name="T90" fmla="*/ 85 w 3847"/>
                <a:gd name="T91" fmla="*/ 14 h 347"/>
                <a:gd name="T92" fmla="*/ 0 w 3847"/>
                <a:gd name="T93" fmla="*/ 0 h 347"/>
                <a:gd name="T94" fmla="*/ 2 w 3847"/>
                <a:gd name="T95" fmla="*/ 80 h 347"/>
                <a:gd name="T96" fmla="*/ 9 w 3847"/>
                <a:gd name="T97" fmla="*/ 86 h 347"/>
                <a:gd name="T98" fmla="*/ 953 w 3847"/>
                <a:gd name="T99" fmla="*/ 86 h 347"/>
                <a:gd name="T100" fmla="*/ 959 w 3847"/>
                <a:gd name="T101" fmla="*/ 79 h 34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847" h="347">
                  <a:moveTo>
                    <a:pt x="3847" y="0"/>
                  </a:moveTo>
                  <a:lnTo>
                    <a:pt x="3488" y="0"/>
                  </a:lnTo>
                  <a:lnTo>
                    <a:pt x="3488" y="33"/>
                  </a:lnTo>
                  <a:lnTo>
                    <a:pt x="3488" y="45"/>
                  </a:lnTo>
                  <a:lnTo>
                    <a:pt x="3486" y="58"/>
                  </a:lnTo>
                  <a:lnTo>
                    <a:pt x="3481" y="71"/>
                  </a:lnTo>
                  <a:lnTo>
                    <a:pt x="3477" y="84"/>
                  </a:lnTo>
                  <a:lnTo>
                    <a:pt x="3470" y="95"/>
                  </a:lnTo>
                  <a:lnTo>
                    <a:pt x="3463" y="107"/>
                  </a:lnTo>
                  <a:lnTo>
                    <a:pt x="3453" y="115"/>
                  </a:lnTo>
                  <a:lnTo>
                    <a:pt x="3443" y="125"/>
                  </a:lnTo>
                  <a:lnTo>
                    <a:pt x="3433" y="132"/>
                  </a:lnTo>
                  <a:lnTo>
                    <a:pt x="3420" y="138"/>
                  </a:lnTo>
                  <a:lnTo>
                    <a:pt x="3409" y="144"/>
                  </a:lnTo>
                  <a:lnTo>
                    <a:pt x="3396" y="147"/>
                  </a:lnTo>
                  <a:lnTo>
                    <a:pt x="3383" y="148"/>
                  </a:lnTo>
                  <a:lnTo>
                    <a:pt x="3369" y="149"/>
                  </a:lnTo>
                  <a:lnTo>
                    <a:pt x="3356" y="148"/>
                  </a:lnTo>
                  <a:lnTo>
                    <a:pt x="3343" y="145"/>
                  </a:lnTo>
                  <a:lnTo>
                    <a:pt x="3330" y="141"/>
                  </a:lnTo>
                  <a:lnTo>
                    <a:pt x="3318" y="135"/>
                  </a:lnTo>
                  <a:lnTo>
                    <a:pt x="3306" y="128"/>
                  </a:lnTo>
                  <a:lnTo>
                    <a:pt x="3296" y="121"/>
                  </a:lnTo>
                  <a:lnTo>
                    <a:pt x="3286" y="111"/>
                  </a:lnTo>
                  <a:lnTo>
                    <a:pt x="3278" y="101"/>
                  </a:lnTo>
                  <a:lnTo>
                    <a:pt x="3271" y="90"/>
                  </a:lnTo>
                  <a:lnTo>
                    <a:pt x="3265" y="78"/>
                  </a:lnTo>
                  <a:lnTo>
                    <a:pt x="3261" y="65"/>
                  </a:lnTo>
                  <a:lnTo>
                    <a:pt x="3258" y="53"/>
                  </a:lnTo>
                  <a:lnTo>
                    <a:pt x="3256" y="40"/>
                  </a:lnTo>
                  <a:lnTo>
                    <a:pt x="3256" y="33"/>
                  </a:lnTo>
                  <a:lnTo>
                    <a:pt x="3256" y="0"/>
                  </a:lnTo>
                  <a:lnTo>
                    <a:pt x="2473" y="0"/>
                  </a:lnTo>
                  <a:lnTo>
                    <a:pt x="2473" y="33"/>
                  </a:lnTo>
                  <a:lnTo>
                    <a:pt x="2472" y="45"/>
                  </a:lnTo>
                  <a:lnTo>
                    <a:pt x="2470" y="58"/>
                  </a:lnTo>
                  <a:lnTo>
                    <a:pt x="2466" y="71"/>
                  </a:lnTo>
                  <a:lnTo>
                    <a:pt x="2460" y="84"/>
                  </a:lnTo>
                  <a:lnTo>
                    <a:pt x="2455" y="95"/>
                  </a:lnTo>
                  <a:lnTo>
                    <a:pt x="2446" y="107"/>
                  </a:lnTo>
                  <a:lnTo>
                    <a:pt x="2438" y="115"/>
                  </a:lnTo>
                  <a:lnTo>
                    <a:pt x="2428" y="125"/>
                  </a:lnTo>
                  <a:lnTo>
                    <a:pt x="2416" y="132"/>
                  </a:lnTo>
                  <a:lnTo>
                    <a:pt x="2405" y="138"/>
                  </a:lnTo>
                  <a:lnTo>
                    <a:pt x="2394" y="144"/>
                  </a:lnTo>
                  <a:lnTo>
                    <a:pt x="2379" y="147"/>
                  </a:lnTo>
                  <a:lnTo>
                    <a:pt x="2367" y="148"/>
                  </a:lnTo>
                  <a:lnTo>
                    <a:pt x="2354" y="149"/>
                  </a:lnTo>
                  <a:lnTo>
                    <a:pt x="2341" y="148"/>
                  </a:lnTo>
                  <a:lnTo>
                    <a:pt x="2327" y="145"/>
                  </a:lnTo>
                  <a:lnTo>
                    <a:pt x="2314" y="141"/>
                  </a:lnTo>
                  <a:lnTo>
                    <a:pt x="2302" y="135"/>
                  </a:lnTo>
                  <a:lnTo>
                    <a:pt x="2291" y="128"/>
                  </a:lnTo>
                  <a:lnTo>
                    <a:pt x="2281" y="121"/>
                  </a:lnTo>
                  <a:lnTo>
                    <a:pt x="2271" y="111"/>
                  </a:lnTo>
                  <a:lnTo>
                    <a:pt x="2263" y="101"/>
                  </a:lnTo>
                  <a:lnTo>
                    <a:pt x="2255" y="90"/>
                  </a:lnTo>
                  <a:lnTo>
                    <a:pt x="2250" y="78"/>
                  </a:lnTo>
                  <a:lnTo>
                    <a:pt x="2245" y="65"/>
                  </a:lnTo>
                  <a:lnTo>
                    <a:pt x="2241" y="53"/>
                  </a:lnTo>
                  <a:lnTo>
                    <a:pt x="2240" y="40"/>
                  </a:lnTo>
                  <a:lnTo>
                    <a:pt x="2240" y="33"/>
                  </a:lnTo>
                  <a:lnTo>
                    <a:pt x="2240" y="0"/>
                  </a:lnTo>
                  <a:lnTo>
                    <a:pt x="1998" y="0"/>
                  </a:lnTo>
                  <a:lnTo>
                    <a:pt x="1998" y="33"/>
                  </a:lnTo>
                  <a:lnTo>
                    <a:pt x="1998" y="45"/>
                  </a:lnTo>
                  <a:lnTo>
                    <a:pt x="1995" y="58"/>
                  </a:lnTo>
                  <a:lnTo>
                    <a:pt x="1991" y="71"/>
                  </a:lnTo>
                  <a:lnTo>
                    <a:pt x="1986" y="84"/>
                  </a:lnTo>
                  <a:lnTo>
                    <a:pt x="1979" y="95"/>
                  </a:lnTo>
                  <a:lnTo>
                    <a:pt x="1972" y="107"/>
                  </a:lnTo>
                  <a:lnTo>
                    <a:pt x="1962" y="115"/>
                  </a:lnTo>
                  <a:lnTo>
                    <a:pt x="1954" y="125"/>
                  </a:lnTo>
                  <a:lnTo>
                    <a:pt x="1942" y="132"/>
                  </a:lnTo>
                  <a:lnTo>
                    <a:pt x="1931" y="138"/>
                  </a:lnTo>
                  <a:lnTo>
                    <a:pt x="1918" y="144"/>
                  </a:lnTo>
                  <a:lnTo>
                    <a:pt x="1905" y="147"/>
                  </a:lnTo>
                  <a:lnTo>
                    <a:pt x="1892" y="148"/>
                  </a:lnTo>
                  <a:lnTo>
                    <a:pt x="1878" y="149"/>
                  </a:lnTo>
                  <a:lnTo>
                    <a:pt x="1865" y="148"/>
                  </a:lnTo>
                  <a:lnTo>
                    <a:pt x="1853" y="145"/>
                  </a:lnTo>
                  <a:lnTo>
                    <a:pt x="1840" y="141"/>
                  </a:lnTo>
                  <a:lnTo>
                    <a:pt x="1828" y="135"/>
                  </a:lnTo>
                  <a:lnTo>
                    <a:pt x="1817" y="128"/>
                  </a:lnTo>
                  <a:lnTo>
                    <a:pt x="1806" y="121"/>
                  </a:lnTo>
                  <a:lnTo>
                    <a:pt x="1796" y="111"/>
                  </a:lnTo>
                  <a:lnTo>
                    <a:pt x="1787" y="101"/>
                  </a:lnTo>
                  <a:lnTo>
                    <a:pt x="1780" y="90"/>
                  </a:lnTo>
                  <a:lnTo>
                    <a:pt x="1774" y="78"/>
                  </a:lnTo>
                  <a:lnTo>
                    <a:pt x="1770" y="65"/>
                  </a:lnTo>
                  <a:lnTo>
                    <a:pt x="1767" y="53"/>
                  </a:lnTo>
                  <a:lnTo>
                    <a:pt x="1766" y="40"/>
                  </a:lnTo>
                  <a:lnTo>
                    <a:pt x="1766" y="33"/>
                  </a:lnTo>
                  <a:lnTo>
                    <a:pt x="1766" y="0"/>
                  </a:lnTo>
                  <a:lnTo>
                    <a:pt x="1524" y="0"/>
                  </a:lnTo>
                  <a:lnTo>
                    <a:pt x="1524" y="33"/>
                  </a:lnTo>
                  <a:lnTo>
                    <a:pt x="1524" y="45"/>
                  </a:lnTo>
                  <a:lnTo>
                    <a:pt x="1521" y="58"/>
                  </a:lnTo>
                  <a:lnTo>
                    <a:pt x="1517" y="71"/>
                  </a:lnTo>
                  <a:lnTo>
                    <a:pt x="1512" y="84"/>
                  </a:lnTo>
                  <a:lnTo>
                    <a:pt x="1505" y="95"/>
                  </a:lnTo>
                  <a:lnTo>
                    <a:pt x="1498" y="107"/>
                  </a:lnTo>
                  <a:lnTo>
                    <a:pt x="1488" y="115"/>
                  </a:lnTo>
                  <a:lnTo>
                    <a:pt x="1478" y="125"/>
                  </a:lnTo>
                  <a:lnTo>
                    <a:pt x="1468" y="132"/>
                  </a:lnTo>
                  <a:lnTo>
                    <a:pt x="1455" y="138"/>
                  </a:lnTo>
                  <a:lnTo>
                    <a:pt x="1444" y="144"/>
                  </a:lnTo>
                  <a:lnTo>
                    <a:pt x="1430" y="147"/>
                  </a:lnTo>
                  <a:lnTo>
                    <a:pt x="1418" y="148"/>
                  </a:lnTo>
                  <a:lnTo>
                    <a:pt x="1404" y="149"/>
                  </a:lnTo>
                  <a:lnTo>
                    <a:pt x="1391" y="148"/>
                  </a:lnTo>
                  <a:lnTo>
                    <a:pt x="1378" y="145"/>
                  </a:lnTo>
                  <a:lnTo>
                    <a:pt x="1366" y="141"/>
                  </a:lnTo>
                  <a:lnTo>
                    <a:pt x="1353" y="135"/>
                  </a:lnTo>
                  <a:lnTo>
                    <a:pt x="1341" y="128"/>
                  </a:lnTo>
                  <a:lnTo>
                    <a:pt x="1331" y="121"/>
                  </a:lnTo>
                  <a:lnTo>
                    <a:pt x="1321" y="111"/>
                  </a:lnTo>
                  <a:lnTo>
                    <a:pt x="1313" y="101"/>
                  </a:lnTo>
                  <a:lnTo>
                    <a:pt x="1306" y="90"/>
                  </a:lnTo>
                  <a:lnTo>
                    <a:pt x="1300" y="78"/>
                  </a:lnTo>
                  <a:lnTo>
                    <a:pt x="1296" y="65"/>
                  </a:lnTo>
                  <a:lnTo>
                    <a:pt x="1293" y="53"/>
                  </a:lnTo>
                  <a:lnTo>
                    <a:pt x="1292" y="40"/>
                  </a:lnTo>
                  <a:lnTo>
                    <a:pt x="1292" y="33"/>
                  </a:lnTo>
                  <a:lnTo>
                    <a:pt x="1292" y="0"/>
                  </a:lnTo>
                  <a:lnTo>
                    <a:pt x="1050" y="0"/>
                  </a:lnTo>
                  <a:lnTo>
                    <a:pt x="1050" y="33"/>
                  </a:lnTo>
                  <a:lnTo>
                    <a:pt x="1048" y="45"/>
                  </a:lnTo>
                  <a:lnTo>
                    <a:pt x="1047" y="58"/>
                  </a:lnTo>
                  <a:lnTo>
                    <a:pt x="1042" y="71"/>
                  </a:lnTo>
                  <a:lnTo>
                    <a:pt x="1037" y="84"/>
                  </a:lnTo>
                  <a:lnTo>
                    <a:pt x="1031" y="95"/>
                  </a:lnTo>
                  <a:lnTo>
                    <a:pt x="1023" y="107"/>
                  </a:lnTo>
                  <a:lnTo>
                    <a:pt x="1014" y="115"/>
                  </a:lnTo>
                  <a:lnTo>
                    <a:pt x="1004" y="125"/>
                  </a:lnTo>
                  <a:lnTo>
                    <a:pt x="993" y="132"/>
                  </a:lnTo>
                  <a:lnTo>
                    <a:pt x="981" y="138"/>
                  </a:lnTo>
                  <a:lnTo>
                    <a:pt x="968" y="144"/>
                  </a:lnTo>
                  <a:lnTo>
                    <a:pt x="956" y="147"/>
                  </a:lnTo>
                  <a:lnTo>
                    <a:pt x="943" y="148"/>
                  </a:lnTo>
                  <a:lnTo>
                    <a:pt x="930" y="149"/>
                  </a:lnTo>
                  <a:lnTo>
                    <a:pt x="917" y="148"/>
                  </a:lnTo>
                  <a:lnTo>
                    <a:pt x="903" y="145"/>
                  </a:lnTo>
                  <a:lnTo>
                    <a:pt x="890" y="141"/>
                  </a:lnTo>
                  <a:lnTo>
                    <a:pt x="879" y="135"/>
                  </a:lnTo>
                  <a:lnTo>
                    <a:pt x="867" y="128"/>
                  </a:lnTo>
                  <a:lnTo>
                    <a:pt x="856" y="121"/>
                  </a:lnTo>
                  <a:lnTo>
                    <a:pt x="847" y="111"/>
                  </a:lnTo>
                  <a:lnTo>
                    <a:pt x="839" y="101"/>
                  </a:lnTo>
                  <a:lnTo>
                    <a:pt x="832" y="90"/>
                  </a:lnTo>
                  <a:lnTo>
                    <a:pt x="826" y="78"/>
                  </a:lnTo>
                  <a:lnTo>
                    <a:pt x="822" y="65"/>
                  </a:lnTo>
                  <a:lnTo>
                    <a:pt x="817" y="53"/>
                  </a:lnTo>
                  <a:lnTo>
                    <a:pt x="816" y="40"/>
                  </a:lnTo>
                  <a:lnTo>
                    <a:pt x="816" y="33"/>
                  </a:lnTo>
                  <a:lnTo>
                    <a:pt x="816" y="0"/>
                  </a:lnTo>
                  <a:lnTo>
                    <a:pt x="575" y="0"/>
                  </a:lnTo>
                  <a:lnTo>
                    <a:pt x="575" y="33"/>
                  </a:lnTo>
                  <a:lnTo>
                    <a:pt x="574" y="45"/>
                  </a:lnTo>
                  <a:lnTo>
                    <a:pt x="571" y="58"/>
                  </a:lnTo>
                  <a:lnTo>
                    <a:pt x="568" y="71"/>
                  </a:lnTo>
                  <a:lnTo>
                    <a:pt x="563" y="84"/>
                  </a:lnTo>
                  <a:lnTo>
                    <a:pt x="557" y="95"/>
                  </a:lnTo>
                  <a:lnTo>
                    <a:pt x="548" y="107"/>
                  </a:lnTo>
                  <a:lnTo>
                    <a:pt x="540" y="115"/>
                  </a:lnTo>
                  <a:lnTo>
                    <a:pt x="530" y="125"/>
                  </a:lnTo>
                  <a:lnTo>
                    <a:pt x="518" y="132"/>
                  </a:lnTo>
                  <a:lnTo>
                    <a:pt x="507" y="138"/>
                  </a:lnTo>
                  <a:lnTo>
                    <a:pt x="494" y="144"/>
                  </a:lnTo>
                  <a:lnTo>
                    <a:pt x="481" y="147"/>
                  </a:lnTo>
                  <a:lnTo>
                    <a:pt x="469" y="148"/>
                  </a:lnTo>
                  <a:lnTo>
                    <a:pt x="456" y="149"/>
                  </a:lnTo>
                  <a:lnTo>
                    <a:pt x="442" y="148"/>
                  </a:lnTo>
                  <a:lnTo>
                    <a:pt x="429" y="145"/>
                  </a:lnTo>
                  <a:lnTo>
                    <a:pt x="416" y="141"/>
                  </a:lnTo>
                  <a:lnTo>
                    <a:pt x="405" y="135"/>
                  </a:lnTo>
                  <a:lnTo>
                    <a:pt x="393" y="128"/>
                  </a:lnTo>
                  <a:lnTo>
                    <a:pt x="382" y="121"/>
                  </a:lnTo>
                  <a:lnTo>
                    <a:pt x="373" y="111"/>
                  </a:lnTo>
                  <a:lnTo>
                    <a:pt x="365" y="101"/>
                  </a:lnTo>
                  <a:lnTo>
                    <a:pt x="358" y="90"/>
                  </a:lnTo>
                  <a:lnTo>
                    <a:pt x="352" y="78"/>
                  </a:lnTo>
                  <a:lnTo>
                    <a:pt x="346" y="65"/>
                  </a:lnTo>
                  <a:lnTo>
                    <a:pt x="343" y="53"/>
                  </a:lnTo>
                  <a:lnTo>
                    <a:pt x="342" y="40"/>
                  </a:lnTo>
                  <a:lnTo>
                    <a:pt x="342" y="33"/>
                  </a:lnTo>
                  <a:lnTo>
                    <a:pt x="342" y="0"/>
                  </a:lnTo>
                  <a:lnTo>
                    <a:pt x="0" y="0"/>
                  </a:lnTo>
                  <a:lnTo>
                    <a:pt x="0" y="295"/>
                  </a:lnTo>
                  <a:lnTo>
                    <a:pt x="2" y="303"/>
                  </a:lnTo>
                  <a:lnTo>
                    <a:pt x="5" y="312"/>
                  </a:lnTo>
                  <a:lnTo>
                    <a:pt x="9" y="320"/>
                  </a:lnTo>
                  <a:lnTo>
                    <a:pt x="14" y="329"/>
                  </a:lnTo>
                  <a:lnTo>
                    <a:pt x="22" y="335"/>
                  </a:lnTo>
                  <a:lnTo>
                    <a:pt x="29" y="340"/>
                  </a:lnTo>
                  <a:lnTo>
                    <a:pt x="37" y="344"/>
                  </a:lnTo>
                  <a:lnTo>
                    <a:pt x="47" y="347"/>
                  </a:lnTo>
                  <a:lnTo>
                    <a:pt x="3797" y="347"/>
                  </a:lnTo>
                  <a:lnTo>
                    <a:pt x="3806" y="344"/>
                  </a:lnTo>
                  <a:lnTo>
                    <a:pt x="3814" y="342"/>
                  </a:lnTo>
                  <a:lnTo>
                    <a:pt x="3823" y="336"/>
                  </a:lnTo>
                  <a:lnTo>
                    <a:pt x="3829" y="329"/>
                  </a:lnTo>
                  <a:lnTo>
                    <a:pt x="3834" y="322"/>
                  </a:lnTo>
                  <a:lnTo>
                    <a:pt x="3839" y="313"/>
                  </a:lnTo>
                  <a:lnTo>
                    <a:pt x="3842" y="305"/>
                  </a:lnTo>
                  <a:lnTo>
                    <a:pt x="3843" y="296"/>
                  </a:lnTo>
                  <a:lnTo>
                    <a:pt x="38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3329" name="Group 63">
            <a:extLst>
              <a:ext uri="{FF2B5EF4-FFF2-40B4-BE49-F238E27FC236}">
                <a16:creationId xmlns:a16="http://schemas.microsoft.com/office/drawing/2014/main" id="{73C4B0E4-6487-4B2D-B2A5-B58C19857114}"/>
              </a:ext>
            </a:extLst>
          </p:cNvPr>
          <p:cNvGrpSpPr>
            <a:grpSpLocks/>
          </p:cNvGrpSpPr>
          <p:nvPr/>
        </p:nvGrpSpPr>
        <p:grpSpPr bwMode="auto">
          <a:xfrm>
            <a:off x="3271838" y="3776663"/>
            <a:ext cx="2160587" cy="1255712"/>
            <a:chOff x="1088" y="1813"/>
            <a:chExt cx="1670" cy="1270"/>
          </a:xfrm>
        </p:grpSpPr>
        <p:sp>
          <p:nvSpPr>
            <p:cNvPr id="59456" name="Oval 64">
              <a:extLst>
                <a:ext uri="{FF2B5EF4-FFF2-40B4-BE49-F238E27FC236}">
                  <a16:creationId xmlns:a16="http://schemas.microsoft.com/office/drawing/2014/main" id="{BD77E1FA-85BD-4643-B3E9-AB3067C94A54}"/>
                </a:ext>
              </a:extLst>
            </p:cNvPr>
            <p:cNvSpPr>
              <a:spLocks noChangeArrowheads="1"/>
            </p:cNvSpPr>
            <p:nvPr/>
          </p:nvSpPr>
          <p:spPr bwMode="auto">
            <a:xfrm>
              <a:off x="1608" y="1852"/>
              <a:ext cx="406" cy="422"/>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57" name="Oval 65">
              <a:extLst>
                <a:ext uri="{FF2B5EF4-FFF2-40B4-BE49-F238E27FC236}">
                  <a16:creationId xmlns:a16="http://schemas.microsoft.com/office/drawing/2014/main" id="{0DD31722-D3C2-4A3A-9BB6-A907DDFC2647}"/>
                </a:ext>
              </a:extLst>
            </p:cNvPr>
            <p:cNvSpPr>
              <a:spLocks noChangeArrowheads="1"/>
            </p:cNvSpPr>
            <p:nvPr/>
          </p:nvSpPr>
          <p:spPr bwMode="auto">
            <a:xfrm>
              <a:off x="1943" y="1813"/>
              <a:ext cx="331" cy="344"/>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58" name="Oval 66">
              <a:extLst>
                <a:ext uri="{FF2B5EF4-FFF2-40B4-BE49-F238E27FC236}">
                  <a16:creationId xmlns:a16="http://schemas.microsoft.com/office/drawing/2014/main" id="{A63D5FAD-2D9B-457E-8121-42D6BB6671D2}"/>
                </a:ext>
              </a:extLst>
            </p:cNvPr>
            <p:cNvSpPr>
              <a:spLocks noChangeArrowheads="1"/>
            </p:cNvSpPr>
            <p:nvPr/>
          </p:nvSpPr>
          <p:spPr bwMode="auto">
            <a:xfrm>
              <a:off x="2241" y="2160"/>
              <a:ext cx="517" cy="538"/>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59" name="Oval 67">
              <a:extLst>
                <a:ext uri="{FF2B5EF4-FFF2-40B4-BE49-F238E27FC236}">
                  <a16:creationId xmlns:a16="http://schemas.microsoft.com/office/drawing/2014/main" id="{975F51BC-7E28-4BCA-BDC5-6E49D6723F7B}"/>
                </a:ext>
              </a:extLst>
            </p:cNvPr>
            <p:cNvSpPr>
              <a:spLocks noChangeArrowheads="1"/>
            </p:cNvSpPr>
            <p:nvPr/>
          </p:nvSpPr>
          <p:spPr bwMode="auto">
            <a:xfrm>
              <a:off x="1275" y="2391"/>
              <a:ext cx="590" cy="615"/>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60" name="Oval 68">
              <a:extLst>
                <a:ext uri="{FF2B5EF4-FFF2-40B4-BE49-F238E27FC236}">
                  <a16:creationId xmlns:a16="http://schemas.microsoft.com/office/drawing/2014/main" id="{FA7C1A15-7FD8-48A4-8FA6-FAD3AB606DEC}"/>
                </a:ext>
              </a:extLst>
            </p:cNvPr>
            <p:cNvSpPr>
              <a:spLocks noChangeArrowheads="1"/>
            </p:cNvSpPr>
            <p:nvPr/>
          </p:nvSpPr>
          <p:spPr bwMode="auto">
            <a:xfrm>
              <a:off x="2092" y="2470"/>
              <a:ext cx="442" cy="458"/>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61" name="Oval 69">
              <a:extLst>
                <a:ext uri="{FF2B5EF4-FFF2-40B4-BE49-F238E27FC236}">
                  <a16:creationId xmlns:a16="http://schemas.microsoft.com/office/drawing/2014/main" id="{831C3FF1-CE12-46DD-B5FD-CA06A123DC14}"/>
                </a:ext>
              </a:extLst>
            </p:cNvPr>
            <p:cNvSpPr>
              <a:spLocks noChangeArrowheads="1"/>
            </p:cNvSpPr>
            <p:nvPr/>
          </p:nvSpPr>
          <p:spPr bwMode="auto">
            <a:xfrm>
              <a:off x="1125" y="2508"/>
              <a:ext cx="330" cy="342"/>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62" name="Oval 70">
              <a:extLst>
                <a:ext uri="{FF2B5EF4-FFF2-40B4-BE49-F238E27FC236}">
                  <a16:creationId xmlns:a16="http://schemas.microsoft.com/office/drawing/2014/main" id="{187EDD72-9B2B-46B9-A61B-25185DD84401}"/>
                </a:ext>
              </a:extLst>
            </p:cNvPr>
            <p:cNvSpPr>
              <a:spLocks noChangeArrowheads="1"/>
            </p:cNvSpPr>
            <p:nvPr/>
          </p:nvSpPr>
          <p:spPr bwMode="auto">
            <a:xfrm>
              <a:off x="1088" y="2237"/>
              <a:ext cx="330" cy="344"/>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63" name="Oval 71">
              <a:extLst>
                <a:ext uri="{FF2B5EF4-FFF2-40B4-BE49-F238E27FC236}">
                  <a16:creationId xmlns:a16="http://schemas.microsoft.com/office/drawing/2014/main" id="{1C51973C-33BD-4E55-A7C9-CB3500062913}"/>
                </a:ext>
              </a:extLst>
            </p:cNvPr>
            <p:cNvSpPr>
              <a:spLocks noChangeArrowheads="1"/>
            </p:cNvSpPr>
            <p:nvPr/>
          </p:nvSpPr>
          <p:spPr bwMode="auto">
            <a:xfrm>
              <a:off x="1236" y="1929"/>
              <a:ext cx="518" cy="538"/>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64" name="Oval 72">
              <a:extLst>
                <a:ext uri="{FF2B5EF4-FFF2-40B4-BE49-F238E27FC236}">
                  <a16:creationId xmlns:a16="http://schemas.microsoft.com/office/drawing/2014/main" id="{7A89AE58-90F3-449F-816E-8830DA834BBC}"/>
                </a:ext>
              </a:extLst>
            </p:cNvPr>
            <p:cNvSpPr>
              <a:spLocks noChangeArrowheads="1"/>
            </p:cNvSpPr>
            <p:nvPr/>
          </p:nvSpPr>
          <p:spPr bwMode="auto">
            <a:xfrm>
              <a:off x="1683" y="2545"/>
              <a:ext cx="517" cy="538"/>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65" name="Oval 73">
              <a:extLst>
                <a:ext uri="{FF2B5EF4-FFF2-40B4-BE49-F238E27FC236}">
                  <a16:creationId xmlns:a16="http://schemas.microsoft.com/office/drawing/2014/main" id="{417A41AE-2758-44B5-98E7-9D262E29F70D}"/>
                </a:ext>
              </a:extLst>
            </p:cNvPr>
            <p:cNvSpPr>
              <a:spLocks noChangeArrowheads="1"/>
            </p:cNvSpPr>
            <p:nvPr/>
          </p:nvSpPr>
          <p:spPr bwMode="auto">
            <a:xfrm>
              <a:off x="2315" y="1967"/>
              <a:ext cx="405" cy="422"/>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66" name="Oval 74">
              <a:extLst>
                <a:ext uri="{FF2B5EF4-FFF2-40B4-BE49-F238E27FC236}">
                  <a16:creationId xmlns:a16="http://schemas.microsoft.com/office/drawing/2014/main" id="{68D10A17-C457-4EFE-9547-641E96D76BF8}"/>
                </a:ext>
              </a:extLst>
            </p:cNvPr>
            <p:cNvSpPr>
              <a:spLocks noChangeArrowheads="1"/>
            </p:cNvSpPr>
            <p:nvPr/>
          </p:nvSpPr>
          <p:spPr bwMode="auto">
            <a:xfrm>
              <a:off x="2203" y="1813"/>
              <a:ext cx="368" cy="381"/>
            </a:xfrm>
            <a:prstGeom prst="ellipse">
              <a:avLst/>
            </a:prstGeom>
            <a:solidFill>
              <a:srgbClr val="FFFFCC"/>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67" name="Freeform 75">
              <a:extLst>
                <a:ext uri="{FF2B5EF4-FFF2-40B4-BE49-F238E27FC236}">
                  <a16:creationId xmlns:a16="http://schemas.microsoft.com/office/drawing/2014/main" id="{B587D6C4-2625-4E42-9B17-C270CE5235A6}"/>
                </a:ext>
              </a:extLst>
            </p:cNvPr>
            <p:cNvSpPr>
              <a:spLocks/>
            </p:cNvSpPr>
            <p:nvPr/>
          </p:nvSpPr>
          <p:spPr bwMode="auto">
            <a:xfrm>
              <a:off x="1222" y="1913"/>
              <a:ext cx="1444" cy="1007"/>
            </a:xfrm>
            <a:custGeom>
              <a:avLst/>
              <a:gdLst>
                <a:gd name="T0" fmla="*/ 445 w 1444"/>
                <a:gd name="T1" fmla="*/ 102 h 1007"/>
                <a:gd name="T2" fmla="*/ 505 w 1444"/>
                <a:gd name="T3" fmla="*/ 29 h 1007"/>
                <a:gd name="T4" fmla="*/ 775 w 1444"/>
                <a:gd name="T5" fmla="*/ 34 h 1007"/>
                <a:gd name="T6" fmla="*/ 966 w 1444"/>
                <a:gd name="T7" fmla="*/ 0 h 1007"/>
                <a:gd name="T8" fmla="*/ 1207 w 1444"/>
                <a:gd name="T9" fmla="*/ 121 h 1007"/>
                <a:gd name="T10" fmla="*/ 1327 w 1444"/>
                <a:gd name="T11" fmla="*/ 87 h 1007"/>
                <a:gd name="T12" fmla="*/ 1392 w 1444"/>
                <a:gd name="T13" fmla="*/ 102 h 1007"/>
                <a:gd name="T14" fmla="*/ 1406 w 1444"/>
                <a:gd name="T15" fmla="*/ 400 h 1007"/>
                <a:gd name="T16" fmla="*/ 1443 w 1444"/>
                <a:gd name="T17" fmla="*/ 448 h 1007"/>
                <a:gd name="T18" fmla="*/ 1332 w 1444"/>
                <a:gd name="T19" fmla="*/ 679 h 1007"/>
                <a:gd name="T20" fmla="*/ 1212 w 1444"/>
                <a:gd name="T21" fmla="*/ 521 h 1007"/>
                <a:gd name="T22" fmla="*/ 1179 w 1444"/>
                <a:gd name="T23" fmla="*/ 602 h 1007"/>
                <a:gd name="T24" fmla="*/ 1008 w 1444"/>
                <a:gd name="T25" fmla="*/ 919 h 1007"/>
                <a:gd name="T26" fmla="*/ 436 w 1444"/>
                <a:gd name="T27" fmla="*/ 1006 h 1007"/>
                <a:gd name="T28" fmla="*/ 140 w 1444"/>
                <a:gd name="T29" fmla="*/ 944 h 1007"/>
                <a:gd name="T30" fmla="*/ 46 w 1444"/>
                <a:gd name="T31" fmla="*/ 747 h 1007"/>
                <a:gd name="T32" fmla="*/ 46 w 1444"/>
                <a:gd name="T33" fmla="*/ 545 h 1007"/>
                <a:gd name="T34" fmla="*/ 0 w 1444"/>
                <a:gd name="T35" fmla="*/ 376 h 1007"/>
                <a:gd name="T36" fmla="*/ 445 w 1444"/>
                <a:gd name="T37" fmla="*/ 102 h 10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4" h="1007">
                  <a:moveTo>
                    <a:pt x="445" y="102"/>
                  </a:moveTo>
                  <a:lnTo>
                    <a:pt x="505" y="29"/>
                  </a:lnTo>
                  <a:lnTo>
                    <a:pt x="775" y="34"/>
                  </a:lnTo>
                  <a:lnTo>
                    <a:pt x="966" y="0"/>
                  </a:lnTo>
                  <a:lnTo>
                    <a:pt x="1207" y="121"/>
                  </a:lnTo>
                  <a:lnTo>
                    <a:pt x="1327" y="87"/>
                  </a:lnTo>
                  <a:lnTo>
                    <a:pt x="1392" y="102"/>
                  </a:lnTo>
                  <a:lnTo>
                    <a:pt x="1406" y="400"/>
                  </a:lnTo>
                  <a:lnTo>
                    <a:pt x="1443" y="448"/>
                  </a:lnTo>
                  <a:lnTo>
                    <a:pt x="1332" y="679"/>
                  </a:lnTo>
                  <a:lnTo>
                    <a:pt x="1212" y="521"/>
                  </a:lnTo>
                  <a:lnTo>
                    <a:pt x="1179" y="602"/>
                  </a:lnTo>
                  <a:lnTo>
                    <a:pt x="1008" y="919"/>
                  </a:lnTo>
                  <a:lnTo>
                    <a:pt x="436" y="1006"/>
                  </a:lnTo>
                  <a:lnTo>
                    <a:pt x="140" y="944"/>
                  </a:lnTo>
                  <a:lnTo>
                    <a:pt x="46" y="747"/>
                  </a:lnTo>
                  <a:lnTo>
                    <a:pt x="46" y="545"/>
                  </a:lnTo>
                  <a:lnTo>
                    <a:pt x="0" y="376"/>
                  </a:lnTo>
                  <a:lnTo>
                    <a:pt x="445" y="102"/>
                  </a:lnTo>
                </a:path>
              </a:pathLst>
            </a:custGeom>
            <a:solidFill>
              <a:srgbClr val="FFFFCC"/>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nvGrpSpPr>
          <p:cNvPr id="13330" name="Group 76">
            <a:extLst>
              <a:ext uri="{FF2B5EF4-FFF2-40B4-BE49-F238E27FC236}">
                <a16:creationId xmlns:a16="http://schemas.microsoft.com/office/drawing/2014/main" id="{DCF62AE7-2FDA-4BD3-88DD-56311A654899}"/>
              </a:ext>
            </a:extLst>
          </p:cNvPr>
          <p:cNvGrpSpPr>
            <a:grpSpLocks/>
          </p:cNvGrpSpPr>
          <p:nvPr/>
        </p:nvGrpSpPr>
        <p:grpSpPr bwMode="auto">
          <a:xfrm>
            <a:off x="3598863" y="4111625"/>
            <a:ext cx="1308100" cy="606425"/>
            <a:chOff x="2014" y="3135"/>
            <a:chExt cx="1028" cy="519"/>
          </a:xfrm>
        </p:grpSpPr>
        <p:grpSp>
          <p:nvGrpSpPr>
            <p:cNvPr id="13378" name="Group 77">
              <a:extLst>
                <a:ext uri="{FF2B5EF4-FFF2-40B4-BE49-F238E27FC236}">
                  <a16:creationId xmlns:a16="http://schemas.microsoft.com/office/drawing/2014/main" id="{921F823B-178E-43A4-B895-0AEEF545D5BC}"/>
                </a:ext>
              </a:extLst>
            </p:cNvPr>
            <p:cNvGrpSpPr>
              <a:grpSpLocks/>
            </p:cNvGrpSpPr>
            <p:nvPr/>
          </p:nvGrpSpPr>
          <p:grpSpPr bwMode="auto">
            <a:xfrm>
              <a:off x="2014" y="3135"/>
              <a:ext cx="285" cy="437"/>
              <a:chOff x="2014" y="3135"/>
              <a:chExt cx="285" cy="437"/>
            </a:xfrm>
          </p:grpSpPr>
          <p:sp>
            <p:nvSpPr>
              <p:cNvPr id="59470" name="Line 78">
                <a:extLst>
                  <a:ext uri="{FF2B5EF4-FFF2-40B4-BE49-F238E27FC236}">
                    <a16:creationId xmlns:a16="http://schemas.microsoft.com/office/drawing/2014/main" id="{D3E7DC37-F634-4A56-89D9-CDED12019912}"/>
                  </a:ext>
                </a:extLst>
              </p:cNvPr>
              <p:cNvSpPr>
                <a:spLocks noChangeShapeType="1"/>
              </p:cNvSpPr>
              <p:nvPr/>
            </p:nvSpPr>
            <p:spPr bwMode="auto">
              <a:xfrm>
                <a:off x="2145" y="3135"/>
                <a:ext cx="1" cy="437"/>
              </a:xfrm>
              <a:prstGeom prst="line">
                <a:avLst/>
              </a:prstGeom>
              <a:noFill/>
              <a:ln w="57150">
                <a:solidFill>
                  <a:srgbClr val="00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71" name="Line 79">
                <a:extLst>
                  <a:ext uri="{FF2B5EF4-FFF2-40B4-BE49-F238E27FC236}">
                    <a16:creationId xmlns:a16="http://schemas.microsoft.com/office/drawing/2014/main" id="{E77CC46B-46EA-4735-840F-8D2AD4DD490C}"/>
                  </a:ext>
                </a:extLst>
              </p:cNvPr>
              <p:cNvSpPr>
                <a:spLocks noChangeShapeType="1"/>
              </p:cNvSpPr>
              <p:nvPr/>
            </p:nvSpPr>
            <p:spPr bwMode="auto">
              <a:xfrm flipV="1">
                <a:off x="2014" y="3135"/>
                <a:ext cx="277" cy="52"/>
              </a:xfrm>
              <a:prstGeom prst="line">
                <a:avLst/>
              </a:prstGeom>
              <a:noFill/>
              <a:ln w="28575">
                <a:solidFill>
                  <a:srgbClr val="00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72" name="Line 80">
                <a:extLst>
                  <a:ext uri="{FF2B5EF4-FFF2-40B4-BE49-F238E27FC236}">
                    <a16:creationId xmlns:a16="http://schemas.microsoft.com/office/drawing/2014/main" id="{51E7225E-9AA9-4951-9531-9873F276EAA8}"/>
                  </a:ext>
                </a:extLst>
              </p:cNvPr>
              <p:cNvSpPr>
                <a:spLocks noChangeShapeType="1"/>
              </p:cNvSpPr>
              <p:nvPr/>
            </p:nvSpPr>
            <p:spPr bwMode="auto">
              <a:xfrm flipV="1">
                <a:off x="2021" y="3180"/>
                <a:ext cx="276" cy="52"/>
              </a:xfrm>
              <a:prstGeom prst="line">
                <a:avLst/>
              </a:prstGeom>
              <a:noFill/>
              <a:ln w="28575">
                <a:solidFill>
                  <a:srgbClr val="00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nvGrpSpPr>
            <p:cNvPr id="13379" name="Group 81">
              <a:extLst>
                <a:ext uri="{FF2B5EF4-FFF2-40B4-BE49-F238E27FC236}">
                  <a16:creationId xmlns:a16="http://schemas.microsoft.com/office/drawing/2014/main" id="{9D1C5911-941D-45F9-A4DA-3F1793292D48}"/>
                </a:ext>
              </a:extLst>
            </p:cNvPr>
            <p:cNvGrpSpPr>
              <a:grpSpLocks/>
            </p:cNvGrpSpPr>
            <p:nvPr/>
          </p:nvGrpSpPr>
          <p:grpSpPr bwMode="auto">
            <a:xfrm>
              <a:off x="2379" y="3188"/>
              <a:ext cx="285" cy="437"/>
              <a:chOff x="2014" y="3135"/>
              <a:chExt cx="285" cy="437"/>
            </a:xfrm>
          </p:grpSpPr>
          <p:sp>
            <p:nvSpPr>
              <p:cNvPr id="59474" name="Line 82">
                <a:extLst>
                  <a:ext uri="{FF2B5EF4-FFF2-40B4-BE49-F238E27FC236}">
                    <a16:creationId xmlns:a16="http://schemas.microsoft.com/office/drawing/2014/main" id="{EA57C044-406E-4381-9B97-564901157DCA}"/>
                  </a:ext>
                </a:extLst>
              </p:cNvPr>
              <p:cNvSpPr>
                <a:spLocks noChangeShapeType="1"/>
              </p:cNvSpPr>
              <p:nvPr/>
            </p:nvSpPr>
            <p:spPr bwMode="auto">
              <a:xfrm>
                <a:off x="2147" y="3135"/>
                <a:ext cx="0" cy="437"/>
              </a:xfrm>
              <a:prstGeom prst="line">
                <a:avLst/>
              </a:prstGeom>
              <a:noFill/>
              <a:ln w="57150">
                <a:solidFill>
                  <a:srgbClr val="00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75" name="Line 83">
                <a:extLst>
                  <a:ext uri="{FF2B5EF4-FFF2-40B4-BE49-F238E27FC236}">
                    <a16:creationId xmlns:a16="http://schemas.microsoft.com/office/drawing/2014/main" id="{948A2DCC-96A4-42D7-A1AE-CBAF40880F5D}"/>
                  </a:ext>
                </a:extLst>
              </p:cNvPr>
              <p:cNvSpPr>
                <a:spLocks noChangeShapeType="1"/>
              </p:cNvSpPr>
              <p:nvPr/>
            </p:nvSpPr>
            <p:spPr bwMode="auto">
              <a:xfrm flipV="1">
                <a:off x="2016" y="3135"/>
                <a:ext cx="276" cy="52"/>
              </a:xfrm>
              <a:prstGeom prst="line">
                <a:avLst/>
              </a:prstGeom>
              <a:noFill/>
              <a:ln w="28575">
                <a:solidFill>
                  <a:srgbClr val="00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76" name="Line 84">
                <a:extLst>
                  <a:ext uri="{FF2B5EF4-FFF2-40B4-BE49-F238E27FC236}">
                    <a16:creationId xmlns:a16="http://schemas.microsoft.com/office/drawing/2014/main" id="{267A51B7-E209-4B46-8C2A-6F09D3642AC9}"/>
                  </a:ext>
                </a:extLst>
              </p:cNvPr>
              <p:cNvSpPr>
                <a:spLocks noChangeShapeType="1"/>
              </p:cNvSpPr>
              <p:nvPr/>
            </p:nvSpPr>
            <p:spPr bwMode="auto">
              <a:xfrm flipV="1">
                <a:off x="2022" y="3180"/>
                <a:ext cx="277" cy="52"/>
              </a:xfrm>
              <a:prstGeom prst="line">
                <a:avLst/>
              </a:prstGeom>
              <a:noFill/>
              <a:ln w="28575">
                <a:solidFill>
                  <a:srgbClr val="00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nvGrpSpPr>
            <p:cNvPr id="13380" name="Group 85">
              <a:extLst>
                <a:ext uri="{FF2B5EF4-FFF2-40B4-BE49-F238E27FC236}">
                  <a16:creationId xmlns:a16="http://schemas.microsoft.com/office/drawing/2014/main" id="{4160A39E-6951-4EB5-802D-2DC141BB31B7}"/>
                </a:ext>
              </a:extLst>
            </p:cNvPr>
            <p:cNvGrpSpPr>
              <a:grpSpLocks/>
            </p:cNvGrpSpPr>
            <p:nvPr/>
          </p:nvGrpSpPr>
          <p:grpSpPr bwMode="auto">
            <a:xfrm>
              <a:off x="2757" y="3217"/>
              <a:ext cx="285" cy="437"/>
              <a:chOff x="2014" y="3135"/>
              <a:chExt cx="285" cy="437"/>
            </a:xfrm>
          </p:grpSpPr>
          <p:sp>
            <p:nvSpPr>
              <p:cNvPr id="59478" name="Line 86">
                <a:extLst>
                  <a:ext uri="{FF2B5EF4-FFF2-40B4-BE49-F238E27FC236}">
                    <a16:creationId xmlns:a16="http://schemas.microsoft.com/office/drawing/2014/main" id="{A931EACC-4E04-48F5-9880-FB0C5C25D2D2}"/>
                  </a:ext>
                </a:extLst>
              </p:cNvPr>
              <p:cNvSpPr>
                <a:spLocks noChangeShapeType="1"/>
              </p:cNvSpPr>
              <p:nvPr/>
            </p:nvSpPr>
            <p:spPr bwMode="auto">
              <a:xfrm>
                <a:off x="2147" y="3135"/>
                <a:ext cx="0" cy="437"/>
              </a:xfrm>
              <a:prstGeom prst="line">
                <a:avLst/>
              </a:prstGeom>
              <a:noFill/>
              <a:ln w="57150">
                <a:solidFill>
                  <a:srgbClr val="00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79" name="Line 87">
                <a:extLst>
                  <a:ext uri="{FF2B5EF4-FFF2-40B4-BE49-F238E27FC236}">
                    <a16:creationId xmlns:a16="http://schemas.microsoft.com/office/drawing/2014/main" id="{20472A7E-78DE-461E-952C-071DC1ADFE13}"/>
                  </a:ext>
                </a:extLst>
              </p:cNvPr>
              <p:cNvSpPr>
                <a:spLocks noChangeShapeType="1"/>
              </p:cNvSpPr>
              <p:nvPr/>
            </p:nvSpPr>
            <p:spPr bwMode="auto">
              <a:xfrm flipV="1">
                <a:off x="2016" y="3135"/>
                <a:ext cx="276" cy="52"/>
              </a:xfrm>
              <a:prstGeom prst="line">
                <a:avLst/>
              </a:prstGeom>
              <a:noFill/>
              <a:ln w="28575">
                <a:solidFill>
                  <a:srgbClr val="00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480" name="Line 88">
                <a:extLst>
                  <a:ext uri="{FF2B5EF4-FFF2-40B4-BE49-F238E27FC236}">
                    <a16:creationId xmlns:a16="http://schemas.microsoft.com/office/drawing/2014/main" id="{26CAC788-26E8-4B5C-9F25-63BA90CA20ED}"/>
                  </a:ext>
                </a:extLst>
              </p:cNvPr>
              <p:cNvSpPr>
                <a:spLocks noChangeShapeType="1"/>
              </p:cNvSpPr>
              <p:nvPr/>
            </p:nvSpPr>
            <p:spPr bwMode="auto">
              <a:xfrm flipV="1">
                <a:off x="2022" y="3178"/>
                <a:ext cx="277" cy="53"/>
              </a:xfrm>
              <a:prstGeom prst="line">
                <a:avLst/>
              </a:prstGeom>
              <a:noFill/>
              <a:ln w="28575">
                <a:solidFill>
                  <a:srgbClr val="00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sp>
          <p:nvSpPr>
            <p:cNvPr id="59481" name="Freeform 89">
              <a:extLst>
                <a:ext uri="{FF2B5EF4-FFF2-40B4-BE49-F238E27FC236}">
                  <a16:creationId xmlns:a16="http://schemas.microsoft.com/office/drawing/2014/main" id="{CDEEC965-FC11-46C7-80D8-CF9041DFB884}"/>
                </a:ext>
              </a:extLst>
            </p:cNvPr>
            <p:cNvSpPr>
              <a:spLocks/>
            </p:cNvSpPr>
            <p:nvPr/>
          </p:nvSpPr>
          <p:spPr bwMode="auto">
            <a:xfrm>
              <a:off x="2103" y="3164"/>
              <a:ext cx="369" cy="102"/>
            </a:xfrm>
            <a:custGeom>
              <a:avLst/>
              <a:gdLst>
                <a:gd name="T0" fmla="*/ 0 w 261"/>
                <a:gd name="T1" fmla="*/ 0 h 101"/>
                <a:gd name="T2" fmla="*/ 133 w 261"/>
                <a:gd name="T3" fmla="*/ 95 h 101"/>
                <a:gd name="T4" fmla="*/ 369 w 261"/>
                <a:gd name="T5" fmla="*/ 43 h 101"/>
                <a:gd name="T6" fmla="*/ 0 60000 65536"/>
                <a:gd name="T7" fmla="*/ 0 60000 65536"/>
                <a:gd name="T8" fmla="*/ 0 60000 65536"/>
              </a:gdLst>
              <a:ahLst/>
              <a:cxnLst>
                <a:cxn ang="T6">
                  <a:pos x="T0" y="T1"/>
                </a:cxn>
                <a:cxn ang="T7">
                  <a:pos x="T2" y="T3"/>
                </a:cxn>
                <a:cxn ang="T8">
                  <a:pos x="T4" y="T5"/>
                </a:cxn>
              </a:cxnLst>
              <a:rect l="0" t="0" r="r" b="b"/>
              <a:pathLst>
                <a:path w="261" h="101">
                  <a:moveTo>
                    <a:pt x="0" y="0"/>
                  </a:moveTo>
                  <a:cubicBezTo>
                    <a:pt x="25" y="43"/>
                    <a:pt x="51" y="87"/>
                    <a:pt x="94" y="94"/>
                  </a:cubicBezTo>
                  <a:cubicBezTo>
                    <a:pt x="137" y="101"/>
                    <a:pt x="199" y="72"/>
                    <a:pt x="261" y="43"/>
                  </a:cubicBezTo>
                </a:path>
              </a:pathLst>
            </a:custGeom>
            <a:noFill/>
            <a:ln w="63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9482" name="Freeform 90">
              <a:extLst>
                <a:ext uri="{FF2B5EF4-FFF2-40B4-BE49-F238E27FC236}">
                  <a16:creationId xmlns:a16="http://schemas.microsoft.com/office/drawing/2014/main" id="{8238525D-FF1B-4B42-A7F9-7FAEDC3F18A9}"/>
                </a:ext>
              </a:extLst>
            </p:cNvPr>
            <p:cNvSpPr>
              <a:spLocks/>
            </p:cNvSpPr>
            <p:nvPr/>
          </p:nvSpPr>
          <p:spPr bwMode="auto">
            <a:xfrm>
              <a:off x="2481" y="3217"/>
              <a:ext cx="371" cy="102"/>
            </a:xfrm>
            <a:custGeom>
              <a:avLst/>
              <a:gdLst>
                <a:gd name="T0" fmla="*/ 0 w 261"/>
                <a:gd name="T1" fmla="*/ 0 h 101"/>
                <a:gd name="T2" fmla="*/ 134 w 261"/>
                <a:gd name="T3" fmla="*/ 95 h 101"/>
                <a:gd name="T4" fmla="*/ 371 w 261"/>
                <a:gd name="T5" fmla="*/ 43 h 101"/>
                <a:gd name="T6" fmla="*/ 0 60000 65536"/>
                <a:gd name="T7" fmla="*/ 0 60000 65536"/>
                <a:gd name="T8" fmla="*/ 0 60000 65536"/>
              </a:gdLst>
              <a:ahLst/>
              <a:cxnLst>
                <a:cxn ang="T6">
                  <a:pos x="T0" y="T1"/>
                </a:cxn>
                <a:cxn ang="T7">
                  <a:pos x="T2" y="T3"/>
                </a:cxn>
                <a:cxn ang="T8">
                  <a:pos x="T4" y="T5"/>
                </a:cxn>
              </a:cxnLst>
              <a:rect l="0" t="0" r="r" b="b"/>
              <a:pathLst>
                <a:path w="261" h="101">
                  <a:moveTo>
                    <a:pt x="0" y="0"/>
                  </a:moveTo>
                  <a:cubicBezTo>
                    <a:pt x="25" y="43"/>
                    <a:pt x="51" y="87"/>
                    <a:pt x="94" y="94"/>
                  </a:cubicBezTo>
                  <a:cubicBezTo>
                    <a:pt x="137" y="101"/>
                    <a:pt x="199" y="72"/>
                    <a:pt x="261" y="43"/>
                  </a:cubicBezTo>
                </a:path>
              </a:pathLst>
            </a:custGeom>
            <a:noFill/>
            <a:ln w="63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9483" name="Freeform 91">
              <a:extLst>
                <a:ext uri="{FF2B5EF4-FFF2-40B4-BE49-F238E27FC236}">
                  <a16:creationId xmlns:a16="http://schemas.microsoft.com/office/drawing/2014/main" id="{60A61CE6-D49B-46B0-982F-0A59F35C2283}"/>
                </a:ext>
              </a:extLst>
            </p:cNvPr>
            <p:cNvSpPr>
              <a:spLocks/>
            </p:cNvSpPr>
            <p:nvPr/>
          </p:nvSpPr>
          <p:spPr bwMode="auto">
            <a:xfrm>
              <a:off x="2155" y="3151"/>
              <a:ext cx="371" cy="101"/>
            </a:xfrm>
            <a:custGeom>
              <a:avLst/>
              <a:gdLst>
                <a:gd name="T0" fmla="*/ 0 w 261"/>
                <a:gd name="T1" fmla="*/ 0 h 101"/>
                <a:gd name="T2" fmla="*/ 134 w 261"/>
                <a:gd name="T3" fmla="*/ 94 h 101"/>
                <a:gd name="T4" fmla="*/ 371 w 261"/>
                <a:gd name="T5" fmla="*/ 43 h 101"/>
                <a:gd name="T6" fmla="*/ 0 60000 65536"/>
                <a:gd name="T7" fmla="*/ 0 60000 65536"/>
                <a:gd name="T8" fmla="*/ 0 60000 65536"/>
              </a:gdLst>
              <a:ahLst/>
              <a:cxnLst>
                <a:cxn ang="T6">
                  <a:pos x="T0" y="T1"/>
                </a:cxn>
                <a:cxn ang="T7">
                  <a:pos x="T2" y="T3"/>
                </a:cxn>
                <a:cxn ang="T8">
                  <a:pos x="T4" y="T5"/>
                </a:cxn>
              </a:cxnLst>
              <a:rect l="0" t="0" r="r" b="b"/>
              <a:pathLst>
                <a:path w="261" h="101">
                  <a:moveTo>
                    <a:pt x="0" y="0"/>
                  </a:moveTo>
                  <a:cubicBezTo>
                    <a:pt x="25" y="43"/>
                    <a:pt x="51" y="87"/>
                    <a:pt x="94" y="94"/>
                  </a:cubicBezTo>
                  <a:cubicBezTo>
                    <a:pt x="137" y="101"/>
                    <a:pt x="199" y="72"/>
                    <a:pt x="261" y="43"/>
                  </a:cubicBezTo>
                </a:path>
              </a:pathLst>
            </a:custGeom>
            <a:noFill/>
            <a:ln w="63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9484" name="Freeform 92">
              <a:extLst>
                <a:ext uri="{FF2B5EF4-FFF2-40B4-BE49-F238E27FC236}">
                  <a16:creationId xmlns:a16="http://schemas.microsoft.com/office/drawing/2014/main" id="{18711736-B83E-4F1D-B4D4-F6B057F90588}"/>
                </a:ext>
              </a:extLst>
            </p:cNvPr>
            <p:cNvSpPr>
              <a:spLocks/>
            </p:cNvSpPr>
            <p:nvPr/>
          </p:nvSpPr>
          <p:spPr bwMode="auto">
            <a:xfrm>
              <a:off x="2533" y="3202"/>
              <a:ext cx="371" cy="102"/>
            </a:xfrm>
            <a:custGeom>
              <a:avLst/>
              <a:gdLst>
                <a:gd name="T0" fmla="*/ 0 w 261"/>
                <a:gd name="T1" fmla="*/ 0 h 101"/>
                <a:gd name="T2" fmla="*/ 134 w 261"/>
                <a:gd name="T3" fmla="*/ 95 h 101"/>
                <a:gd name="T4" fmla="*/ 371 w 261"/>
                <a:gd name="T5" fmla="*/ 43 h 101"/>
                <a:gd name="T6" fmla="*/ 0 60000 65536"/>
                <a:gd name="T7" fmla="*/ 0 60000 65536"/>
                <a:gd name="T8" fmla="*/ 0 60000 65536"/>
              </a:gdLst>
              <a:ahLst/>
              <a:cxnLst>
                <a:cxn ang="T6">
                  <a:pos x="T0" y="T1"/>
                </a:cxn>
                <a:cxn ang="T7">
                  <a:pos x="T2" y="T3"/>
                </a:cxn>
                <a:cxn ang="T8">
                  <a:pos x="T4" y="T5"/>
                </a:cxn>
              </a:cxnLst>
              <a:rect l="0" t="0" r="r" b="b"/>
              <a:pathLst>
                <a:path w="261" h="101">
                  <a:moveTo>
                    <a:pt x="0" y="0"/>
                  </a:moveTo>
                  <a:cubicBezTo>
                    <a:pt x="25" y="43"/>
                    <a:pt x="51" y="87"/>
                    <a:pt x="94" y="94"/>
                  </a:cubicBezTo>
                  <a:cubicBezTo>
                    <a:pt x="137" y="101"/>
                    <a:pt x="199" y="72"/>
                    <a:pt x="261" y="43"/>
                  </a:cubicBezTo>
                </a:path>
              </a:pathLst>
            </a:custGeom>
            <a:noFill/>
            <a:ln w="63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13331" name="Group 94">
            <a:extLst>
              <a:ext uri="{FF2B5EF4-FFF2-40B4-BE49-F238E27FC236}">
                <a16:creationId xmlns:a16="http://schemas.microsoft.com/office/drawing/2014/main" id="{EF1E87BF-B0CD-4428-89F4-C345D2BCEC27}"/>
              </a:ext>
            </a:extLst>
          </p:cNvPr>
          <p:cNvGrpSpPr>
            <a:grpSpLocks/>
          </p:cNvGrpSpPr>
          <p:nvPr/>
        </p:nvGrpSpPr>
        <p:grpSpPr bwMode="auto">
          <a:xfrm>
            <a:off x="6921500" y="4271963"/>
            <a:ext cx="638175" cy="288925"/>
            <a:chOff x="288" y="2721"/>
            <a:chExt cx="2119" cy="753"/>
          </a:xfrm>
        </p:grpSpPr>
        <p:sp>
          <p:nvSpPr>
            <p:cNvPr id="13367" name="Freeform 95">
              <a:extLst>
                <a:ext uri="{FF2B5EF4-FFF2-40B4-BE49-F238E27FC236}">
                  <a16:creationId xmlns:a16="http://schemas.microsoft.com/office/drawing/2014/main" id="{A70C903B-08D1-48C2-B754-3A9C883225E9}"/>
                </a:ext>
              </a:extLst>
            </p:cNvPr>
            <p:cNvSpPr>
              <a:spLocks/>
            </p:cNvSpPr>
            <p:nvPr/>
          </p:nvSpPr>
          <p:spPr bwMode="auto">
            <a:xfrm>
              <a:off x="309" y="2966"/>
              <a:ext cx="2077" cy="494"/>
            </a:xfrm>
            <a:custGeom>
              <a:avLst/>
              <a:gdLst>
                <a:gd name="T0" fmla="*/ 1008 w 4154"/>
                <a:gd name="T1" fmla="*/ 0 h 988"/>
                <a:gd name="T2" fmla="*/ 1024 w 4154"/>
                <a:gd name="T3" fmla="*/ 5 h 988"/>
                <a:gd name="T4" fmla="*/ 1035 w 4154"/>
                <a:gd name="T5" fmla="*/ 15 h 988"/>
                <a:gd name="T6" fmla="*/ 1039 w 4154"/>
                <a:gd name="T7" fmla="*/ 28 h 988"/>
                <a:gd name="T8" fmla="*/ 1039 w 4154"/>
                <a:gd name="T9" fmla="*/ 223 h 988"/>
                <a:gd name="T10" fmla="*/ 1029 w 4154"/>
                <a:gd name="T11" fmla="*/ 239 h 988"/>
                <a:gd name="T12" fmla="*/ 1014 w 4154"/>
                <a:gd name="T13" fmla="*/ 247 h 988"/>
                <a:gd name="T14" fmla="*/ 1005 w 4154"/>
                <a:gd name="T15" fmla="*/ 247 h 988"/>
                <a:gd name="T16" fmla="*/ 33 w 4154"/>
                <a:gd name="T17" fmla="*/ 247 h 988"/>
                <a:gd name="T18" fmla="*/ 25 w 4154"/>
                <a:gd name="T19" fmla="*/ 247 h 988"/>
                <a:gd name="T20" fmla="*/ 11 w 4154"/>
                <a:gd name="T21" fmla="*/ 239 h 988"/>
                <a:gd name="T22" fmla="*/ 0 w 4154"/>
                <a:gd name="T23" fmla="*/ 223 h 988"/>
                <a:gd name="T24" fmla="*/ 0 w 4154"/>
                <a:gd name="T25" fmla="*/ 28 h 988"/>
                <a:gd name="T26" fmla="*/ 5 w 4154"/>
                <a:gd name="T27" fmla="*/ 15 h 988"/>
                <a:gd name="T28" fmla="*/ 15 w 4154"/>
                <a:gd name="T29" fmla="*/ 5 h 988"/>
                <a:gd name="T30" fmla="*/ 31 w 4154"/>
                <a:gd name="T31" fmla="*/ 0 h 988"/>
                <a:gd name="T32" fmla="*/ 1008 w 4154"/>
                <a:gd name="T33" fmla="*/ 0 h 9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54" h="988">
                  <a:moveTo>
                    <a:pt x="4029" y="0"/>
                  </a:moveTo>
                  <a:lnTo>
                    <a:pt x="4096" y="17"/>
                  </a:lnTo>
                  <a:lnTo>
                    <a:pt x="4137" y="59"/>
                  </a:lnTo>
                  <a:lnTo>
                    <a:pt x="4154" y="109"/>
                  </a:lnTo>
                  <a:lnTo>
                    <a:pt x="4154" y="889"/>
                  </a:lnTo>
                  <a:lnTo>
                    <a:pt x="4113" y="956"/>
                  </a:lnTo>
                  <a:lnTo>
                    <a:pt x="4055" y="988"/>
                  </a:lnTo>
                  <a:lnTo>
                    <a:pt x="4020" y="988"/>
                  </a:lnTo>
                  <a:lnTo>
                    <a:pt x="132" y="988"/>
                  </a:lnTo>
                  <a:lnTo>
                    <a:pt x="99" y="988"/>
                  </a:lnTo>
                  <a:lnTo>
                    <a:pt x="41" y="956"/>
                  </a:lnTo>
                  <a:lnTo>
                    <a:pt x="0" y="889"/>
                  </a:lnTo>
                  <a:lnTo>
                    <a:pt x="0" y="109"/>
                  </a:lnTo>
                  <a:lnTo>
                    <a:pt x="17" y="59"/>
                  </a:lnTo>
                  <a:lnTo>
                    <a:pt x="58" y="17"/>
                  </a:lnTo>
                  <a:lnTo>
                    <a:pt x="124" y="0"/>
                  </a:lnTo>
                  <a:lnTo>
                    <a:pt x="4029"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8" name="Freeform 96">
              <a:extLst>
                <a:ext uri="{FF2B5EF4-FFF2-40B4-BE49-F238E27FC236}">
                  <a16:creationId xmlns:a16="http://schemas.microsoft.com/office/drawing/2014/main" id="{D72B3C70-3C85-42D3-9DA3-64281017939B}"/>
                </a:ext>
              </a:extLst>
            </p:cNvPr>
            <p:cNvSpPr>
              <a:spLocks/>
            </p:cNvSpPr>
            <p:nvPr/>
          </p:nvSpPr>
          <p:spPr bwMode="auto">
            <a:xfrm>
              <a:off x="547" y="3149"/>
              <a:ext cx="132" cy="133"/>
            </a:xfrm>
            <a:custGeom>
              <a:avLst/>
              <a:gdLst>
                <a:gd name="T0" fmla="*/ 66 w 265"/>
                <a:gd name="T1" fmla="*/ 34 h 266"/>
                <a:gd name="T2" fmla="*/ 66 w 265"/>
                <a:gd name="T3" fmla="*/ 30 h 266"/>
                <a:gd name="T4" fmla="*/ 65 w 265"/>
                <a:gd name="T5" fmla="*/ 27 h 266"/>
                <a:gd name="T6" fmla="*/ 64 w 265"/>
                <a:gd name="T7" fmla="*/ 23 h 266"/>
                <a:gd name="T8" fmla="*/ 63 w 265"/>
                <a:gd name="T9" fmla="*/ 20 h 266"/>
                <a:gd name="T10" fmla="*/ 61 w 265"/>
                <a:gd name="T11" fmla="*/ 17 h 266"/>
                <a:gd name="T12" fmla="*/ 59 w 265"/>
                <a:gd name="T13" fmla="*/ 14 h 266"/>
                <a:gd name="T14" fmla="*/ 57 w 265"/>
                <a:gd name="T15" fmla="*/ 11 h 266"/>
                <a:gd name="T16" fmla="*/ 55 w 265"/>
                <a:gd name="T17" fmla="*/ 9 h 266"/>
                <a:gd name="T18" fmla="*/ 52 w 265"/>
                <a:gd name="T19" fmla="*/ 6 h 266"/>
                <a:gd name="T20" fmla="*/ 49 w 265"/>
                <a:gd name="T21" fmla="*/ 5 h 266"/>
                <a:gd name="T22" fmla="*/ 46 w 265"/>
                <a:gd name="T23" fmla="*/ 3 h 266"/>
                <a:gd name="T24" fmla="*/ 42 w 265"/>
                <a:gd name="T25" fmla="*/ 2 h 266"/>
                <a:gd name="T26" fmla="*/ 39 w 265"/>
                <a:gd name="T27" fmla="*/ 1 h 266"/>
                <a:gd name="T28" fmla="*/ 35 w 265"/>
                <a:gd name="T29" fmla="*/ 0 h 266"/>
                <a:gd name="T30" fmla="*/ 32 w 265"/>
                <a:gd name="T31" fmla="*/ 0 h 266"/>
                <a:gd name="T32" fmla="*/ 28 w 265"/>
                <a:gd name="T33" fmla="*/ 1 h 266"/>
                <a:gd name="T34" fmla="*/ 25 w 265"/>
                <a:gd name="T35" fmla="*/ 2 h 266"/>
                <a:gd name="T36" fmla="*/ 21 w 265"/>
                <a:gd name="T37" fmla="*/ 3 h 266"/>
                <a:gd name="T38" fmla="*/ 18 w 265"/>
                <a:gd name="T39" fmla="*/ 4 h 266"/>
                <a:gd name="T40" fmla="*/ 15 w 265"/>
                <a:gd name="T41" fmla="*/ 6 h 266"/>
                <a:gd name="T42" fmla="*/ 12 w 265"/>
                <a:gd name="T43" fmla="*/ 8 h 266"/>
                <a:gd name="T44" fmla="*/ 9 w 265"/>
                <a:gd name="T45" fmla="*/ 10 h 266"/>
                <a:gd name="T46" fmla="*/ 7 w 265"/>
                <a:gd name="T47" fmla="*/ 13 h 266"/>
                <a:gd name="T48" fmla="*/ 5 w 265"/>
                <a:gd name="T49" fmla="*/ 15 h 266"/>
                <a:gd name="T50" fmla="*/ 3 w 265"/>
                <a:gd name="T51" fmla="*/ 19 h 266"/>
                <a:gd name="T52" fmla="*/ 2 w 265"/>
                <a:gd name="T53" fmla="*/ 22 h 266"/>
                <a:gd name="T54" fmla="*/ 1 w 265"/>
                <a:gd name="T55" fmla="*/ 25 h 266"/>
                <a:gd name="T56" fmla="*/ 0 w 265"/>
                <a:gd name="T57" fmla="*/ 29 h 266"/>
                <a:gd name="T58" fmla="*/ 0 w 265"/>
                <a:gd name="T59" fmla="*/ 32 h 266"/>
                <a:gd name="T60" fmla="*/ 0 w 265"/>
                <a:gd name="T61" fmla="*/ 36 h 266"/>
                <a:gd name="T62" fmla="*/ 0 w 265"/>
                <a:gd name="T63" fmla="*/ 39 h 266"/>
                <a:gd name="T64" fmla="*/ 1 w 265"/>
                <a:gd name="T65" fmla="*/ 43 h 266"/>
                <a:gd name="T66" fmla="*/ 2 w 265"/>
                <a:gd name="T67" fmla="*/ 46 h 266"/>
                <a:gd name="T68" fmla="*/ 3 w 265"/>
                <a:gd name="T69" fmla="*/ 49 h 266"/>
                <a:gd name="T70" fmla="*/ 5 w 265"/>
                <a:gd name="T71" fmla="*/ 52 h 266"/>
                <a:gd name="T72" fmla="*/ 8 w 265"/>
                <a:gd name="T73" fmla="*/ 55 h 266"/>
                <a:gd name="T74" fmla="*/ 10 w 265"/>
                <a:gd name="T75" fmla="*/ 58 h 266"/>
                <a:gd name="T76" fmla="*/ 13 w 265"/>
                <a:gd name="T77" fmla="*/ 60 h 266"/>
                <a:gd name="T78" fmla="*/ 15 w 265"/>
                <a:gd name="T79" fmla="*/ 62 h 266"/>
                <a:gd name="T80" fmla="*/ 19 w 265"/>
                <a:gd name="T81" fmla="*/ 64 h 266"/>
                <a:gd name="T82" fmla="*/ 22 w 265"/>
                <a:gd name="T83" fmla="*/ 65 h 266"/>
                <a:gd name="T84" fmla="*/ 25 w 265"/>
                <a:gd name="T85" fmla="*/ 66 h 266"/>
                <a:gd name="T86" fmla="*/ 29 w 265"/>
                <a:gd name="T87" fmla="*/ 67 h 266"/>
                <a:gd name="T88" fmla="*/ 32 w 265"/>
                <a:gd name="T89" fmla="*/ 67 h 266"/>
                <a:gd name="T90" fmla="*/ 36 w 265"/>
                <a:gd name="T91" fmla="*/ 67 h 266"/>
                <a:gd name="T92" fmla="*/ 39 w 265"/>
                <a:gd name="T93" fmla="*/ 66 h 266"/>
                <a:gd name="T94" fmla="*/ 43 w 265"/>
                <a:gd name="T95" fmla="*/ 65 h 266"/>
                <a:gd name="T96" fmla="*/ 46 w 265"/>
                <a:gd name="T97" fmla="*/ 64 h 266"/>
                <a:gd name="T98" fmla="*/ 49 w 265"/>
                <a:gd name="T99" fmla="*/ 63 h 266"/>
                <a:gd name="T100" fmla="*/ 52 w 265"/>
                <a:gd name="T101" fmla="*/ 61 h 266"/>
                <a:gd name="T102" fmla="*/ 55 w 265"/>
                <a:gd name="T103" fmla="*/ 58 h 266"/>
                <a:gd name="T104" fmla="*/ 57 w 265"/>
                <a:gd name="T105" fmla="*/ 56 h 266"/>
                <a:gd name="T106" fmla="*/ 59 w 265"/>
                <a:gd name="T107" fmla="*/ 53 h 266"/>
                <a:gd name="T108" fmla="*/ 62 w 265"/>
                <a:gd name="T109" fmla="*/ 50 h 266"/>
                <a:gd name="T110" fmla="*/ 63 w 265"/>
                <a:gd name="T111" fmla="*/ 47 h 266"/>
                <a:gd name="T112" fmla="*/ 64 w 265"/>
                <a:gd name="T113" fmla="*/ 44 h 266"/>
                <a:gd name="T114" fmla="*/ 65 w 265"/>
                <a:gd name="T115" fmla="*/ 40 h 266"/>
                <a:gd name="T116" fmla="*/ 66 w 265"/>
                <a:gd name="T117" fmla="*/ 37 h 266"/>
                <a:gd name="T118" fmla="*/ 66 w 265"/>
                <a:gd name="T119" fmla="*/ 34 h 266"/>
                <a:gd name="T120" fmla="*/ 66 w 265"/>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5" h="266">
                  <a:moveTo>
                    <a:pt x="265" y="133"/>
                  </a:moveTo>
                  <a:lnTo>
                    <a:pt x="265" y="118"/>
                  </a:lnTo>
                  <a:lnTo>
                    <a:pt x="262" y="106"/>
                  </a:lnTo>
                  <a:lnTo>
                    <a:pt x="258" y="91"/>
                  </a:lnTo>
                  <a:lnTo>
                    <a:pt x="254" y="79"/>
                  </a:lnTo>
                  <a:lnTo>
                    <a:pt x="247" y="66"/>
                  </a:lnTo>
                  <a:lnTo>
                    <a:pt x="239" y="54"/>
                  </a:lnTo>
                  <a:lnTo>
                    <a:pt x="230" y="43"/>
                  </a:lnTo>
                  <a:lnTo>
                    <a:pt x="220" y="33"/>
                  </a:lnTo>
                  <a:lnTo>
                    <a:pt x="208" y="24"/>
                  </a:lnTo>
                  <a:lnTo>
                    <a:pt x="197" y="17"/>
                  </a:lnTo>
                  <a:lnTo>
                    <a:pt x="184" y="10"/>
                  </a:lnTo>
                  <a:lnTo>
                    <a:pt x="171" y="6"/>
                  </a:lnTo>
                  <a:lnTo>
                    <a:pt x="157" y="3"/>
                  </a:lnTo>
                  <a:lnTo>
                    <a:pt x="143" y="0"/>
                  </a:lnTo>
                  <a:lnTo>
                    <a:pt x="128" y="0"/>
                  </a:lnTo>
                  <a:lnTo>
                    <a:pt x="114" y="2"/>
                  </a:lnTo>
                  <a:lnTo>
                    <a:pt x="100" y="5"/>
                  </a:lnTo>
                  <a:lnTo>
                    <a:pt x="87" y="9"/>
                  </a:lnTo>
                  <a:lnTo>
                    <a:pt x="74" y="14"/>
                  </a:lnTo>
                  <a:lnTo>
                    <a:pt x="62" y="22"/>
                  </a:lnTo>
                  <a:lnTo>
                    <a:pt x="50" y="29"/>
                  </a:lnTo>
                  <a:lnTo>
                    <a:pt x="39" y="39"/>
                  </a:lnTo>
                  <a:lnTo>
                    <a:pt x="30" y="49"/>
                  </a:lnTo>
                  <a:lnTo>
                    <a:pt x="22" y="60"/>
                  </a:lnTo>
                  <a:lnTo>
                    <a:pt x="15" y="73"/>
                  </a:lnTo>
                  <a:lnTo>
                    <a:pt x="9" y="86"/>
                  </a:lnTo>
                  <a:lnTo>
                    <a:pt x="5" y="100"/>
                  </a:lnTo>
                  <a:lnTo>
                    <a:pt x="2" y="113"/>
                  </a:lnTo>
                  <a:lnTo>
                    <a:pt x="0" y="127"/>
                  </a:lnTo>
                  <a:lnTo>
                    <a:pt x="0" y="141"/>
                  </a:lnTo>
                  <a:lnTo>
                    <a:pt x="2" y="155"/>
                  </a:lnTo>
                  <a:lnTo>
                    <a:pt x="5" y="170"/>
                  </a:lnTo>
                  <a:lnTo>
                    <a:pt x="9" y="182"/>
                  </a:lnTo>
                  <a:lnTo>
                    <a:pt x="15" y="195"/>
                  </a:lnTo>
                  <a:lnTo>
                    <a:pt x="23" y="208"/>
                  </a:lnTo>
                  <a:lnTo>
                    <a:pt x="32" y="220"/>
                  </a:lnTo>
                  <a:lnTo>
                    <a:pt x="40" y="229"/>
                  </a:lnTo>
                  <a:lnTo>
                    <a:pt x="52" y="239"/>
                  </a:lnTo>
                  <a:lnTo>
                    <a:pt x="63" y="247"/>
                  </a:lnTo>
                  <a:lnTo>
                    <a:pt x="76" y="254"/>
                  </a:lnTo>
                  <a:lnTo>
                    <a:pt x="89" y="259"/>
                  </a:lnTo>
                  <a:lnTo>
                    <a:pt x="103" y="264"/>
                  </a:lnTo>
                  <a:lnTo>
                    <a:pt x="116" y="265"/>
                  </a:lnTo>
                  <a:lnTo>
                    <a:pt x="130" y="266"/>
                  </a:lnTo>
                  <a:lnTo>
                    <a:pt x="144" y="265"/>
                  </a:lnTo>
                  <a:lnTo>
                    <a:pt x="158" y="264"/>
                  </a:lnTo>
                  <a:lnTo>
                    <a:pt x="173" y="259"/>
                  </a:lnTo>
                  <a:lnTo>
                    <a:pt x="185" y="255"/>
                  </a:lnTo>
                  <a:lnTo>
                    <a:pt x="198" y="249"/>
                  </a:lnTo>
                  <a:lnTo>
                    <a:pt x="210" y="241"/>
                  </a:lnTo>
                  <a:lnTo>
                    <a:pt x="221" y="232"/>
                  </a:lnTo>
                  <a:lnTo>
                    <a:pt x="231" y="222"/>
                  </a:lnTo>
                  <a:lnTo>
                    <a:pt x="239" y="211"/>
                  </a:lnTo>
                  <a:lnTo>
                    <a:pt x="248" y="200"/>
                  </a:lnTo>
                  <a:lnTo>
                    <a:pt x="254" y="187"/>
                  </a:lnTo>
                  <a:lnTo>
                    <a:pt x="259" y="174"/>
                  </a:lnTo>
                  <a:lnTo>
                    <a:pt x="262" y="160"/>
                  </a:lnTo>
                  <a:lnTo>
                    <a:pt x="265" y="145"/>
                  </a:lnTo>
                  <a:lnTo>
                    <a:pt x="265"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9" name="Freeform 97">
              <a:extLst>
                <a:ext uri="{FF2B5EF4-FFF2-40B4-BE49-F238E27FC236}">
                  <a16:creationId xmlns:a16="http://schemas.microsoft.com/office/drawing/2014/main" id="{D8E31D53-8DEB-47C5-8D59-98AC58A95201}"/>
                </a:ext>
              </a:extLst>
            </p:cNvPr>
            <p:cNvSpPr>
              <a:spLocks/>
            </p:cNvSpPr>
            <p:nvPr/>
          </p:nvSpPr>
          <p:spPr bwMode="auto">
            <a:xfrm>
              <a:off x="784" y="3149"/>
              <a:ext cx="132" cy="133"/>
            </a:xfrm>
            <a:custGeom>
              <a:avLst/>
              <a:gdLst>
                <a:gd name="T0" fmla="*/ 66 w 265"/>
                <a:gd name="T1" fmla="*/ 34 h 266"/>
                <a:gd name="T2" fmla="*/ 66 w 265"/>
                <a:gd name="T3" fmla="*/ 30 h 266"/>
                <a:gd name="T4" fmla="*/ 65 w 265"/>
                <a:gd name="T5" fmla="*/ 27 h 266"/>
                <a:gd name="T6" fmla="*/ 64 w 265"/>
                <a:gd name="T7" fmla="*/ 23 h 266"/>
                <a:gd name="T8" fmla="*/ 63 w 265"/>
                <a:gd name="T9" fmla="*/ 20 h 266"/>
                <a:gd name="T10" fmla="*/ 61 w 265"/>
                <a:gd name="T11" fmla="*/ 17 h 266"/>
                <a:gd name="T12" fmla="*/ 60 w 265"/>
                <a:gd name="T13" fmla="*/ 14 h 266"/>
                <a:gd name="T14" fmla="*/ 57 w 265"/>
                <a:gd name="T15" fmla="*/ 11 h 266"/>
                <a:gd name="T16" fmla="*/ 55 w 265"/>
                <a:gd name="T17" fmla="*/ 9 h 266"/>
                <a:gd name="T18" fmla="*/ 52 w 265"/>
                <a:gd name="T19" fmla="*/ 6 h 266"/>
                <a:gd name="T20" fmla="*/ 49 w 265"/>
                <a:gd name="T21" fmla="*/ 5 h 266"/>
                <a:gd name="T22" fmla="*/ 46 w 265"/>
                <a:gd name="T23" fmla="*/ 3 h 266"/>
                <a:gd name="T24" fmla="*/ 42 w 265"/>
                <a:gd name="T25" fmla="*/ 2 h 266"/>
                <a:gd name="T26" fmla="*/ 39 w 265"/>
                <a:gd name="T27" fmla="*/ 1 h 266"/>
                <a:gd name="T28" fmla="*/ 35 w 265"/>
                <a:gd name="T29" fmla="*/ 0 h 266"/>
                <a:gd name="T30" fmla="*/ 32 w 265"/>
                <a:gd name="T31" fmla="*/ 0 h 266"/>
                <a:gd name="T32" fmla="*/ 28 w 265"/>
                <a:gd name="T33" fmla="*/ 1 h 266"/>
                <a:gd name="T34" fmla="*/ 25 w 265"/>
                <a:gd name="T35" fmla="*/ 2 h 266"/>
                <a:gd name="T36" fmla="*/ 21 w 265"/>
                <a:gd name="T37" fmla="*/ 3 h 266"/>
                <a:gd name="T38" fmla="*/ 18 w 265"/>
                <a:gd name="T39" fmla="*/ 4 h 266"/>
                <a:gd name="T40" fmla="*/ 15 w 265"/>
                <a:gd name="T41" fmla="*/ 6 h 266"/>
                <a:gd name="T42" fmla="*/ 12 w 265"/>
                <a:gd name="T43" fmla="*/ 8 h 266"/>
                <a:gd name="T44" fmla="*/ 10 w 265"/>
                <a:gd name="T45" fmla="*/ 10 h 266"/>
                <a:gd name="T46" fmla="*/ 7 w 265"/>
                <a:gd name="T47" fmla="*/ 13 h 266"/>
                <a:gd name="T48" fmla="*/ 5 w 265"/>
                <a:gd name="T49" fmla="*/ 15 h 266"/>
                <a:gd name="T50" fmla="*/ 3 w 265"/>
                <a:gd name="T51" fmla="*/ 19 h 266"/>
                <a:gd name="T52" fmla="*/ 2 w 265"/>
                <a:gd name="T53" fmla="*/ 22 h 266"/>
                <a:gd name="T54" fmla="*/ 1 w 265"/>
                <a:gd name="T55" fmla="*/ 25 h 266"/>
                <a:gd name="T56" fmla="*/ 0 w 265"/>
                <a:gd name="T57" fmla="*/ 29 h 266"/>
                <a:gd name="T58" fmla="*/ 0 w 265"/>
                <a:gd name="T59" fmla="*/ 32 h 266"/>
                <a:gd name="T60" fmla="*/ 0 w 265"/>
                <a:gd name="T61" fmla="*/ 36 h 266"/>
                <a:gd name="T62" fmla="*/ 0 w 265"/>
                <a:gd name="T63" fmla="*/ 39 h 266"/>
                <a:gd name="T64" fmla="*/ 1 w 265"/>
                <a:gd name="T65" fmla="*/ 43 h 266"/>
                <a:gd name="T66" fmla="*/ 2 w 265"/>
                <a:gd name="T67" fmla="*/ 46 h 266"/>
                <a:gd name="T68" fmla="*/ 4 w 265"/>
                <a:gd name="T69" fmla="*/ 49 h 266"/>
                <a:gd name="T70" fmla="*/ 5 w 265"/>
                <a:gd name="T71" fmla="*/ 52 h 266"/>
                <a:gd name="T72" fmla="*/ 8 w 265"/>
                <a:gd name="T73" fmla="*/ 55 h 266"/>
                <a:gd name="T74" fmla="*/ 10 w 265"/>
                <a:gd name="T75" fmla="*/ 58 h 266"/>
                <a:gd name="T76" fmla="*/ 13 w 265"/>
                <a:gd name="T77" fmla="*/ 60 h 266"/>
                <a:gd name="T78" fmla="*/ 15 w 265"/>
                <a:gd name="T79" fmla="*/ 62 h 266"/>
                <a:gd name="T80" fmla="*/ 19 w 265"/>
                <a:gd name="T81" fmla="*/ 64 h 266"/>
                <a:gd name="T82" fmla="*/ 22 w 265"/>
                <a:gd name="T83" fmla="*/ 65 h 266"/>
                <a:gd name="T84" fmla="*/ 25 w 265"/>
                <a:gd name="T85" fmla="*/ 66 h 266"/>
                <a:gd name="T86" fmla="*/ 29 w 265"/>
                <a:gd name="T87" fmla="*/ 67 h 266"/>
                <a:gd name="T88" fmla="*/ 32 w 265"/>
                <a:gd name="T89" fmla="*/ 67 h 266"/>
                <a:gd name="T90" fmla="*/ 36 w 265"/>
                <a:gd name="T91" fmla="*/ 67 h 266"/>
                <a:gd name="T92" fmla="*/ 39 w 265"/>
                <a:gd name="T93" fmla="*/ 66 h 266"/>
                <a:gd name="T94" fmla="*/ 43 w 265"/>
                <a:gd name="T95" fmla="*/ 65 h 266"/>
                <a:gd name="T96" fmla="*/ 46 w 265"/>
                <a:gd name="T97" fmla="*/ 64 h 266"/>
                <a:gd name="T98" fmla="*/ 49 w 265"/>
                <a:gd name="T99" fmla="*/ 63 h 266"/>
                <a:gd name="T100" fmla="*/ 52 w 265"/>
                <a:gd name="T101" fmla="*/ 61 h 266"/>
                <a:gd name="T102" fmla="*/ 55 w 265"/>
                <a:gd name="T103" fmla="*/ 58 h 266"/>
                <a:gd name="T104" fmla="*/ 57 w 265"/>
                <a:gd name="T105" fmla="*/ 56 h 266"/>
                <a:gd name="T106" fmla="*/ 60 w 265"/>
                <a:gd name="T107" fmla="*/ 53 h 266"/>
                <a:gd name="T108" fmla="*/ 62 w 265"/>
                <a:gd name="T109" fmla="*/ 50 h 266"/>
                <a:gd name="T110" fmla="*/ 63 w 265"/>
                <a:gd name="T111" fmla="*/ 47 h 266"/>
                <a:gd name="T112" fmla="*/ 65 w 265"/>
                <a:gd name="T113" fmla="*/ 44 h 266"/>
                <a:gd name="T114" fmla="*/ 65 w 265"/>
                <a:gd name="T115" fmla="*/ 40 h 266"/>
                <a:gd name="T116" fmla="*/ 66 w 265"/>
                <a:gd name="T117" fmla="*/ 37 h 266"/>
                <a:gd name="T118" fmla="*/ 66 w 265"/>
                <a:gd name="T119" fmla="*/ 34 h 266"/>
                <a:gd name="T120" fmla="*/ 66 w 265"/>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5" h="266">
                  <a:moveTo>
                    <a:pt x="265" y="133"/>
                  </a:moveTo>
                  <a:lnTo>
                    <a:pt x="265" y="118"/>
                  </a:lnTo>
                  <a:lnTo>
                    <a:pt x="262" y="106"/>
                  </a:lnTo>
                  <a:lnTo>
                    <a:pt x="258" y="91"/>
                  </a:lnTo>
                  <a:lnTo>
                    <a:pt x="254" y="79"/>
                  </a:lnTo>
                  <a:lnTo>
                    <a:pt x="247" y="66"/>
                  </a:lnTo>
                  <a:lnTo>
                    <a:pt x="240" y="54"/>
                  </a:lnTo>
                  <a:lnTo>
                    <a:pt x="230" y="43"/>
                  </a:lnTo>
                  <a:lnTo>
                    <a:pt x="220" y="33"/>
                  </a:lnTo>
                  <a:lnTo>
                    <a:pt x="208" y="24"/>
                  </a:lnTo>
                  <a:lnTo>
                    <a:pt x="197" y="17"/>
                  </a:lnTo>
                  <a:lnTo>
                    <a:pt x="184" y="10"/>
                  </a:lnTo>
                  <a:lnTo>
                    <a:pt x="171" y="6"/>
                  </a:lnTo>
                  <a:lnTo>
                    <a:pt x="157" y="3"/>
                  </a:lnTo>
                  <a:lnTo>
                    <a:pt x="143" y="0"/>
                  </a:lnTo>
                  <a:lnTo>
                    <a:pt x="129" y="0"/>
                  </a:lnTo>
                  <a:lnTo>
                    <a:pt x="114" y="2"/>
                  </a:lnTo>
                  <a:lnTo>
                    <a:pt x="100" y="5"/>
                  </a:lnTo>
                  <a:lnTo>
                    <a:pt x="87" y="9"/>
                  </a:lnTo>
                  <a:lnTo>
                    <a:pt x="74" y="14"/>
                  </a:lnTo>
                  <a:lnTo>
                    <a:pt x="62" y="22"/>
                  </a:lnTo>
                  <a:lnTo>
                    <a:pt x="50" y="29"/>
                  </a:lnTo>
                  <a:lnTo>
                    <a:pt x="40" y="39"/>
                  </a:lnTo>
                  <a:lnTo>
                    <a:pt x="30" y="49"/>
                  </a:lnTo>
                  <a:lnTo>
                    <a:pt x="22" y="60"/>
                  </a:lnTo>
                  <a:lnTo>
                    <a:pt x="15" y="73"/>
                  </a:lnTo>
                  <a:lnTo>
                    <a:pt x="9" y="86"/>
                  </a:lnTo>
                  <a:lnTo>
                    <a:pt x="5" y="100"/>
                  </a:lnTo>
                  <a:lnTo>
                    <a:pt x="2" y="113"/>
                  </a:lnTo>
                  <a:lnTo>
                    <a:pt x="0" y="127"/>
                  </a:lnTo>
                  <a:lnTo>
                    <a:pt x="0" y="141"/>
                  </a:lnTo>
                  <a:lnTo>
                    <a:pt x="2" y="155"/>
                  </a:lnTo>
                  <a:lnTo>
                    <a:pt x="5" y="170"/>
                  </a:lnTo>
                  <a:lnTo>
                    <a:pt x="9" y="182"/>
                  </a:lnTo>
                  <a:lnTo>
                    <a:pt x="16" y="195"/>
                  </a:lnTo>
                  <a:lnTo>
                    <a:pt x="23" y="208"/>
                  </a:lnTo>
                  <a:lnTo>
                    <a:pt x="32" y="220"/>
                  </a:lnTo>
                  <a:lnTo>
                    <a:pt x="42" y="229"/>
                  </a:lnTo>
                  <a:lnTo>
                    <a:pt x="52" y="239"/>
                  </a:lnTo>
                  <a:lnTo>
                    <a:pt x="63" y="247"/>
                  </a:lnTo>
                  <a:lnTo>
                    <a:pt x="76" y="254"/>
                  </a:lnTo>
                  <a:lnTo>
                    <a:pt x="89" y="259"/>
                  </a:lnTo>
                  <a:lnTo>
                    <a:pt x="103" y="264"/>
                  </a:lnTo>
                  <a:lnTo>
                    <a:pt x="116" y="265"/>
                  </a:lnTo>
                  <a:lnTo>
                    <a:pt x="130" y="266"/>
                  </a:lnTo>
                  <a:lnTo>
                    <a:pt x="144" y="265"/>
                  </a:lnTo>
                  <a:lnTo>
                    <a:pt x="158" y="264"/>
                  </a:lnTo>
                  <a:lnTo>
                    <a:pt x="173" y="259"/>
                  </a:lnTo>
                  <a:lnTo>
                    <a:pt x="185" y="255"/>
                  </a:lnTo>
                  <a:lnTo>
                    <a:pt x="198" y="249"/>
                  </a:lnTo>
                  <a:lnTo>
                    <a:pt x="210" y="241"/>
                  </a:lnTo>
                  <a:lnTo>
                    <a:pt x="221" y="232"/>
                  </a:lnTo>
                  <a:lnTo>
                    <a:pt x="231" y="222"/>
                  </a:lnTo>
                  <a:lnTo>
                    <a:pt x="240" y="211"/>
                  </a:lnTo>
                  <a:lnTo>
                    <a:pt x="248" y="200"/>
                  </a:lnTo>
                  <a:lnTo>
                    <a:pt x="254" y="187"/>
                  </a:lnTo>
                  <a:lnTo>
                    <a:pt x="260" y="174"/>
                  </a:lnTo>
                  <a:lnTo>
                    <a:pt x="262" y="160"/>
                  </a:lnTo>
                  <a:lnTo>
                    <a:pt x="265" y="145"/>
                  </a:lnTo>
                  <a:lnTo>
                    <a:pt x="265"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0" name="Freeform 98">
              <a:extLst>
                <a:ext uri="{FF2B5EF4-FFF2-40B4-BE49-F238E27FC236}">
                  <a16:creationId xmlns:a16="http://schemas.microsoft.com/office/drawing/2014/main" id="{E64B05A7-7D9B-4F6F-877C-AE75230AE9E2}"/>
                </a:ext>
              </a:extLst>
            </p:cNvPr>
            <p:cNvSpPr>
              <a:spLocks/>
            </p:cNvSpPr>
            <p:nvPr/>
          </p:nvSpPr>
          <p:spPr bwMode="auto">
            <a:xfrm>
              <a:off x="1021" y="3149"/>
              <a:ext cx="132" cy="133"/>
            </a:xfrm>
            <a:custGeom>
              <a:avLst/>
              <a:gdLst>
                <a:gd name="T0" fmla="*/ 66 w 264"/>
                <a:gd name="T1" fmla="*/ 34 h 266"/>
                <a:gd name="T2" fmla="*/ 66 w 264"/>
                <a:gd name="T3" fmla="*/ 30 h 266"/>
                <a:gd name="T4" fmla="*/ 66 w 264"/>
                <a:gd name="T5" fmla="*/ 27 h 266"/>
                <a:gd name="T6" fmla="*/ 65 w 264"/>
                <a:gd name="T7" fmla="*/ 23 h 266"/>
                <a:gd name="T8" fmla="*/ 64 w 264"/>
                <a:gd name="T9" fmla="*/ 20 h 266"/>
                <a:gd name="T10" fmla="*/ 62 w 264"/>
                <a:gd name="T11" fmla="*/ 17 h 266"/>
                <a:gd name="T12" fmla="*/ 60 w 264"/>
                <a:gd name="T13" fmla="*/ 14 h 266"/>
                <a:gd name="T14" fmla="*/ 58 w 264"/>
                <a:gd name="T15" fmla="*/ 11 h 266"/>
                <a:gd name="T16" fmla="*/ 55 w 264"/>
                <a:gd name="T17" fmla="*/ 9 h 266"/>
                <a:gd name="T18" fmla="*/ 53 w 264"/>
                <a:gd name="T19" fmla="*/ 6 h 266"/>
                <a:gd name="T20" fmla="*/ 49 w 264"/>
                <a:gd name="T21" fmla="*/ 5 h 266"/>
                <a:gd name="T22" fmla="*/ 46 w 264"/>
                <a:gd name="T23" fmla="*/ 3 h 266"/>
                <a:gd name="T24" fmla="*/ 43 w 264"/>
                <a:gd name="T25" fmla="*/ 2 h 266"/>
                <a:gd name="T26" fmla="*/ 39 w 264"/>
                <a:gd name="T27" fmla="*/ 1 h 266"/>
                <a:gd name="T28" fmla="*/ 36 w 264"/>
                <a:gd name="T29" fmla="*/ 0 h 266"/>
                <a:gd name="T30" fmla="*/ 32 w 264"/>
                <a:gd name="T31" fmla="*/ 0 h 266"/>
                <a:gd name="T32" fmla="*/ 29 w 264"/>
                <a:gd name="T33" fmla="*/ 1 h 266"/>
                <a:gd name="T34" fmla="*/ 26 w 264"/>
                <a:gd name="T35" fmla="*/ 2 h 266"/>
                <a:gd name="T36" fmla="*/ 22 w 264"/>
                <a:gd name="T37" fmla="*/ 3 h 266"/>
                <a:gd name="T38" fmla="*/ 19 w 264"/>
                <a:gd name="T39" fmla="*/ 4 h 266"/>
                <a:gd name="T40" fmla="*/ 16 w 264"/>
                <a:gd name="T41" fmla="*/ 6 h 266"/>
                <a:gd name="T42" fmla="*/ 13 w 264"/>
                <a:gd name="T43" fmla="*/ 8 h 266"/>
                <a:gd name="T44" fmla="*/ 10 w 264"/>
                <a:gd name="T45" fmla="*/ 10 h 266"/>
                <a:gd name="T46" fmla="*/ 8 w 264"/>
                <a:gd name="T47" fmla="*/ 13 h 266"/>
                <a:gd name="T48" fmla="*/ 6 w 264"/>
                <a:gd name="T49" fmla="*/ 15 h 266"/>
                <a:gd name="T50" fmla="*/ 4 w 264"/>
                <a:gd name="T51" fmla="*/ 19 h 266"/>
                <a:gd name="T52" fmla="*/ 2 w 264"/>
                <a:gd name="T53" fmla="*/ 22 h 266"/>
                <a:gd name="T54" fmla="*/ 1 w 264"/>
                <a:gd name="T55" fmla="*/ 25 h 266"/>
                <a:gd name="T56" fmla="*/ 1 w 264"/>
                <a:gd name="T57" fmla="*/ 29 h 266"/>
                <a:gd name="T58" fmla="*/ 0 w 264"/>
                <a:gd name="T59" fmla="*/ 32 h 266"/>
                <a:gd name="T60" fmla="*/ 0 w 264"/>
                <a:gd name="T61" fmla="*/ 36 h 266"/>
                <a:gd name="T62" fmla="*/ 1 w 264"/>
                <a:gd name="T63" fmla="*/ 39 h 266"/>
                <a:gd name="T64" fmla="*/ 2 w 264"/>
                <a:gd name="T65" fmla="*/ 43 h 266"/>
                <a:gd name="T66" fmla="*/ 3 w 264"/>
                <a:gd name="T67" fmla="*/ 46 h 266"/>
                <a:gd name="T68" fmla="*/ 4 w 264"/>
                <a:gd name="T69" fmla="*/ 49 h 266"/>
                <a:gd name="T70" fmla="*/ 6 w 264"/>
                <a:gd name="T71" fmla="*/ 52 h 266"/>
                <a:gd name="T72" fmla="*/ 8 w 264"/>
                <a:gd name="T73" fmla="*/ 55 h 266"/>
                <a:gd name="T74" fmla="*/ 11 w 264"/>
                <a:gd name="T75" fmla="*/ 58 h 266"/>
                <a:gd name="T76" fmla="*/ 13 w 264"/>
                <a:gd name="T77" fmla="*/ 60 h 266"/>
                <a:gd name="T78" fmla="*/ 16 w 264"/>
                <a:gd name="T79" fmla="*/ 62 h 266"/>
                <a:gd name="T80" fmla="*/ 19 w 264"/>
                <a:gd name="T81" fmla="*/ 64 h 266"/>
                <a:gd name="T82" fmla="*/ 22 w 264"/>
                <a:gd name="T83" fmla="*/ 65 h 266"/>
                <a:gd name="T84" fmla="*/ 26 w 264"/>
                <a:gd name="T85" fmla="*/ 66 h 266"/>
                <a:gd name="T86" fmla="*/ 29 w 264"/>
                <a:gd name="T87" fmla="*/ 67 h 266"/>
                <a:gd name="T88" fmla="*/ 33 w 264"/>
                <a:gd name="T89" fmla="*/ 67 h 266"/>
                <a:gd name="T90" fmla="*/ 37 w 264"/>
                <a:gd name="T91" fmla="*/ 67 h 266"/>
                <a:gd name="T92" fmla="*/ 40 w 264"/>
                <a:gd name="T93" fmla="*/ 66 h 266"/>
                <a:gd name="T94" fmla="*/ 43 w 264"/>
                <a:gd name="T95" fmla="*/ 65 h 266"/>
                <a:gd name="T96" fmla="*/ 47 w 264"/>
                <a:gd name="T97" fmla="*/ 64 h 266"/>
                <a:gd name="T98" fmla="*/ 50 w 264"/>
                <a:gd name="T99" fmla="*/ 63 h 266"/>
                <a:gd name="T100" fmla="*/ 53 w 264"/>
                <a:gd name="T101" fmla="*/ 61 h 266"/>
                <a:gd name="T102" fmla="*/ 56 w 264"/>
                <a:gd name="T103" fmla="*/ 58 h 266"/>
                <a:gd name="T104" fmla="*/ 58 w 264"/>
                <a:gd name="T105" fmla="*/ 56 h 266"/>
                <a:gd name="T106" fmla="*/ 60 w 264"/>
                <a:gd name="T107" fmla="*/ 53 h 266"/>
                <a:gd name="T108" fmla="*/ 62 w 264"/>
                <a:gd name="T109" fmla="*/ 50 h 266"/>
                <a:gd name="T110" fmla="*/ 64 w 264"/>
                <a:gd name="T111" fmla="*/ 47 h 266"/>
                <a:gd name="T112" fmla="*/ 65 w 264"/>
                <a:gd name="T113" fmla="*/ 44 h 266"/>
                <a:gd name="T114" fmla="*/ 66 w 264"/>
                <a:gd name="T115" fmla="*/ 40 h 266"/>
                <a:gd name="T116" fmla="*/ 66 w 264"/>
                <a:gd name="T117" fmla="*/ 37 h 266"/>
                <a:gd name="T118" fmla="*/ 66 w 264"/>
                <a:gd name="T119" fmla="*/ 34 h 266"/>
                <a:gd name="T120" fmla="*/ 66 w 264"/>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4" h="266">
                  <a:moveTo>
                    <a:pt x="264" y="133"/>
                  </a:moveTo>
                  <a:lnTo>
                    <a:pt x="264" y="118"/>
                  </a:lnTo>
                  <a:lnTo>
                    <a:pt x="261" y="106"/>
                  </a:lnTo>
                  <a:lnTo>
                    <a:pt x="259" y="91"/>
                  </a:lnTo>
                  <a:lnTo>
                    <a:pt x="253" y="79"/>
                  </a:lnTo>
                  <a:lnTo>
                    <a:pt x="246" y="66"/>
                  </a:lnTo>
                  <a:lnTo>
                    <a:pt x="239" y="54"/>
                  </a:lnTo>
                  <a:lnTo>
                    <a:pt x="230" y="43"/>
                  </a:lnTo>
                  <a:lnTo>
                    <a:pt x="219" y="33"/>
                  </a:lnTo>
                  <a:lnTo>
                    <a:pt x="209" y="24"/>
                  </a:lnTo>
                  <a:lnTo>
                    <a:pt x="196" y="17"/>
                  </a:lnTo>
                  <a:lnTo>
                    <a:pt x="183" y="10"/>
                  </a:lnTo>
                  <a:lnTo>
                    <a:pt x="170" y="6"/>
                  </a:lnTo>
                  <a:lnTo>
                    <a:pt x="156" y="3"/>
                  </a:lnTo>
                  <a:lnTo>
                    <a:pt x="142" y="0"/>
                  </a:lnTo>
                  <a:lnTo>
                    <a:pt x="128" y="0"/>
                  </a:lnTo>
                  <a:lnTo>
                    <a:pt x="113" y="2"/>
                  </a:lnTo>
                  <a:lnTo>
                    <a:pt x="101" y="5"/>
                  </a:lnTo>
                  <a:lnTo>
                    <a:pt x="86" y="9"/>
                  </a:lnTo>
                  <a:lnTo>
                    <a:pt x="74" y="14"/>
                  </a:lnTo>
                  <a:lnTo>
                    <a:pt x="61" y="22"/>
                  </a:lnTo>
                  <a:lnTo>
                    <a:pt x="49" y="29"/>
                  </a:lnTo>
                  <a:lnTo>
                    <a:pt x="39" y="39"/>
                  </a:lnTo>
                  <a:lnTo>
                    <a:pt x="29" y="49"/>
                  </a:lnTo>
                  <a:lnTo>
                    <a:pt x="21" y="60"/>
                  </a:lnTo>
                  <a:lnTo>
                    <a:pt x="14" y="73"/>
                  </a:lnTo>
                  <a:lnTo>
                    <a:pt x="8" y="86"/>
                  </a:lnTo>
                  <a:lnTo>
                    <a:pt x="4" y="100"/>
                  </a:lnTo>
                  <a:lnTo>
                    <a:pt x="1" y="113"/>
                  </a:lnTo>
                  <a:lnTo>
                    <a:pt x="0" y="127"/>
                  </a:lnTo>
                  <a:lnTo>
                    <a:pt x="0" y="141"/>
                  </a:lnTo>
                  <a:lnTo>
                    <a:pt x="1" y="155"/>
                  </a:lnTo>
                  <a:lnTo>
                    <a:pt x="5" y="170"/>
                  </a:lnTo>
                  <a:lnTo>
                    <a:pt x="9" y="182"/>
                  </a:lnTo>
                  <a:lnTo>
                    <a:pt x="15" y="195"/>
                  </a:lnTo>
                  <a:lnTo>
                    <a:pt x="22" y="208"/>
                  </a:lnTo>
                  <a:lnTo>
                    <a:pt x="31" y="220"/>
                  </a:lnTo>
                  <a:lnTo>
                    <a:pt x="41" y="229"/>
                  </a:lnTo>
                  <a:lnTo>
                    <a:pt x="51" y="239"/>
                  </a:lnTo>
                  <a:lnTo>
                    <a:pt x="62" y="247"/>
                  </a:lnTo>
                  <a:lnTo>
                    <a:pt x="75" y="254"/>
                  </a:lnTo>
                  <a:lnTo>
                    <a:pt x="88" y="259"/>
                  </a:lnTo>
                  <a:lnTo>
                    <a:pt x="102" y="264"/>
                  </a:lnTo>
                  <a:lnTo>
                    <a:pt x="116" y="265"/>
                  </a:lnTo>
                  <a:lnTo>
                    <a:pt x="130" y="266"/>
                  </a:lnTo>
                  <a:lnTo>
                    <a:pt x="145" y="265"/>
                  </a:lnTo>
                  <a:lnTo>
                    <a:pt x="158" y="264"/>
                  </a:lnTo>
                  <a:lnTo>
                    <a:pt x="172" y="259"/>
                  </a:lnTo>
                  <a:lnTo>
                    <a:pt x="185" y="255"/>
                  </a:lnTo>
                  <a:lnTo>
                    <a:pt x="197" y="249"/>
                  </a:lnTo>
                  <a:lnTo>
                    <a:pt x="210" y="241"/>
                  </a:lnTo>
                  <a:lnTo>
                    <a:pt x="222" y="232"/>
                  </a:lnTo>
                  <a:lnTo>
                    <a:pt x="232" y="222"/>
                  </a:lnTo>
                  <a:lnTo>
                    <a:pt x="240" y="211"/>
                  </a:lnTo>
                  <a:lnTo>
                    <a:pt x="247" y="200"/>
                  </a:lnTo>
                  <a:lnTo>
                    <a:pt x="253" y="187"/>
                  </a:lnTo>
                  <a:lnTo>
                    <a:pt x="259" y="174"/>
                  </a:lnTo>
                  <a:lnTo>
                    <a:pt x="261" y="160"/>
                  </a:lnTo>
                  <a:lnTo>
                    <a:pt x="264" y="145"/>
                  </a:lnTo>
                  <a:lnTo>
                    <a:pt x="264"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1" name="Freeform 99">
              <a:extLst>
                <a:ext uri="{FF2B5EF4-FFF2-40B4-BE49-F238E27FC236}">
                  <a16:creationId xmlns:a16="http://schemas.microsoft.com/office/drawing/2014/main" id="{5381443D-96AE-417F-B1CC-6B16283D54B4}"/>
                </a:ext>
              </a:extLst>
            </p:cNvPr>
            <p:cNvSpPr>
              <a:spLocks/>
            </p:cNvSpPr>
            <p:nvPr/>
          </p:nvSpPr>
          <p:spPr bwMode="auto">
            <a:xfrm>
              <a:off x="1258" y="3149"/>
              <a:ext cx="133" cy="133"/>
            </a:xfrm>
            <a:custGeom>
              <a:avLst/>
              <a:gdLst>
                <a:gd name="T0" fmla="*/ 67 w 266"/>
                <a:gd name="T1" fmla="*/ 34 h 266"/>
                <a:gd name="T2" fmla="*/ 66 w 266"/>
                <a:gd name="T3" fmla="*/ 30 h 266"/>
                <a:gd name="T4" fmla="*/ 66 w 266"/>
                <a:gd name="T5" fmla="*/ 27 h 266"/>
                <a:gd name="T6" fmla="*/ 65 w 266"/>
                <a:gd name="T7" fmla="*/ 23 h 266"/>
                <a:gd name="T8" fmla="*/ 64 w 266"/>
                <a:gd name="T9" fmla="*/ 20 h 266"/>
                <a:gd name="T10" fmla="*/ 62 w 266"/>
                <a:gd name="T11" fmla="*/ 17 h 266"/>
                <a:gd name="T12" fmla="*/ 60 w 266"/>
                <a:gd name="T13" fmla="*/ 14 h 266"/>
                <a:gd name="T14" fmla="*/ 58 w 266"/>
                <a:gd name="T15" fmla="*/ 11 h 266"/>
                <a:gd name="T16" fmla="*/ 55 w 266"/>
                <a:gd name="T17" fmla="*/ 9 h 266"/>
                <a:gd name="T18" fmla="*/ 53 w 266"/>
                <a:gd name="T19" fmla="*/ 6 h 266"/>
                <a:gd name="T20" fmla="*/ 50 w 266"/>
                <a:gd name="T21" fmla="*/ 5 h 266"/>
                <a:gd name="T22" fmla="*/ 47 w 266"/>
                <a:gd name="T23" fmla="*/ 3 h 266"/>
                <a:gd name="T24" fmla="*/ 43 w 266"/>
                <a:gd name="T25" fmla="*/ 2 h 266"/>
                <a:gd name="T26" fmla="*/ 39 w 266"/>
                <a:gd name="T27" fmla="*/ 1 h 266"/>
                <a:gd name="T28" fmla="*/ 36 w 266"/>
                <a:gd name="T29" fmla="*/ 0 h 266"/>
                <a:gd name="T30" fmla="*/ 33 w 266"/>
                <a:gd name="T31" fmla="*/ 0 h 266"/>
                <a:gd name="T32" fmla="*/ 29 w 266"/>
                <a:gd name="T33" fmla="*/ 1 h 266"/>
                <a:gd name="T34" fmla="*/ 26 w 266"/>
                <a:gd name="T35" fmla="*/ 2 h 266"/>
                <a:gd name="T36" fmla="*/ 22 w 266"/>
                <a:gd name="T37" fmla="*/ 3 h 266"/>
                <a:gd name="T38" fmla="*/ 19 w 266"/>
                <a:gd name="T39" fmla="*/ 4 h 266"/>
                <a:gd name="T40" fmla="*/ 16 w 266"/>
                <a:gd name="T41" fmla="*/ 6 h 266"/>
                <a:gd name="T42" fmla="*/ 13 w 266"/>
                <a:gd name="T43" fmla="*/ 8 h 266"/>
                <a:gd name="T44" fmla="*/ 10 w 266"/>
                <a:gd name="T45" fmla="*/ 10 h 266"/>
                <a:gd name="T46" fmla="*/ 8 w 266"/>
                <a:gd name="T47" fmla="*/ 13 h 266"/>
                <a:gd name="T48" fmla="*/ 6 w 266"/>
                <a:gd name="T49" fmla="*/ 15 h 266"/>
                <a:gd name="T50" fmla="*/ 4 w 266"/>
                <a:gd name="T51" fmla="*/ 19 h 266"/>
                <a:gd name="T52" fmla="*/ 2 w 266"/>
                <a:gd name="T53" fmla="*/ 22 h 266"/>
                <a:gd name="T54" fmla="*/ 2 w 266"/>
                <a:gd name="T55" fmla="*/ 25 h 266"/>
                <a:gd name="T56" fmla="*/ 1 w 266"/>
                <a:gd name="T57" fmla="*/ 29 h 266"/>
                <a:gd name="T58" fmla="*/ 0 w 266"/>
                <a:gd name="T59" fmla="*/ 32 h 266"/>
                <a:gd name="T60" fmla="*/ 0 w 266"/>
                <a:gd name="T61" fmla="*/ 36 h 266"/>
                <a:gd name="T62" fmla="*/ 1 w 266"/>
                <a:gd name="T63" fmla="*/ 39 h 266"/>
                <a:gd name="T64" fmla="*/ 2 w 266"/>
                <a:gd name="T65" fmla="*/ 43 h 266"/>
                <a:gd name="T66" fmla="*/ 3 w 266"/>
                <a:gd name="T67" fmla="*/ 46 h 266"/>
                <a:gd name="T68" fmla="*/ 4 w 266"/>
                <a:gd name="T69" fmla="*/ 49 h 266"/>
                <a:gd name="T70" fmla="*/ 6 w 266"/>
                <a:gd name="T71" fmla="*/ 52 h 266"/>
                <a:gd name="T72" fmla="*/ 8 w 266"/>
                <a:gd name="T73" fmla="*/ 55 h 266"/>
                <a:gd name="T74" fmla="*/ 11 w 266"/>
                <a:gd name="T75" fmla="*/ 58 h 266"/>
                <a:gd name="T76" fmla="*/ 13 w 266"/>
                <a:gd name="T77" fmla="*/ 60 h 266"/>
                <a:gd name="T78" fmla="*/ 16 w 266"/>
                <a:gd name="T79" fmla="*/ 62 h 266"/>
                <a:gd name="T80" fmla="*/ 19 w 266"/>
                <a:gd name="T81" fmla="*/ 64 h 266"/>
                <a:gd name="T82" fmla="*/ 23 w 266"/>
                <a:gd name="T83" fmla="*/ 65 h 266"/>
                <a:gd name="T84" fmla="*/ 26 w 266"/>
                <a:gd name="T85" fmla="*/ 66 h 266"/>
                <a:gd name="T86" fmla="*/ 29 w 266"/>
                <a:gd name="T87" fmla="*/ 67 h 266"/>
                <a:gd name="T88" fmla="*/ 33 w 266"/>
                <a:gd name="T89" fmla="*/ 67 h 266"/>
                <a:gd name="T90" fmla="*/ 37 w 266"/>
                <a:gd name="T91" fmla="*/ 67 h 266"/>
                <a:gd name="T92" fmla="*/ 40 w 266"/>
                <a:gd name="T93" fmla="*/ 66 h 266"/>
                <a:gd name="T94" fmla="*/ 43 w 266"/>
                <a:gd name="T95" fmla="*/ 65 h 266"/>
                <a:gd name="T96" fmla="*/ 47 w 266"/>
                <a:gd name="T97" fmla="*/ 64 h 266"/>
                <a:gd name="T98" fmla="*/ 50 w 266"/>
                <a:gd name="T99" fmla="*/ 63 h 266"/>
                <a:gd name="T100" fmla="*/ 53 w 266"/>
                <a:gd name="T101" fmla="*/ 61 h 266"/>
                <a:gd name="T102" fmla="*/ 56 w 266"/>
                <a:gd name="T103" fmla="*/ 58 h 266"/>
                <a:gd name="T104" fmla="*/ 58 w 266"/>
                <a:gd name="T105" fmla="*/ 56 h 266"/>
                <a:gd name="T106" fmla="*/ 60 w 266"/>
                <a:gd name="T107" fmla="*/ 53 h 266"/>
                <a:gd name="T108" fmla="*/ 62 w 266"/>
                <a:gd name="T109" fmla="*/ 50 h 266"/>
                <a:gd name="T110" fmla="*/ 64 w 266"/>
                <a:gd name="T111" fmla="*/ 47 h 266"/>
                <a:gd name="T112" fmla="*/ 65 w 266"/>
                <a:gd name="T113" fmla="*/ 44 h 266"/>
                <a:gd name="T114" fmla="*/ 66 w 266"/>
                <a:gd name="T115" fmla="*/ 40 h 266"/>
                <a:gd name="T116" fmla="*/ 66 w 266"/>
                <a:gd name="T117" fmla="*/ 37 h 266"/>
                <a:gd name="T118" fmla="*/ 67 w 266"/>
                <a:gd name="T119" fmla="*/ 34 h 266"/>
                <a:gd name="T120" fmla="*/ 67 w 266"/>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6" h="266">
                  <a:moveTo>
                    <a:pt x="266" y="133"/>
                  </a:moveTo>
                  <a:lnTo>
                    <a:pt x="264" y="118"/>
                  </a:lnTo>
                  <a:lnTo>
                    <a:pt x="263" y="106"/>
                  </a:lnTo>
                  <a:lnTo>
                    <a:pt x="259" y="91"/>
                  </a:lnTo>
                  <a:lnTo>
                    <a:pt x="253" y="79"/>
                  </a:lnTo>
                  <a:lnTo>
                    <a:pt x="247" y="66"/>
                  </a:lnTo>
                  <a:lnTo>
                    <a:pt x="239" y="54"/>
                  </a:lnTo>
                  <a:lnTo>
                    <a:pt x="230" y="43"/>
                  </a:lnTo>
                  <a:lnTo>
                    <a:pt x="220" y="33"/>
                  </a:lnTo>
                  <a:lnTo>
                    <a:pt x="209" y="24"/>
                  </a:lnTo>
                  <a:lnTo>
                    <a:pt x="198" y="17"/>
                  </a:lnTo>
                  <a:lnTo>
                    <a:pt x="185" y="10"/>
                  </a:lnTo>
                  <a:lnTo>
                    <a:pt x="170" y="6"/>
                  </a:lnTo>
                  <a:lnTo>
                    <a:pt x="156" y="3"/>
                  </a:lnTo>
                  <a:lnTo>
                    <a:pt x="143" y="0"/>
                  </a:lnTo>
                  <a:lnTo>
                    <a:pt x="129" y="0"/>
                  </a:lnTo>
                  <a:lnTo>
                    <a:pt x="115" y="2"/>
                  </a:lnTo>
                  <a:lnTo>
                    <a:pt x="101" y="5"/>
                  </a:lnTo>
                  <a:lnTo>
                    <a:pt x="88" y="9"/>
                  </a:lnTo>
                  <a:lnTo>
                    <a:pt x="74" y="14"/>
                  </a:lnTo>
                  <a:lnTo>
                    <a:pt x="62" y="22"/>
                  </a:lnTo>
                  <a:lnTo>
                    <a:pt x="51" y="29"/>
                  </a:lnTo>
                  <a:lnTo>
                    <a:pt x="39" y="39"/>
                  </a:lnTo>
                  <a:lnTo>
                    <a:pt x="30" y="49"/>
                  </a:lnTo>
                  <a:lnTo>
                    <a:pt x="21" y="60"/>
                  </a:lnTo>
                  <a:lnTo>
                    <a:pt x="14" y="73"/>
                  </a:lnTo>
                  <a:lnTo>
                    <a:pt x="8" y="86"/>
                  </a:lnTo>
                  <a:lnTo>
                    <a:pt x="5" y="100"/>
                  </a:lnTo>
                  <a:lnTo>
                    <a:pt x="1" y="113"/>
                  </a:lnTo>
                  <a:lnTo>
                    <a:pt x="0" y="127"/>
                  </a:lnTo>
                  <a:lnTo>
                    <a:pt x="0" y="141"/>
                  </a:lnTo>
                  <a:lnTo>
                    <a:pt x="1" y="155"/>
                  </a:lnTo>
                  <a:lnTo>
                    <a:pt x="5" y="170"/>
                  </a:lnTo>
                  <a:lnTo>
                    <a:pt x="10" y="182"/>
                  </a:lnTo>
                  <a:lnTo>
                    <a:pt x="15" y="195"/>
                  </a:lnTo>
                  <a:lnTo>
                    <a:pt x="22" y="208"/>
                  </a:lnTo>
                  <a:lnTo>
                    <a:pt x="31" y="220"/>
                  </a:lnTo>
                  <a:lnTo>
                    <a:pt x="41" y="229"/>
                  </a:lnTo>
                  <a:lnTo>
                    <a:pt x="52" y="239"/>
                  </a:lnTo>
                  <a:lnTo>
                    <a:pt x="64" y="247"/>
                  </a:lnTo>
                  <a:lnTo>
                    <a:pt x="76" y="254"/>
                  </a:lnTo>
                  <a:lnTo>
                    <a:pt x="89" y="259"/>
                  </a:lnTo>
                  <a:lnTo>
                    <a:pt x="102" y="264"/>
                  </a:lnTo>
                  <a:lnTo>
                    <a:pt x="116" y="265"/>
                  </a:lnTo>
                  <a:lnTo>
                    <a:pt x="131" y="266"/>
                  </a:lnTo>
                  <a:lnTo>
                    <a:pt x="145" y="265"/>
                  </a:lnTo>
                  <a:lnTo>
                    <a:pt x="159" y="264"/>
                  </a:lnTo>
                  <a:lnTo>
                    <a:pt x="172" y="259"/>
                  </a:lnTo>
                  <a:lnTo>
                    <a:pt x="186" y="255"/>
                  </a:lnTo>
                  <a:lnTo>
                    <a:pt x="199" y="249"/>
                  </a:lnTo>
                  <a:lnTo>
                    <a:pt x="210" y="241"/>
                  </a:lnTo>
                  <a:lnTo>
                    <a:pt x="222" y="232"/>
                  </a:lnTo>
                  <a:lnTo>
                    <a:pt x="232" y="222"/>
                  </a:lnTo>
                  <a:lnTo>
                    <a:pt x="240" y="211"/>
                  </a:lnTo>
                  <a:lnTo>
                    <a:pt x="247" y="200"/>
                  </a:lnTo>
                  <a:lnTo>
                    <a:pt x="254" y="187"/>
                  </a:lnTo>
                  <a:lnTo>
                    <a:pt x="259" y="174"/>
                  </a:lnTo>
                  <a:lnTo>
                    <a:pt x="263" y="160"/>
                  </a:lnTo>
                  <a:lnTo>
                    <a:pt x="264" y="145"/>
                  </a:lnTo>
                  <a:lnTo>
                    <a:pt x="266"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2" name="Freeform 100">
              <a:extLst>
                <a:ext uri="{FF2B5EF4-FFF2-40B4-BE49-F238E27FC236}">
                  <a16:creationId xmlns:a16="http://schemas.microsoft.com/office/drawing/2014/main" id="{A6EDA5CE-E666-477D-9143-84CB0883E181}"/>
                </a:ext>
              </a:extLst>
            </p:cNvPr>
            <p:cNvSpPr>
              <a:spLocks/>
            </p:cNvSpPr>
            <p:nvPr/>
          </p:nvSpPr>
          <p:spPr bwMode="auto">
            <a:xfrm>
              <a:off x="1496" y="3149"/>
              <a:ext cx="132" cy="133"/>
            </a:xfrm>
            <a:custGeom>
              <a:avLst/>
              <a:gdLst>
                <a:gd name="T0" fmla="*/ 66 w 265"/>
                <a:gd name="T1" fmla="*/ 34 h 266"/>
                <a:gd name="T2" fmla="*/ 66 w 265"/>
                <a:gd name="T3" fmla="*/ 30 h 266"/>
                <a:gd name="T4" fmla="*/ 65 w 265"/>
                <a:gd name="T5" fmla="*/ 27 h 266"/>
                <a:gd name="T6" fmla="*/ 64 w 265"/>
                <a:gd name="T7" fmla="*/ 23 h 266"/>
                <a:gd name="T8" fmla="*/ 63 w 265"/>
                <a:gd name="T9" fmla="*/ 20 h 266"/>
                <a:gd name="T10" fmla="*/ 61 w 265"/>
                <a:gd name="T11" fmla="*/ 17 h 266"/>
                <a:gd name="T12" fmla="*/ 59 w 265"/>
                <a:gd name="T13" fmla="*/ 14 h 266"/>
                <a:gd name="T14" fmla="*/ 57 w 265"/>
                <a:gd name="T15" fmla="*/ 11 h 266"/>
                <a:gd name="T16" fmla="*/ 54 w 265"/>
                <a:gd name="T17" fmla="*/ 9 h 266"/>
                <a:gd name="T18" fmla="*/ 52 w 265"/>
                <a:gd name="T19" fmla="*/ 6 h 266"/>
                <a:gd name="T20" fmla="*/ 49 w 265"/>
                <a:gd name="T21" fmla="*/ 5 h 266"/>
                <a:gd name="T22" fmla="*/ 46 w 265"/>
                <a:gd name="T23" fmla="*/ 3 h 266"/>
                <a:gd name="T24" fmla="*/ 42 w 265"/>
                <a:gd name="T25" fmla="*/ 2 h 266"/>
                <a:gd name="T26" fmla="*/ 39 w 265"/>
                <a:gd name="T27" fmla="*/ 1 h 266"/>
                <a:gd name="T28" fmla="*/ 35 w 265"/>
                <a:gd name="T29" fmla="*/ 0 h 266"/>
                <a:gd name="T30" fmla="*/ 32 w 265"/>
                <a:gd name="T31" fmla="*/ 0 h 266"/>
                <a:gd name="T32" fmla="*/ 28 w 265"/>
                <a:gd name="T33" fmla="*/ 1 h 266"/>
                <a:gd name="T34" fmla="*/ 25 w 265"/>
                <a:gd name="T35" fmla="*/ 2 h 266"/>
                <a:gd name="T36" fmla="*/ 21 w 265"/>
                <a:gd name="T37" fmla="*/ 3 h 266"/>
                <a:gd name="T38" fmla="*/ 18 w 265"/>
                <a:gd name="T39" fmla="*/ 4 h 266"/>
                <a:gd name="T40" fmla="*/ 15 w 265"/>
                <a:gd name="T41" fmla="*/ 6 h 266"/>
                <a:gd name="T42" fmla="*/ 12 w 265"/>
                <a:gd name="T43" fmla="*/ 8 h 266"/>
                <a:gd name="T44" fmla="*/ 9 w 265"/>
                <a:gd name="T45" fmla="*/ 10 h 266"/>
                <a:gd name="T46" fmla="*/ 7 w 265"/>
                <a:gd name="T47" fmla="*/ 13 h 266"/>
                <a:gd name="T48" fmla="*/ 5 w 265"/>
                <a:gd name="T49" fmla="*/ 15 h 266"/>
                <a:gd name="T50" fmla="*/ 3 w 265"/>
                <a:gd name="T51" fmla="*/ 19 h 266"/>
                <a:gd name="T52" fmla="*/ 2 w 265"/>
                <a:gd name="T53" fmla="*/ 22 h 266"/>
                <a:gd name="T54" fmla="*/ 1 w 265"/>
                <a:gd name="T55" fmla="*/ 25 h 266"/>
                <a:gd name="T56" fmla="*/ 0 w 265"/>
                <a:gd name="T57" fmla="*/ 29 h 266"/>
                <a:gd name="T58" fmla="*/ 0 w 265"/>
                <a:gd name="T59" fmla="*/ 32 h 266"/>
                <a:gd name="T60" fmla="*/ 0 w 265"/>
                <a:gd name="T61" fmla="*/ 36 h 266"/>
                <a:gd name="T62" fmla="*/ 0 w 265"/>
                <a:gd name="T63" fmla="*/ 39 h 266"/>
                <a:gd name="T64" fmla="*/ 1 w 265"/>
                <a:gd name="T65" fmla="*/ 43 h 266"/>
                <a:gd name="T66" fmla="*/ 2 w 265"/>
                <a:gd name="T67" fmla="*/ 46 h 266"/>
                <a:gd name="T68" fmla="*/ 3 w 265"/>
                <a:gd name="T69" fmla="*/ 49 h 266"/>
                <a:gd name="T70" fmla="*/ 5 w 265"/>
                <a:gd name="T71" fmla="*/ 52 h 266"/>
                <a:gd name="T72" fmla="*/ 7 w 265"/>
                <a:gd name="T73" fmla="*/ 55 h 266"/>
                <a:gd name="T74" fmla="*/ 10 w 265"/>
                <a:gd name="T75" fmla="*/ 58 h 266"/>
                <a:gd name="T76" fmla="*/ 12 w 265"/>
                <a:gd name="T77" fmla="*/ 60 h 266"/>
                <a:gd name="T78" fmla="*/ 15 w 265"/>
                <a:gd name="T79" fmla="*/ 62 h 266"/>
                <a:gd name="T80" fmla="*/ 19 w 265"/>
                <a:gd name="T81" fmla="*/ 64 h 266"/>
                <a:gd name="T82" fmla="*/ 22 w 265"/>
                <a:gd name="T83" fmla="*/ 65 h 266"/>
                <a:gd name="T84" fmla="*/ 25 w 265"/>
                <a:gd name="T85" fmla="*/ 66 h 266"/>
                <a:gd name="T86" fmla="*/ 28 w 265"/>
                <a:gd name="T87" fmla="*/ 67 h 266"/>
                <a:gd name="T88" fmla="*/ 32 w 265"/>
                <a:gd name="T89" fmla="*/ 67 h 266"/>
                <a:gd name="T90" fmla="*/ 36 w 265"/>
                <a:gd name="T91" fmla="*/ 67 h 266"/>
                <a:gd name="T92" fmla="*/ 39 w 265"/>
                <a:gd name="T93" fmla="*/ 66 h 266"/>
                <a:gd name="T94" fmla="*/ 43 w 265"/>
                <a:gd name="T95" fmla="*/ 65 h 266"/>
                <a:gd name="T96" fmla="*/ 46 w 265"/>
                <a:gd name="T97" fmla="*/ 64 h 266"/>
                <a:gd name="T98" fmla="*/ 49 w 265"/>
                <a:gd name="T99" fmla="*/ 63 h 266"/>
                <a:gd name="T100" fmla="*/ 52 w 265"/>
                <a:gd name="T101" fmla="*/ 61 h 266"/>
                <a:gd name="T102" fmla="*/ 55 w 265"/>
                <a:gd name="T103" fmla="*/ 58 h 266"/>
                <a:gd name="T104" fmla="*/ 57 w 265"/>
                <a:gd name="T105" fmla="*/ 56 h 266"/>
                <a:gd name="T106" fmla="*/ 59 w 265"/>
                <a:gd name="T107" fmla="*/ 53 h 266"/>
                <a:gd name="T108" fmla="*/ 62 w 265"/>
                <a:gd name="T109" fmla="*/ 50 h 266"/>
                <a:gd name="T110" fmla="*/ 63 w 265"/>
                <a:gd name="T111" fmla="*/ 47 h 266"/>
                <a:gd name="T112" fmla="*/ 64 w 265"/>
                <a:gd name="T113" fmla="*/ 44 h 266"/>
                <a:gd name="T114" fmla="*/ 65 w 265"/>
                <a:gd name="T115" fmla="*/ 40 h 266"/>
                <a:gd name="T116" fmla="*/ 66 w 265"/>
                <a:gd name="T117" fmla="*/ 37 h 266"/>
                <a:gd name="T118" fmla="*/ 66 w 265"/>
                <a:gd name="T119" fmla="*/ 34 h 266"/>
                <a:gd name="T120" fmla="*/ 66 w 265"/>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5" h="266">
                  <a:moveTo>
                    <a:pt x="265" y="133"/>
                  </a:moveTo>
                  <a:lnTo>
                    <a:pt x="265" y="118"/>
                  </a:lnTo>
                  <a:lnTo>
                    <a:pt x="262" y="106"/>
                  </a:lnTo>
                  <a:lnTo>
                    <a:pt x="258" y="91"/>
                  </a:lnTo>
                  <a:lnTo>
                    <a:pt x="254" y="79"/>
                  </a:lnTo>
                  <a:lnTo>
                    <a:pt x="246" y="66"/>
                  </a:lnTo>
                  <a:lnTo>
                    <a:pt x="239" y="54"/>
                  </a:lnTo>
                  <a:lnTo>
                    <a:pt x="229" y="43"/>
                  </a:lnTo>
                  <a:lnTo>
                    <a:pt x="219" y="33"/>
                  </a:lnTo>
                  <a:lnTo>
                    <a:pt x="208" y="24"/>
                  </a:lnTo>
                  <a:lnTo>
                    <a:pt x="197" y="17"/>
                  </a:lnTo>
                  <a:lnTo>
                    <a:pt x="184" y="10"/>
                  </a:lnTo>
                  <a:lnTo>
                    <a:pt x="171" y="6"/>
                  </a:lnTo>
                  <a:lnTo>
                    <a:pt x="157" y="3"/>
                  </a:lnTo>
                  <a:lnTo>
                    <a:pt x="143" y="0"/>
                  </a:lnTo>
                  <a:lnTo>
                    <a:pt x="128" y="0"/>
                  </a:lnTo>
                  <a:lnTo>
                    <a:pt x="114" y="2"/>
                  </a:lnTo>
                  <a:lnTo>
                    <a:pt x="100" y="5"/>
                  </a:lnTo>
                  <a:lnTo>
                    <a:pt x="87" y="9"/>
                  </a:lnTo>
                  <a:lnTo>
                    <a:pt x="73" y="14"/>
                  </a:lnTo>
                  <a:lnTo>
                    <a:pt x="61" y="22"/>
                  </a:lnTo>
                  <a:lnTo>
                    <a:pt x="50" y="29"/>
                  </a:lnTo>
                  <a:lnTo>
                    <a:pt x="39" y="39"/>
                  </a:lnTo>
                  <a:lnTo>
                    <a:pt x="30" y="49"/>
                  </a:lnTo>
                  <a:lnTo>
                    <a:pt x="21" y="60"/>
                  </a:lnTo>
                  <a:lnTo>
                    <a:pt x="14" y="73"/>
                  </a:lnTo>
                  <a:lnTo>
                    <a:pt x="9" y="86"/>
                  </a:lnTo>
                  <a:lnTo>
                    <a:pt x="4" y="100"/>
                  </a:lnTo>
                  <a:lnTo>
                    <a:pt x="2" y="113"/>
                  </a:lnTo>
                  <a:lnTo>
                    <a:pt x="0" y="127"/>
                  </a:lnTo>
                  <a:lnTo>
                    <a:pt x="0" y="141"/>
                  </a:lnTo>
                  <a:lnTo>
                    <a:pt x="2" y="155"/>
                  </a:lnTo>
                  <a:lnTo>
                    <a:pt x="4" y="170"/>
                  </a:lnTo>
                  <a:lnTo>
                    <a:pt x="9" y="182"/>
                  </a:lnTo>
                  <a:lnTo>
                    <a:pt x="14" y="195"/>
                  </a:lnTo>
                  <a:lnTo>
                    <a:pt x="23" y="208"/>
                  </a:lnTo>
                  <a:lnTo>
                    <a:pt x="31" y="220"/>
                  </a:lnTo>
                  <a:lnTo>
                    <a:pt x="40" y="229"/>
                  </a:lnTo>
                  <a:lnTo>
                    <a:pt x="51" y="239"/>
                  </a:lnTo>
                  <a:lnTo>
                    <a:pt x="63" y="247"/>
                  </a:lnTo>
                  <a:lnTo>
                    <a:pt x="76" y="254"/>
                  </a:lnTo>
                  <a:lnTo>
                    <a:pt x="88" y="259"/>
                  </a:lnTo>
                  <a:lnTo>
                    <a:pt x="103" y="264"/>
                  </a:lnTo>
                  <a:lnTo>
                    <a:pt x="115" y="265"/>
                  </a:lnTo>
                  <a:lnTo>
                    <a:pt x="130" y="266"/>
                  </a:lnTo>
                  <a:lnTo>
                    <a:pt x="144" y="265"/>
                  </a:lnTo>
                  <a:lnTo>
                    <a:pt x="158" y="264"/>
                  </a:lnTo>
                  <a:lnTo>
                    <a:pt x="172" y="259"/>
                  </a:lnTo>
                  <a:lnTo>
                    <a:pt x="185" y="255"/>
                  </a:lnTo>
                  <a:lnTo>
                    <a:pt x="198" y="249"/>
                  </a:lnTo>
                  <a:lnTo>
                    <a:pt x="209" y="241"/>
                  </a:lnTo>
                  <a:lnTo>
                    <a:pt x="221" y="232"/>
                  </a:lnTo>
                  <a:lnTo>
                    <a:pt x="231" y="222"/>
                  </a:lnTo>
                  <a:lnTo>
                    <a:pt x="239" y="211"/>
                  </a:lnTo>
                  <a:lnTo>
                    <a:pt x="248" y="200"/>
                  </a:lnTo>
                  <a:lnTo>
                    <a:pt x="254" y="187"/>
                  </a:lnTo>
                  <a:lnTo>
                    <a:pt x="259" y="174"/>
                  </a:lnTo>
                  <a:lnTo>
                    <a:pt x="262" y="160"/>
                  </a:lnTo>
                  <a:lnTo>
                    <a:pt x="265" y="145"/>
                  </a:lnTo>
                  <a:lnTo>
                    <a:pt x="265" y="13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3" name="Freeform 101">
              <a:extLst>
                <a:ext uri="{FF2B5EF4-FFF2-40B4-BE49-F238E27FC236}">
                  <a16:creationId xmlns:a16="http://schemas.microsoft.com/office/drawing/2014/main" id="{20D4F999-2332-4C33-BEBC-954292BEB58C}"/>
                </a:ext>
              </a:extLst>
            </p:cNvPr>
            <p:cNvSpPr>
              <a:spLocks/>
            </p:cNvSpPr>
            <p:nvPr/>
          </p:nvSpPr>
          <p:spPr bwMode="auto">
            <a:xfrm>
              <a:off x="2003" y="3149"/>
              <a:ext cx="133" cy="133"/>
            </a:xfrm>
            <a:custGeom>
              <a:avLst/>
              <a:gdLst>
                <a:gd name="T0" fmla="*/ 66 w 267"/>
                <a:gd name="T1" fmla="*/ 34 h 266"/>
                <a:gd name="T2" fmla="*/ 66 w 267"/>
                <a:gd name="T3" fmla="*/ 30 h 266"/>
                <a:gd name="T4" fmla="*/ 65 w 267"/>
                <a:gd name="T5" fmla="*/ 27 h 266"/>
                <a:gd name="T6" fmla="*/ 64 w 267"/>
                <a:gd name="T7" fmla="*/ 23 h 266"/>
                <a:gd name="T8" fmla="*/ 63 w 267"/>
                <a:gd name="T9" fmla="*/ 20 h 266"/>
                <a:gd name="T10" fmla="*/ 62 w 267"/>
                <a:gd name="T11" fmla="*/ 17 h 266"/>
                <a:gd name="T12" fmla="*/ 59 w 267"/>
                <a:gd name="T13" fmla="*/ 14 h 266"/>
                <a:gd name="T14" fmla="*/ 57 w 267"/>
                <a:gd name="T15" fmla="*/ 11 h 266"/>
                <a:gd name="T16" fmla="*/ 55 w 267"/>
                <a:gd name="T17" fmla="*/ 9 h 266"/>
                <a:gd name="T18" fmla="*/ 52 w 267"/>
                <a:gd name="T19" fmla="*/ 6 h 266"/>
                <a:gd name="T20" fmla="*/ 49 w 267"/>
                <a:gd name="T21" fmla="*/ 5 h 266"/>
                <a:gd name="T22" fmla="*/ 46 w 267"/>
                <a:gd name="T23" fmla="*/ 3 h 266"/>
                <a:gd name="T24" fmla="*/ 42 w 267"/>
                <a:gd name="T25" fmla="*/ 2 h 266"/>
                <a:gd name="T26" fmla="*/ 39 w 267"/>
                <a:gd name="T27" fmla="*/ 1 h 266"/>
                <a:gd name="T28" fmla="*/ 35 w 267"/>
                <a:gd name="T29" fmla="*/ 0 h 266"/>
                <a:gd name="T30" fmla="*/ 32 w 267"/>
                <a:gd name="T31" fmla="*/ 0 h 266"/>
                <a:gd name="T32" fmla="*/ 28 w 267"/>
                <a:gd name="T33" fmla="*/ 1 h 266"/>
                <a:gd name="T34" fmla="*/ 25 w 267"/>
                <a:gd name="T35" fmla="*/ 2 h 266"/>
                <a:gd name="T36" fmla="*/ 21 w 267"/>
                <a:gd name="T37" fmla="*/ 3 h 266"/>
                <a:gd name="T38" fmla="*/ 18 w 267"/>
                <a:gd name="T39" fmla="*/ 4 h 266"/>
                <a:gd name="T40" fmla="*/ 15 w 267"/>
                <a:gd name="T41" fmla="*/ 6 h 266"/>
                <a:gd name="T42" fmla="*/ 12 w 267"/>
                <a:gd name="T43" fmla="*/ 8 h 266"/>
                <a:gd name="T44" fmla="*/ 10 w 267"/>
                <a:gd name="T45" fmla="*/ 10 h 266"/>
                <a:gd name="T46" fmla="*/ 7 w 267"/>
                <a:gd name="T47" fmla="*/ 13 h 266"/>
                <a:gd name="T48" fmla="*/ 5 w 267"/>
                <a:gd name="T49" fmla="*/ 15 h 266"/>
                <a:gd name="T50" fmla="*/ 3 w 267"/>
                <a:gd name="T51" fmla="*/ 19 h 266"/>
                <a:gd name="T52" fmla="*/ 2 w 267"/>
                <a:gd name="T53" fmla="*/ 22 h 266"/>
                <a:gd name="T54" fmla="*/ 1 w 267"/>
                <a:gd name="T55" fmla="*/ 25 h 266"/>
                <a:gd name="T56" fmla="*/ 0 w 267"/>
                <a:gd name="T57" fmla="*/ 29 h 266"/>
                <a:gd name="T58" fmla="*/ 0 w 267"/>
                <a:gd name="T59" fmla="*/ 32 h 266"/>
                <a:gd name="T60" fmla="*/ 0 w 267"/>
                <a:gd name="T61" fmla="*/ 36 h 266"/>
                <a:gd name="T62" fmla="*/ 0 w 267"/>
                <a:gd name="T63" fmla="*/ 39 h 266"/>
                <a:gd name="T64" fmla="*/ 1 w 267"/>
                <a:gd name="T65" fmla="*/ 43 h 266"/>
                <a:gd name="T66" fmla="*/ 2 w 267"/>
                <a:gd name="T67" fmla="*/ 46 h 266"/>
                <a:gd name="T68" fmla="*/ 4 w 267"/>
                <a:gd name="T69" fmla="*/ 49 h 266"/>
                <a:gd name="T70" fmla="*/ 5 w 267"/>
                <a:gd name="T71" fmla="*/ 52 h 266"/>
                <a:gd name="T72" fmla="*/ 8 w 267"/>
                <a:gd name="T73" fmla="*/ 55 h 266"/>
                <a:gd name="T74" fmla="*/ 10 w 267"/>
                <a:gd name="T75" fmla="*/ 58 h 266"/>
                <a:gd name="T76" fmla="*/ 13 w 267"/>
                <a:gd name="T77" fmla="*/ 60 h 266"/>
                <a:gd name="T78" fmla="*/ 15 w 267"/>
                <a:gd name="T79" fmla="*/ 62 h 266"/>
                <a:gd name="T80" fmla="*/ 19 w 267"/>
                <a:gd name="T81" fmla="*/ 64 h 266"/>
                <a:gd name="T82" fmla="*/ 22 w 267"/>
                <a:gd name="T83" fmla="*/ 65 h 266"/>
                <a:gd name="T84" fmla="*/ 25 w 267"/>
                <a:gd name="T85" fmla="*/ 66 h 266"/>
                <a:gd name="T86" fmla="*/ 29 w 267"/>
                <a:gd name="T87" fmla="*/ 67 h 266"/>
                <a:gd name="T88" fmla="*/ 32 w 267"/>
                <a:gd name="T89" fmla="*/ 67 h 266"/>
                <a:gd name="T90" fmla="*/ 36 w 267"/>
                <a:gd name="T91" fmla="*/ 67 h 266"/>
                <a:gd name="T92" fmla="*/ 40 w 267"/>
                <a:gd name="T93" fmla="*/ 66 h 266"/>
                <a:gd name="T94" fmla="*/ 43 w 267"/>
                <a:gd name="T95" fmla="*/ 65 h 266"/>
                <a:gd name="T96" fmla="*/ 46 w 267"/>
                <a:gd name="T97" fmla="*/ 64 h 266"/>
                <a:gd name="T98" fmla="*/ 49 w 267"/>
                <a:gd name="T99" fmla="*/ 63 h 266"/>
                <a:gd name="T100" fmla="*/ 52 w 267"/>
                <a:gd name="T101" fmla="*/ 61 h 266"/>
                <a:gd name="T102" fmla="*/ 55 w 267"/>
                <a:gd name="T103" fmla="*/ 58 h 266"/>
                <a:gd name="T104" fmla="*/ 58 w 267"/>
                <a:gd name="T105" fmla="*/ 56 h 266"/>
                <a:gd name="T106" fmla="*/ 60 w 267"/>
                <a:gd name="T107" fmla="*/ 53 h 266"/>
                <a:gd name="T108" fmla="*/ 62 w 267"/>
                <a:gd name="T109" fmla="*/ 50 h 266"/>
                <a:gd name="T110" fmla="*/ 63 w 267"/>
                <a:gd name="T111" fmla="*/ 47 h 266"/>
                <a:gd name="T112" fmla="*/ 64 w 267"/>
                <a:gd name="T113" fmla="*/ 44 h 266"/>
                <a:gd name="T114" fmla="*/ 66 w 267"/>
                <a:gd name="T115" fmla="*/ 40 h 266"/>
                <a:gd name="T116" fmla="*/ 66 w 267"/>
                <a:gd name="T117" fmla="*/ 37 h 266"/>
                <a:gd name="T118" fmla="*/ 66 w 267"/>
                <a:gd name="T119" fmla="*/ 34 h 266"/>
                <a:gd name="T120" fmla="*/ 66 w 267"/>
                <a:gd name="T121" fmla="*/ 34 h 2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7" h="266">
                  <a:moveTo>
                    <a:pt x="267" y="133"/>
                  </a:moveTo>
                  <a:lnTo>
                    <a:pt x="265" y="118"/>
                  </a:lnTo>
                  <a:lnTo>
                    <a:pt x="262" y="106"/>
                  </a:lnTo>
                  <a:lnTo>
                    <a:pt x="259" y="91"/>
                  </a:lnTo>
                  <a:lnTo>
                    <a:pt x="254" y="79"/>
                  </a:lnTo>
                  <a:lnTo>
                    <a:pt x="248" y="66"/>
                  </a:lnTo>
                  <a:lnTo>
                    <a:pt x="239" y="54"/>
                  </a:lnTo>
                  <a:lnTo>
                    <a:pt x="231" y="43"/>
                  </a:lnTo>
                  <a:lnTo>
                    <a:pt x="220" y="33"/>
                  </a:lnTo>
                  <a:lnTo>
                    <a:pt x="210" y="24"/>
                  </a:lnTo>
                  <a:lnTo>
                    <a:pt x="197" y="17"/>
                  </a:lnTo>
                  <a:lnTo>
                    <a:pt x="184" y="10"/>
                  </a:lnTo>
                  <a:lnTo>
                    <a:pt x="171" y="6"/>
                  </a:lnTo>
                  <a:lnTo>
                    <a:pt x="157" y="3"/>
                  </a:lnTo>
                  <a:lnTo>
                    <a:pt x="143" y="0"/>
                  </a:lnTo>
                  <a:lnTo>
                    <a:pt x="128" y="0"/>
                  </a:lnTo>
                  <a:lnTo>
                    <a:pt x="114" y="2"/>
                  </a:lnTo>
                  <a:lnTo>
                    <a:pt x="101" y="5"/>
                  </a:lnTo>
                  <a:lnTo>
                    <a:pt x="87" y="9"/>
                  </a:lnTo>
                  <a:lnTo>
                    <a:pt x="74" y="14"/>
                  </a:lnTo>
                  <a:lnTo>
                    <a:pt x="61" y="22"/>
                  </a:lnTo>
                  <a:lnTo>
                    <a:pt x="50" y="29"/>
                  </a:lnTo>
                  <a:lnTo>
                    <a:pt x="40" y="39"/>
                  </a:lnTo>
                  <a:lnTo>
                    <a:pt x="30" y="49"/>
                  </a:lnTo>
                  <a:lnTo>
                    <a:pt x="22" y="60"/>
                  </a:lnTo>
                  <a:lnTo>
                    <a:pt x="15" y="73"/>
                  </a:lnTo>
                  <a:lnTo>
                    <a:pt x="9" y="86"/>
                  </a:lnTo>
                  <a:lnTo>
                    <a:pt x="5" y="100"/>
                  </a:lnTo>
                  <a:lnTo>
                    <a:pt x="2" y="113"/>
                  </a:lnTo>
                  <a:lnTo>
                    <a:pt x="0" y="127"/>
                  </a:lnTo>
                  <a:lnTo>
                    <a:pt x="0" y="141"/>
                  </a:lnTo>
                  <a:lnTo>
                    <a:pt x="2" y="155"/>
                  </a:lnTo>
                  <a:lnTo>
                    <a:pt x="5" y="170"/>
                  </a:lnTo>
                  <a:lnTo>
                    <a:pt x="10" y="182"/>
                  </a:lnTo>
                  <a:lnTo>
                    <a:pt x="16" y="195"/>
                  </a:lnTo>
                  <a:lnTo>
                    <a:pt x="23" y="208"/>
                  </a:lnTo>
                  <a:lnTo>
                    <a:pt x="32" y="220"/>
                  </a:lnTo>
                  <a:lnTo>
                    <a:pt x="42" y="229"/>
                  </a:lnTo>
                  <a:lnTo>
                    <a:pt x="52" y="239"/>
                  </a:lnTo>
                  <a:lnTo>
                    <a:pt x="63" y="247"/>
                  </a:lnTo>
                  <a:lnTo>
                    <a:pt x="76" y="254"/>
                  </a:lnTo>
                  <a:lnTo>
                    <a:pt x="89" y="259"/>
                  </a:lnTo>
                  <a:lnTo>
                    <a:pt x="103" y="264"/>
                  </a:lnTo>
                  <a:lnTo>
                    <a:pt x="117" y="265"/>
                  </a:lnTo>
                  <a:lnTo>
                    <a:pt x="131" y="266"/>
                  </a:lnTo>
                  <a:lnTo>
                    <a:pt x="145" y="265"/>
                  </a:lnTo>
                  <a:lnTo>
                    <a:pt x="160" y="264"/>
                  </a:lnTo>
                  <a:lnTo>
                    <a:pt x="173" y="259"/>
                  </a:lnTo>
                  <a:lnTo>
                    <a:pt x="185" y="255"/>
                  </a:lnTo>
                  <a:lnTo>
                    <a:pt x="198" y="249"/>
                  </a:lnTo>
                  <a:lnTo>
                    <a:pt x="211" y="241"/>
                  </a:lnTo>
                  <a:lnTo>
                    <a:pt x="222" y="232"/>
                  </a:lnTo>
                  <a:lnTo>
                    <a:pt x="232" y="222"/>
                  </a:lnTo>
                  <a:lnTo>
                    <a:pt x="241" y="211"/>
                  </a:lnTo>
                  <a:lnTo>
                    <a:pt x="248" y="200"/>
                  </a:lnTo>
                  <a:lnTo>
                    <a:pt x="255" y="187"/>
                  </a:lnTo>
                  <a:lnTo>
                    <a:pt x="259" y="174"/>
                  </a:lnTo>
                  <a:lnTo>
                    <a:pt x="264" y="160"/>
                  </a:lnTo>
                  <a:lnTo>
                    <a:pt x="265" y="145"/>
                  </a:lnTo>
                  <a:lnTo>
                    <a:pt x="267" y="133"/>
                  </a:lnTo>
                  <a:close/>
                </a:path>
              </a:pathLst>
            </a:custGeom>
            <a:solidFill>
              <a:srgbClr val="0CC10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4" name="Freeform 102">
              <a:extLst>
                <a:ext uri="{FF2B5EF4-FFF2-40B4-BE49-F238E27FC236}">
                  <a16:creationId xmlns:a16="http://schemas.microsoft.com/office/drawing/2014/main" id="{74192920-278A-4CCA-A230-9D8B16928568}"/>
                </a:ext>
              </a:extLst>
            </p:cNvPr>
            <p:cNvSpPr>
              <a:spLocks/>
            </p:cNvSpPr>
            <p:nvPr/>
          </p:nvSpPr>
          <p:spPr bwMode="auto">
            <a:xfrm>
              <a:off x="288" y="3365"/>
              <a:ext cx="2119" cy="109"/>
            </a:xfrm>
            <a:custGeom>
              <a:avLst/>
              <a:gdLst>
                <a:gd name="T0" fmla="*/ 1025 w 4238"/>
                <a:gd name="T1" fmla="*/ 54 h 218"/>
                <a:gd name="T2" fmla="*/ 1032 w 4238"/>
                <a:gd name="T3" fmla="*/ 52 h 218"/>
                <a:gd name="T4" fmla="*/ 1039 w 4238"/>
                <a:gd name="T5" fmla="*/ 48 h 218"/>
                <a:gd name="T6" fmla="*/ 1046 w 4238"/>
                <a:gd name="T7" fmla="*/ 43 h 218"/>
                <a:gd name="T8" fmla="*/ 1051 w 4238"/>
                <a:gd name="T9" fmla="*/ 37 h 218"/>
                <a:gd name="T10" fmla="*/ 1055 w 4238"/>
                <a:gd name="T11" fmla="*/ 30 h 218"/>
                <a:gd name="T12" fmla="*/ 1058 w 4238"/>
                <a:gd name="T13" fmla="*/ 22 h 218"/>
                <a:gd name="T14" fmla="*/ 1059 w 4238"/>
                <a:gd name="T15" fmla="*/ 14 h 218"/>
                <a:gd name="T16" fmla="*/ 1047 w 4238"/>
                <a:gd name="T17" fmla="*/ 0 h 218"/>
                <a:gd name="T18" fmla="*/ 1047 w 4238"/>
                <a:gd name="T19" fmla="*/ 16 h 218"/>
                <a:gd name="T20" fmla="*/ 1045 w 4238"/>
                <a:gd name="T21" fmla="*/ 23 h 218"/>
                <a:gd name="T22" fmla="*/ 1042 w 4238"/>
                <a:gd name="T23" fmla="*/ 29 h 218"/>
                <a:gd name="T24" fmla="*/ 1037 w 4238"/>
                <a:gd name="T25" fmla="*/ 34 h 218"/>
                <a:gd name="T26" fmla="*/ 1032 w 4238"/>
                <a:gd name="T27" fmla="*/ 38 h 218"/>
                <a:gd name="T28" fmla="*/ 1025 w 4238"/>
                <a:gd name="T29" fmla="*/ 41 h 218"/>
                <a:gd name="T30" fmla="*/ 1018 w 4238"/>
                <a:gd name="T31" fmla="*/ 42 h 218"/>
                <a:gd name="T32" fmla="*/ 45 w 4238"/>
                <a:gd name="T33" fmla="*/ 43 h 218"/>
                <a:gd name="T34" fmla="*/ 38 w 4238"/>
                <a:gd name="T35" fmla="*/ 42 h 218"/>
                <a:gd name="T36" fmla="*/ 31 w 4238"/>
                <a:gd name="T37" fmla="*/ 40 h 218"/>
                <a:gd name="T38" fmla="*/ 25 w 4238"/>
                <a:gd name="T39" fmla="*/ 37 h 218"/>
                <a:gd name="T40" fmla="*/ 20 w 4238"/>
                <a:gd name="T41" fmla="*/ 32 h 218"/>
                <a:gd name="T42" fmla="*/ 17 w 4238"/>
                <a:gd name="T43" fmla="*/ 26 h 218"/>
                <a:gd name="T44" fmla="*/ 14 w 4238"/>
                <a:gd name="T45" fmla="*/ 20 h 218"/>
                <a:gd name="T46" fmla="*/ 13 w 4238"/>
                <a:gd name="T47" fmla="*/ 13 h 218"/>
                <a:gd name="T48" fmla="*/ 0 w 4238"/>
                <a:gd name="T49" fmla="*/ 0 h 218"/>
                <a:gd name="T50" fmla="*/ 1 w 4238"/>
                <a:gd name="T51" fmla="*/ 18 h 218"/>
                <a:gd name="T52" fmla="*/ 3 w 4238"/>
                <a:gd name="T53" fmla="*/ 26 h 218"/>
                <a:gd name="T54" fmla="*/ 6 w 4238"/>
                <a:gd name="T55" fmla="*/ 33 h 218"/>
                <a:gd name="T56" fmla="*/ 11 w 4238"/>
                <a:gd name="T57" fmla="*/ 40 h 218"/>
                <a:gd name="T58" fmla="*/ 17 w 4238"/>
                <a:gd name="T59" fmla="*/ 46 h 218"/>
                <a:gd name="T60" fmla="*/ 24 w 4238"/>
                <a:gd name="T61" fmla="*/ 50 h 218"/>
                <a:gd name="T62" fmla="*/ 31 w 4238"/>
                <a:gd name="T63" fmla="*/ 53 h 218"/>
                <a:gd name="T64" fmla="*/ 39 w 4238"/>
                <a:gd name="T65" fmla="*/ 55 h 2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238" h="218">
                  <a:moveTo>
                    <a:pt x="4081" y="216"/>
                  </a:moveTo>
                  <a:lnTo>
                    <a:pt x="4097" y="215"/>
                  </a:lnTo>
                  <a:lnTo>
                    <a:pt x="4114" y="210"/>
                  </a:lnTo>
                  <a:lnTo>
                    <a:pt x="4128" y="205"/>
                  </a:lnTo>
                  <a:lnTo>
                    <a:pt x="4144" y="198"/>
                  </a:lnTo>
                  <a:lnTo>
                    <a:pt x="4156" y="189"/>
                  </a:lnTo>
                  <a:lnTo>
                    <a:pt x="4171" y="181"/>
                  </a:lnTo>
                  <a:lnTo>
                    <a:pt x="4182" y="169"/>
                  </a:lnTo>
                  <a:lnTo>
                    <a:pt x="4193" y="158"/>
                  </a:lnTo>
                  <a:lnTo>
                    <a:pt x="4203" y="145"/>
                  </a:lnTo>
                  <a:lnTo>
                    <a:pt x="4213" y="132"/>
                  </a:lnTo>
                  <a:lnTo>
                    <a:pt x="4220" y="118"/>
                  </a:lnTo>
                  <a:lnTo>
                    <a:pt x="4226" y="102"/>
                  </a:lnTo>
                  <a:lnTo>
                    <a:pt x="4232" y="87"/>
                  </a:lnTo>
                  <a:lnTo>
                    <a:pt x="4235" y="71"/>
                  </a:lnTo>
                  <a:lnTo>
                    <a:pt x="4236" y="55"/>
                  </a:lnTo>
                  <a:lnTo>
                    <a:pt x="4238" y="0"/>
                  </a:lnTo>
                  <a:lnTo>
                    <a:pt x="4188" y="0"/>
                  </a:lnTo>
                  <a:lnTo>
                    <a:pt x="4186" y="50"/>
                  </a:lnTo>
                  <a:lnTo>
                    <a:pt x="4185" y="64"/>
                  </a:lnTo>
                  <a:lnTo>
                    <a:pt x="4182" y="77"/>
                  </a:lnTo>
                  <a:lnTo>
                    <a:pt x="4178" y="89"/>
                  </a:lnTo>
                  <a:lnTo>
                    <a:pt x="4172" y="102"/>
                  </a:lnTo>
                  <a:lnTo>
                    <a:pt x="4165" y="114"/>
                  </a:lnTo>
                  <a:lnTo>
                    <a:pt x="4156" y="125"/>
                  </a:lnTo>
                  <a:lnTo>
                    <a:pt x="4148" y="135"/>
                  </a:lnTo>
                  <a:lnTo>
                    <a:pt x="4136" y="143"/>
                  </a:lnTo>
                  <a:lnTo>
                    <a:pt x="4125" y="151"/>
                  </a:lnTo>
                  <a:lnTo>
                    <a:pt x="4112" y="158"/>
                  </a:lnTo>
                  <a:lnTo>
                    <a:pt x="4099" y="162"/>
                  </a:lnTo>
                  <a:lnTo>
                    <a:pt x="4087" y="165"/>
                  </a:lnTo>
                  <a:lnTo>
                    <a:pt x="4072" y="168"/>
                  </a:lnTo>
                  <a:lnTo>
                    <a:pt x="4060" y="168"/>
                  </a:lnTo>
                  <a:lnTo>
                    <a:pt x="177" y="169"/>
                  </a:lnTo>
                  <a:lnTo>
                    <a:pt x="164" y="168"/>
                  </a:lnTo>
                  <a:lnTo>
                    <a:pt x="150" y="166"/>
                  </a:lnTo>
                  <a:lnTo>
                    <a:pt x="137" y="163"/>
                  </a:lnTo>
                  <a:lnTo>
                    <a:pt x="124" y="158"/>
                  </a:lnTo>
                  <a:lnTo>
                    <a:pt x="112" y="152"/>
                  </a:lnTo>
                  <a:lnTo>
                    <a:pt x="100" y="145"/>
                  </a:lnTo>
                  <a:lnTo>
                    <a:pt x="89" y="135"/>
                  </a:lnTo>
                  <a:lnTo>
                    <a:pt x="80" y="125"/>
                  </a:lnTo>
                  <a:lnTo>
                    <a:pt x="72" y="115"/>
                  </a:lnTo>
                  <a:lnTo>
                    <a:pt x="65" y="104"/>
                  </a:lnTo>
                  <a:lnTo>
                    <a:pt x="59" y="91"/>
                  </a:lnTo>
                  <a:lnTo>
                    <a:pt x="53" y="78"/>
                  </a:lnTo>
                  <a:lnTo>
                    <a:pt x="52" y="65"/>
                  </a:lnTo>
                  <a:lnTo>
                    <a:pt x="50" y="51"/>
                  </a:lnTo>
                  <a:lnTo>
                    <a:pt x="50" y="0"/>
                  </a:lnTo>
                  <a:lnTo>
                    <a:pt x="0" y="0"/>
                  </a:lnTo>
                  <a:lnTo>
                    <a:pt x="0" y="55"/>
                  </a:lnTo>
                  <a:lnTo>
                    <a:pt x="2" y="72"/>
                  </a:lnTo>
                  <a:lnTo>
                    <a:pt x="5" y="88"/>
                  </a:lnTo>
                  <a:lnTo>
                    <a:pt x="10" y="104"/>
                  </a:lnTo>
                  <a:lnTo>
                    <a:pt x="16" y="118"/>
                  </a:lnTo>
                  <a:lnTo>
                    <a:pt x="23" y="132"/>
                  </a:lnTo>
                  <a:lnTo>
                    <a:pt x="33" y="146"/>
                  </a:lnTo>
                  <a:lnTo>
                    <a:pt x="43" y="159"/>
                  </a:lnTo>
                  <a:lnTo>
                    <a:pt x="53" y="171"/>
                  </a:lnTo>
                  <a:lnTo>
                    <a:pt x="66" y="181"/>
                  </a:lnTo>
                  <a:lnTo>
                    <a:pt x="79" y="190"/>
                  </a:lnTo>
                  <a:lnTo>
                    <a:pt x="93" y="199"/>
                  </a:lnTo>
                  <a:lnTo>
                    <a:pt x="109" y="206"/>
                  </a:lnTo>
                  <a:lnTo>
                    <a:pt x="123" y="210"/>
                  </a:lnTo>
                  <a:lnTo>
                    <a:pt x="140" y="215"/>
                  </a:lnTo>
                  <a:lnTo>
                    <a:pt x="156" y="218"/>
                  </a:lnTo>
                  <a:lnTo>
                    <a:pt x="4081"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5" name="Freeform 103">
              <a:extLst>
                <a:ext uri="{FF2B5EF4-FFF2-40B4-BE49-F238E27FC236}">
                  <a16:creationId xmlns:a16="http://schemas.microsoft.com/office/drawing/2014/main" id="{FB7C4343-5B4D-40B2-AFD9-EDA0F3BBFAD0}"/>
                </a:ext>
              </a:extLst>
            </p:cNvPr>
            <p:cNvSpPr>
              <a:spLocks/>
            </p:cNvSpPr>
            <p:nvPr/>
          </p:nvSpPr>
          <p:spPr bwMode="auto">
            <a:xfrm>
              <a:off x="288" y="2721"/>
              <a:ext cx="2119" cy="657"/>
            </a:xfrm>
            <a:custGeom>
              <a:avLst/>
              <a:gdLst>
                <a:gd name="T0" fmla="*/ 1036 w 4238"/>
                <a:gd name="T1" fmla="*/ 122 h 1313"/>
                <a:gd name="T2" fmla="*/ 1039 w 4238"/>
                <a:gd name="T3" fmla="*/ 124 h 1313"/>
                <a:gd name="T4" fmla="*/ 1043 w 4238"/>
                <a:gd name="T5" fmla="*/ 126 h 1313"/>
                <a:gd name="T6" fmla="*/ 1046 w 4238"/>
                <a:gd name="T7" fmla="*/ 129 h 1313"/>
                <a:gd name="T8" fmla="*/ 1049 w 4238"/>
                <a:gd name="T9" fmla="*/ 132 h 1313"/>
                <a:gd name="T10" fmla="*/ 1051 w 4238"/>
                <a:gd name="T11" fmla="*/ 135 h 1313"/>
                <a:gd name="T12" fmla="*/ 1054 w 4238"/>
                <a:gd name="T13" fmla="*/ 138 h 1313"/>
                <a:gd name="T14" fmla="*/ 1055 w 4238"/>
                <a:gd name="T15" fmla="*/ 142 h 1313"/>
                <a:gd name="T16" fmla="*/ 1057 w 4238"/>
                <a:gd name="T17" fmla="*/ 145 h 1313"/>
                <a:gd name="T18" fmla="*/ 1058 w 4238"/>
                <a:gd name="T19" fmla="*/ 149 h 1313"/>
                <a:gd name="T20" fmla="*/ 1059 w 4238"/>
                <a:gd name="T21" fmla="*/ 154 h 1313"/>
                <a:gd name="T22" fmla="*/ 1059 w 4238"/>
                <a:gd name="T23" fmla="*/ 157 h 1313"/>
                <a:gd name="T24" fmla="*/ 1060 w 4238"/>
                <a:gd name="T25" fmla="*/ 329 h 1313"/>
                <a:gd name="T26" fmla="*/ 1047 w 4238"/>
                <a:gd name="T27" fmla="*/ 329 h 1313"/>
                <a:gd name="T28" fmla="*/ 1047 w 4238"/>
                <a:gd name="T29" fmla="*/ 159 h 1313"/>
                <a:gd name="T30" fmla="*/ 1047 w 4238"/>
                <a:gd name="T31" fmla="*/ 155 h 1313"/>
                <a:gd name="T32" fmla="*/ 1046 w 4238"/>
                <a:gd name="T33" fmla="*/ 152 h 1313"/>
                <a:gd name="T34" fmla="*/ 1045 w 4238"/>
                <a:gd name="T35" fmla="*/ 149 h 1313"/>
                <a:gd name="T36" fmla="*/ 1043 w 4238"/>
                <a:gd name="T37" fmla="*/ 145 h 1313"/>
                <a:gd name="T38" fmla="*/ 1042 w 4238"/>
                <a:gd name="T39" fmla="*/ 143 h 1313"/>
                <a:gd name="T40" fmla="*/ 1039 w 4238"/>
                <a:gd name="T41" fmla="*/ 140 h 1313"/>
                <a:gd name="T42" fmla="*/ 1037 w 4238"/>
                <a:gd name="T43" fmla="*/ 138 h 1313"/>
                <a:gd name="T44" fmla="*/ 1034 w 4238"/>
                <a:gd name="T45" fmla="*/ 135 h 1313"/>
                <a:gd name="T46" fmla="*/ 1032 w 4238"/>
                <a:gd name="T47" fmla="*/ 134 h 1313"/>
                <a:gd name="T48" fmla="*/ 1028 w 4238"/>
                <a:gd name="T49" fmla="*/ 132 h 1313"/>
                <a:gd name="T50" fmla="*/ 1025 w 4238"/>
                <a:gd name="T51" fmla="*/ 131 h 1313"/>
                <a:gd name="T52" fmla="*/ 1022 w 4238"/>
                <a:gd name="T53" fmla="*/ 130 h 1313"/>
                <a:gd name="T54" fmla="*/ 1018 w 4238"/>
                <a:gd name="T55" fmla="*/ 129 h 1313"/>
                <a:gd name="T56" fmla="*/ 1015 w 4238"/>
                <a:gd name="T57" fmla="*/ 129 h 1313"/>
                <a:gd name="T58" fmla="*/ 45 w 4238"/>
                <a:gd name="T59" fmla="*/ 129 h 1313"/>
                <a:gd name="T60" fmla="*/ 41 w 4238"/>
                <a:gd name="T61" fmla="*/ 129 h 1313"/>
                <a:gd name="T62" fmla="*/ 38 w 4238"/>
                <a:gd name="T63" fmla="*/ 130 h 1313"/>
                <a:gd name="T64" fmla="*/ 35 w 4238"/>
                <a:gd name="T65" fmla="*/ 130 h 1313"/>
                <a:gd name="T66" fmla="*/ 31 w 4238"/>
                <a:gd name="T67" fmla="*/ 131 h 1313"/>
                <a:gd name="T68" fmla="*/ 28 w 4238"/>
                <a:gd name="T69" fmla="*/ 133 h 1313"/>
                <a:gd name="T70" fmla="*/ 25 w 4238"/>
                <a:gd name="T71" fmla="*/ 135 h 1313"/>
                <a:gd name="T72" fmla="*/ 23 w 4238"/>
                <a:gd name="T73" fmla="*/ 137 h 1313"/>
                <a:gd name="T74" fmla="*/ 20 w 4238"/>
                <a:gd name="T75" fmla="*/ 140 h 1313"/>
                <a:gd name="T76" fmla="*/ 18 w 4238"/>
                <a:gd name="T77" fmla="*/ 143 h 1313"/>
                <a:gd name="T78" fmla="*/ 17 w 4238"/>
                <a:gd name="T79" fmla="*/ 145 h 1313"/>
                <a:gd name="T80" fmla="*/ 15 w 4238"/>
                <a:gd name="T81" fmla="*/ 149 h 1313"/>
                <a:gd name="T82" fmla="*/ 14 w 4238"/>
                <a:gd name="T83" fmla="*/ 152 h 1313"/>
                <a:gd name="T84" fmla="*/ 13 w 4238"/>
                <a:gd name="T85" fmla="*/ 155 h 1313"/>
                <a:gd name="T86" fmla="*/ 13 w 4238"/>
                <a:gd name="T87" fmla="*/ 159 h 1313"/>
                <a:gd name="T88" fmla="*/ 13 w 4238"/>
                <a:gd name="T89" fmla="*/ 329 h 1313"/>
                <a:gd name="T90" fmla="*/ 0 w 4238"/>
                <a:gd name="T91" fmla="*/ 329 h 1313"/>
                <a:gd name="T92" fmla="*/ 0 w 4238"/>
                <a:gd name="T93" fmla="*/ 157 h 1313"/>
                <a:gd name="T94" fmla="*/ 1 w 4238"/>
                <a:gd name="T95" fmla="*/ 153 h 1313"/>
                <a:gd name="T96" fmla="*/ 2 w 4238"/>
                <a:gd name="T97" fmla="*/ 149 h 1313"/>
                <a:gd name="T98" fmla="*/ 3 w 4238"/>
                <a:gd name="T99" fmla="*/ 145 h 1313"/>
                <a:gd name="T100" fmla="*/ 4 w 4238"/>
                <a:gd name="T101" fmla="*/ 141 h 1313"/>
                <a:gd name="T102" fmla="*/ 6 w 4238"/>
                <a:gd name="T103" fmla="*/ 138 h 1313"/>
                <a:gd name="T104" fmla="*/ 9 w 4238"/>
                <a:gd name="T105" fmla="*/ 135 h 1313"/>
                <a:gd name="T106" fmla="*/ 11 w 4238"/>
                <a:gd name="T107" fmla="*/ 131 h 1313"/>
                <a:gd name="T108" fmla="*/ 14 w 4238"/>
                <a:gd name="T109" fmla="*/ 129 h 1313"/>
                <a:gd name="T110" fmla="*/ 17 w 4238"/>
                <a:gd name="T111" fmla="*/ 126 h 1313"/>
                <a:gd name="T112" fmla="*/ 20 w 4238"/>
                <a:gd name="T113" fmla="*/ 124 h 1313"/>
                <a:gd name="T114" fmla="*/ 24 w 4238"/>
                <a:gd name="T115" fmla="*/ 122 h 1313"/>
                <a:gd name="T116" fmla="*/ 215 w 4238"/>
                <a:gd name="T117" fmla="*/ 0 h 1313"/>
                <a:gd name="T118" fmla="*/ 845 w 4238"/>
                <a:gd name="T119" fmla="*/ 0 h 1313"/>
                <a:gd name="T120" fmla="*/ 1036 w 4238"/>
                <a:gd name="T121" fmla="*/ 122 h 131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38" h="1313">
                  <a:moveTo>
                    <a:pt x="4144" y="485"/>
                  </a:moveTo>
                  <a:lnTo>
                    <a:pt x="4156" y="493"/>
                  </a:lnTo>
                  <a:lnTo>
                    <a:pt x="4171" y="503"/>
                  </a:lnTo>
                  <a:lnTo>
                    <a:pt x="4182" y="513"/>
                  </a:lnTo>
                  <a:lnTo>
                    <a:pt x="4193" y="526"/>
                  </a:lnTo>
                  <a:lnTo>
                    <a:pt x="4203" y="539"/>
                  </a:lnTo>
                  <a:lnTo>
                    <a:pt x="4213" y="552"/>
                  </a:lnTo>
                  <a:lnTo>
                    <a:pt x="4220" y="566"/>
                  </a:lnTo>
                  <a:lnTo>
                    <a:pt x="4226" y="580"/>
                  </a:lnTo>
                  <a:lnTo>
                    <a:pt x="4232" y="596"/>
                  </a:lnTo>
                  <a:lnTo>
                    <a:pt x="4235" y="613"/>
                  </a:lnTo>
                  <a:lnTo>
                    <a:pt x="4236" y="628"/>
                  </a:lnTo>
                  <a:lnTo>
                    <a:pt x="4238" y="1313"/>
                  </a:lnTo>
                  <a:lnTo>
                    <a:pt x="4188" y="1313"/>
                  </a:lnTo>
                  <a:lnTo>
                    <a:pt x="4186" y="633"/>
                  </a:lnTo>
                  <a:lnTo>
                    <a:pt x="4185" y="620"/>
                  </a:lnTo>
                  <a:lnTo>
                    <a:pt x="4182" y="606"/>
                  </a:lnTo>
                  <a:lnTo>
                    <a:pt x="4178" y="593"/>
                  </a:lnTo>
                  <a:lnTo>
                    <a:pt x="4172" y="580"/>
                  </a:lnTo>
                  <a:lnTo>
                    <a:pt x="4165" y="569"/>
                  </a:lnTo>
                  <a:lnTo>
                    <a:pt x="4156" y="559"/>
                  </a:lnTo>
                  <a:lnTo>
                    <a:pt x="4148" y="549"/>
                  </a:lnTo>
                  <a:lnTo>
                    <a:pt x="4136" y="540"/>
                  </a:lnTo>
                  <a:lnTo>
                    <a:pt x="4125" y="533"/>
                  </a:lnTo>
                  <a:lnTo>
                    <a:pt x="4112" y="526"/>
                  </a:lnTo>
                  <a:lnTo>
                    <a:pt x="4099" y="522"/>
                  </a:lnTo>
                  <a:lnTo>
                    <a:pt x="4087" y="517"/>
                  </a:lnTo>
                  <a:lnTo>
                    <a:pt x="4072" y="516"/>
                  </a:lnTo>
                  <a:lnTo>
                    <a:pt x="4060" y="516"/>
                  </a:lnTo>
                  <a:lnTo>
                    <a:pt x="177" y="514"/>
                  </a:lnTo>
                  <a:lnTo>
                    <a:pt x="164" y="514"/>
                  </a:lnTo>
                  <a:lnTo>
                    <a:pt x="150" y="517"/>
                  </a:lnTo>
                  <a:lnTo>
                    <a:pt x="137" y="520"/>
                  </a:lnTo>
                  <a:lnTo>
                    <a:pt x="124" y="524"/>
                  </a:lnTo>
                  <a:lnTo>
                    <a:pt x="112" y="532"/>
                  </a:lnTo>
                  <a:lnTo>
                    <a:pt x="100" y="539"/>
                  </a:lnTo>
                  <a:lnTo>
                    <a:pt x="89" y="547"/>
                  </a:lnTo>
                  <a:lnTo>
                    <a:pt x="80" y="557"/>
                  </a:lnTo>
                  <a:lnTo>
                    <a:pt x="72" y="569"/>
                  </a:lnTo>
                  <a:lnTo>
                    <a:pt x="65" y="580"/>
                  </a:lnTo>
                  <a:lnTo>
                    <a:pt x="59" y="593"/>
                  </a:lnTo>
                  <a:lnTo>
                    <a:pt x="53" y="606"/>
                  </a:lnTo>
                  <a:lnTo>
                    <a:pt x="52" y="618"/>
                  </a:lnTo>
                  <a:lnTo>
                    <a:pt x="50" y="633"/>
                  </a:lnTo>
                  <a:lnTo>
                    <a:pt x="50" y="1313"/>
                  </a:lnTo>
                  <a:lnTo>
                    <a:pt x="0" y="1313"/>
                  </a:lnTo>
                  <a:lnTo>
                    <a:pt x="0" y="627"/>
                  </a:lnTo>
                  <a:lnTo>
                    <a:pt x="2" y="611"/>
                  </a:lnTo>
                  <a:lnTo>
                    <a:pt x="5" y="596"/>
                  </a:lnTo>
                  <a:lnTo>
                    <a:pt x="10" y="580"/>
                  </a:lnTo>
                  <a:lnTo>
                    <a:pt x="16" y="564"/>
                  </a:lnTo>
                  <a:lnTo>
                    <a:pt x="23" y="550"/>
                  </a:lnTo>
                  <a:lnTo>
                    <a:pt x="33" y="537"/>
                  </a:lnTo>
                  <a:lnTo>
                    <a:pt x="43" y="524"/>
                  </a:lnTo>
                  <a:lnTo>
                    <a:pt x="53" y="513"/>
                  </a:lnTo>
                  <a:lnTo>
                    <a:pt x="66" y="502"/>
                  </a:lnTo>
                  <a:lnTo>
                    <a:pt x="79" y="493"/>
                  </a:lnTo>
                  <a:lnTo>
                    <a:pt x="93" y="485"/>
                  </a:lnTo>
                  <a:lnTo>
                    <a:pt x="858" y="0"/>
                  </a:lnTo>
                  <a:lnTo>
                    <a:pt x="3380" y="0"/>
                  </a:lnTo>
                  <a:lnTo>
                    <a:pt x="4144" y="485"/>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6" name="Freeform 104">
              <a:extLst>
                <a:ext uri="{FF2B5EF4-FFF2-40B4-BE49-F238E27FC236}">
                  <a16:creationId xmlns:a16="http://schemas.microsoft.com/office/drawing/2014/main" id="{C7D59377-AC90-4C4B-A64F-DEB0BC4D9A05}"/>
                </a:ext>
              </a:extLst>
            </p:cNvPr>
            <p:cNvSpPr>
              <a:spLocks/>
            </p:cNvSpPr>
            <p:nvPr/>
          </p:nvSpPr>
          <p:spPr bwMode="auto">
            <a:xfrm>
              <a:off x="384" y="3057"/>
              <a:ext cx="1923" cy="175"/>
            </a:xfrm>
            <a:custGeom>
              <a:avLst/>
              <a:gdLst>
                <a:gd name="T0" fmla="*/ 872 w 3847"/>
                <a:gd name="T1" fmla="*/ 76 h 348"/>
                <a:gd name="T2" fmla="*/ 867 w 3847"/>
                <a:gd name="T3" fmla="*/ 64 h 348"/>
                <a:gd name="T4" fmla="*/ 858 w 3847"/>
                <a:gd name="T5" fmla="*/ 55 h 348"/>
                <a:gd name="T6" fmla="*/ 845 w 3847"/>
                <a:gd name="T7" fmla="*/ 50 h 348"/>
                <a:gd name="T8" fmla="*/ 832 w 3847"/>
                <a:gd name="T9" fmla="*/ 52 h 348"/>
                <a:gd name="T10" fmla="*/ 821 w 3847"/>
                <a:gd name="T11" fmla="*/ 60 h 348"/>
                <a:gd name="T12" fmla="*/ 815 w 3847"/>
                <a:gd name="T13" fmla="*/ 71 h 348"/>
                <a:gd name="T14" fmla="*/ 814 w 3847"/>
                <a:gd name="T15" fmla="*/ 88 h 348"/>
                <a:gd name="T16" fmla="*/ 617 w 3847"/>
                <a:gd name="T17" fmla="*/ 73 h 348"/>
                <a:gd name="T18" fmla="*/ 611 w 3847"/>
                <a:gd name="T19" fmla="*/ 61 h 348"/>
                <a:gd name="T20" fmla="*/ 601 w 3847"/>
                <a:gd name="T21" fmla="*/ 53 h 348"/>
                <a:gd name="T22" fmla="*/ 588 w 3847"/>
                <a:gd name="T23" fmla="*/ 50 h 348"/>
                <a:gd name="T24" fmla="*/ 575 w 3847"/>
                <a:gd name="T25" fmla="*/ 54 h 348"/>
                <a:gd name="T26" fmla="*/ 565 w 3847"/>
                <a:gd name="T27" fmla="*/ 62 h 348"/>
                <a:gd name="T28" fmla="*/ 560 w 3847"/>
                <a:gd name="T29" fmla="*/ 75 h 348"/>
                <a:gd name="T30" fmla="*/ 499 w 3847"/>
                <a:gd name="T31" fmla="*/ 88 h 348"/>
                <a:gd name="T32" fmla="*/ 497 w 3847"/>
                <a:gd name="T33" fmla="*/ 70 h 348"/>
                <a:gd name="T34" fmla="*/ 490 w 3847"/>
                <a:gd name="T35" fmla="*/ 59 h 348"/>
                <a:gd name="T36" fmla="*/ 479 w 3847"/>
                <a:gd name="T37" fmla="*/ 52 h 348"/>
                <a:gd name="T38" fmla="*/ 466 w 3847"/>
                <a:gd name="T39" fmla="*/ 51 h 348"/>
                <a:gd name="T40" fmla="*/ 454 w 3847"/>
                <a:gd name="T41" fmla="*/ 55 h 348"/>
                <a:gd name="T42" fmla="*/ 445 w 3847"/>
                <a:gd name="T43" fmla="*/ 65 h 348"/>
                <a:gd name="T44" fmla="*/ 441 w 3847"/>
                <a:gd name="T45" fmla="*/ 78 h 348"/>
                <a:gd name="T46" fmla="*/ 381 w 3847"/>
                <a:gd name="T47" fmla="*/ 80 h 348"/>
                <a:gd name="T48" fmla="*/ 378 w 3847"/>
                <a:gd name="T49" fmla="*/ 67 h 348"/>
                <a:gd name="T50" fmla="*/ 369 w 3847"/>
                <a:gd name="T51" fmla="*/ 56 h 348"/>
                <a:gd name="T52" fmla="*/ 357 w 3847"/>
                <a:gd name="T53" fmla="*/ 51 h 348"/>
                <a:gd name="T54" fmla="*/ 344 w 3847"/>
                <a:gd name="T55" fmla="*/ 51 h 348"/>
                <a:gd name="T56" fmla="*/ 332 w 3847"/>
                <a:gd name="T57" fmla="*/ 57 h 348"/>
                <a:gd name="T58" fmla="*/ 325 w 3847"/>
                <a:gd name="T59" fmla="*/ 68 h 348"/>
                <a:gd name="T60" fmla="*/ 323 w 3847"/>
                <a:gd name="T61" fmla="*/ 80 h 348"/>
                <a:gd name="T62" fmla="*/ 262 w 3847"/>
                <a:gd name="T63" fmla="*/ 76 h 348"/>
                <a:gd name="T64" fmla="*/ 257 w 3847"/>
                <a:gd name="T65" fmla="*/ 64 h 348"/>
                <a:gd name="T66" fmla="*/ 248 w 3847"/>
                <a:gd name="T67" fmla="*/ 55 h 348"/>
                <a:gd name="T68" fmla="*/ 235 w 3847"/>
                <a:gd name="T69" fmla="*/ 50 h 348"/>
                <a:gd name="T70" fmla="*/ 222 w 3847"/>
                <a:gd name="T71" fmla="*/ 52 h 348"/>
                <a:gd name="T72" fmla="*/ 211 w 3847"/>
                <a:gd name="T73" fmla="*/ 60 h 348"/>
                <a:gd name="T74" fmla="*/ 205 w 3847"/>
                <a:gd name="T75" fmla="*/ 71 h 348"/>
                <a:gd name="T76" fmla="*/ 204 w 3847"/>
                <a:gd name="T77" fmla="*/ 88 h 348"/>
                <a:gd name="T78" fmla="*/ 142 w 3847"/>
                <a:gd name="T79" fmla="*/ 73 h 348"/>
                <a:gd name="T80" fmla="*/ 137 w 3847"/>
                <a:gd name="T81" fmla="*/ 61 h 348"/>
                <a:gd name="T82" fmla="*/ 126 w 3847"/>
                <a:gd name="T83" fmla="*/ 53 h 348"/>
                <a:gd name="T84" fmla="*/ 114 w 3847"/>
                <a:gd name="T85" fmla="*/ 50 h 348"/>
                <a:gd name="T86" fmla="*/ 101 w 3847"/>
                <a:gd name="T87" fmla="*/ 54 h 348"/>
                <a:gd name="T88" fmla="*/ 91 w 3847"/>
                <a:gd name="T89" fmla="*/ 62 h 348"/>
                <a:gd name="T90" fmla="*/ 85 w 3847"/>
                <a:gd name="T91" fmla="*/ 75 h 348"/>
                <a:gd name="T92" fmla="*/ 0 w 3847"/>
                <a:gd name="T93" fmla="*/ 88 h 348"/>
                <a:gd name="T94" fmla="*/ 2 w 3847"/>
                <a:gd name="T95" fmla="*/ 7 h 348"/>
                <a:gd name="T96" fmla="*/ 9 w 3847"/>
                <a:gd name="T97" fmla="*/ 1 h 348"/>
                <a:gd name="T98" fmla="*/ 953 w 3847"/>
                <a:gd name="T99" fmla="*/ 2 h 348"/>
                <a:gd name="T100" fmla="*/ 959 w 3847"/>
                <a:gd name="T101" fmla="*/ 9 h 3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847" h="348">
                  <a:moveTo>
                    <a:pt x="3847" y="348"/>
                  </a:moveTo>
                  <a:lnTo>
                    <a:pt x="3488" y="348"/>
                  </a:lnTo>
                  <a:lnTo>
                    <a:pt x="3488" y="316"/>
                  </a:lnTo>
                  <a:lnTo>
                    <a:pt x="3488" y="301"/>
                  </a:lnTo>
                  <a:lnTo>
                    <a:pt x="3486" y="289"/>
                  </a:lnTo>
                  <a:lnTo>
                    <a:pt x="3481" y="276"/>
                  </a:lnTo>
                  <a:lnTo>
                    <a:pt x="3477" y="264"/>
                  </a:lnTo>
                  <a:lnTo>
                    <a:pt x="3470" y="253"/>
                  </a:lnTo>
                  <a:lnTo>
                    <a:pt x="3463" y="242"/>
                  </a:lnTo>
                  <a:lnTo>
                    <a:pt x="3453" y="232"/>
                  </a:lnTo>
                  <a:lnTo>
                    <a:pt x="3443" y="223"/>
                  </a:lnTo>
                  <a:lnTo>
                    <a:pt x="3433" y="216"/>
                  </a:lnTo>
                  <a:lnTo>
                    <a:pt x="3420" y="209"/>
                  </a:lnTo>
                  <a:lnTo>
                    <a:pt x="3409" y="205"/>
                  </a:lnTo>
                  <a:lnTo>
                    <a:pt x="3396" y="202"/>
                  </a:lnTo>
                  <a:lnTo>
                    <a:pt x="3383" y="199"/>
                  </a:lnTo>
                  <a:lnTo>
                    <a:pt x="3369" y="199"/>
                  </a:lnTo>
                  <a:lnTo>
                    <a:pt x="3356" y="200"/>
                  </a:lnTo>
                  <a:lnTo>
                    <a:pt x="3343" y="203"/>
                  </a:lnTo>
                  <a:lnTo>
                    <a:pt x="3330" y="207"/>
                  </a:lnTo>
                  <a:lnTo>
                    <a:pt x="3318" y="212"/>
                  </a:lnTo>
                  <a:lnTo>
                    <a:pt x="3306" y="219"/>
                  </a:lnTo>
                  <a:lnTo>
                    <a:pt x="3296" y="227"/>
                  </a:lnTo>
                  <a:lnTo>
                    <a:pt x="3286" y="236"/>
                  </a:lnTo>
                  <a:lnTo>
                    <a:pt x="3278" y="247"/>
                  </a:lnTo>
                  <a:lnTo>
                    <a:pt x="3271" y="259"/>
                  </a:lnTo>
                  <a:lnTo>
                    <a:pt x="3265" y="270"/>
                  </a:lnTo>
                  <a:lnTo>
                    <a:pt x="3261" y="283"/>
                  </a:lnTo>
                  <a:lnTo>
                    <a:pt x="3258" y="296"/>
                  </a:lnTo>
                  <a:lnTo>
                    <a:pt x="3256" y="309"/>
                  </a:lnTo>
                  <a:lnTo>
                    <a:pt x="3256" y="316"/>
                  </a:lnTo>
                  <a:lnTo>
                    <a:pt x="3256" y="348"/>
                  </a:lnTo>
                  <a:lnTo>
                    <a:pt x="2473" y="348"/>
                  </a:lnTo>
                  <a:lnTo>
                    <a:pt x="2473" y="316"/>
                  </a:lnTo>
                  <a:lnTo>
                    <a:pt x="2472" y="301"/>
                  </a:lnTo>
                  <a:lnTo>
                    <a:pt x="2470" y="289"/>
                  </a:lnTo>
                  <a:lnTo>
                    <a:pt x="2466" y="276"/>
                  </a:lnTo>
                  <a:lnTo>
                    <a:pt x="2460" y="264"/>
                  </a:lnTo>
                  <a:lnTo>
                    <a:pt x="2455" y="253"/>
                  </a:lnTo>
                  <a:lnTo>
                    <a:pt x="2446" y="242"/>
                  </a:lnTo>
                  <a:lnTo>
                    <a:pt x="2438" y="232"/>
                  </a:lnTo>
                  <a:lnTo>
                    <a:pt x="2428" y="223"/>
                  </a:lnTo>
                  <a:lnTo>
                    <a:pt x="2416" y="216"/>
                  </a:lnTo>
                  <a:lnTo>
                    <a:pt x="2405" y="209"/>
                  </a:lnTo>
                  <a:lnTo>
                    <a:pt x="2394" y="205"/>
                  </a:lnTo>
                  <a:lnTo>
                    <a:pt x="2379" y="202"/>
                  </a:lnTo>
                  <a:lnTo>
                    <a:pt x="2367" y="199"/>
                  </a:lnTo>
                  <a:lnTo>
                    <a:pt x="2354" y="199"/>
                  </a:lnTo>
                  <a:lnTo>
                    <a:pt x="2341" y="200"/>
                  </a:lnTo>
                  <a:lnTo>
                    <a:pt x="2327" y="203"/>
                  </a:lnTo>
                  <a:lnTo>
                    <a:pt x="2314" y="207"/>
                  </a:lnTo>
                  <a:lnTo>
                    <a:pt x="2302" y="212"/>
                  </a:lnTo>
                  <a:lnTo>
                    <a:pt x="2291" y="219"/>
                  </a:lnTo>
                  <a:lnTo>
                    <a:pt x="2281" y="227"/>
                  </a:lnTo>
                  <a:lnTo>
                    <a:pt x="2271" y="236"/>
                  </a:lnTo>
                  <a:lnTo>
                    <a:pt x="2263" y="247"/>
                  </a:lnTo>
                  <a:lnTo>
                    <a:pt x="2255" y="259"/>
                  </a:lnTo>
                  <a:lnTo>
                    <a:pt x="2250" y="270"/>
                  </a:lnTo>
                  <a:lnTo>
                    <a:pt x="2245" y="283"/>
                  </a:lnTo>
                  <a:lnTo>
                    <a:pt x="2241" y="296"/>
                  </a:lnTo>
                  <a:lnTo>
                    <a:pt x="2240" y="309"/>
                  </a:lnTo>
                  <a:lnTo>
                    <a:pt x="2240" y="316"/>
                  </a:lnTo>
                  <a:lnTo>
                    <a:pt x="2240" y="348"/>
                  </a:lnTo>
                  <a:lnTo>
                    <a:pt x="1998" y="348"/>
                  </a:lnTo>
                  <a:lnTo>
                    <a:pt x="1998" y="316"/>
                  </a:lnTo>
                  <a:lnTo>
                    <a:pt x="1998" y="301"/>
                  </a:lnTo>
                  <a:lnTo>
                    <a:pt x="1995" y="289"/>
                  </a:lnTo>
                  <a:lnTo>
                    <a:pt x="1991" y="276"/>
                  </a:lnTo>
                  <a:lnTo>
                    <a:pt x="1986" y="264"/>
                  </a:lnTo>
                  <a:lnTo>
                    <a:pt x="1979" y="253"/>
                  </a:lnTo>
                  <a:lnTo>
                    <a:pt x="1972" y="242"/>
                  </a:lnTo>
                  <a:lnTo>
                    <a:pt x="1962" y="232"/>
                  </a:lnTo>
                  <a:lnTo>
                    <a:pt x="1954" y="223"/>
                  </a:lnTo>
                  <a:lnTo>
                    <a:pt x="1942" y="216"/>
                  </a:lnTo>
                  <a:lnTo>
                    <a:pt x="1931" y="209"/>
                  </a:lnTo>
                  <a:lnTo>
                    <a:pt x="1918" y="205"/>
                  </a:lnTo>
                  <a:lnTo>
                    <a:pt x="1905" y="202"/>
                  </a:lnTo>
                  <a:lnTo>
                    <a:pt x="1892" y="199"/>
                  </a:lnTo>
                  <a:lnTo>
                    <a:pt x="1878" y="199"/>
                  </a:lnTo>
                  <a:lnTo>
                    <a:pt x="1865" y="200"/>
                  </a:lnTo>
                  <a:lnTo>
                    <a:pt x="1853" y="203"/>
                  </a:lnTo>
                  <a:lnTo>
                    <a:pt x="1840" y="207"/>
                  </a:lnTo>
                  <a:lnTo>
                    <a:pt x="1828" y="212"/>
                  </a:lnTo>
                  <a:lnTo>
                    <a:pt x="1817" y="219"/>
                  </a:lnTo>
                  <a:lnTo>
                    <a:pt x="1806" y="227"/>
                  </a:lnTo>
                  <a:lnTo>
                    <a:pt x="1796" y="236"/>
                  </a:lnTo>
                  <a:lnTo>
                    <a:pt x="1787" y="247"/>
                  </a:lnTo>
                  <a:lnTo>
                    <a:pt x="1780" y="259"/>
                  </a:lnTo>
                  <a:lnTo>
                    <a:pt x="1774" y="270"/>
                  </a:lnTo>
                  <a:lnTo>
                    <a:pt x="1770" y="283"/>
                  </a:lnTo>
                  <a:lnTo>
                    <a:pt x="1767" y="296"/>
                  </a:lnTo>
                  <a:lnTo>
                    <a:pt x="1766" y="309"/>
                  </a:lnTo>
                  <a:lnTo>
                    <a:pt x="1766" y="316"/>
                  </a:lnTo>
                  <a:lnTo>
                    <a:pt x="1766" y="348"/>
                  </a:lnTo>
                  <a:lnTo>
                    <a:pt x="1524" y="348"/>
                  </a:lnTo>
                  <a:lnTo>
                    <a:pt x="1524" y="316"/>
                  </a:lnTo>
                  <a:lnTo>
                    <a:pt x="1524" y="301"/>
                  </a:lnTo>
                  <a:lnTo>
                    <a:pt x="1521" y="289"/>
                  </a:lnTo>
                  <a:lnTo>
                    <a:pt x="1517" y="276"/>
                  </a:lnTo>
                  <a:lnTo>
                    <a:pt x="1512" y="264"/>
                  </a:lnTo>
                  <a:lnTo>
                    <a:pt x="1505" y="253"/>
                  </a:lnTo>
                  <a:lnTo>
                    <a:pt x="1498" y="242"/>
                  </a:lnTo>
                  <a:lnTo>
                    <a:pt x="1488" y="232"/>
                  </a:lnTo>
                  <a:lnTo>
                    <a:pt x="1478" y="223"/>
                  </a:lnTo>
                  <a:lnTo>
                    <a:pt x="1468" y="216"/>
                  </a:lnTo>
                  <a:lnTo>
                    <a:pt x="1455" y="209"/>
                  </a:lnTo>
                  <a:lnTo>
                    <a:pt x="1444" y="205"/>
                  </a:lnTo>
                  <a:lnTo>
                    <a:pt x="1430" y="202"/>
                  </a:lnTo>
                  <a:lnTo>
                    <a:pt x="1418" y="199"/>
                  </a:lnTo>
                  <a:lnTo>
                    <a:pt x="1404" y="199"/>
                  </a:lnTo>
                  <a:lnTo>
                    <a:pt x="1391" y="200"/>
                  </a:lnTo>
                  <a:lnTo>
                    <a:pt x="1378" y="203"/>
                  </a:lnTo>
                  <a:lnTo>
                    <a:pt x="1366" y="207"/>
                  </a:lnTo>
                  <a:lnTo>
                    <a:pt x="1353" y="212"/>
                  </a:lnTo>
                  <a:lnTo>
                    <a:pt x="1341" y="219"/>
                  </a:lnTo>
                  <a:lnTo>
                    <a:pt x="1331" y="227"/>
                  </a:lnTo>
                  <a:lnTo>
                    <a:pt x="1321" y="236"/>
                  </a:lnTo>
                  <a:lnTo>
                    <a:pt x="1313" y="247"/>
                  </a:lnTo>
                  <a:lnTo>
                    <a:pt x="1306" y="259"/>
                  </a:lnTo>
                  <a:lnTo>
                    <a:pt x="1300" y="270"/>
                  </a:lnTo>
                  <a:lnTo>
                    <a:pt x="1296" y="283"/>
                  </a:lnTo>
                  <a:lnTo>
                    <a:pt x="1293" y="296"/>
                  </a:lnTo>
                  <a:lnTo>
                    <a:pt x="1292" y="309"/>
                  </a:lnTo>
                  <a:lnTo>
                    <a:pt x="1292" y="316"/>
                  </a:lnTo>
                  <a:lnTo>
                    <a:pt x="1292" y="348"/>
                  </a:lnTo>
                  <a:lnTo>
                    <a:pt x="1050" y="348"/>
                  </a:lnTo>
                  <a:lnTo>
                    <a:pt x="1050" y="316"/>
                  </a:lnTo>
                  <a:lnTo>
                    <a:pt x="1048" y="301"/>
                  </a:lnTo>
                  <a:lnTo>
                    <a:pt x="1047" y="289"/>
                  </a:lnTo>
                  <a:lnTo>
                    <a:pt x="1042" y="276"/>
                  </a:lnTo>
                  <a:lnTo>
                    <a:pt x="1037" y="264"/>
                  </a:lnTo>
                  <a:lnTo>
                    <a:pt x="1031" y="253"/>
                  </a:lnTo>
                  <a:lnTo>
                    <a:pt x="1023" y="242"/>
                  </a:lnTo>
                  <a:lnTo>
                    <a:pt x="1014" y="232"/>
                  </a:lnTo>
                  <a:lnTo>
                    <a:pt x="1004" y="223"/>
                  </a:lnTo>
                  <a:lnTo>
                    <a:pt x="993" y="216"/>
                  </a:lnTo>
                  <a:lnTo>
                    <a:pt x="981" y="209"/>
                  </a:lnTo>
                  <a:lnTo>
                    <a:pt x="968" y="205"/>
                  </a:lnTo>
                  <a:lnTo>
                    <a:pt x="956" y="202"/>
                  </a:lnTo>
                  <a:lnTo>
                    <a:pt x="943" y="199"/>
                  </a:lnTo>
                  <a:lnTo>
                    <a:pt x="930" y="199"/>
                  </a:lnTo>
                  <a:lnTo>
                    <a:pt x="917" y="200"/>
                  </a:lnTo>
                  <a:lnTo>
                    <a:pt x="903" y="203"/>
                  </a:lnTo>
                  <a:lnTo>
                    <a:pt x="890" y="207"/>
                  </a:lnTo>
                  <a:lnTo>
                    <a:pt x="879" y="212"/>
                  </a:lnTo>
                  <a:lnTo>
                    <a:pt x="867" y="219"/>
                  </a:lnTo>
                  <a:lnTo>
                    <a:pt x="856" y="227"/>
                  </a:lnTo>
                  <a:lnTo>
                    <a:pt x="847" y="236"/>
                  </a:lnTo>
                  <a:lnTo>
                    <a:pt x="839" y="247"/>
                  </a:lnTo>
                  <a:lnTo>
                    <a:pt x="832" y="259"/>
                  </a:lnTo>
                  <a:lnTo>
                    <a:pt x="826" y="270"/>
                  </a:lnTo>
                  <a:lnTo>
                    <a:pt x="822" y="283"/>
                  </a:lnTo>
                  <a:lnTo>
                    <a:pt x="817" y="296"/>
                  </a:lnTo>
                  <a:lnTo>
                    <a:pt x="816" y="309"/>
                  </a:lnTo>
                  <a:lnTo>
                    <a:pt x="816" y="316"/>
                  </a:lnTo>
                  <a:lnTo>
                    <a:pt x="816" y="348"/>
                  </a:lnTo>
                  <a:lnTo>
                    <a:pt x="575" y="348"/>
                  </a:lnTo>
                  <a:lnTo>
                    <a:pt x="575" y="316"/>
                  </a:lnTo>
                  <a:lnTo>
                    <a:pt x="574" y="301"/>
                  </a:lnTo>
                  <a:lnTo>
                    <a:pt x="571" y="289"/>
                  </a:lnTo>
                  <a:lnTo>
                    <a:pt x="568" y="276"/>
                  </a:lnTo>
                  <a:lnTo>
                    <a:pt x="563" y="264"/>
                  </a:lnTo>
                  <a:lnTo>
                    <a:pt x="557" y="253"/>
                  </a:lnTo>
                  <a:lnTo>
                    <a:pt x="548" y="242"/>
                  </a:lnTo>
                  <a:lnTo>
                    <a:pt x="540" y="232"/>
                  </a:lnTo>
                  <a:lnTo>
                    <a:pt x="530" y="223"/>
                  </a:lnTo>
                  <a:lnTo>
                    <a:pt x="518" y="216"/>
                  </a:lnTo>
                  <a:lnTo>
                    <a:pt x="507" y="209"/>
                  </a:lnTo>
                  <a:lnTo>
                    <a:pt x="494" y="205"/>
                  </a:lnTo>
                  <a:lnTo>
                    <a:pt x="481" y="202"/>
                  </a:lnTo>
                  <a:lnTo>
                    <a:pt x="469" y="199"/>
                  </a:lnTo>
                  <a:lnTo>
                    <a:pt x="456" y="199"/>
                  </a:lnTo>
                  <a:lnTo>
                    <a:pt x="442" y="200"/>
                  </a:lnTo>
                  <a:lnTo>
                    <a:pt x="429" y="203"/>
                  </a:lnTo>
                  <a:lnTo>
                    <a:pt x="416" y="207"/>
                  </a:lnTo>
                  <a:lnTo>
                    <a:pt x="405" y="212"/>
                  </a:lnTo>
                  <a:lnTo>
                    <a:pt x="393" y="219"/>
                  </a:lnTo>
                  <a:lnTo>
                    <a:pt x="382" y="227"/>
                  </a:lnTo>
                  <a:lnTo>
                    <a:pt x="373" y="236"/>
                  </a:lnTo>
                  <a:lnTo>
                    <a:pt x="365" y="247"/>
                  </a:lnTo>
                  <a:lnTo>
                    <a:pt x="358" y="259"/>
                  </a:lnTo>
                  <a:lnTo>
                    <a:pt x="352" y="270"/>
                  </a:lnTo>
                  <a:lnTo>
                    <a:pt x="346" y="283"/>
                  </a:lnTo>
                  <a:lnTo>
                    <a:pt x="343" y="296"/>
                  </a:lnTo>
                  <a:lnTo>
                    <a:pt x="342" y="309"/>
                  </a:lnTo>
                  <a:lnTo>
                    <a:pt x="342" y="316"/>
                  </a:lnTo>
                  <a:lnTo>
                    <a:pt x="342" y="348"/>
                  </a:lnTo>
                  <a:lnTo>
                    <a:pt x="0" y="348"/>
                  </a:lnTo>
                  <a:lnTo>
                    <a:pt x="0" y="54"/>
                  </a:lnTo>
                  <a:lnTo>
                    <a:pt x="2" y="44"/>
                  </a:lnTo>
                  <a:lnTo>
                    <a:pt x="5" y="35"/>
                  </a:lnTo>
                  <a:lnTo>
                    <a:pt x="9" y="27"/>
                  </a:lnTo>
                  <a:lnTo>
                    <a:pt x="14" y="19"/>
                  </a:lnTo>
                  <a:lnTo>
                    <a:pt x="22" y="14"/>
                  </a:lnTo>
                  <a:lnTo>
                    <a:pt x="29" y="8"/>
                  </a:lnTo>
                  <a:lnTo>
                    <a:pt x="37" y="4"/>
                  </a:lnTo>
                  <a:lnTo>
                    <a:pt x="47" y="1"/>
                  </a:lnTo>
                  <a:lnTo>
                    <a:pt x="3797" y="0"/>
                  </a:lnTo>
                  <a:lnTo>
                    <a:pt x="3806" y="2"/>
                  </a:lnTo>
                  <a:lnTo>
                    <a:pt x="3814" y="7"/>
                  </a:lnTo>
                  <a:lnTo>
                    <a:pt x="3823" y="12"/>
                  </a:lnTo>
                  <a:lnTo>
                    <a:pt x="3829" y="18"/>
                  </a:lnTo>
                  <a:lnTo>
                    <a:pt x="3834" y="27"/>
                  </a:lnTo>
                  <a:lnTo>
                    <a:pt x="3839" y="34"/>
                  </a:lnTo>
                  <a:lnTo>
                    <a:pt x="3842" y="44"/>
                  </a:lnTo>
                  <a:lnTo>
                    <a:pt x="3843" y="52"/>
                  </a:lnTo>
                  <a:lnTo>
                    <a:pt x="3847" y="3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7" name="Freeform 105">
              <a:extLst>
                <a:ext uri="{FF2B5EF4-FFF2-40B4-BE49-F238E27FC236}">
                  <a16:creationId xmlns:a16="http://schemas.microsoft.com/office/drawing/2014/main" id="{D8F1BC84-2196-41CA-8C1E-6C13529263F5}"/>
                </a:ext>
              </a:extLst>
            </p:cNvPr>
            <p:cNvSpPr>
              <a:spLocks/>
            </p:cNvSpPr>
            <p:nvPr/>
          </p:nvSpPr>
          <p:spPr bwMode="auto">
            <a:xfrm>
              <a:off x="384" y="3199"/>
              <a:ext cx="1923" cy="174"/>
            </a:xfrm>
            <a:custGeom>
              <a:avLst/>
              <a:gdLst>
                <a:gd name="T0" fmla="*/ 872 w 3847"/>
                <a:gd name="T1" fmla="*/ 12 h 347"/>
                <a:gd name="T2" fmla="*/ 867 w 3847"/>
                <a:gd name="T3" fmla="*/ 24 h 347"/>
                <a:gd name="T4" fmla="*/ 858 w 3847"/>
                <a:gd name="T5" fmla="*/ 33 h 347"/>
                <a:gd name="T6" fmla="*/ 845 w 3847"/>
                <a:gd name="T7" fmla="*/ 37 h 347"/>
                <a:gd name="T8" fmla="*/ 832 w 3847"/>
                <a:gd name="T9" fmla="*/ 36 h 347"/>
                <a:gd name="T10" fmla="*/ 821 w 3847"/>
                <a:gd name="T11" fmla="*/ 28 h 347"/>
                <a:gd name="T12" fmla="*/ 815 w 3847"/>
                <a:gd name="T13" fmla="*/ 17 h 347"/>
                <a:gd name="T14" fmla="*/ 814 w 3847"/>
                <a:gd name="T15" fmla="*/ 0 h 347"/>
                <a:gd name="T16" fmla="*/ 617 w 3847"/>
                <a:gd name="T17" fmla="*/ 15 h 347"/>
                <a:gd name="T18" fmla="*/ 611 w 3847"/>
                <a:gd name="T19" fmla="*/ 27 h 347"/>
                <a:gd name="T20" fmla="*/ 601 w 3847"/>
                <a:gd name="T21" fmla="*/ 35 h 347"/>
                <a:gd name="T22" fmla="*/ 588 w 3847"/>
                <a:gd name="T23" fmla="*/ 38 h 347"/>
                <a:gd name="T24" fmla="*/ 575 w 3847"/>
                <a:gd name="T25" fmla="*/ 34 h 347"/>
                <a:gd name="T26" fmla="*/ 565 w 3847"/>
                <a:gd name="T27" fmla="*/ 26 h 347"/>
                <a:gd name="T28" fmla="*/ 560 w 3847"/>
                <a:gd name="T29" fmla="*/ 14 h 347"/>
                <a:gd name="T30" fmla="*/ 499 w 3847"/>
                <a:gd name="T31" fmla="*/ 0 h 347"/>
                <a:gd name="T32" fmla="*/ 497 w 3847"/>
                <a:gd name="T33" fmla="*/ 18 h 347"/>
                <a:gd name="T34" fmla="*/ 490 w 3847"/>
                <a:gd name="T35" fmla="*/ 29 h 347"/>
                <a:gd name="T36" fmla="*/ 479 w 3847"/>
                <a:gd name="T37" fmla="*/ 36 h 347"/>
                <a:gd name="T38" fmla="*/ 466 w 3847"/>
                <a:gd name="T39" fmla="*/ 37 h 347"/>
                <a:gd name="T40" fmla="*/ 454 w 3847"/>
                <a:gd name="T41" fmla="*/ 32 h 347"/>
                <a:gd name="T42" fmla="*/ 445 w 3847"/>
                <a:gd name="T43" fmla="*/ 23 h 347"/>
                <a:gd name="T44" fmla="*/ 441 w 3847"/>
                <a:gd name="T45" fmla="*/ 10 h 347"/>
                <a:gd name="T46" fmla="*/ 381 w 3847"/>
                <a:gd name="T47" fmla="*/ 9 h 347"/>
                <a:gd name="T48" fmla="*/ 378 w 3847"/>
                <a:gd name="T49" fmla="*/ 21 h 347"/>
                <a:gd name="T50" fmla="*/ 369 w 3847"/>
                <a:gd name="T51" fmla="*/ 32 h 347"/>
                <a:gd name="T52" fmla="*/ 357 w 3847"/>
                <a:gd name="T53" fmla="*/ 37 h 347"/>
                <a:gd name="T54" fmla="*/ 344 w 3847"/>
                <a:gd name="T55" fmla="*/ 37 h 347"/>
                <a:gd name="T56" fmla="*/ 332 w 3847"/>
                <a:gd name="T57" fmla="*/ 31 h 347"/>
                <a:gd name="T58" fmla="*/ 325 w 3847"/>
                <a:gd name="T59" fmla="*/ 20 h 347"/>
                <a:gd name="T60" fmla="*/ 323 w 3847"/>
                <a:gd name="T61" fmla="*/ 9 h 347"/>
                <a:gd name="T62" fmla="*/ 262 w 3847"/>
                <a:gd name="T63" fmla="*/ 12 h 347"/>
                <a:gd name="T64" fmla="*/ 257 w 3847"/>
                <a:gd name="T65" fmla="*/ 24 h 347"/>
                <a:gd name="T66" fmla="*/ 248 w 3847"/>
                <a:gd name="T67" fmla="*/ 33 h 347"/>
                <a:gd name="T68" fmla="*/ 235 w 3847"/>
                <a:gd name="T69" fmla="*/ 37 h 347"/>
                <a:gd name="T70" fmla="*/ 222 w 3847"/>
                <a:gd name="T71" fmla="*/ 36 h 347"/>
                <a:gd name="T72" fmla="*/ 211 w 3847"/>
                <a:gd name="T73" fmla="*/ 28 h 347"/>
                <a:gd name="T74" fmla="*/ 205 w 3847"/>
                <a:gd name="T75" fmla="*/ 17 h 347"/>
                <a:gd name="T76" fmla="*/ 204 w 3847"/>
                <a:gd name="T77" fmla="*/ 0 h 347"/>
                <a:gd name="T78" fmla="*/ 142 w 3847"/>
                <a:gd name="T79" fmla="*/ 15 h 347"/>
                <a:gd name="T80" fmla="*/ 137 w 3847"/>
                <a:gd name="T81" fmla="*/ 27 h 347"/>
                <a:gd name="T82" fmla="*/ 126 w 3847"/>
                <a:gd name="T83" fmla="*/ 35 h 347"/>
                <a:gd name="T84" fmla="*/ 114 w 3847"/>
                <a:gd name="T85" fmla="*/ 38 h 347"/>
                <a:gd name="T86" fmla="*/ 101 w 3847"/>
                <a:gd name="T87" fmla="*/ 34 h 347"/>
                <a:gd name="T88" fmla="*/ 91 w 3847"/>
                <a:gd name="T89" fmla="*/ 26 h 347"/>
                <a:gd name="T90" fmla="*/ 85 w 3847"/>
                <a:gd name="T91" fmla="*/ 14 h 347"/>
                <a:gd name="T92" fmla="*/ 0 w 3847"/>
                <a:gd name="T93" fmla="*/ 0 h 347"/>
                <a:gd name="T94" fmla="*/ 2 w 3847"/>
                <a:gd name="T95" fmla="*/ 80 h 347"/>
                <a:gd name="T96" fmla="*/ 9 w 3847"/>
                <a:gd name="T97" fmla="*/ 86 h 347"/>
                <a:gd name="T98" fmla="*/ 953 w 3847"/>
                <a:gd name="T99" fmla="*/ 86 h 347"/>
                <a:gd name="T100" fmla="*/ 959 w 3847"/>
                <a:gd name="T101" fmla="*/ 79 h 34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847" h="347">
                  <a:moveTo>
                    <a:pt x="3847" y="0"/>
                  </a:moveTo>
                  <a:lnTo>
                    <a:pt x="3488" y="0"/>
                  </a:lnTo>
                  <a:lnTo>
                    <a:pt x="3488" y="33"/>
                  </a:lnTo>
                  <a:lnTo>
                    <a:pt x="3488" y="45"/>
                  </a:lnTo>
                  <a:lnTo>
                    <a:pt x="3486" y="58"/>
                  </a:lnTo>
                  <a:lnTo>
                    <a:pt x="3481" y="71"/>
                  </a:lnTo>
                  <a:lnTo>
                    <a:pt x="3477" y="84"/>
                  </a:lnTo>
                  <a:lnTo>
                    <a:pt x="3470" y="95"/>
                  </a:lnTo>
                  <a:lnTo>
                    <a:pt x="3463" y="107"/>
                  </a:lnTo>
                  <a:lnTo>
                    <a:pt x="3453" y="115"/>
                  </a:lnTo>
                  <a:lnTo>
                    <a:pt x="3443" y="125"/>
                  </a:lnTo>
                  <a:lnTo>
                    <a:pt x="3433" y="132"/>
                  </a:lnTo>
                  <a:lnTo>
                    <a:pt x="3420" y="138"/>
                  </a:lnTo>
                  <a:lnTo>
                    <a:pt x="3409" y="144"/>
                  </a:lnTo>
                  <a:lnTo>
                    <a:pt x="3396" y="147"/>
                  </a:lnTo>
                  <a:lnTo>
                    <a:pt x="3383" y="148"/>
                  </a:lnTo>
                  <a:lnTo>
                    <a:pt x="3369" y="149"/>
                  </a:lnTo>
                  <a:lnTo>
                    <a:pt x="3356" y="148"/>
                  </a:lnTo>
                  <a:lnTo>
                    <a:pt x="3343" y="145"/>
                  </a:lnTo>
                  <a:lnTo>
                    <a:pt x="3330" y="141"/>
                  </a:lnTo>
                  <a:lnTo>
                    <a:pt x="3318" y="135"/>
                  </a:lnTo>
                  <a:lnTo>
                    <a:pt x="3306" y="128"/>
                  </a:lnTo>
                  <a:lnTo>
                    <a:pt x="3296" y="121"/>
                  </a:lnTo>
                  <a:lnTo>
                    <a:pt x="3286" y="111"/>
                  </a:lnTo>
                  <a:lnTo>
                    <a:pt x="3278" y="101"/>
                  </a:lnTo>
                  <a:lnTo>
                    <a:pt x="3271" y="90"/>
                  </a:lnTo>
                  <a:lnTo>
                    <a:pt x="3265" y="78"/>
                  </a:lnTo>
                  <a:lnTo>
                    <a:pt x="3261" y="65"/>
                  </a:lnTo>
                  <a:lnTo>
                    <a:pt x="3258" y="53"/>
                  </a:lnTo>
                  <a:lnTo>
                    <a:pt x="3256" y="40"/>
                  </a:lnTo>
                  <a:lnTo>
                    <a:pt x="3256" y="33"/>
                  </a:lnTo>
                  <a:lnTo>
                    <a:pt x="3256" y="0"/>
                  </a:lnTo>
                  <a:lnTo>
                    <a:pt x="2473" y="0"/>
                  </a:lnTo>
                  <a:lnTo>
                    <a:pt x="2473" y="33"/>
                  </a:lnTo>
                  <a:lnTo>
                    <a:pt x="2472" y="45"/>
                  </a:lnTo>
                  <a:lnTo>
                    <a:pt x="2470" y="58"/>
                  </a:lnTo>
                  <a:lnTo>
                    <a:pt x="2466" y="71"/>
                  </a:lnTo>
                  <a:lnTo>
                    <a:pt x="2460" y="84"/>
                  </a:lnTo>
                  <a:lnTo>
                    <a:pt x="2455" y="95"/>
                  </a:lnTo>
                  <a:lnTo>
                    <a:pt x="2446" y="107"/>
                  </a:lnTo>
                  <a:lnTo>
                    <a:pt x="2438" y="115"/>
                  </a:lnTo>
                  <a:lnTo>
                    <a:pt x="2428" y="125"/>
                  </a:lnTo>
                  <a:lnTo>
                    <a:pt x="2416" y="132"/>
                  </a:lnTo>
                  <a:lnTo>
                    <a:pt x="2405" y="138"/>
                  </a:lnTo>
                  <a:lnTo>
                    <a:pt x="2394" y="144"/>
                  </a:lnTo>
                  <a:lnTo>
                    <a:pt x="2379" y="147"/>
                  </a:lnTo>
                  <a:lnTo>
                    <a:pt x="2367" y="148"/>
                  </a:lnTo>
                  <a:lnTo>
                    <a:pt x="2354" y="149"/>
                  </a:lnTo>
                  <a:lnTo>
                    <a:pt x="2341" y="148"/>
                  </a:lnTo>
                  <a:lnTo>
                    <a:pt x="2327" y="145"/>
                  </a:lnTo>
                  <a:lnTo>
                    <a:pt x="2314" y="141"/>
                  </a:lnTo>
                  <a:lnTo>
                    <a:pt x="2302" y="135"/>
                  </a:lnTo>
                  <a:lnTo>
                    <a:pt x="2291" y="128"/>
                  </a:lnTo>
                  <a:lnTo>
                    <a:pt x="2281" y="121"/>
                  </a:lnTo>
                  <a:lnTo>
                    <a:pt x="2271" y="111"/>
                  </a:lnTo>
                  <a:lnTo>
                    <a:pt x="2263" y="101"/>
                  </a:lnTo>
                  <a:lnTo>
                    <a:pt x="2255" y="90"/>
                  </a:lnTo>
                  <a:lnTo>
                    <a:pt x="2250" y="78"/>
                  </a:lnTo>
                  <a:lnTo>
                    <a:pt x="2245" y="65"/>
                  </a:lnTo>
                  <a:lnTo>
                    <a:pt x="2241" y="53"/>
                  </a:lnTo>
                  <a:lnTo>
                    <a:pt x="2240" y="40"/>
                  </a:lnTo>
                  <a:lnTo>
                    <a:pt x="2240" y="33"/>
                  </a:lnTo>
                  <a:lnTo>
                    <a:pt x="2240" y="0"/>
                  </a:lnTo>
                  <a:lnTo>
                    <a:pt x="1998" y="0"/>
                  </a:lnTo>
                  <a:lnTo>
                    <a:pt x="1998" y="33"/>
                  </a:lnTo>
                  <a:lnTo>
                    <a:pt x="1998" y="45"/>
                  </a:lnTo>
                  <a:lnTo>
                    <a:pt x="1995" y="58"/>
                  </a:lnTo>
                  <a:lnTo>
                    <a:pt x="1991" y="71"/>
                  </a:lnTo>
                  <a:lnTo>
                    <a:pt x="1986" y="84"/>
                  </a:lnTo>
                  <a:lnTo>
                    <a:pt x="1979" y="95"/>
                  </a:lnTo>
                  <a:lnTo>
                    <a:pt x="1972" y="107"/>
                  </a:lnTo>
                  <a:lnTo>
                    <a:pt x="1962" y="115"/>
                  </a:lnTo>
                  <a:lnTo>
                    <a:pt x="1954" y="125"/>
                  </a:lnTo>
                  <a:lnTo>
                    <a:pt x="1942" y="132"/>
                  </a:lnTo>
                  <a:lnTo>
                    <a:pt x="1931" y="138"/>
                  </a:lnTo>
                  <a:lnTo>
                    <a:pt x="1918" y="144"/>
                  </a:lnTo>
                  <a:lnTo>
                    <a:pt x="1905" y="147"/>
                  </a:lnTo>
                  <a:lnTo>
                    <a:pt x="1892" y="148"/>
                  </a:lnTo>
                  <a:lnTo>
                    <a:pt x="1878" y="149"/>
                  </a:lnTo>
                  <a:lnTo>
                    <a:pt x="1865" y="148"/>
                  </a:lnTo>
                  <a:lnTo>
                    <a:pt x="1853" y="145"/>
                  </a:lnTo>
                  <a:lnTo>
                    <a:pt x="1840" y="141"/>
                  </a:lnTo>
                  <a:lnTo>
                    <a:pt x="1828" y="135"/>
                  </a:lnTo>
                  <a:lnTo>
                    <a:pt x="1817" y="128"/>
                  </a:lnTo>
                  <a:lnTo>
                    <a:pt x="1806" y="121"/>
                  </a:lnTo>
                  <a:lnTo>
                    <a:pt x="1796" y="111"/>
                  </a:lnTo>
                  <a:lnTo>
                    <a:pt x="1787" y="101"/>
                  </a:lnTo>
                  <a:lnTo>
                    <a:pt x="1780" y="90"/>
                  </a:lnTo>
                  <a:lnTo>
                    <a:pt x="1774" y="78"/>
                  </a:lnTo>
                  <a:lnTo>
                    <a:pt x="1770" y="65"/>
                  </a:lnTo>
                  <a:lnTo>
                    <a:pt x="1767" y="53"/>
                  </a:lnTo>
                  <a:lnTo>
                    <a:pt x="1766" y="40"/>
                  </a:lnTo>
                  <a:lnTo>
                    <a:pt x="1766" y="33"/>
                  </a:lnTo>
                  <a:lnTo>
                    <a:pt x="1766" y="0"/>
                  </a:lnTo>
                  <a:lnTo>
                    <a:pt x="1524" y="0"/>
                  </a:lnTo>
                  <a:lnTo>
                    <a:pt x="1524" y="33"/>
                  </a:lnTo>
                  <a:lnTo>
                    <a:pt x="1524" y="45"/>
                  </a:lnTo>
                  <a:lnTo>
                    <a:pt x="1521" y="58"/>
                  </a:lnTo>
                  <a:lnTo>
                    <a:pt x="1517" y="71"/>
                  </a:lnTo>
                  <a:lnTo>
                    <a:pt x="1512" y="84"/>
                  </a:lnTo>
                  <a:lnTo>
                    <a:pt x="1505" y="95"/>
                  </a:lnTo>
                  <a:lnTo>
                    <a:pt x="1498" y="107"/>
                  </a:lnTo>
                  <a:lnTo>
                    <a:pt x="1488" y="115"/>
                  </a:lnTo>
                  <a:lnTo>
                    <a:pt x="1478" y="125"/>
                  </a:lnTo>
                  <a:lnTo>
                    <a:pt x="1468" y="132"/>
                  </a:lnTo>
                  <a:lnTo>
                    <a:pt x="1455" y="138"/>
                  </a:lnTo>
                  <a:lnTo>
                    <a:pt x="1444" y="144"/>
                  </a:lnTo>
                  <a:lnTo>
                    <a:pt x="1430" y="147"/>
                  </a:lnTo>
                  <a:lnTo>
                    <a:pt x="1418" y="148"/>
                  </a:lnTo>
                  <a:lnTo>
                    <a:pt x="1404" y="149"/>
                  </a:lnTo>
                  <a:lnTo>
                    <a:pt x="1391" y="148"/>
                  </a:lnTo>
                  <a:lnTo>
                    <a:pt x="1378" y="145"/>
                  </a:lnTo>
                  <a:lnTo>
                    <a:pt x="1366" y="141"/>
                  </a:lnTo>
                  <a:lnTo>
                    <a:pt x="1353" y="135"/>
                  </a:lnTo>
                  <a:lnTo>
                    <a:pt x="1341" y="128"/>
                  </a:lnTo>
                  <a:lnTo>
                    <a:pt x="1331" y="121"/>
                  </a:lnTo>
                  <a:lnTo>
                    <a:pt x="1321" y="111"/>
                  </a:lnTo>
                  <a:lnTo>
                    <a:pt x="1313" y="101"/>
                  </a:lnTo>
                  <a:lnTo>
                    <a:pt x="1306" y="90"/>
                  </a:lnTo>
                  <a:lnTo>
                    <a:pt x="1300" y="78"/>
                  </a:lnTo>
                  <a:lnTo>
                    <a:pt x="1296" y="65"/>
                  </a:lnTo>
                  <a:lnTo>
                    <a:pt x="1293" y="53"/>
                  </a:lnTo>
                  <a:lnTo>
                    <a:pt x="1292" y="40"/>
                  </a:lnTo>
                  <a:lnTo>
                    <a:pt x="1292" y="33"/>
                  </a:lnTo>
                  <a:lnTo>
                    <a:pt x="1292" y="0"/>
                  </a:lnTo>
                  <a:lnTo>
                    <a:pt x="1050" y="0"/>
                  </a:lnTo>
                  <a:lnTo>
                    <a:pt x="1050" y="33"/>
                  </a:lnTo>
                  <a:lnTo>
                    <a:pt x="1048" y="45"/>
                  </a:lnTo>
                  <a:lnTo>
                    <a:pt x="1047" y="58"/>
                  </a:lnTo>
                  <a:lnTo>
                    <a:pt x="1042" y="71"/>
                  </a:lnTo>
                  <a:lnTo>
                    <a:pt x="1037" y="84"/>
                  </a:lnTo>
                  <a:lnTo>
                    <a:pt x="1031" y="95"/>
                  </a:lnTo>
                  <a:lnTo>
                    <a:pt x="1023" y="107"/>
                  </a:lnTo>
                  <a:lnTo>
                    <a:pt x="1014" y="115"/>
                  </a:lnTo>
                  <a:lnTo>
                    <a:pt x="1004" y="125"/>
                  </a:lnTo>
                  <a:lnTo>
                    <a:pt x="993" y="132"/>
                  </a:lnTo>
                  <a:lnTo>
                    <a:pt x="981" y="138"/>
                  </a:lnTo>
                  <a:lnTo>
                    <a:pt x="968" y="144"/>
                  </a:lnTo>
                  <a:lnTo>
                    <a:pt x="956" y="147"/>
                  </a:lnTo>
                  <a:lnTo>
                    <a:pt x="943" y="148"/>
                  </a:lnTo>
                  <a:lnTo>
                    <a:pt x="930" y="149"/>
                  </a:lnTo>
                  <a:lnTo>
                    <a:pt x="917" y="148"/>
                  </a:lnTo>
                  <a:lnTo>
                    <a:pt x="903" y="145"/>
                  </a:lnTo>
                  <a:lnTo>
                    <a:pt x="890" y="141"/>
                  </a:lnTo>
                  <a:lnTo>
                    <a:pt x="879" y="135"/>
                  </a:lnTo>
                  <a:lnTo>
                    <a:pt x="867" y="128"/>
                  </a:lnTo>
                  <a:lnTo>
                    <a:pt x="856" y="121"/>
                  </a:lnTo>
                  <a:lnTo>
                    <a:pt x="847" y="111"/>
                  </a:lnTo>
                  <a:lnTo>
                    <a:pt x="839" y="101"/>
                  </a:lnTo>
                  <a:lnTo>
                    <a:pt x="832" y="90"/>
                  </a:lnTo>
                  <a:lnTo>
                    <a:pt x="826" y="78"/>
                  </a:lnTo>
                  <a:lnTo>
                    <a:pt x="822" y="65"/>
                  </a:lnTo>
                  <a:lnTo>
                    <a:pt x="817" y="53"/>
                  </a:lnTo>
                  <a:lnTo>
                    <a:pt x="816" y="40"/>
                  </a:lnTo>
                  <a:lnTo>
                    <a:pt x="816" y="33"/>
                  </a:lnTo>
                  <a:lnTo>
                    <a:pt x="816" y="0"/>
                  </a:lnTo>
                  <a:lnTo>
                    <a:pt x="575" y="0"/>
                  </a:lnTo>
                  <a:lnTo>
                    <a:pt x="575" y="33"/>
                  </a:lnTo>
                  <a:lnTo>
                    <a:pt x="574" y="45"/>
                  </a:lnTo>
                  <a:lnTo>
                    <a:pt x="571" y="58"/>
                  </a:lnTo>
                  <a:lnTo>
                    <a:pt x="568" y="71"/>
                  </a:lnTo>
                  <a:lnTo>
                    <a:pt x="563" y="84"/>
                  </a:lnTo>
                  <a:lnTo>
                    <a:pt x="557" y="95"/>
                  </a:lnTo>
                  <a:lnTo>
                    <a:pt x="548" y="107"/>
                  </a:lnTo>
                  <a:lnTo>
                    <a:pt x="540" y="115"/>
                  </a:lnTo>
                  <a:lnTo>
                    <a:pt x="530" y="125"/>
                  </a:lnTo>
                  <a:lnTo>
                    <a:pt x="518" y="132"/>
                  </a:lnTo>
                  <a:lnTo>
                    <a:pt x="507" y="138"/>
                  </a:lnTo>
                  <a:lnTo>
                    <a:pt x="494" y="144"/>
                  </a:lnTo>
                  <a:lnTo>
                    <a:pt x="481" y="147"/>
                  </a:lnTo>
                  <a:lnTo>
                    <a:pt x="469" y="148"/>
                  </a:lnTo>
                  <a:lnTo>
                    <a:pt x="456" y="149"/>
                  </a:lnTo>
                  <a:lnTo>
                    <a:pt x="442" y="148"/>
                  </a:lnTo>
                  <a:lnTo>
                    <a:pt x="429" y="145"/>
                  </a:lnTo>
                  <a:lnTo>
                    <a:pt x="416" y="141"/>
                  </a:lnTo>
                  <a:lnTo>
                    <a:pt x="405" y="135"/>
                  </a:lnTo>
                  <a:lnTo>
                    <a:pt x="393" y="128"/>
                  </a:lnTo>
                  <a:lnTo>
                    <a:pt x="382" y="121"/>
                  </a:lnTo>
                  <a:lnTo>
                    <a:pt x="373" y="111"/>
                  </a:lnTo>
                  <a:lnTo>
                    <a:pt x="365" y="101"/>
                  </a:lnTo>
                  <a:lnTo>
                    <a:pt x="358" y="90"/>
                  </a:lnTo>
                  <a:lnTo>
                    <a:pt x="352" y="78"/>
                  </a:lnTo>
                  <a:lnTo>
                    <a:pt x="346" y="65"/>
                  </a:lnTo>
                  <a:lnTo>
                    <a:pt x="343" y="53"/>
                  </a:lnTo>
                  <a:lnTo>
                    <a:pt x="342" y="40"/>
                  </a:lnTo>
                  <a:lnTo>
                    <a:pt x="342" y="33"/>
                  </a:lnTo>
                  <a:lnTo>
                    <a:pt x="342" y="0"/>
                  </a:lnTo>
                  <a:lnTo>
                    <a:pt x="0" y="0"/>
                  </a:lnTo>
                  <a:lnTo>
                    <a:pt x="0" y="295"/>
                  </a:lnTo>
                  <a:lnTo>
                    <a:pt x="2" y="303"/>
                  </a:lnTo>
                  <a:lnTo>
                    <a:pt x="5" y="312"/>
                  </a:lnTo>
                  <a:lnTo>
                    <a:pt x="9" y="320"/>
                  </a:lnTo>
                  <a:lnTo>
                    <a:pt x="14" y="329"/>
                  </a:lnTo>
                  <a:lnTo>
                    <a:pt x="22" y="335"/>
                  </a:lnTo>
                  <a:lnTo>
                    <a:pt x="29" y="340"/>
                  </a:lnTo>
                  <a:lnTo>
                    <a:pt x="37" y="344"/>
                  </a:lnTo>
                  <a:lnTo>
                    <a:pt x="47" y="347"/>
                  </a:lnTo>
                  <a:lnTo>
                    <a:pt x="3797" y="347"/>
                  </a:lnTo>
                  <a:lnTo>
                    <a:pt x="3806" y="344"/>
                  </a:lnTo>
                  <a:lnTo>
                    <a:pt x="3814" y="342"/>
                  </a:lnTo>
                  <a:lnTo>
                    <a:pt x="3823" y="336"/>
                  </a:lnTo>
                  <a:lnTo>
                    <a:pt x="3829" y="329"/>
                  </a:lnTo>
                  <a:lnTo>
                    <a:pt x="3834" y="322"/>
                  </a:lnTo>
                  <a:lnTo>
                    <a:pt x="3839" y="313"/>
                  </a:lnTo>
                  <a:lnTo>
                    <a:pt x="3842" y="305"/>
                  </a:lnTo>
                  <a:lnTo>
                    <a:pt x="3843" y="296"/>
                  </a:lnTo>
                  <a:lnTo>
                    <a:pt x="38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9499" name="Rectangle 107">
            <a:extLst>
              <a:ext uri="{FF2B5EF4-FFF2-40B4-BE49-F238E27FC236}">
                <a16:creationId xmlns:a16="http://schemas.microsoft.com/office/drawing/2014/main" id="{1190A4BB-C172-4876-BB50-8721A9B96B92}"/>
              </a:ext>
            </a:extLst>
          </p:cNvPr>
          <p:cNvSpPr>
            <a:spLocks noChangeArrowheads="1"/>
          </p:cNvSpPr>
          <p:nvPr/>
        </p:nvSpPr>
        <p:spPr bwMode="auto">
          <a:xfrm>
            <a:off x="6535738" y="356552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1200">
                <a:latin typeface="Arial" charset="0"/>
                <a:cs typeface="Angsana New" charset="0"/>
              </a:rPr>
              <a:t>110011</a:t>
            </a:r>
          </a:p>
        </p:txBody>
      </p:sp>
      <p:grpSp>
        <p:nvGrpSpPr>
          <p:cNvPr id="13333" name="Group 108">
            <a:extLst>
              <a:ext uri="{FF2B5EF4-FFF2-40B4-BE49-F238E27FC236}">
                <a16:creationId xmlns:a16="http://schemas.microsoft.com/office/drawing/2014/main" id="{0840FEC5-36E5-4C74-BFF1-3A57A49B5B2B}"/>
              </a:ext>
            </a:extLst>
          </p:cNvPr>
          <p:cNvGrpSpPr>
            <a:grpSpLocks/>
          </p:cNvGrpSpPr>
          <p:nvPr/>
        </p:nvGrpSpPr>
        <p:grpSpPr bwMode="auto">
          <a:xfrm>
            <a:off x="6986588" y="1930400"/>
            <a:ext cx="449262" cy="411163"/>
            <a:chOff x="4058" y="3221"/>
            <a:chExt cx="263" cy="277"/>
          </a:xfrm>
        </p:grpSpPr>
        <p:sp>
          <p:nvSpPr>
            <p:cNvPr id="59501" name="Rectangle 109">
              <a:extLst>
                <a:ext uri="{FF2B5EF4-FFF2-40B4-BE49-F238E27FC236}">
                  <a16:creationId xmlns:a16="http://schemas.microsoft.com/office/drawing/2014/main" id="{BFC39DC5-4957-4495-9782-5EB1FF294467}"/>
                </a:ext>
              </a:extLst>
            </p:cNvPr>
            <p:cNvSpPr>
              <a:spLocks noChangeArrowheads="1"/>
            </p:cNvSpPr>
            <p:nvPr/>
          </p:nvSpPr>
          <p:spPr bwMode="auto">
            <a:xfrm>
              <a:off x="4087" y="3251"/>
              <a:ext cx="234" cy="247"/>
            </a:xfrm>
            <a:prstGeom prst="rect">
              <a:avLst/>
            </a:prstGeom>
            <a:solidFill>
              <a:srgbClr val="FFFF99"/>
            </a:solidFill>
            <a:ln w="12700">
              <a:solidFill>
                <a:schemeClr val="tx1"/>
              </a:solidFill>
              <a:miter lim="800000"/>
              <a:headEnd type="none" w="sm" len="sm"/>
              <a:tailEnd type="none" w="sm" len="sm"/>
            </a:ln>
            <a:effectLst>
              <a:outerShdw blurRad="63500" dist="38099" dir="2700000" algn="ctr" rotWithShape="0">
                <a:schemeClr val="bg2">
                  <a:alpha val="74998"/>
                </a:schemeClr>
              </a:outerShdw>
            </a:effectLst>
          </p:spPr>
          <p:txBody>
            <a:bodyPr wrap="none" anchor="ct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algn="ctr" eaLnBrk="1" hangingPunct="1">
                <a:defRPr/>
              </a:pPr>
              <a:endParaRPr lang="en-US" altLang="en-US" sz="2000">
                <a:latin typeface="Arial" charset="0"/>
              </a:endParaRPr>
            </a:p>
          </p:txBody>
        </p:sp>
        <p:sp>
          <p:nvSpPr>
            <p:cNvPr id="59502" name="Text Box 110">
              <a:extLst>
                <a:ext uri="{FF2B5EF4-FFF2-40B4-BE49-F238E27FC236}">
                  <a16:creationId xmlns:a16="http://schemas.microsoft.com/office/drawing/2014/main" id="{351B6D24-4984-4F9D-ADB1-CAE8DFE0C581}"/>
                </a:ext>
              </a:extLst>
            </p:cNvPr>
            <p:cNvSpPr txBox="1">
              <a:spLocks noChangeArrowheads="1"/>
            </p:cNvSpPr>
            <p:nvPr/>
          </p:nvSpPr>
          <p:spPr bwMode="auto">
            <a:xfrm>
              <a:off x="4058" y="3221"/>
              <a:ext cx="263"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762000" eaLnBrk="0" hangingPunct="0">
                <a:defRPr sz="2800">
                  <a:solidFill>
                    <a:schemeClr val="tx1"/>
                  </a:solidFill>
                  <a:latin typeface="Angsana New" charset="0"/>
                  <a:cs typeface="Angsana New" charset="0"/>
                </a:defRPr>
              </a:lvl1pPr>
              <a:lvl2pPr marL="571500" defTabSz="762000" eaLnBrk="0" hangingPunct="0">
                <a:defRPr sz="2800">
                  <a:solidFill>
                    <a:schemeClr val="tx1"/>
                  </a:solidFill>
                  <a:latin typeface="Angsana New" charset="0"/>
                  <a:cs typeface="Angsana New" charset="0"/>
                </a:defRPr>
              </a:lvl2pPr>
              <a:lvl3pPr marL="1143000" defTabSz="762000" eaLnBrk="0" hangingPunct="0">
                <a:defRPr sz="2800">
                  <a:solidFill>
                    <a:schemeClr val="tx1"/>
                  </a:solidFill>
                  <a:latin typeface="Angsana New" charset="0"/>
                  <a:cs typeface="Angsana New" charset="0"/>
                </a:defRPr>
              </a:lvl3pPr>
              <a:lvl4pPr marL="1714500" defTabSz="762000" eaLnBrk="0" hangingPunct="0">
                <a:defRPr sz="2800">
                  <a:solidFill>
                    <a:schemeClr val="tx1"/>
                  </a:solidFill>
                  <a:latin typeface="Angsana New" charset="0"/>
                  <a:cs typeface="Angsana New" charset="0"/>
                </a:defRPr>
              </a:lvl4pPr>
              <a:lvl5pPr marL="2286000" defTabSz="762000" eaLnBrk="0" hangingPunct="0">
                <a:defRPr sz="2800">
                  <a:solidFill>
                    <a:schemeClr val="tx1"/>
                  </a:solidFill>
                  <a:latin typeface="Angsana New" charset="0"/>
                  <a:cs typeface="Angsana New" charset="0"/>
                </a:defRPr>
              </a:lvl5pPr>
              <a:lvl6pPr marL="2743200" defTabSz="762000" eaLnBrk="0" fontAlgn="base" hangingPunct="0">
                <a:spcBef>
                  <a:spcPct val="0"/>
                </a:spcBef>
                <a:spcAft>
                  <a:spcPct val="0"/>
                </a:spcAft>
                <a:defRPr sz="2800">
                  <a:solidFill>
                    <a:schemeClr val="tx1"/>
                  </a:solidFill>
                  <a:latin typeface="Angsana New" charset="0"/>
                  <a:cs typeface="Angsana New" charset="0"/>
                </a:defRPr>
              </a:lvl6pPr>
              <a:lvl7pPr marL="3200400" defTabSz="762000" eaLnBrk="0" fontAlgn="base" hangingPunct="0">
                <a:spcBef>
                  <a:spcPct val="0"/>
                </a:spcBef>
                <a:spcAft>
                  <a:spcPct val="0"/>
                </a:spcAft>
                <a:defRPr sz="2800">
                  <a:solidFill>
                    <a:schemeClr val="tx1"/>
                  </a:solidFill>
                  <a:latin typeface="Angsana New" charset="0"/>
                  <a:cs typeface="Angsana New" charset="0"/>
                </a:defRPr>
              </a:lvl7pPr>
              <a:lvl8pPr marL="3657600" defTabSz="762000" eaLnBrk="0" fontAlgn="base" hangingPunct="0">
                <a:spcBef>
                  <a:spcPct val="0"/>
                </a:spcBef>
                <a:spcAft>
                  <a:spcPct val="0"/>
                </a:spcAft>
                <a:defRPr sz="2800">
                  <a:solidFill>
                    <a:schemeClr val="tx1"/>
                  </a:solidFill>
                  <a:latin typeface="Angsana New" charset="0"/>
                  <a:cs typeface="Angsana New" charset="0"/>
                </a:defRPr>
              </a:lvl8pPr>
              <a:lvl9pPr marL="4114800" defTabSz="762000" eaLnBrk="0" fontAlgn="base" hangingPunct="0">
                <a:spcBef>
                  <a:spcPct val="0"/>
                </a:spcBef>
                <a:spcAft>
                  <a:spcPct val="0"/>
                </a:spcAft>
                <a:defRPr sz="2800">
                  <a:solidFill>
                    <a:schemeClr val="tx1"/>
                  </a:solidFill>
                  <a:latin typeface="Angsana New" charset="0"/>
                  <a:cs typeface="Angsana New" charset="0"/>
                </a:defRPr>
              </a:lvl9pPr>
            </a:lstStyle>
            <a:p>
              <a:pPr eaLnBrk="1" hangingPunct="1">
                <a:defRPr/>
              </a:pPr>
              <a:r>
                <a:rPr lang="en-US" altLang="en-US" sz="1200" b="1">
                  <a:latin typeface="Arial" charset="0"/>
                </a:rPr>
                <a:t>A</a:t>
              </a:r>
              <a:endParaRPr lang="en-US" altLang="en-US" sz="1400" b="1">
                <a:latin typeface="Arial" charset="0"/>
              </a:endParaRPr>
            </a:p>
          </p:txBody>
        </p:sp>
        <p:sp>
          <p:nvSpPr>
            <p:cNvPr id="59503" name="Line 111">
              <a:extLst>
                <a:ext uri="{FF2B5EF4-FFF2-40B4-BE49-F238E27FC236}">
                  <a16:creationId xmlns:a16="http://schemas.microsoft.com/office/drawing/2014/main" id="{71E9F637-C4D9-4969-BA38-9102E1910108}"/>
                </a:ext>
              </a:extLst>
            </p:cNvPr>
            <p:cNvSpPr>
              <a:spLocks noChangeShapeType="1"/>
            </p:cNvSpPr>
            <p:nvPr/>
          </p:nvSpPr>
          <p:spPr bwMode="auto">
            <a:xfrm>
              <a:off x="4200" y="3288"/>
              <a:ext cx="8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504" name="Line 112">
              <a:extLst>
                <a:ext uri="{FF2B5EF4-FFF2-40B4-BE49-F238E27FC236}">
                  <a16:creationId xmlns:a16="http://schemas.microsoft.com/office/drawing/2014/main" id="{5EF940B2-C4AD-4667-AF1B-80B2F5110818}"/>
                </a:ext>
              </a:extLst>
            </p:cNvPr>
            <p:cNvSpPr>
              <a:spLocks noChangeShapeType="1"/>
            </p:cNvSpPr>
            <p:nvPr/>
          </p:nvSpPr>
          <p:spPr bwMode="auto">
            <a:xfrm>
              <a:off x="4203" y="3312"/>
              <a:ext cx="8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505" name="Line 113">
              <a:extLst>
                <a:ext uri="{FF2B5EF4-FFF2-40B4-BE49-F238E27FC236}">
                  <a16:creationId xmlns:a16="http://schemas.microsoft.com/office/drawing/2014/main" id="{68531BA5-DFD4-41A4-81BD-1DD9BB5F443E}"/>
                </a:ext>
              </a:extLst>
            </p:cNvPr>
            <p:cNvSpPr>
              <a:spLocks noChangeShapeType="1"/>
            </p:cNvSpPr>
            <p:nvPr/>
          </p:nvSpPr>
          <p:spPr bwMode="auto">
            <a:xfrm>
              <a:off x="4202" y="3338"/>
              <a:ext cx="8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506" name="Line 114">
              <a:extLst>
                <a:ext uri="{FF2B5EF4-FFF2-40B4-BE49-F238E27FC236}">
                  <a16:creationId xmlns:a16="http://schemas.microsoft.com/office/drawing/2014/main" id="{1031BEBD-2E27-4530-B0FE-4414BA56C3DA}"/>
                </a:ext>
              </a:extLst>
            </p:cNvPr>
            <p:cNvSpPr>
              <a:spLocks noChangeShapeType="1"/>
            </p:cNvSpPr>
            <p:nvPr/>
          </p:nvSpPr>
          <p:spPr bwMode="auto">
            <a:xfrm>
              <a:off x="4109" y="3374"/>
              <a:ext cx="18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507" name="Line 115">
              <a:extLst>
                <a:ext uri="{FF2B5EF4-FFF2-40B4-BE49-F238E27FC236}">
                  <a16:creationId xmlns:a16="http://schemas.microsoft.com/office/drawing/2014/main" id="{CB9DEB5A-D2AD-4C67-A1F9-D2E12B8D1F7C}"/>
                </a:ext>
              </a:extLst>
            </p:cNvPr>
            <p:cNvSpPr>
              <a:spLocks noChangeShapeType="1"/>
            </p:cNvSpPr>
            <p:nvPr/>
          </p:nvSpPr>
          <p:spPr bwMode="auto">
            <a:xfrm>
              <a:off x="4108" y="3402"/>
              <a:ext cx="18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508" name="Line 116">
              <a:extLst>
                <a:ext uri="{FF2B5EF4-FFF2-40B4-BE49-F238E27FC236}">
                  <a16:creationId xmlns:a16="http://schemas.microsoft.com/office/drawing/2014/main" id="{415331E1-21B7-4E74-97D1-BF041406AB49}"/>
                </a:ext>
              </a:extLst>
            </p:cNvPr>
            <p:cNvSpPr>
              <a:spLocks noChangeShapeType="1"/>
            </p:cNvSpPr>
            <p:nvPr/>
          </p:nvSpPr>
          <p:spPr bwMode="auto">
            <a:xfrm>
              <a:off x="4110" y="3431"/>
              <a:ext cx="18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sp>
          <p:nvSpPr>
            <p:cNvPr id="59509" name="Line 117">
              <a:extLst>
                <a:ext uri="{FF2B5EF4-FFF2-40B4-BE49-F238E27FC236}">
                  <a16:creationId xmlns:a16="http://schemas.microsoft.com/office/drawing/2014/main" id="{DC1A8C02-9207-41FB-B54A-755470F40C6E}"/>
                </a:ext>
              </a:extLst>
            </p:cNvPr>
            <p:cNvSpPr>
              <a:spLocks noChangeShapeType="1"/>
            </p:cNvSpPr>
            <p:nvPr/>
          </p:nvSpPr>
          <p:spPr bwMode="auto">
            <a:xfrm>
              <a:off x="4108" y="3465"/>
              <a:ext cx="18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grpSp>
        <p:nvGrpSpPr>
          <p:cNvPr id="13334" name="Group 118">
            <a:extLst>
              <a:ext uri="{FF2B5EF4-FFF2-40B4-BE49-F238E27FC236}">
                <a16:creationId xmlns:a16="http://schemas.microsoft.com/office/drawing/2014/main" id="{20D38FBA-51E4-46F8-8A9E-CC45F096B975}"/>
              </a:ext>
            </a:extLst>
          </p:cNvPr>
          <p:cNvGrpSpPr>
            <a:grpSpLocks/>
          </p:cNvGrpSpPr>
          <p:nvPr/>
        </p:nvGrpSpPr>
        <p:grpSpPr bwMode="auto">
          <a:xfrm>
            <a:off x="5772150" y="4632325"/>
            <a:ext cx="466725" cy="174625"/>
            <a:chOff x="1329" y="2218"/>
            <a:chExt cx="752" cy="197"/>
          </a:xfrm>
        </p:grpSpPr>
        <p:sp>
          <p:nvSpPr>
            <p:cNvPr id="59511" name="Freeform 119">
              <a:extLst>
                <a:ext uri="{FF2B5EF4-FFF2-40B4-BE49-F238E27FC236}">
                  <a16:creationId xmlns:a16="http://schemas.microsoft.com/office/drawing/2014/main" id="{6FC77EC0-ECC9-4C18-9B41-1FA092FFC198}"/>
                </a:ext>
              </a:extLst>
            </p:cNvPr>
            <p:cNvSpPr>
              <a:spLocks/>
            </p:cNvSpPr>
            <p:nvPr/>
          </p:nvSpPr>
          <p:spPr bwMode="auto">
            <a:xfrm>
              <a:off x="1608" y="2311"/>
              <a:ext cx="38" cy="99"/>
            </a:xfrm>
            <a:custGeom>
              <a:avLst/>
              <a:gdLst>
                <a:gd name="T0" fmla="*/ 37 w 38"/>
                <a:gd name="T1" fmla="*/ 0 h 99"/>
                <a:gd name="T2" fmla="*/ 13 w 38"/>
                <a:gd name="T3" fmla="*/ 82 h 99"/>
                <a:gd name="T4" fmla="*/ 11 w 38"/>
                <a:gd name="T5" fmla="*/ 87 h 99"/>
                <a:gd name="T6" fmla="*/ 11 w 38"/>
                <a:gd name="T7" fmla="*/ 91 h 99"/>
                <a:gd name="T8" fmla="*/ 9 w 38"/>
                <a:gd name="T9" fmla="*/ 94 h 99"/>
                <a:gd name="T10" fmla="*/ 4 w 38"/>
                <a:gd name="T11" fmla="*/ 95 h 99"/>
                <a:gd name="T12" fmla="*/ 0 w 38"/>
                <a:gd name="T13" fmla="*/ 98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99">
                  <a:moveTo>
                    <a:pt x="37" y="0"/>
                  </a:moveTo>
                  <a:lnTo>
                    <a:pt x="13" y="82"/>
                  </a:lnTo>
                  <a:lnTo>
                    <a:pt x="11" y="87"/>
                  </a:lnTo>
                  <a:lnTo>
                    <a:pt x="11" y="91"/>
                  </a:lnTo>
                  <a:lnTo>
                    <a:pt x="9" y="94"/>
                  </a:lnTo>
                  <a:lnTo>
                    <a:pt x="4" y="95"/>
                  </a:lnTo>
                  <a:lnTo>
                    <a:pt x="0" y="98"/>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12" name="Freeform 120">
              <a:extLst>
                <a:ext uri="{FF2B5EF4-FFF2-40B4-BE49-F238E27FC236}">
                  <a16:creationId xmlns:a16="http://schemas.microsoft.com/office/drawing/2014/main" id="{7621C088-B412-4809-806A-3DF742A93A98}"/>
                </a:ext>
              </a:extLst>
            </p:cNvPr>
            <p:cNvSpPr>
              <a:spLocks/>
            </p:cNvSpPr>
            <p:nvPr/>
          </p:nvSpPr>
          <p:spPr bwMode="auto">
            <a:xfrm>
              <a:off x="1467" y="2218"/>
              <a:ext cx="143" cy="192"/>
            </a:xfrm>
            <a:custGeom>
              <a:avLst/>
              <a:gdLst>
                <a:gd name="T0" fmla="*/ 142 w 142"/>
                <a:gd name="T1" fmla="*/ 191 h 192"/>
                <a:gd name="T2" fmla="*/ 135 w 142"/>
                <a:gd name="T3" fmla="*/ 189 h 192"/>
                <a:gd name="T4" fmla="*/ 128 w 142"/>
                <a:gd name="T5" fmla="*/ 185 h 192"/>
                <a:gd name="T6" fmla="*/ 126 w 142"/>
                <a:gd name="T7" fmla="*/ 182 h 192"/>
                <a:gd name="T8" fmla="*/ 124 w 142"/>
                <a:gd name="T9" fmla="*/ 174 h 192"/>
                <a:gd name="T10" fmla="*/ 93 w 142"/>
                <a:gd name="T11" fmla="*/ 15 h 192"/>
                <a:gd name="T12" fmla="*/ 91 w 142"/>
                <a:gd name="T13" fmla="*/ 6 h 192"/>
                <a:gd name="T14" fmla="*/ 89 w 142"/>
                <a:gd name="T15" fmla="*/ 3 h 192"/>
                <a:gd name="T16" fmla="*/ 82 w 142"/>
                <a:gd name="T17" fmla="*/ 1 h 192"/>
                <a:gd name="T18" fmla="*/ 78 w 142"/>
                <a:gd name="T19" fmla="*/ 0 h 192"/>
                <a:gd name="T20" fmla="*/ 70 w 142"/>
                <a:gd name="T21" fmla="*/ 2 h 192"/>
                <a:gd name="T22" fmla="*/ 66 w 142"/>
                <a:gd name="T23" fmla="*/ 6 h 192"/>
                <a:gd name="T24" fmla="*/ 13 w 142"/>
                <a:gd name="T25" fmla="*/ 175 h 192"/>
                <a:gd name="T26" fmla="*/ 13 w 142"/>
                <a:gd name="T27" fmla="*/ 180 h 192"/>
                <a:gd name="T28" fmla="*/ 11 w 142"/>
                <a:gd name="T29" fmla="*/ 183 h 192"/>
                <a:gd name="T30" fmla="*/ 8 w 142"/>
                <a:gd name="T31" fmla="*/ 185 h 192"/>
                <a:gd name="T32" fmla="*/ 4 w 142"/>
                <a:gd name="T33" fmla="*/ 189 h 192"/>
                <a:gd name="T34" fmla="*/ 0 w 142"/>
                <a:gd name="T35" fmla="*/ 189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 h="192">
                  <a:moveTo>
                    <a:pt x="141" y="191"/>
                  </a:moveTo>
                  <a:lnTo>
                    <a:pt x="134" y="189"/>
                  </a:lnTo>
                  <a:lnTo>
                    <a:pt x="127" y="185"/>
                  </a:lnTo>
                  <a:lnTo>
                    <a:pt x="125" y="182"/>
                  </a:lnTo>
                  <a:lnTo>
                    <a:pt x="123" y="174"/>
                  </a:lnTo>
                  <a:lnTo>
                    <a:pt x="92" y="15"/>
                  </a:lnTo>
                  <a:lnTo>
                    <a:pt x="90" y="6"/>
                  </a:lnTo>
                  <a:lnTo>
                    <a:pt x="88" y="3"/>
                  </a:lnTo>
                  <a:lnTo>
                    <a:pt x="81" y="1"/>
                  </a:lnTo>
                  <a:lnTo>
                    <a:pt x="77" y="0"/>
                  </a:lnTo>
                  <a:lnTo>
                    <a:pt x="70" y="2"/>
                  </a:lnTo>
                  <a:lnTo>
                    <a:pt x="66" y="6"/>
                  </a:lnTo>
                  <a:lnTo>
                    <a:pt x="13" y="175"/>
                  </a:lnTo>
                  <a:lnTo>
                    <a:pt x="13" y="180"/>
                  </a:lnTo>
                  <a:lnTo>
                    <a:pt x="11" y="183"/>
                  </a:lnTo>
                  <a:lnTo>
                    <a:pt x="8" y="185"/>
                  </a:lnTo>
                  <a:lnTo>
                    <a:pt x="4" y="189"/>
                  </a:lnTo>
                  <a:lnTo>
                    <a:pt x="0" y="189"/>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13" name="Freeform 121">
              <a:extLst>
                <a:ext uri="{FF2B5EF4-FFF2-40B4-BE49-F238E27FC236}">
                  <a16:creationId xmlns:a16="http://schemas.microsoft.com/office/drawing/2014/main" id="{370AD5EF-733A-4381-A5F5-840EDA144EFB}"/>
                </a:ext>
              </a:extLst>
            </p:cNvPr>
            <p:cNvSpPr>
              <a:spLocks/>
            </p:cNvSpPr>
            <p:nvPr/>
          </p:nvSpPr>
          <p:spPr bwMode="auto">
            <a:xfrm>
              <a:off x="1329" y="2218"/>
              <a:ext cx="138" cy="192"/>
            </a:xfrm>
            <a:custGeom>
              <a:avLst/>
              <a:gdLst>
                <a:gd name="T0" fmla="*/ 137 w 139"/>
                <a:gd name="T1" fmla="*/ 189 h 192"/>
                <a:gd name="T2" fmla="*/ 132 w 139"/>
                <a:gd name="T3" fmla="*/ 189 h 192"/>
                <a:gd name="T4" fmla="*/ 128 w 139"/>
                <a:gd name="T5" fmla="*/ 185 h 192"/>
                <a:gd name="T6" fmla="*/ 125 w 139"/>
                <a:gd name="T7" fmla="*/ 182 h 192"/>
                <a:gd name="T8" fmla="*/ 123 w 139"/>
                <a:gd name="T9" fmla="*/ 175 h 192"/>
                <a:gd name="T10" fmla="*/ 92 w 139"/>
                <a:gd name="T11" fmla="*/ 15 h 192"/>
                <a:gd name="T12" fmla="*/ 90 w 139"/>
                <a:gd name="T13" fmla="*/ 6 h 192"/>
                <a:gd name="T14" fmla="*/ 88 w 139"/>
                <a:gd name="T15" fmla="*/ 3 h 192"/>
                <a:gd name="T16" fmla="*/ 81 w 139"/>
                <a:gd name="T17" fmla="*/ 1 h 192"/>
                <a:gd name="T18" fmla="*/ 74 w 139"/>
                <a:gd name="T19" fmla="*/ 0 h 192"/>
                <a:gd name="T20" fmla="*/ 69 w 139"/>
                <a:gd name="T21" fmla="*/ 2 h 192"/>
                <a:gd name="T22" fmla="*/ 66 w 139"/>
                <a:gd name="T23" fmla="*/ 6 h 192"/>
                <a:gd name="T24" fmla="*/ 13 w 139"/>
                <a:gd name="T25" fmla="*/ 177 h 192"/>
                <a:gd name="T26" fmla="*/ 11 w 139"/>
                <a:gd name="T27" fmla="*/ 180 h 192"/>
                <a:gd name="T28" fmla="*/ 11 w 139"/>
                <a:gd name="T29" fmla="*/ 184 h 192"/>
                <a:gd name="T30" fmla="*/ 8 w 139"/>
                <a:gd name="T31" fmla="*/ 187 h 192"/>
                <a:gd name="T32" fmla="*/ 4 w 139"/>
                <a:gd name="T33" fmla="*/ 189 h 192"/>
                <a:gd name="T34" fmla="*/ 0 w 139"/>
                <a:gd name="T35" fmla="*/ 191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 h="192">
                  <a:moveTo>
                    <a:pt x="138" y="189"/>
                  </a:moveTo>
                  <a:lnTo>
                    <a:pt x="133" y="189"/>
                  </a:lnTo>
                  <a:lnTo>
                    <a:pt x="129" y="185"/>
                  </a:lnTo>
                  <a:lnTo>
                    <a:pt x="126" y="182"/>
                  </a:lnTo>
                  <a:lnTo>
                    <a:pt x="124" y="175"/>
                  </a:lnTo>
                  <a:lnTo>
                    <a:pt x="93" y="15"/>
                  </a:lnTo>
                  <a:lnTo>
                    <a:pt x="91" y="6"/>
                  </a:lnTo>
                  <a:lnTo>
                    <a:pt x="89" y="3"/>
                  </a:lnTo>
                  <a:lnTo>
                    <a:pt x="82" y="1"/>
                  </a:lnTo>
                  <a:lnTo>
                    <a:pt x="75" y="0"/>
                  </a:lnTo>
                  <a:lnTo>
                    <a:pt x="69" y="2"/>
                  </a:lnTo>
                  <a:lnTo>
                    <a:pt x="66" y="6"/>
                  </a:lnTo>
                  <a:lnTo>
                    <a:pt x="13" y="177"/>
                  </a:lnTo>
                  <a:lnTo>
                    <a:pt x="11" y="180"/>
                  </a:lnTo>
                  <a:lnTo>
                    <a:pt x="11" y="184"/>
                  </a:lnTo>
                  <a:lnTo>
                    <a:pt x="8" y="187"/>
                  </a:lnTo>
                  <a:lnTo>
                    <a:pt x="4" y="189"/>
                  </a:lnTo>
                  <a:lnTo>
                    <a:pt x="0" y="191"/>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14" name="Line 122">
              <a:extLst>
                <a:ext uri="{FF2B5EF4-FFF2-40B4-BE49-F238E27FC236}">
                  <a16:creationId xmlns:a16="http://schemas.microsoft.com/office/drawing/2014/main" id="{C4D4F9E9-1043-421D-A711-44F293137F87}"/>
                </a:ext>
              </a:extLst>
            </p:cNvPr>
            <p:cNvSpPr>
              <a:spLocks noChangeShapeType="1"/>
            </p:cNvSpPr>
            <p:nvPr/>
          </p:nvSpPr>
          <p:spPr bwMode="auto">
            <a:xfrm>
              <a:off x="1644" y="2311"/>
              <a:ext cx="120" cy="0"/>
            </a:xfrm>
            <a:prstGeom prst="line">
              <a:avLst/>
            </a:prstGeom>
            <a:noFill/>
            <a:ln w="127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13354" name="Group 123">
              <a:extLst>
                <a:ext uri="{FF2B5EF4-FFF2-40B4-BE49-F238E27FC236}">
                  <a16:creationId xmlns:a16="http://schemas.microsoft.com/office/drawing/2014/main" id="{CB6B73C0-8508-416A-93AA-187EE24841CD}"/>
                </a:ext>
              </a:extLst>
            </p:cNvPr>
            <p:cNvGrpSpPr>
              <a:grpSpLocks/>
            </p:cNvGrpSpPr>
            <p:nvPr/>
          </p:nvGrpSpPr>
          <p:grpSpPr bwMode="auto">
            <a:xfrm>
              <a:off x="1763" y="2222"/>
              <a:ext cx="318" cy="193"/>
              <a:chOff x="1763" y="2222"/>
              <a:chExt cx="318" cy="193"/>
            </a:xfrm>
          </p:grpSpPr>
          <p:sp>
            <p:nvSpPr>
              <p:cNvPr id="59516" name="Freeform 124">
                <a:extLst>
                  <a:ext uri="{FF2B5EF4-FFF2-40B4-BE49-F238E27FC236}">
                    <a16:creationId xmlns:a16="http://schemas.microsoft.com/office/drawing/2014/main" id="{D0880BD5-4EEA-4D13-82A5-548D150ECD4D}"/>
                  </a:ext>
                </a:extLst>
              </p:cNvPr>
              <p:cNvSpPr>
                <a:spLocks/>
              </p:cNvSpPr>
              <p:nvPr/>
            </p:nvSpPr>
            <p:spPr bwMode="auto">
              <a:xfrm>
                <a:off x="1764" y="2317"/>
                <a:ext cx="38" cy="98"/>
              </a:xfrm>
              <a:custGeom>
                <a:avLst/>
                <a:gdLst>
                  <a:gd name="T0" fmla="*/ 0 w 38"/>
                  <a:gd name="T1" fmla="*/ 0 h 99"/>
                  <a:gd name="T2" fmla="*/ 23 w 38"/>
                  <a:gd name="T3" fmla="*/ 82 h 99"/>
                  <a:gd name="T4" fmla="*/ 25 w 38"/>
                  <a:gd name="T5" fmla="*/ 87 h 99"/>
                  <a:gd name="T6" fmla="*/ 25 w 38"/>
                  <a:gd name="T7" fmla="*/ 91 h 99"/>
                  <a:gd name="T8" fmla="*/ 28 w 38"/>
                  <a:gd name="T9" fmla="*/ 93 h 99"/>
                  <a:gd name="T10" fmla="*/ 32 w 38"/>
                  <a:gd name="T11" fmla="*/ 94 h 99"/>
                  <a:gd name="T12" fmla="*/ 37 w 38"/>
                  <a:gd name="T13" fmla="*/ 97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99">
                    <a:moveTo>
                      <a:pt x="0" y="0"/>
                    </a:moveTo>
                    <a:lnTo>
                      <a:pt x="23" y="83"/>
                    </a:lnTo>
                    <a:lnTo>
                      <a:pt x="25" y="88"/>
                    </a:lnTo>
                    <a:lnTo>
                      <a:pt x="25" y="92"/>
                    </a:lnTo>
                    <a:lnTo>
                      <a:pt x="28" y="94"/>
                    </a:lnTo>
                    <a:lnTo>
                      <a:pt x="32" y="95"/>
                    </a:lnTo>
                    <a:lnTo>
                      <a:pt x="37" y="98"/>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17" name="Freeform 125">
                <a:extLst>
                  <a:ext uri="{FF2B5EF4-FFF2-40B4-BE49-F238E27FC236}">
                    <a16:creationId xmlns:a16="http://schemas.microsoft.com/office/drawing/2014/main" id="{1013D484-0A17-4B9A-A298-55123BD9C29D}"/>
                  </a:ext>
                </a:extLst>
              </p:cNvPr>
              <p:cNvSpPr>
                <a:spLocks/>
              </p:cNvSpPr>
              <p:nvPr/>
            </p:nvSpPr>
            <p:spPr bwMode="auto">
              <a:xfrm>
                <a:off x="1800" y="2222"/>
                <a:ext cx="143" cy="192"/>
              </a:xfrm>
              <a:custGeom>
                <a:avLst/>
                <a:gdLst>
                  <a:gd name="T0" fmla="*/ 0 w 142"/>
                  <a:gd name="T1" fmla="*/ 191 h 192"/>
                  <a:gd name="T2" fmla="*/ 6 w 142"/>
                  <a:gd name="T3" fmla="*/ 190 h 192"/>
                  <a:gd name="T4" fmla="*/ 13 w 142"/>
                  <a:gd name="T5" fmla="*/ 186 h 192"/>
                  <a:gd name="T6" fmla="*/ 15 w 142"/>
                  <a:gd name="T7" fmla="*/ 183 h 192"/>
                  <a:gd name="T8" fmla="*/ 17 w 142"/>
                  <a:gd name="T9" fmla="*/ 175 h 192"/>
                  <a:gd name="T10" fmla="*/ 47 w 142"/>
                  <a:gd name="T11" fmla="*/ 16 h 192"/>
                  <a:gd name="T12" fmla="*/ 50 w 142"/>
                  <a:gd name="T13" fmla="*/ 7 h 192"/>
                  <a:gd name="T14" fmla="*/ 52 w 142"/>
                  <a:gd name="T15" fmla="*/ 4 h 192"/>
                  <a:gd name="T16" fmla="*/ 59 w 142"/>
                  <a:gd name="T17" fmla="*/ 2 h 192"/>
                  <a:gd name="T18" fmla="*/ 63 w 142"/>
                  <a:gd name="T19" fmla="*/ 0 h 192"/>
                  <a:gd name="T20" fmla="*/ 70 w 142"/>
                  <a:gd name="T21" fmla="*/ 3 h 192"/>
                  <a:gd name="T22" fmla="*/ 75 w 142"/>
                  <a:gd name="T23" fmla="*/ 7 h 192"/>
                  <a:gd name="T24" fmla="*/ 128 w 142"/>
                  <a:gd name="T25" fmla="*/ 176 h 192"/>
                  <a:gd name="T26" fmla="*/ 128 w 142"/>
                  <a:gd name="T27" fmla="*/ 181 h 192"/>
                  <a:gd name="T28" fmla="*/ 130 w 142"/>
                  <a:gd name="T29" fmla="*/ 184 h 192"/>
                  <a:gd name="T30" fmla="*/ 132 w 142"/>
                  <a:gd name="T31" fmla="*/ 186 h 192"/>
                  <a:gd name="T32" fmla="*/ 137 w 142"/>
                  <a:gd name="T33" fmla="*/ 190 h 192"/>
                  <a:gd name="T34" fmla="*/ 142 w 142"/>
                  <a:gd name="T35" fmla="*/ 190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 h="192">
                    <a:moveTo>
                      <a:pt x="0" y="191"/>
                    </a:moveTo>
                    <a:lnTo>
                      <a:pt x="6" y="190"/>
                    </a:lnTo>
                    <a:lnTo>
                      <a:pt x="13" y="186"/>
                    </a:lnTo>
                    <a:lnTo>
                      <a:pt x="15" y="183"/>
                    </a:lnTo>
                    <a:lnTo>
                      <a:pt x="17" y="175"/>
                    </a:lnTo>
                    <a:lnTo>
                      <a:pt x="47" y="16"/>
                    </a:lnTo>
                    <a:lnTo>
                      <a:pt x="50" y="7"/>
                    </a:lnTo>
                    <a:lnTo>
                      <a:pt x="52" y="4"/>
                    </a:lnTo>
                    <a:lnTo>
                      <a:pt x="59" y="2"/>
                    </a:lnTo>
                    <a:lnTo>
                      <a:pt x="63" y="0"/>
                    </a:lnTo>
                    <a:lnTo>
                      <a:pt x="70" y="3"/>
                    </a:lnTo>
                    <a:lnTo>
                      <a:pt x="74" y="7"/>
                    </a:lnTo>
                    <a:lnTo>
                      <a:pt x="127" y="176"/>
                    </a:lnTo>
                    <a:lnTo>
                      <a:pt x="127" y="181"/>
                    </a:lnTo>
                    <a:lnTo>
                      <a:pt x="129" y="184"/>
                    </a:lnTo>
                    <a:lnTo>
                      <a:pt x="131" y="186"/>
                    </a:lnTo>
                    <a:lnTo>
                      <a:pt x="136" y="190"/>
                    </a:lnTo>
                    <a:lnTo>
                      <a:pt x="141" y="190"/>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18" name="Freeform 126">
                <a:extLst>
                  <a:ext uri="{FF2B5EF4-FFF2-40B4-BE49-F238E27FC236}">
                    <a16:creationId xmlns:a16="http://schemas.microsoft.com/office/drawing/2014/main" id="{8B3A98AF-2051-467C-A002-0F204705455D}"/>
                  </a:ext>
                </a:extLst>
              </p:cNvPr>
              <p:cNvSpPr>
                <a:spLocks/>
              </p:cNvSpPr>
              <p:nvPr/>
            </p:nvSpPr>
            <p:spPr bwMode="auto">
              <a:xfrm>
                <a:off x="1943" y="2222"/>
                <a:ext cx="138" cy="192"/>
              </a:xfrm>
              <a:custGeom>
                <a:avLst/>
                <a:gdLst>
                  <a:gd name="T0" fmla="*/ 0 w 139"/>
                  <a:gd name="T1" fmla="*/ 190 h 192"/>
                  <a:gd name="T2" fmla="*/ 4 w 139"/>
                  <a:gd name="T3" fmla="*/ 190 h 192"/>
                  <a:gd name="T4" fmla="*/ 9 w 139"/>
                  <a:gd name="T5" fmla="*/ 186 h 192"/>
                  <a:gd name="T6" fmla="*/ 11 w 139"/>
                  <a:gd name="T7" fmla="*/ 183 h 192"/>
                  <a:gd name="T8" fmla="*/ 13 w 139"/>
                  <a:gd name="T9" fmla="*/ 176 h 192"/>
                  <a:gd name="T10" fmla="*/ 44 w 139"/>
                  <a:gd name="T11" fmla="*/ 16 h 192"/>
                  <a:gd name="T12" fmla="*/ 46 w 139"/>
                  <a:gd name="T13" fmla="*/ 7 h 192"/>
                  <a:gd name="T14" fmla="*/ 49 w 139"/>
                  <a:gd name="T15" fmla="*/ 4 h 192"/>
                  <a:gd name="T16" fmla="*/ 56 w 139"/>
                  <a:gd name="T17" fmla="*/ 2 h 192"/>
                  <a:gd name="T18" fmla="*/ 62 w 139"/>
                  <a:gd name="T19" fmla="*/ 0 h 192"/>
                  <a:gd name="T20" fmla="*/ 69 w 139"/>
                  <a:gd name="T21" fmla="*/ 3 h 192"/>
                  <a:gd name="T22" fmla="*/ 70 w 139"/>
                  <a:gd name="T23" fmla="*/ 7 h 192"/>
                  <a:gd name="T24" fmla="*/ 123 w 139"/>
                  <a:gd name="T25" fmla="*/ 178 h 192"/>
                  <a:gd name="T26" fmla="*/ 126 w 139"/>
                  <a:gd name="T27" fmla="*/ 181 h 192"/>
                  <a:gd name="T28" fmla="*/ 126 w 139"/>
                  <a:gd name="T29" fmla="*/ 185 h 192"/>
                  <a:gd name="T30" fmla="*/ 128 w 139"/>
                  <a:gd name="T31" fmla="*/ 188 h 192"/>
                  <a:gd name="T32" fmla="*/ 133 w 139"/>
                  <a:gd name="T33" fmla="*/ 190 h 192"/>
                  <a:gd name="T34" fmla="*/ 137 w 139"/>
                  <a:gd name="T35" fmla="*/ 191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 h="192">
                    <a:moveTo>
                      <a:pt x="0" y="190"/>
                    </a:moveTo>
                    <a:lnTo>
                      <a:pt x="4" y="190"/>
                    </a:lnTo>
                    <a:lnTo>
                      <a:pt x="9" y="186"/>
                    </a:lnTo>
                    <a:lnTo>
                      <a:pt x="11" y="183"/>
                    </a:lnTo>
                    <a:lnTo>
                      <a:pt x="13" y="176"/>
                    </a:lnTo>
                    <a:lnTo>
                      <a:pt x="44" y="16"/>
                    </a:lnTo>
                    <a:lnTo>
                      <a:pt x="46" y="7"/>
                    </a:lnTo>
                    <a:lnTo>
                      <a:pt x="49" y="4"/>
                    </a:lnTo>
                    <a:lnTo>
                      <a:pt x="56" y="2"/>
                    </a:lnTo>
                    <a:lnTo>
                      <a:pt x="62" y="0"/>
                    </a:lnTo>
                    <a:lnTo>
                      <a:pt x="69" y="3"/>
                    </a:lnTo>
                    <a:lnTo>
                      <a:pt x="71" y="7"/>
                    </a:lnTo>
                    <a:lnTo>
                      <a:pt x="124" y="178"/>
                    </a:lnTo>
                    <a:lnTo>
                      <a:pt x="127" y="181"/>
                    </a:lnTo>
                    <a:lnTo>
                      <a:pt x="127" y="185"/>
                    </a:lnTo>
                    <a:lnTo>
                      <a:pt x="129" y="188"/>
                    </a:lnTo>
                    <a:lnTo>
                      <a:pt x="134" y="190"/>
                    </a:lnTo>
                    <a:lnTo>
                      <a:pt x="138" y="191"/>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grpSp>
        <p:nvGrpSpPr>
          <p:cNvPr id="13335" name="Group 127">
            <a:extLst>
              <a:ext uri="{FF2B5EF4-FFF2-40B4-BE49-F238E27FC236}">
                <a16:creationId xmlns:a16="http://schemas.microsoft.com/office/drawing/2014/main" id="{8B625F97-715D-411C-8EF9-C57FF2A177FB}"/>
              </a:ext>
            </a:extLst>
          </p:cNvPr>
          <p:cNvGrpSpPr>
            <a:grpSpLocks/>
          </p:cNvGrpSpPr>
          <p:nvPr/>
        </p:nvGrpSpPr>
        <p:grpSpPr bwMode="auto">
          <a:xfrm>
            <a:off x="2320925" y="4575175"/>
            <a:ext cx="466725" cy="174625"/>
            <a:chOff x="1329" y="2218"/>
            <a:chExt cx="752" cy="197"/>
          </a:xfrm>
        </p:grpSpPr>
        <p:sp>
          <p:nvSpPr>
            <p:cNvPr id="59520" name="Freeform 128">
              <a:extLst>
                <a:ext uri="{FF2B5EF4-FFF2-40B4-BE49-F238E27FC236}">
                  <a16:creationId xmlns:a16="http://schemas.microsoft.com/office/drawing/2014/main" id="{00C27698-821D-4F54-8AA6-2070FD826C32}"/>
                </a:ext>
              </a:extLst>
            </p:cNvPr>
            <p:cNvSpPr>
              <a:spLocks/>
            </p:cNvSpPr>
            <p:nvPr/>
          </p:nvSpPr>
          <p:spPr bwMode="auto">
            <a:xfrm>
              <a:off x="1608" y="2311"/>
              <a:ext cx="38" cy="99"/>
            </a:xfrm>
            <a:custGeom>
              <a:avLst/>
              <a:gdLst>
                <a:gd name="T0" fmla="*/ 37 w 38"/>
                <a:gd name="T1" fmla="*/ 0 h 99"/>
                <a:gd name="T2" fmla="*/ 13 w 38"/>
                <a:gd name="T3" fmla="*/ 82 h 99"/>
                <a:gd name="T4" fmla="*/ 11 w 38"/>
                <a:gd name="T5" fmla="*/ 87 h 99"/>
                <a:gd name="T6" fmla="*/ 11 w 38"/>
                <a:gd name="T7" fmla="*/ 91 h 99"/>
                <a:gd name="T8" fmla="*/ 9 w 38"/>
                <a:gd name="T9" fmla="*/ 94 h 99"/>
                <a:gd name="T10" fmla="*/ 4 w 38"/>
                <a:gd name="T11" fmla="*/ 95 h 99"/>
                <a:gd name="T12" fmla="*/ 0 w 38"/>
                <a:gd name="T13" fmla="*/ 98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99">
                  <a:moveTo>
                    <a:pt x="37" y="0"/>
                  </a:moveTo>
                  <a:lnTo>
                    <a:pt x="13" y="82"/>
                  </a:lnTo>
                  <a:lnTo>
                    <a:pt x="11" y="87"/>
                  </a:lnTo>
                  <a:lnTo>
                    <a:pt x="11" y="91"/>
                  </a:lnTo>
                  <a:lnTo>
                    <a:pt x="9" y="94"/>
                  </a:lnTo>
                  <a:lnTo>
                    <a:pt x="4" y="95"/>
                  </a:lnTo>
                  <a:lnTo>
                    <a:pt x="0" y="98"/>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21" name="Freeform 129">
              <a:extLst>
                <a:ext uri="{FF2B5EF4-FFF2-40B4-BE49-F238E27FC236}">
                  <a16:creationId xmlns:a16="http://schemas.microsoft.com/office/drawing/2014/main" id="{E5A5E5B2-5C86-4B89-85B7-8FB887401EC5}"/>
                </a:ext>
              </a:extLst>
            </p:cNvPr>
            <p:cNvSpPr>
              <a:spLocks/>
            </p:cNvSpPr>
            <p:nvPr/>
          </p:nvSpPr>
          <p:spPr bwMode="auto">
            <a:xfrm>
              <a:off x="1467" y="2218"/>
              <a:ext cx="143" cy="192"/>
            </a:xfrm>
            <a:custGeom>
              <a:avLst/>
              <a:gdLst>
                <a:gd name="T0" fmla="*/ 142 w 142"/>
                <a:gd name="T1" fmla="*/ 191 h 192"/>
                <a:gd name="T2" fmla="*/ 135 w 142"/>
                <a:gd name="T3" fmla="*/ 189 h 192"/>
                <a:gd name="T4" fmla="*/ 128 w 142"/>
                <a:gd name="T5" fmla="*/ 185 h 192"/>
                <a:gd name="T6" fmla="*/ 126 w 142"/>
                <a:gd name="T7" fmla="*/ 182 h 192"/>
                <a:gd name="T8" fmla="*/ 124 w 142"/>
                <a:gd name="T9" fmla="*/ 174 h 192"/>
                <a:gd name="T10" fmla="*/ 93 w 142"/>
                <a:gd name="T11" fmla="*/ 15 h 192"/>
                <a:gd name="T12" fmla="*/ 91 w 142"/>
                <a:gd name="T13" fmla="*/ 6 h 192"/>
                <a:gd name="T14" fmla="*/ 89 w 142"/>
                <a:gd name="T15" fmla="*/ 3 h 192"/>
                <a:gd name="T16" fmla="*/ 82 w 142"/>
                <a:gd name="T17" fmla="*/ 1 h 192"/>
                <a:gd name="T18" fmla="*/ 78 w 142"/>
                <a:gd name="T19" fmla="*/ 0 h 192"/>
                <a:gd name="T20" fmla="*/ 70 w 142"/>
                <a:gd name="T21" fmla="*/ 2 h 192"/>
                <a:gd name="T22" fmla="*/ 66 w 142"/>
                <a:gd name="T23" fmla="*/ 6 h 192"/>
                <a:gd name="T24" fmla="*/ 13 w 142"/>
                <a:gd name="T25" fmla="*/ 175 h 192"/>
                <a:gd name="T26" fmla="*/ 13 w 142"/>
                <a:gd name="T27" fmla="*/ 180 h 192"/>
                <a:gd name="T28" fmla="*/ 11 w 142"/>
                <a:gd name="T29" fmla="*/ 183 h 192"/>
                <a:gd name="T30" fmla="*/ 8 w 142"/>
                <a:gd name="T31" fmla="*/ 185 h 192"/>
                <a:gd name="T32" fmla="*/ 4 w 142"/>
                <a:gd name="T33" fmla="*/ 189 h 192"/>
                <a:gd name="T34" fmla="*/ 0 w 142"/>
                <a:gd name="T35" fmla="*/ 189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 h="192">
                  <a:moveTo>
                    <a:pt x="141" y="191"/>
                  </a:moveTo>
                  <a:lnTo>
                    <a:pt x="134" y="189"/>
                  </a:lnTo>
                  <a:lnTo>
                    <a:pt x="127" y="185"/>
                  </a:lnTo>
                  <a:lnTo>
                    <a:pt x="125" y="182"/>
                  </a:lnTo>
                  <a:lnTo>
                    <a:pt x="123" y="174"/>
                  </a:lnTo>
                  <a:lnTo>
                    <a:pt x="92" y="15"/>
                  </a:lnTo>
                  <a:lnTo>
                    <a:pt x="90" y="6"/>
                  </a:lnTo>
                  <a:lnTo>
                    <a:pt x="88" y="3"/>
                  </a:lnTo>
                  <a:lnTo>
                    <a:pt x="81" y="1"/>
                  </a:lnTo>
                  <a:lnTo>
                    <a:pt x="77" y="0"/>
                  </a:lnTo>
                  <a:lnTo>
                    <a:pt x="70" y="2"/>
                  </a:lnTo>
                  <a:lnTo>
                    <a:pt x="66" y="6"/>
                  </a:lnTo>
                  <a:lnTo>
                    <a:pt x="13" y="175"/>
                  </a:lnTo>
                  <a:lnTo>
                    <a:pt x="13" y="180"/>
                  </a:lnTo>
                  <a:lnTo>
                    <a:pt x="11" y="183"/>
                  </a:lnTo>
                  <a:lnTo>
                    <a:pt x="8" y="185"/>
                  </a:lnTo>
                  <a:lnTo>
                    <a:pt x="4" y="189"/>
                  </a:lnTo>
                  <a:lnTo>
                    <a:pt x="0" y="189"/>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22" name="Freeform 130">
              <a:extLst>
                <a:ext uri="{FF2B5EF4-FFF2-40B4-BE49-F238E27FC236}">
                  <a16:creationId xmlns:a16="http://schemas.microsoft.com/office/drawing/2014/main" id="{9EDCF4A2-208F-4340-AFC6-6CECDDCAF15F}"/>
                </a:ext>
              </a:extLst>
            </p:cNvPr>
            <p:cNvSpPr>
              <a:spLocks/>
            </p:cNvSpPr>
            <p:nvPr/>
          </p:nvSpPr>
          <p:spPr bwMode="auto">
            <a:xfrm>
              <a:off x="1329" y="2218"/>
              <a:ext cx="138" cy="192"/>
            </a:xfrm>
            <a:custGeom>
              <a:avLst/>
              <a:gdLst>
                <a:gd name="T0" fmla="*/ 137 w 139"/>
                <a:gd name="T1" fmla="*/ 189 h 192"/>
                <a:gd name="T2" fmla="*/ 132 w 139"/>
                <a:gd name="T3" fmla="*/ 189 h 192"/>
                <a:gd name="T4" fmla="*/ 128 w 139"/>
                <a:gd name="T5" fmla="*/ 185 h 192"/>
                <a:gd name="T6" fmla="*/ 125 w 139"/>
                <a:gd name="T7" fmla="*/ 182 h 192"/>
                <a:gd name="T8" fmla="*/ 123 w 139"/>
                <a:gd name="T9" fmla="*/ 175 h 192"/>
                <a:gd name="T10" fmla="*/ 92 w 139"/>
                <a:gd name="T11" fmla="*/ 15 h 192"/>
                <a:gd name="T12" fmla="*/ 90 w 139"/>
                <a:gd name="T13" fmla="*/ 6 h 192"/>
                <a:gd name="T14" fmla="*/ 88 w 139"/>
                <a:gd name="T15" fmla="*/ 3 h 192"/>
                <a:gd name="T16" fmla="*/ 81 w 139"/>
                <a:gd name="T17" fmla="*/ 1 h 192"/>
                <a:gd name="T18" fmla="*/ 74 w 139"/>
                <a:gd name="T19" fmla="*/ 0 h 192"/>
                <a:gd name="T20" fmla="*/ 69 w 139"/>
                <a:gd name="T21" fmla="*/ 2 h 192"/>
                <a:gd name="T22" fmla="*/ 66 w 139"/>
                <a:gd name="T23" fmla="*/ 6 h 192"/>
                <a:gd name="T24" fmla="*/ 13 w 139"/>
                <a:gd name="T25" fmla="*/ 177 h 192"/>
                <a:gd name="T26" fmla="*/ 11 w 139"/>
                <a:gd name="T27" fmla="*/ 180 h 192"/>
                <a:gd name="T28" fmla="*/ 11 w 139"/>
                <a:gd name="T29" fmla="*/ 184 h 192"/>
                <a:gd name="T30" fmla="*/ 8 w 139"/>
                <a:gd name="T31" fmla="*/ 187 h 192"/>
                <a:gd name="T32" fmla="*/ 4 w 139"/>
                <a:gd name="T33" fmla="*/ 189 h 192"/>
                <a:gd name="T34" fmla="*/ 0 w 139"/>
                <a:gd name="T35" fmla="*/ 191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 h="192">
                  <a:moveTo>
                    <a:pt x="138" y="189"/>
                  </a:moveTo>
                  <a:lnTo>
                    <a:pt x="133" y="189"/>
                  </a:lnTo>
                  <a:lnTo>
                    <a:pt x="129" y="185"/>
                  </a:lnTo>
                  <a:lnTo>
                    <a:pt x="126" y="182"/>
                  </a:lnTo>
                  <a:lnTo>
                    <a:pt x="124" y="175"/>
                  </a:lnTo>
                  <a:lnTo>
                    <a:pt x="93" y="15"/>
                  </a:lnTo>
                  <a:lnTo>
                    <a:pt x="91" y="6"/>
                  </a:lnTo>
                  <a:lnTo>
                    <a:pt x="89" y="3"/>
                  </a:lnTo>
                  <a:lnTo>
                    <a:pt x="82" y="1"/>
                  </a:lnTo>
                  <a:lnTo>
                    <a:pt x="75" y="0"/>
                  </a:lnTo>
                  <a:lnTo>
                    <a:pt x="69" y="2"/>
                  </a:lnTo>
                  <a:lnTo>
                    <a:pt x="66" y="6"/>
                  </a:lnTo>
                  <a:lnTo>
                    <a:pt x="13" y="177"/>
                  </a:lnTo>
                  <a:lnTo>
                    <a:pt x="11" y="180"/>
                  </a:lnTo>
                  <a:lnTo>
                    <a:pt x="11" y="184"/>
                  </a:lnTo>
                  <a:lnTo>
                    <a:pt x="8" y="187"/>
                  </a:lnTo>
                  <a:lnTo>
                    <a:pt x="4" y="189"/>
                  </a:lnTo>
                  <a:lnTo>
                    <a:pt x="0" y="191"/>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23" name="Line 131">
              <a:extLst>
                <a:ext uri="{FF2B5EF4-FFF2-40B4-BE49-F238E27FC236}">
                  <a16:creationId xmlns:a16="http://schemas.microsoft.com/office/drawing/2014/main" id="{A6DC406B-22B1-4330-B7D5-1358FD5BAB30}"/>
                </a:ext>
              </a:extLst>
            </p:cNvPr>
            <p:cNvSpPr>
              <a:spLocks noChangeShapeType="1"/>
            </p:cNvSpPr>
            <p:nvPr/>
          </p:nvSpPr>
          <p:spPr bwMode="auto">
            <a:xfrm>
              <a:off x="1644" y="2311"/>
              <a:ext cx="120" cy="0"/>
            </a:xfrm>
            <a:prstGeom prst="line">
              <a:avLst/>
            </a:prstGeom>
            <a:noFill/>
            <a:ln w="127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latin typeface="Times New Roman" charset="0"/>
                <a:cs typeface="CordiaUPC" charset="0"/>
              </a:endParaRPr>
            </a:p>
          </p:txBody>
        </p:sp>
        <p:grpSp>
          <p:nvGrpSpPr>
            <p:cNvPr id="13346" name="Group 132">
              <a:extLst>
                <a:ext uri="{FF2B5EF4-FFF2-40B4-BE49-F238E27FC236}">
                  <a16:creationId xmlns:a16="http://schemas.microsoft.com/office/drawing/2014/main" id="{EDC2BBA8-02F2-49AE-889E-4BDFBDDF5077}"/>
                </a:ext>
              </a:extLst>
            </p:cNvPr>
            <p:cNvGrpSpPr>
              <a:grpSpLocks/>
            </p:cNvGrpSpPr>
            <p:nvPr/>
          </p:nvGrpSpPr>
          <p:grpSpPr bwMode="auto">
            <a:xfrm>
              <a:off x="1763" y="2222"/>
              <a:ext cx="318" cy="193"/>
              <a:chOff x="1763" y="2222"/>
              <a:chExt cx="318" cy="193"/>
            </a:xfrm>
          </p:grpSpPr>
          <p:sp>
            <p:nvSpPr>
              <p:cNvPr id="59525" name="Freeform 133">
                <a:extLst>
                  <a:ext uri="{FF2B5EF4-FFF2-40B4-BE49-F238E27FC236}">
                    <a16:creationId xmlns:a16="http://schemas.microsoft.com/office/drawing/2014/main" id="{7130C7BD-6A69-4483-8547-F12996A24E42}"/>
                  </a:ext>
                </a:extLst>
              </p:cNvPr>
              <p:cNvSpPr>
                <a:spLocks/>
              </p:cNvSpPr>
              <p:nvPr/>
            </p:nvSpPr>
            <p:spPr bwMode="auto">
              <a:xfrm>
                <a:off x="1764" y="2317"/>
                <a:ext cx="38" cy="98"/>
              </a:xfrm>
              <a:custGeom>
                <a:avLst/>
                <a:gdLst>
                  <a:gd name="T0" fmla="*/ 0 w 38"/>
                  <a:gd name="T1" fmla="*/ 0 h 99"/>
                  <a:gd name="T2" fmla="*/ 23 w 38"/>
                  <a:gd name="T3" fmla="*/ 82 h 99"/>
                  <a:gd name="T4" fmla="*/ 25 w 38"/>
                  <a:gd name="T5" fmla="*/ 87 h 99"/>
                  <a:gd name="T6" fmla="*/ 25 w 38"/>
                  <a:gd name="T7" fmla="*/ 91 h 99"/>
                  <a:gd name="T8" fmla="*/ 28 w 38"/>
                  <a:gd name="T9" fmla="*/ 93 h 99"/>
                  <a:gd name="T10" fmla="*/ 32 w 38"/>
                  <a:gd name="T11" fmla="*/ 94 h 99"/>
                  <a:gd name="T12" fmla="*/ 37 w 38"/>
                  <a:gd name="T13" fmla="*/ 97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99">
                    <a:moveTo>
                      <a:pt x="0" y="0"/>
                    </a:moveTo>
                    <a:lnTo>
                      <a:pt x="23" y="83"/>
                    </a:lnTo>
                    <a:lnTo>
                      <a:pt x="25" y="88"/>
                    </a:lnTo>
                    <a:lnTo>
                      <a:pt x="25" y="92"/>
                    </a:lnTo>
                    <a:lnTo>
                      <a:pt x="28" y="94"/>
                    </a:lnTo>
                    <a:lnTo>
                      <a:pt x="32" y="95"/>
                    </a:lnTo>
                    <a:lnTo>
                      <a:pt x="37" y="98"/>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26" name="Freeform 134">
                <a:extLst>
                  <a:ext uri="{FF2B5EF4-FFF2-40B4-BE49-F238E27FC236}">
                    <a16:creationId xmlns:a16="http://schemas.microsoft.com/office/drawing/2014/main" id="{651B2C23-3AB7-45BF-BBAA-B1405F199FDE}"/>
                  </a:ext>
                </a:extLst>
              </p:cNvPr>
              <p:cNvSpPr>
                <a:spLocks/>
              </p:cNvSpPr>
              <p:nvPr/>
            </p:nvSpPr>
            <p:spPr bwMode="auto">
              <a:xfrm>
                <a:off x="1800" y="2222"/>
                <a:ext cx="143" cy="192"/>
              </a:xfrm>
              <a:custGeom>
                <a:avLst/>
                <a:gdLst>
                  <a:gd name="T0" fmla="*/ 0 w 142"/>
                  <a:gd name="T1" fmla="*/ 191 h 192"/>
                  <a:gd name="T2" fmla="*/ 6 w 142"/>
                  <a:gd name="T3" fmla="*/ 190 h 192"/>
                  <a:gd name="T4" fmla="*/ 13 w 142"/>
                  <a:gd name="T5" fmla="*/ 186 h 192"/>
                  <a:gd name="T6" fmla="*/ 15 w 142"/>
                  <a:gd name="T7" fmla="*/ 183 h 192"/>
                  <a:gd name="T8" fmla="*/ 17 w 142"/>
                  <a:gd name="T9" fmla="*/ 175 h 192"/>
                  <a:gd name="T10" fmla="*/ 47 w 142"/>
                  <a:gd name="T11" fmla="*/ 16 h 192"/>
                  <a:gd name="T12" fmla="*/ 50 w 142"/>
                  <a:gd name="T13" fmla="*/ 7 h 192"/>
                  <a:gd name="T14" fmla="*/ 52 w 142"/>
                  <a:gd name="T15" fmla="*/ 4 h 192"/>
                  <a:gd name="T16" fmla="*/ 59 w 142"/>
                  <a:gd name="T17" fmla="*/ 2 h 192"/>
                  <a:gd name="T18" fmla="*/ 63 w 142"/>
                  <a:gd name="T19" fmla="*/ 0 h 192"/>
                  <a:gd name="T20" fmla="*/ 70 w 142"/>
                  <a:gd name="T21" fmla="*/ 3 h 192"/>
                  <a:gd name="T22" fmla="*/ 75 w 142"/>
                  <a:gd name="T23" fmla="*/ 7 h 192"/>
                  <a:gd name="T24" fmla="*/ 128 w 142"/>
                  <a:gd name="T25" fmla="*/ 176 h 192"/>
                  <a:gd name="T26" fmla="*/ 128 w 142"/>
                  <a:gd name="T27" fmla="*/ 181 h 192"/>
                  <a:gd name="T28" fmla="*/ 130 w 142"/>
                  <a:gd name="T29" fmla="*/ 184 h 192"/>
                  <a:gd name="T30" fmla="*/ 132 w 142"/>
                  <a:gd name="T31" fmla="*/ 186 h 192"/>
                  <a:gd name="T32" fmla="*/ 137 w 142"/>
                  <a:gd name="T33" fmla="*/ 190 h 192"/>
                  <a:gd name="T34" fmla="*/ 142 w 142"/>
                  <a:gd name="T35" fmla="*/ 190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 h="192">
                    <a:moveTo>
                      <a:pt x="0" y="191"/>
                    </a:moveTo>
                    <a:lnTo>
                      <a:pt x="6" y="190"/>
                    </a:lnTo>
                    <a:lnTo>
                      <a:pt x="13" y="186"/>
                    </a:lnTo>
                    <a:lnTo>
                      <a:pt x="15" y="183"/>
                    </a:lnTo>
                    <a:lnTo>
                      <a:pt x="17" y="175"/>
                    </a:lnTo>
                    <a:lnTo>
                      <a:pt x="47" y="16"/>
                    </a:lnTo>
                    <a:lnTo>
                      <a:pt x="50" y="7"/>
                    </a:lnTo>
                    <a:lnTo>
                      <a:pt x="52" y="4"/>
                    </a:lnTo>
                    <a:lnTo>
                      <a:pt x="59" y="2"/>
                    </a:lnTo>
                    <a:lnTo>
                      <a:pt x="63" y="0"/>
                    </a:lnTo>
                    <a:lnTo>
                      <a:pt x="70" y="3"/>
                    </a:lnTo>
                    <a:lnTo>
                      <a:pt x="74" y="7"/>
                    </a:lnTo>
                    <a:lnTo>
                      <a:pt x="127" y="176"/>
                    </a:lnTo>
                    <a:lnTo>
                      <a:pt x="127" y="181"/>
                    </a:lnTo>
                    <a:lnTo>
                      <a:pt x="129" y="184"/>
                    </a:lnTo>
                    <a:lnTo>
                      <a:pt x="131" y="186"/>
                    </a:lnTo>
                    <a:lnTo>
                      <a:pt x="136" y="190"/>
                    </a:lnTo>
                    <a:lnTo>
                      <a:pt x="141" y="190"/>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9527" name="Freeform 135">
                <a:extLst>
                  <a:ext uri="{FF2B5EF4-FFF2-40B4-BE49-F238E27FC236}">
                    <a16:creationId xmlns:a16="http://schemas.microsoft.com/office/drawing/2014/main" id="{EA397633-6A85-4309-99C2-4E48E28305C0}"/>
                  </a:ext>
                </a:extLst>
              </p:cNvPr>
              <p:cNvSpPr>
                <a:spLocks/>
              </p:cNvSpPr>
              <p:nvPr/>
            </p:nvSpPr>
            <p:spPr bwMode="auto">
              <a:xfrm>
                <a:off x="1943" y="2222"/>
                <a:ext cx="138" cy="192"/>
              </a:xfrm>
              <a:custGeom>
                <a:avLst/>
                <a:gdLst>
                  <a:gd name="T0" fmla="*/ 0 w 139"/>
                  <a:gd name="T1" fmla="*/ 190 h 192"/>
                  <a:gd name="T2" fmla="*/ 4 w 139"/>
                  <a:gd name="T3" fmla="*/ 190 h 192"/>
                  <a:gd name="T4" fmla="*/ 9 w 139"/>
                  <a:gd name="T5" fmla="*/ 186 h 192"/>
                  <a:gd name="T6" fmla="*/ 11 w 139"/>
                  <a:gd name="T7" fmla="*/ 183 h 192"/>
                  <a:gd name="T8" fmla="*/ 13 w 139"/>
                  <a:gd name="T9" fmla="*/ 176 h 192"/>
                  <a:gd name="T10" fmla="*/ 44 w 139"/>
                  <a:gd name="T11" fmla="*/ 16 h 192"/>
                  <a:gd name="T12" fmla="*/ 46 w 139"/>
                  <a:gd name="T13" fmla="*/ 7 h 192"/>
                  <a:gd name="T14" fmla="*/ 49 w 139"/>
                  <a:gd name="T15" fmla="*/ 4 h 192"/>
                  <a:gd name="T16" fmla="*/ 56 w 139"/>
                  <a:gd name="T17" fmla="*/ 2 h 192"/>
                  <a:gd name="T18" fmla="*/ 62 w 139"/>
                  <a:gd name="T19" fmla="*/ 0 h 192"/>
                  <a:gd name="T20" fmla="*/ 69 w 139"/>
                  <a:gd name="T21" fmla="*/ 3 h 192"/>
                  <a:gd name="T22" fmla="*/ 70 w 139"/>
                  <a:gd name="T23" fmla="*/ 7 h 192"/>
                  <a:gd name="T24" fmla="*/ 123 w 139"/>
                  <a:gd name="T25" fmla="*/ 178 h 192"/>
                  <a:gd name="T26" fmla="*/ 126 w 139"/>
                  <a:gd name="T27" fmla="*/ 181 h 192"/>
                  <a:gd name="T28" fmla="*/ 126 w 139"/>
                  <a:gd name="T29" fmla="*/ 185 h 192"/>
                  <a:gd name="T30" fmla="*/ 128 w 139"/>
                  <a:gd name="T31" fmla="*/ 188 h 192"/>
                  <a:gd name="T32" fmla="*/ 133 w 139"/>
                  <a:gd name="T33" fmla="*/ 190 h 192"/>
                  <a:gd name="T34" fmla="*/ 137 w 139"/>
                  <a:gd name="T35" fmla="*/ 191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 h="192">
                    <a:moveTo>
                      <a:pt x="0" y="190"/>
                    </a:moveTo>
                    <a:lnTo>
                      <a:pt x="4" y="190"/>
                    </a:lnTo>
                    <a:lnTo>
                      <a:pt x="9" y="186"/>
                    </a:lnTo>
                    <a:lnTo>
                      <a:pt x="11" y="183"/>
                    </a:lnTo>
                    <a:lnTo>
                      <a:pt x="13" y="176"/>
                    </a:lnTo>
                    <a:lnTo>
                      <a:pt x="44" y="16"/>
                    </a:lnTo>
                    <a:lnTo>
                      <a:pt x="46" y="7"/>
                    </a:lnTo>
                    <a:lnTo>
                      <a:pt x="49" y="4"/>
                    </a:lnTo>
                    <a:lnTo>
                      <a:pt x="56" y="2"/>
                    </a:lnTo>
                    <a:lnTo>
                      <a:pt x="62" y="0"/>
                    </a:lnTo>
                    <a:lnTo>
                      <a:pt x="69" y="3"/>
                    </a:lnTo>
                    <a:lnTo>
                      <a:pt x="71" y="7"/>
                    </a:lnTo>
                    <a:lnTo>
                      <a:pt x="124" y="178"/>
                    </a:lnTo>
                    <a:lnTo>
                      <a:pt x="127" y="181"/>
                    </a:lnTo>
                    <a:lnTo>
                      <a:pt x="127" y="185"/>
                    </a:lnTo>
                    <a:lnTo>
                      <a:pt x="129" y="188"/>
                    </a:lnTo>
                    <a:lnTo>
                      <a:pt x="134" y="190"/>
                    </a:lnTo>
                    <a:lnTo>
                      <a:pt x="138" y="191"/>
                    </a:lnTo>
                  </a:path>
                </a:pathLst>
              </a:custGeom>
              <a:noFill/>
              <a:ln w="12700" cap="rnd"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grpSp>
      <p:sp>
        <p:nvSpPr>
          <p:cNvPr id="59528" name="Rectangle 136">
            <a:extLst>
              <a:ext uri="{FF2B5EF4-FFF2-40B4-BE49-F238E27FC236}">
                <a16:creationId xmlns:a16="http://schemas.microsoft.com/office/drawing/2014/main" id="{27252DBA-A4A8-45E9-862C-DAE6C6126E68}"/>
              </a:ext>
            </a:extLst>
          </p:cNvPr>
          <p:cNvSpPr>
            <a:spLocks noChangeArrowheads="1"/>
          </p:cNvSpPr>
          <p:nvPr/>
        </p:nvSpPr>
        <p:spPr bwMode="auto">
          <a:xfrm>
            <a:off x="2001838" y="2784475"/>
            <a:ext cx="1109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1600" b="1">
                <a:solidFill>
                  <a:srgbClr val="800000"/>
                </a:solidFill>
                <a:latin typeface="Arial" charset="0"/>
                <a:cs typeface="Angsana New" charset="0"/>
              </a:rPr>
              <a:t>computer</a:t>
            </a:r>
            <a:endParaRPr lang="en-US" altLang="en-US" sz="1600" b="1">
              <a:latin typeface="Arial" charset="0"/>
              <a:cs typeface="Angsana New" charset="0"/>
            </a:endParaRPr>
          </a:p>
        </p:txBody>
      </p:sp>
      <p:sp>
        <p:nvSpPr>
          <p:cNvPr id="59529" name="Rectangle 137">
            <a:extLst>
              <a:ext uri="{FF2B5EF4-FFF2-40B4-BE49-F238E27FC236}">
                <a16:creationId xmlns:a16="http://schemas.microsoft.com/office/drawing/2014/main" id="{E4FBC240-9256-4C87-A3ED-6A51F0E68525}"/>
              </a:ext>
            </a:extLst>
          </p:cNvPr>
          <p:cNvSpPr>
            <a:spLocks noChangeArrowheads="1"/>
          </p:cNvSpPr>
          <p:nvPr/>
        </p:nvSpPr>
        <p:spPr bwMode="auto">
          <a:xfrm>
            <a:off x="1244600" y="4518025"/>
            <a:ext cx="9064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1600" b="1">
                <a:solidFill>
                  <a:srgbClr val="800000"/>
                </a:solidFill>
                <a:latin typeface="Arial" charset="0"/>
                <a:cs typeface="Angsana New" charset="0"/>
              </a:rPr>
              <a:t>modem</a:t>
            </a:r>
            <a:endParaRPr lang="en-US" altLang="en-US" sz="1600" b="1">
              <a:latin typeface="Arial" charset="0"/>
              <a:cs typeface="Angsana New" charset="0"/>
            </a:endParaRPr>
          </a:p>
        </p:txBody>
      </p:sp>
      <p:sp>
        <p:nvSpPr>
          <p:cNvPr id="59530" name="Rectangle 138">
            <a:extLst>
              <a:ext uri="{FF2B5EF4-FFF2-40B4-BE49-F238E27FC236}">
                <a16:creationId xmlns:a16="http://schemas.microsoft.com/office/drawing/2014/main" id="{D29677EF-17FA-45BB-A11C-28EB9EA4A24F}"/>
              </a:ext>
            </a:extLst>
          </p:cNvPr>
          <p:cNvSpPr>
            <a:spLocks noChangeArrowheads="1"/>
          </p:cNvSpPr>
          <p:nvPr/>
        </p:nvSpPr>
        <p:spPr bwMode="auto">
          <a:xfrm>
            <a:off x="6845300" y="4554538"/>
            <a:ext cx="9064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1600" b="1">
                <a:solidFill>
                  <a:srgbClr val="800000"/>
                </a:solidFill>
                <a:latin typeface="Arial" charset="0"/>
                <a:cs typeface="Angsana New" charset="0"/>
              </a:rPr>
              <a:t>modem</a:t>
            </a:r>
          </a:p>
        </p:txBody>
      </p:sp>
      <p:sp>
        <p:nvSpPr>
          <p:cNvPr id="59531" name="Rectangle 139">
            <a:extLst>
              <a:ext uri="{FF2B5EF4-FFF2-40B4-BE49-F238E27FC236}">
                <a16:creationId xmlns:a16="http://schemas.microsoft.com/office/drawing/2014/main" id="{31C7853C-29AB-49D2-9C35-62C3D253273E}"/>
              </a:ext>
            </a:extLst>
          </p:cNvPr>
          <p:cNvSpPr>
            <a:spLocks noChangeArrowheads="1"/>
          </p:cNvSpPr>
          <p:nvPr/>
        </p:nvSpPr>
        <p:spPr bwMode="auto">
          <a:xfrm>
            <a:off x="5862638" y="2797175"/>
            <a:ext cx="1109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ltLang="en-US" sz="1600" b="1">
                <a:solidFill>
                  <a:srgbClr val="800000"/>
                </a:solidFill>
                <a:latin typeface="Arial" charset="0"/>
                <a:cs typeface="Angsana New" charset="0"/>
              </a:rPr>
              <a:t>computer</a:t>
            </a:r>
            <a:endParaRPr lang="en-US" altLang="en-US" sz="1600" b="1">
              <a:latin typeface="Arial" charset="0"/>
              <a:cs typeface="Angsana New" charset="0"/>
            </a:endParaRPr>
          </a:p>
        </p:txBody>
      </p:sp>
      <p:pic>
        <p:nvPicPr>
          <p:cNvPr id="59596" name="Picture 204">
            <a:extLst>
              <a:ext uri="{FF2B5EF4-FFF2-40B4-BE49-F238E27FC236}">
                <a16:creationId xmlns:a16="http://schemas.microsoft.com/office/drawing/2014/main" id="{435139D2-FD64-4667-B666-F490D35FDB68}"/>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4775" y="2760663"/>
            <a:ext cx="687388"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9597" name="Picture 205">
            <a:extLst>
              <a:ext uri="{FF2B5EF4-FFF2-40B4-BE49-F238E27FC236}">
                <a16:creationId xmlns:a16="http://schemas.microsoft.com/office/drawing/2014/main" id="{476D66E8-2696-47C5-8A53-31097BC84145}"/>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40550" y="2830513"/>
            <a:ext cx="687388"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8935305"/>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ng-Thai Lecture Notes">
      <a:majorFont>
        <a:latin typeface="Calibri Light"/>
        <a:ea typeface=""/>
        <a:cs typeface="FreesiaUPC"/>
      </a:majorFont>
      <a:minorFont>
        <a:latin typeface="Calibri"/>
        <a:ea typeface=""/>
        <a:cs typeface="FreesiaUPC"/>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1735</TotalTime>
  <Words>2171</Words>
  <Application>Microsoft Office PowerPoint</Application>
  <PresentationFormat>On-screen Show (4:3)</PresentationFormat>
  <Paragraphs>550</Paragraphs>
  <Slides>63</Slides>
  <Notes>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4" baseType="lpstr">
      <vt:lpstr>Angsana New</vt:lpstr>
      <vt:lpstr>Arial</vt:lpstr>
      <vt:lpstr>Calibri</vt:lpstr>
      <vt:lpstr>Calibri Light</vt:lpstr>
      <vt:lpstr>CordiaUPC</vt:lpstr>
      <vt:lpstr>Courier</vt:lpstr>
      <vt:lpstr>Garamond</vt:lpstr>
      <vt:lpstr>Times New Roman</vt:lpstr>
      <vt:lpstr>Wingdings</vt:lpstr>
      <vt:lpstr>Retrospect</vt:lpstr>
      <vt:lpstr>VISIO</vt:lpstr>
      <vt:lpstr>Introduction to Data Communications and Computer Networks</vt:lpstr>
      <vt:lpstr>Reference Book</vt:lpstr>
      <vt:lpstr>Outline</vt:lpstr>
      <vt:lpstr>Telecom vs. Datacom</vt:lpstr>
      <vt:lpstr>Data Communication: Definition</vt:lpstr>
      <vt:lpstr>Fundamental characteristics Data Communication</vt:lpstr>
      <vt:lpstr>Data Communication</vt:lpstr>
      <vt:lpstr>Communication Model</vt:lpstr>
      <vt:lpstr>Example of Communication System</vt:lpstr>
      <vt:lpstr>Components in Communication</vt:lpstr>
      <vt:lpstr>Components of Data Communications</vt:lpstr>
      <vt:lpstr>1.1.2 Message -Data Representation</vt:lpstr>
      <vt:lpstr>Protocols and Standards</vt:lpstr>
      <vt:lpstr>Examples of Standards Organizations</vt:lpstr>
      <vt:lpstr>ITU-T</vt:lpstr>
      <vt:lpstr>ISO</vt:lpstr>
      <vt:lpstr>IETF</vt:lpstr>
      <vt:lpstr>IEEE</vt:lpstr>
      <vt:lpstr>Direction of Data Transmission</vt:lpstr>
      <vt:lpstr>Simplex</vt:lpstr>
      <vt:lpstr>Half-duplex</vt:lpstr>
      <vt:lpstr>Full-duplex</vt:lpstr>
      <vt:lpstr>Networks</vt:lpstr>
      <vt:lpstr>Network Criteria</vt:lpstr>
      <vt:lpstr>Line Configurations</vt:lpstr>
      <vt:lpstr>Point-to-Point</vt:lpstr>
      <vt:lpstr>Multipoint (or Multidrop)</vt:lpstr>
      <vt:lpstr>Data Transmission</vt:lpstr>
      <vt:lpstr>Parallel Transmission</vt:lpstr>
      <vt:lpstr>Serial Transmission</vt:lpstr>
      <vt:lpstr>Network Topologies</vt:lpstr>
      <vt:lpstr>Topology</vt:lpstr>
      <vt:lpstr>Point-to-Point Connection</vt:lpstr>
      <vt:lpstr>Fully Connected Mesh Topology</vt:lpstr>
      <vt:lpstr>Fully Connected Mesh Topology</vt:lpstr>
      <vt:lpstr>Fully Connected Mesh Topology</vt:lpstr>
      <vt:lpstr>Star Topology</vt:lpstr>
      <vt:lpstr>Star Topology</vt:lpstr>
      <vt:lpstr>Star Topology</vt:lpstr>
      <vt:lpstr>Star Topology</vt:lpstr>
      <vt:lpstr>Bus Topology</vt:lpstr>
      <vt:lpstr>Bus Topology</vt:lpstr>
      <vt:lpstr>Bus Topology</vt:lpstr>
      <vt:lpstr>Bus Topology</vt:lpstr>
      <vt:lpstr>Ring Topology</vt:lpstr>
      <vt:lpstr>Ring Topology</vt:lpstr>
      <vt:lpstr>Ring Topology</vt:lpstr>
      <vt:lpstr>Hybrid Topologies</vt:lpstr>
      <vt:lpstr>Switching Networks</vt:lpstr>
      <vt:lpstr>Switching Technologies</vt:lpstr>
      <vt:lpstr>Key Differences</vt:lpstr>
      <vt:lpstr>Network Categories by Distance</vt:lpstr>
      <vt:lpstr>LAN</vt:lpstr>
      <vt:lpstr>MAN</vt:lpstr>
      <vt:lpstr>WAN</vt:lpstr>
      <vt:lpstr>BAN/PAN</vt:lpstr>
      <vt:lpstr>Network of Networks</vt:lpstr>
      <vt:lpstr>Internetworking</vt:lpstr>
      <vt:lpstr>Internetworks</vt:lpstr>
      <vt:lpstr>The Internet</vt:lpstr>
      <vt:lpstr>Internet Growth</vt:lpstr>
      <vt:lpstr>Technologies Around Us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cpj</dc:creator>
  <cp:lastModifiedBy>Mir Suhail Asarat</cp:lastModifiedBy>
  <cp:revision>129</cp:revision>
  <dcterms:created xsi:type="dcterms:W3CDTF">2016-06-19T03:03:20Z</dcterms:created>
  <dcterms:modified xsi:type="dcterms:W3CDTF">2023-03-11T19:26:09Z</dcterms:modified>
</cp:coreProperties>
</file>